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283C14"/>
    <a:srgbClr val="D2E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64A3-6CE7-41E5-98CC-4B4689880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CA6E1-76CC-46B6-A86A-8AB06AC5E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0C37-E838-40AA-BB7F-90683328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93C5-2962-45CA-B969-071099C8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64A8-BDE1-423C-BC62-EF08AF92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3E9B-E80D-47F4-AB09-4B89D85F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1BC66-2402-4507-918C-3646DFAE5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7BC3-FE9C-4C11-9824-2A5E847A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BCA8-5077-4FB0-83EA-1419AF0F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20C52-7F5C-417A-B821-13DE40CA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D7114-6BB7-4D1A-BB61-5951FD8AF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DBBEE-38A6-4868-97EF-DD1B915EC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56EC-AF98-4506-996A-23549079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38CD-97FB-4036-A3A1-C9805BCD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65BA-5B15-4CE0-BADC-B1F8955F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6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528-8B81-4771-9ED8-52145D1D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6989-E1EA-429C-8320-1A0949BA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C5886-BCF4-4E62-8718-0E30F1D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4B6C-4A99-40B5-A05B-2DDF0F7F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72841-4374-47A6-9617-1855F7CF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DDAC-5B1F-4BC2-8E49-5D442DD1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BEBA4-0107-4F26-A527-46E2526F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C6C2-DBEF-42A6-9985-236B0783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5290-8B25-432C-B277-21A18E39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B96A-3318-4EF9-96F4-DA1C6046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1443-6332-4FA8-B595-D7E4DAA9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AAFE-4B28-4FB2-8F26-729E16B8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BCCAD-9190-4B98-9050-A46CB1268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10E5A-E42F-4D0E-9F05-89294CA9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1545-44E1-4194-AAFC-EC5F5CDB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4B108-7F9F-490B-8235-46769089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10AD-40B8-4C1D-A756-8375C709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8FB18-4687-4AE8-AA4D-CBF40FD7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FE840-D81C-4113-9E05-556978A3B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20C99-AE33-45DB-88D6-E205BBCF4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79745-4D90-40E6-8155-BCA83A982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8F97D-F171-461D-B2F6-85FE9D5D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A75C6-46A4-41DB-A762-1404EFDE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596B1-340F-4C67-BBD6-0DEE6B45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8FF0-07BC-4D8A-B04C-868D27DE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FC344-6EA5-43B6-AB7B-E96687EE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1DD16-36A0-452A-B7DC-36A91B69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E8DCF-BCC9-43BA-BEE6-48011C99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3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0292A-D59E-4953-9BFE-24247279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957D9-A1CA-461E-913D-7C3F0649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4DBD-27A0-42F3-B862-7EBA97DE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8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CAD9-1C0E-4B8A-9573-4D82E994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1FC1-F0C8-46D5-82B5-A65EAECD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DEF5C-DB90-4BD3-917A-0FD854D8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387B-CC0C-4B77-AE69-3D1B1723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6C601-E936-4D62-8B51-151A535E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CEA83-09E8-4865-8125-3C2D4DB7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5E85-80B5-4AB9-92F0-1EE1DD80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D7E7F-34E3-45ED-B09C-E062CB15F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49972-6B13-441C-AAD1-955C1B4CD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3D47-6A0E-4414-96DE-17C6492D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F319E-BB16-4CB6-B175-7D9A862A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DDF5-B0EF-4091-8D31-ECCFB412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6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0F64D-9AC1-4DB2-8477-667C26B2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F3D8B-56FC-48D4-95FB-6692322F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CD85-214F-4DA9-82C6-65C5326CE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C1F9-8590-4C22-B0E3-8C718BCD91C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E9768-875B-4914-B1D6-546B7CC46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871C-74B6-43ED-99B3-22BE572FE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FB9F-8B9B-449C-9F1E-088DB8F2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E1F0-A092-4CBD-AB83-7C5865664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Balaton-</a:t>
            </a:r>
            <a:r>
              <a:rPr lang="en-US" sz="66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felvidéki</a:t>
            </a:r>
            <a:r>
              <a:rPr lang="en-US" sz="66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6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Nemzeti</a:t>
            </a:r>
            <a:r>
              <a:rPr lang="en-US" sz="66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390AF-49ED-4B03-84AA-3E3CFC058725}"/>
              </a:ext>
            </a:extLst>
          </p:cNvPr>
          <p:cNvSpPr txBox="1"/>
          <p:nvPr/>
        </p:nvSpPr>
        <p:spPr>
          <a:xfrm>
            <a:off x="4405745" y="4064000"/>
            <a:ext cx="33805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Osztálykirándulás</a:t>
            </a:r>
            <a:endParaRPr lang="en-US" sz="2600" dirty="0">
              <a:solidFill>
                <a:srgbClr val="283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Július</a:t>
            </a:r>
            <a:r>
              <a:rPr lang="en-US" sz="26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r>
              <a:rPr lang="en-US" sz="26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Szeptember</a:t>
            </a:r>
            <a:r>
              <a:rPr lang="en-US" sz="26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BCC8501-FC6B-47A1-9770-E81B056E2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8256" cy="267925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259BDC2-398A-41CB-AC97-9174D006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44" y="4809744"/>
            <a:ext cx="2048256" cy="2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658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E244-0C82-44E5-A932-7153D500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Szállásunk</a:t>
            </a:r>
            <a:endParaRPr lang="en-US" sz="4800" dirty="0">
              <a:solidFill>
                <a:srgbClr val="283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2F14-0DDE-48F8-90EC-6684E446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solidFill>
                  <a:srgbClr val="283C14"/>
                </a:solidFill>
              </a:rPr>
              <a:t>Felsőfalva</a:t>
            </a:r>
            <a:r>
              <a:rPr lang="en-US" sz="2600" dirty="0">
                <a:solidFill>
                  <a:srgbClr val="283C14"/>
                </a:solidFill>
              </a:rPr>
              <a:t> - </a:t>
            </a:r>
            <a:r>
              <a:rPr lang="en-US" sz="2600" dirty="0" err="1">
                <a:solidFill>
                  <a:srgbClr val="283C14"/>
                </a:solidFill>
              </a:rPr>
              <a:t>Erdei</a:t>
            </a:r>
            <a:r>
              <a:rPr lang="en-US" sz="2600" dirty="0">
                <a:solidFill>
                  <a:srgbClr val="283C14"/>
                </a:solidFill>
              </a:rPr>
              <a:t> </a:t>
            </a:r>
            <a:r>
              <a:rPr lang="en-US" sz="2600" dirty="0" err="1">
                <a:solidFill>
                  <a:srgbClr val="283C14"/>
                </a:solidFill>
              </a:rPr>
              <a:t>Iskola</a:t>
            </a:r>
            <a:endParaRPr lang="en-US" sz="2600" dirty="0">
              <a:solidFill>
                <a:srgbClr val="283C14"/>
              </a:solidFill>
            </a:endParaRPr>
          </a:p>
          <a:p>
            <a:r>
              <a:rPr lang="en-US" sz="2600" dirty="0" err="1">
                <a:solidFill>
                  <a:srgbClr val="283C14"/>
                </a:solidFill>
              </a:rPr>
              <a:t>Csak</a:t>
            </a:r>
            <a:r>
              <a:rPr lang="en-US" sz="2600" dirty="0">
                <a:solidFill>
                  <a:srgbClr val="283C14"/>
                </a:solidFill>
              </a:rPr>
              <a:t> </a:t>
            </a:r>
            <a:r>
              <a:rPr lang="en-US" sz="2600" dirty="0" err="1">
                <a:solidFill>
                  <a:srgbClr val="283C14"/>
                </a:solidFill>
              </a:rPr>
              <a:t>osztályunk</a:t>
            </a:r>
            <a:r>
              <a:rPr lang="en-US" sz="2600" dirty="0">
                <a:solidFill>
                  <a:srgbClr val="283C14"/>
                </a:solidFill>
              </a:rPr>
              <a:t> </a:t>
            </a:r>
            <a:r>
              <a:rPr lang="en-US" sz="2600" dirty="0" err="1">
                <a:solidFill>
                  <a:srgbClr val="283C14"/>
                </a:solidFill>
              </a:rPr>
              <a:t>lesz</a:t>
            </a:r>
            <a:r>
              <a:rPr lang="en-US" sz="2600" dirty="0">
                <a:solidFill>
                  <a:srgbClr val="283C14"/>
                </a:solidFill>
              </a:rPr>
              <a:t> </a:t>
            </a:r>
            <a:r>
              <a:rPr lang="en-US" sz="2600" dirty="0" err="1">
                <a:solidFill>
                  <a:srgbClr val="283C14"/>
                </a:solidFill>
              </a:rPr>
              <a:t>ott</a:t>
            </a:r>
            <a:endParaRPr lang="en-US" sz="2600" dirty="0">
              <a:solidFill>
                <a:srgbClr val="283C14"/>
              </a:solidFill>
            </a:endParaRPr>
          </a:p>
          <a:p>
            <a:r>
              <a:rPr lang="en-US" sz="2600" dirty="0" err="1">
                <a:solidFill>
                  <a:srgbClr val="283C14"/>
                </a:solidFill>
              </a:rPr>
              <a:t>Szállásdíj</a:t>
            </a:r>
            <a:endParaRPr lang="en-US" sz="2600" dirty="0">
              <a:solidFill>
                <a:srgbClr val="283C14"/>
              </a:solidFill>
            </a:endParaRPr>
          </a:p>
          <a:p>
            <a:pPr lvl="1"/>
            <a:r>
              <a:rPr lang="en-US" sz="2600" dirty="0" err="1">
                <a:solidFill>
                  <a:srgbClr val="283C14"/>
                </a:solidFill>
              </a:rPr>
              <a:t>diák</a:t>
            </a:r>
            <a:r>
              <a:rPr lang="en-US" sz="2600" dirty="0">
                <a:solidFill>
                  <a:srgbClr val="283C14"/>
                </a:solidFill>
              </a:rPr>
              <a:t> </a:t>
            </a:r>
            <a:r>
              <a:rPr lang="en-US" sz="2600" dirty="0" err="1">
                <a:solidFill>
                  <a:srgbClr val="283C14"/>
                </a:solidFill>
              </a:rPr>
              <a:t>részére</a:t>
            </a:r>
            <a:r>
              <a:rPr lang="en-US" sz="2600" dirty="0">
                <a:solidFill>
                  <a:srgbClr val="283C14"/>
                </a:solidFill>
              </a:rPr>
              <a:t> (3-18 </a:t>
            </a:r>
            <a:r>
              <a:rPr lang="en-US" sz="2600" dirty="0" err="1">
                <a:solidFill>
                  <a:srgbClr val="283C14"/>
                </a:solidFill>
              </a:rPr>
              <a:t>év</a:t>
            </a:r>
            <a:r>
              <a:rPr lang="en-US" sz="2600" dirty="0">
                <a:solidFill>
                  <a:srgbClr val="283C14"/>
                </a:solidFill>
              </a:rPr>
              <a:t>): 2 600 Ft/</a:t>
            </a:r>
            <a:r>
              <a:rPr lang="en-US" sz="2600" dirty="0" err="1">
                <a:solidFill>
                  <a:srgbClr val="283C14"/>
                </a:solidFill>
              </a:rPr>
              <a:t>fő</a:t>
            </a:r>
            <a:r>
              <a:rPr lang="en-US" sz="2600" dirty="0">
                <a:solidFill>
                  <a:srgbClr val="283C14"/>
                </a:solidFill>
              </a:rPr>
              <a:t>/</a:t>
            </a:r>
            <a:r>
              <a:rPr lang="en-US" sz="2600" dirty="0" err="1">
                <a:solidFill>
                  <a:srgbClr val="283C14"/>
                </a:solidFill>
              </a:rPr>
              <a:t>éj</a:t>
            </a:r>
            <a:endParaRPr lang="en-US" sz="2600" dirty="0">
              <a:solidFill>
                <a:srgbClr val="283C14"/>
              </a:solidFill>
            </a:endParaRPr>
          </a:p>
          <a:p>
            <a:pPr lvl="1"/>
            <a:r>
              <a:rPr lang="en-US" sz="2600" dirty="0" err="1">
                <a:solidFill>
                  <a:srgbClr val="283C14"/>
                </a:solidFill>
              </a:rPr>
              <a:t>felnőtt</a:t>
            </a:r>
            <a:r>
              <a:rPr lang="en-US" sz="2600" dirty="0">
                <a:solidFill>
                  <a:srgbClr val="283C14"/>
                </a:solidFill>
              </a:rPr>
              <a:t> </a:t>
            </a:r>
            <a:r>
              <a:rPr lang="en-US" sz="2600" dirty="0" err="1">
                <a:solidFill>
                  <a:srgbClr val="283C14"/>
                </a:solidFill>
              </a:rPr>
              <a:t>részére</a:t>
            </a:r>
            <a:r>
              <a:rPr lang="en-US" sz="2600" dirty="0">
                <a:solidFill>
                  <a:srgbClr val="283C14"/>
                </a:solidFill>
              </a:rPr>
              <a:t>: 3 200  Ft/</a:t>
            </a:r>
            <a:r>
              <a:rPr lang="en-US" sz="2600" dirty="0" err="1">
                <a:solidFill>
                  <a:srgbClr val="283C14"/>
                </a:solidFill>
              </a:rPr>
              <a:t>fő</a:t>
            </a:r>
            <a:r>
              <a:rPr lang="en-US" sz="2600" dirty="0">
                <a:solidFill>
                  <a:srgbClr val="283C14"/>
                </a:solidFill>
              </a:rPr>
              <a:t>/</a:t>
            </a:r>
            <a:r>
              <a:rPr lang="en-US" sz="2600" dirty="0" err="1">
                <a:solidFill>
                  <a:srgbClr val="283C14"/>
                </a:solidFill>
              </a:rPr>
              <a:t>éj</a:t>
            </a:r>
            <a:r>
              <a:rPr lang="en-US" sz="2600" dirty="0">
                <a:solidFill>
                  <a:srgbClr val="283C14"/>
                </a:solidFill>
              </a:rPr>
              <a:t> + IFA</a:t>
            </a:r>
          </a:p>
          <a:p>
            <a:pPr lvl="1"/>
            <a:r>
              <a:rPr lang="en-US" sz="2600" dirty="0">
                <a:solidFill>
                  <a:srgbClr val="283C14"/>
                </a:solidFill>
              </a:rPr>
              <a:t>IFA: 500 Ft/</a:t>
            </a:r>
            <a:r>
              <a:rPr lang="en-US" sz="2600" dirty="0" err="1">
                <a:solidFill>
                  <a:srgbClr val="283C14"/>
                </a:solidFill>
              </a:rPr>
              <a:t>fő</a:t>
            </a:r>
            <a:r>
              <a:rPr lang="en-US" sz="2600" dirty="0">
                <a:solidFill>
                  <a:srgbClr val="283C14"/>
                </a:solidFill>
              </a:rPr>
              <a:t>/</a:t>
            </a:r>
            <a:r>
              <a:rPr lang="en-US" sz="2600" dirty="0" err="1">
                <a:solidFill>
                  <a:srgbClr val="283C14"/>
                </a:solidFill>
              </a:rPr>
              <a:t>éjszaka</a:t>
            </a:r>
            <a:r>
              <a:rPr lang="en-US" sz="2600" dirty="0">
                <a:solidFill>
                  <a:srgbClr val="283C14"/>
                </a:solidFill>
              </a:rPr>
              <a:t> </a:t>
            </a:r>
            <a:r>
              <a:rPr lang="en-US" sz="2600" dirty="0" err="1">
                <a:solidFill>
                  <a:srgbClr val="283C14"/>
                </a:solidFill>
              </a:rPr>
              <a:t>felnőtteknek</a:t>
            </a:r>
            <a:endParaRPr lang="en-US" sz="2600" dirty="0">
              <a:solidFill>
                <a:srgbClr val="283C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70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8EF2-BC76-48AB-8CE3-DE557FBE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Néhány</a:t>
            </a:r>
            <a:r>
              <a:rPr lang="en-US" sz="48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tervezett</a:t>
            </a:r>
            <a:r>
              <a:rPr lang="en-US" sz="48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92A9-2500-4534-B8AC-7BB432A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6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Felsőfalvi</a:t>
            </a:r>
            <a:r>
              <a:rPr lang="en-US" sz="26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Major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6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Bazalthegy</a:t>
            </a:r>
            <a:r>
              <a:rPr lang="en-US" sz="26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Geológiai</a:t>
            </a:r>
            <a:r>
              <a:rPr lang="en-US" sz="26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Bemutatóhely</a:t>
            </a:r>
            <a:endParaRPr lang="en-US" sz="2600" dirty="0">
              <a:solidFill>
                <a:srgbClr val="283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6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Pusztafalvi</a:t>
            </a:r>
            <a:r>
              <a:rPr lang="en-US" sz="26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Bivalyrezervátum</a:t>
            </a:r>
            <a:endParaRPr lang="en-US" sz="2600" dirty="0">
              <a:solidFill>
                <a:srgbClr val="283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herd of cattl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0E8107C1-3F15-4FE2-9833-65F3C7A4E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27" y="1999146"/>
            <a:ext cx="2048256" cy="1280160"/>
          </a:xfrm>
          <a:prstGeom prst="rect">
            <a:avLst/>
          </a:prstGeom>
        </p:spPr>
      </p:pic>
      <p:pic>
        <p:nvPicPr>
          <p:cNvPr id="7" name="Picture 6" descr="A tree with a mountain in the background&#10;&#10;Description automatically generated">
            <a:extLst>
              <a:ext uri="{FF2B5EF4-FFF2-40B4-BE49-F238E27FC236}">
                <a16:creationId xmlns:a16="http://schemas.microsoft.com/office/drawing/2014/main" id="{A45DCAD0-E0EC-4D0B-BAB9-5BAFBF5AE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26" y="2673280"/>
            <a:ext cx="2048256" cy="1280160"/>
          </a:xfrm>
          <a:prstGeom prst="rect">
            <a:avLst/>
          </a:prstGeom>
        </p:spPr>
      </p:pic>
      <p:pic>
        <p:nvPicPr>
          <p:cNvPr id="5" name="Picture 4" descr="A herd of elephants standing next to a body of water&#10;&#10;Description automatically generated">
            <a:extLst>
              <a:ext uri="{FF2B5EF4-FFF2-40B4-BE49-F238E27FC236}">
                <a16:creationId xmlns:a16="http://schemas.microsoft.com/office/drawing/2014/main" id="{0C09C248-C9D0-408B-B5F3-7A66F72C7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379" y="3520935"/>
            <a:ext cx="204825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73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57C7-E022-4A63-89E5-7BB01B02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Bazalthegy</a:t>
            </a:r>
            <a:r>
              <a:rPr lang="en-US" sz="48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Geológiai</a:t>
            </a:r>
            <a:r>
              <a:rPr lang="en-US" sz="4800" dirty="0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283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Bemutatóhely</a:t>
            </a:r>
            <a:endParaRPr lang="en-US" sz="4800" dirty="0">
              <a:solidFill>
                <a:srgbClr val="283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792C-A6F9-4E47-807B-6A8245A9C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10" y="22783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5343E2-49C4-4946-82E5-59E3BA48B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88310"/>
              </p:ext>
            </p:extLst>
          </p:nvPr>
        </p:nvGraphicFramePr>
        <p:xfrm>
          <a:off x="2145792" y="2350008"/>
          <a:ext cx="7900416" cy="215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208">
                  <a:extLst>
                    <a:ext uri="{9D8B030D-6E8A-4147-A177-3AD203B41FA5}">
                      <a16:colId xmlns:a16="http://schemas.microsoft.com/office/drawing/2014/main" val="379389319"/>
                    </a:ext>
                  </a:extLst>
                </a:gridCol>
                <a:gridCol w="3950208">
                  <a:extLst>
                    <a:ext uri="{9D8B030D-6E8A-4147-A177-3AD203B41FA5}">
                      <a16:colId xmlns:a16="http://schemas.microsoft.com/office/drawing/2014/main" val="2881244433"/>
                    </a:ext>
                  </a:extLst>
                </a:gridCol>
              </a:tblGrid>
              <a:tr h="7193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Nyitvatartás</a:t>
                      </a:r>
                      <a:r>
                        <a:rPr lang="en-US" dirty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dirty="0" err="1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minden</a:t>
                      </a:r>
                      <a:r>
                        <a:rPr lang="en-US" dirty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nap)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41984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Május</a:t>
                      </a:r>
                      <a:r>
                        <a:rPr lang="en-US" dirty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 - </a:t>
                      </a:r>
                      <a:r>
                        <a:rPr lang="en-US" dirty="0" err="1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augusztus</a:t>
                      </a:r>
                      <a:r>
                        <a:rPr lang="en-US" dirty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31.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9:00 - 21:00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789373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Szeptember</a:t>
                      </a:r>
                      <a:r>
                        <a:rPr lang="en-US" dirty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 - </a:t>
                      </a:r>
                      <a:r>
                        <a:rPr lang="en-US" dirty="0" err="1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november</a:t>
                      </a:r>
                      <a:r>
                        <a:rPr lang="en-US" dirty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9:00 - 17:00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4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6241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Balaton-felvidéki  Nemzeti Park</vt:lpstr>
      <vt:lpstr>Szállásunk</vt:lpstr>
      <vt:lpstr>Néhány tervezett program</vt:lpstr>
      <vt:lpstr>Bazalthegy Geológiai Bemutatóhely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Balaton-felvidéki  Nemzeti Park</dc:title>
  <dc:creator>Frigyes_Kiss@sulid.hu</dc:creator>
  <cp:lastModifiedBy>Frigyes_Kiss@sulid.hu</cp:lastModifiedBy>
  <cp:revision>3</cp:revision>
  <dcterms:created xsi:type="dcterms:W3CDTF">2020-05-30T08:14:02Z</dcterms:created>
  <dcterms:modified xsi:type="dcterms:W3CDTF">2020-05-30T09:59:45Z</dcterms:modified>
</cp:coreProperties>
</file>