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C0CB"/>
    <a:srgbClr val="082E41"/>
    <a:srgbClr val="DA2536"/>
    <a:srgbClr val="EAE7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2BF7-DA0F-459D-96C7-B8D71D6DC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FA585-7458-4AE5-BC18-F9B96D0AF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14833-9FA9-460D-BD08-1D816E2D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275D-0956-4F4C-980A-BAE041C873C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83D20-E711-4E50-8384-AAA02386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0C7CD-A663-4394-88E7-25A47B13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B480-26A7-4241-B33D-8557E855C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0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528E4-15A8-4265-8865-6D867800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EAB70-5372-4367-83E7-F629F4B4B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22079-C052-4135-B2BA-0148290A8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275D-0956-4F4C-980A-BAE041C873C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35210-03E1-48C2-B0EA-0F0038F97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29D99-D448-412D-961E-10F3A22FB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B480-26A7-4241-B33D-8557E855C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16ADF-F402-41EC-8C9E-DD8E03DCA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E8D9E-5BAF-4876-AD0D-DAEF74F18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CE1FB-FCA5-4D7D-86A6-CB162DA2C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275D-0956-4F4C-980A-BAE041C873C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66EC8-C744-4840-8FD9-BCA00AE8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689B-0EBE-49D0-91EC-4D82C055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B480-26A7-4241-B33D-8557E855C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8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60CEA-3A40-484E-BAB7-0E3FAB8B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2178D-822C-4033-877C-B3234E4AC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64206-2F49-44DE-8702-07046DBA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275D-0956-4F4C-980A-BAE041C873C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70790-45E3-4C10-A32D-C3BD366E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7003E-F7CF-45F5-8AC7-51C15C9A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B480-26A7-4241-B33D-8557E855C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4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D3B9-A6CD-4E51-B760-1B8EF7742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E9FFF-5274-4318-B076-EFC061A16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990F6-4328-44B3-B5B0-4601CAC3E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275D-0956-4F4C-980A-BAE041C873C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E2979-8B7B-44CA-8D2B-E3FD0381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7CFAD-62CD-45EA-A1F1-9F180C37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B480-26A7-4241-B33D-8557E855C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0148-41DF-4724-BA7A-C1E32A13F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B8CE3-6BE1-4CFB-B796-FE5754F9B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68E8A-02BA-4B2D-B8C8-F414DB9B9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A523-282F-4406-99D0-350E106D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275D-0956-4F4C-980A-BAE041C873C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63BEB-56B9-4A03-8D84-44CD4C94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AAE46-1C1E-424E-9564-034ADA71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B480-26A7-4241-B33D-8557E855C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3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DEB6-0AB8-49D4-BBF0-E0552887E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C9310-95AD-4F90-8D4F-DFEF6EB58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95A40-6C92-433C-A9AF-512699D6E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EBF0F-00AD-4865-9C5B-518363EA6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608F0F-A883-44EA-9558-38048BC7A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03CB14-DBBC-456D-ABC4-A975B158B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275D-0956-4F4C-980A-BAE041C873C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2E3CB9-697E-4032-9613-6A09DC87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8D8BCC-FF39-45CF-A33C-49066B8DA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B480-26A7-4241-B33D-8557E855C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5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AD6C-1097-449B-8B0C-FE56D9B1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5BA7F-669D-49E5-8BDA-2E279C409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275D-0956-4F4C-980A-BAE041C873C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9D3C5-904D-4721-B351-77267F655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FC750-A098-42DB-8620-392F3159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B480-26A7-4241-B33D-8557E855C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0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3AD2B-6FCB-490D-AC15-907F9CB9A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275D-0956-4F4C-980A-BAE041C873C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D190B-0960-4177-BCF1-5A40F72E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67302-C3FD-4FF7-952A-84AE3E092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B480-26A7-4241-B33D-8557E855C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5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8EC4B-ECCD-4361-BA30-056B05C69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E90E4-BB49-4A8F-8EFD-33B138D0D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250D4-744B-4704-8B64-91D75FBA3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E19D2-F342-4F94-AF2C-89B6EC7E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275D-0956-4F4C-980A-BAE041C873C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5AB6D-D919-47F1-9288-21878862F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B3B88-310D-4B7C-A30E-AF4E42D94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B480-26A7-4241-B33D-8557E855C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24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A47B-008E-4782-90F6-60A8CB975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638466-1E1D-4A1F-BBF5-D1F371FA1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CE3EB-6B05-4197-BCCE-4A9C68EB0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EA001-5F78-4D60-8F51-4F79FBFE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275D-0956-4F4C-980A-BAE041C873C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56D55-355D-4FDD-B1D6-4C7D4A88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E25EB-03A7-455B-B75B-90CB3BD3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B480-26A7-4241-B33D-8557E855C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8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7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C50191-0A8C-4B72-8BB3-73379E88B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691B-6516-4D88-B1BB-E379462A9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8CA48-0155-4D6A-A56A-A2BE9BC3D7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8275D-0956-4F4C-980A-BAE041C873C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4555F-DD86-4FCE-B1E2-82B96A6A4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36B97-B379-4196-B9FD-7995B43A4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DB480-26A7-4241-B33D-8557E855C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4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plate on a table&#10;&#10;Description automatically generated">
            <a:extLst>
              <a:ext uri="{FF2B5EF4-FFF2-40B4-BE49-F238E27FC236}">
                <a16:creationId xmlns:a16="http://schemas.microsoft.com/office/drawing/2014/main" id="{C9729A4A-D7CA-443B-8C6D-780B839C3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248" y="-496711"/>
            <a:ext cx="12562275" cy="78514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DAA314-CAAF-4D89-9399-4A9B2EEC6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2836" y="203676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82E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</a:t>
            </a:r>
            <a:r>
              <a:rPr lang="en-US" sz="5400" dirty="0" err="1">
                <a:solidFill>
                  <a:srgbClr val="082E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asztal</a:t>
            </a:r>
            <a:r>
              <a:rPr lang="en-US" sz="5400" dirty="0">
                <a:solidFill>
                  <a:srgbClr val="082E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>
                <a:solidFill>
                  <a:srgbClr val="082E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megterítése</a:t>
            </a:r>
            <a:endParaRPr lang="en-US" sz="5400" dirty="0">
              <a:solidFill>
                <a:srgbClr val="082E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C27E92-67D2-4E64-BBC6-3B2A6C514434}"/>
              </a:ext>
            </a:extLst>
          </p:cNvPr>
          <p:cNvSpPr/>
          <p:nvPr/>
        </p:nvSpPr>
        <p:spPr>
          <a:xfrm>
            <a:off x="10925694" y="537218"/>
            <a:ext cx="182880" cy="356616"/>
          </a:xfrm>
          <a:prstGeom prst="rect">
            <a:avLst/>
          </a:prstGeom>
          <a:solidFill>
            <a:schemeClr val="bg1"/>
          </a:solidFill>
          <a:ln>
            <a:solidFill>
              <a:srgbClr val="082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2919EF-4F41-430C-99DB-694D4F7C14B5}"/>
              </a:ext>
            </a:extLst>
          </p:cNvPr>
          <p:cNvSpPr/>
          <p:nvPr/>
        </p:nvSpPr>
        <p:spPr>
          <a:xfrm>
            <a:off x="11165204" y="354338"/>
            <a:ext cx="182880" cy="539496"/>
          </a:xfrm>
          <a:prstGeom prst="rect">
            <a:avLst/>
          </a:prstGeom>
          <a:solidFill>
            <a:srgbClr val="24C0CB"/>
          </a:solidFill>
          <a:ln>
            <a:solidFill>
              <a:srgbClr val="082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902480-E536-4219-B2ED-C5039C4BFD48}"/>
              </a:ext>
            </a:extLst>
          </p:cNvPr>
          <p:cNvSpPr/>
          <p:nvPr/>
        </p:nvSpPr>
        <p:spPr>
          <a:xfrm>
            <a:off x="11404714" y="176030"/>
            <a:ext cx="182880" cy="722376"/>
          </a:xfrm>
          <a:prstGeom prst="rect">
            <a:avLst/>
          </a:prstGeom>
          <a:solidFill>
            <a:srgbClr val="24C0CB"/>
          </a:solidFill>
          <a:ln>
            <a:solidFill>
              <a:srgbClr val="082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693165-993A-4084-AB3F-6003EC5BAA90}"/>
              </a:ext>
            </a:extLst>
          </p:cNvPr>
          <p:cNvSpPr/>
          <p:nvPr/>
        </p:nvSpPr>
        <p:spPr>
          <a:xfrm>
            <a:off x="11644224" y="0"/>
            <a:ext cx="182880" cy="896112"/>
          </a:xfrm>
          <a:prstGeom prst="rect">
            <a:avLst/>
          </a:prstGeom>
          <a:solidFill>
            <a:srgbClr val="24C0CB"/>
          </a:solidFill>
          <a:ln>
            <a:solidFill>
              <a:srgbClr val="082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3265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C9117-2F4C-4CF3-9DAE-63669E5E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Az egyszerű terítés menete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13E3D-6DCC-4823-9377-5337136F6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Az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abrosz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felhelyezése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só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bors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és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esetleg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virág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elhelyezése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tányérok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feltevése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Az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evőeszközök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felrakása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poharak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feltevése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szalvéta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felrakása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102F37-E8A4-471B-9F21-A71D22BC37DB}"/>
              </a:ext>
            </a:extLst>
          </p:cNvPr>
          <p:cNvSpPr/>
          <p:nvPr/>
        </p:nvSpPr>
        <p:spPr>
          <a:xfrm>
            <a:off x="10896665" y="950060"/>
            <a:ext cx="182880" cy="356616"/>
          </a:xfrm>
          <a:prstGeom prst="rect">
            <a:avLst/>
          </a:prstGeom>
          <a:solidFill>
            <a:schemeClr val="bg1"/>
          </a:solidFill>
          <a:ln>
            <a:solidFill>
              <a:srgbClr val="082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9C6667-6588-4577-B36B-EC0F75CBD9C3}"/>
              </a:ext>
            </a:extLst>
          </p:cNvPr>
          <p:cNvSpPr/>
          <p:nvPr/>
        </p:nvSpPr>
        <p:spPr>
          <a:xfrm>
            <a:off x="11136175" y="767180"/>
            <a:ext cx="182880" cy="539496"/>
          </a:xfrm>
          <a:prstGeom prst="rect">
            <a:avLst/>
          </a:prstGeom>
          <a:solidFill>
            <a:schemeClr val="bg1"/>
          </a:solidFill>
          <a:ln>
            <a:solidFill>
              <a:srgbClr val="082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0C91AC-7909-42FF-AC43-12DDC00CF82C}"/>
              </a:ext>
            </a:extLst>
          </p:cNvPr>
          <p:cNvSpPr/>
          <p:nvPr/>
        </p:nvSpPr>
        <p:spPr>
          <a:xfrm>
            <a:off x="11375685" y="588872"/>
            <a:ext cx="182880" cy="722376"/>
          </a:xfrm>
          <a:prstGeom prst="rect">
            <a:avLst/>
          </a:prstGeom>
          <a:solidFill>
            <a:srgbClr val="24C0CB"/>
          </a:solidFill>
          <a:ln>
            <a:solidFill>
              <a:srgbClr val="082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724E18-C05E-4F78-9E10-517C3C858AB0}"/>
              </a:ext>
            </a:extLst>
          </p:cNvPr>
          <p:cNvSpPr/>
          <p:nvPr/>
        </p:nvSpPr>
        <p:spPr>
          <a:xfrm>
            <a:off x="11615195" y="412842"/>
            <a:ext cx="182880" cy="896112"/>
          </a:xfrm>
          <a:prstGeom prst="rect">
            <a:avLst/>
          </a:prstGeom>
          <a:solidFill>
            <a:srgbClr val="24C0CB"/>
          </a:solidFill>
          <a:ln>
            <a:solidFill>
              <a:srgbClr val="082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6589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99FF-CDF4-40B2-83DF-E757F821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Lépések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6619-0673-4C9D-B06A-C5764861A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0041" cy="4351338"/>
          </a:xfrm>
        </p:spPr>
        <p:txBody>
          <a:bodyPr/>
          <a:lstStyle/>
          <a:p>
            <a:r>
              <a:rPr lang="en-US" sz="3000" dirty="0"/>
              <a:t>A </a:t>
            </a:r>
            <a:r>
              <a:rPr lang="en-US" sz="3000" dirty="0" err="1"/>
              <a:t>tányértól</a:t>
            </a:r>
            <a:endParaRPr lang="en-US" sz="3000" dirty="0"/>
          </a:p>
          <a:p>
            <a:pPr lvl="1"/>
            <a:r>
              <a:rPr lang="en-US" sz="2500" dirty="0" err="1"/>
              <a:t>balra</a:t>
            </a:r>
            <a:r>
              <a:rPr lang="en-US" sz="2500" dirty="0"/>
              <a:t> a </a:t>
            </a:r>
            <a:r>
              <a:rPr lang="en-US" sz="2500" dirty="0" err="1"/>
              <a:t>villák</a:t>
            </a:r>
            <a:endParaRPr lang="en-US" sz="2500" dirty="0"/>
          </a:p>
          <a:p>
            <a:pPr lvl="1"/>
            <a:r>
              <a:rPr lang="en-US" sz="2500" dirty="0" err="1"/>
              <a:t>jobbra</a:t>
            </a:r>
            <a:r>
              <a:rPr lang="en-US" sz="2500" dirty="0"/>
              <a:t> a </a:t>
            </a:r>
            <a:r>
              <a:rPr lang="en-US" sz="2500" dirty="0" err="1"/>
              <a:t>kések</a:t>
            </a:r>
            <a:endParaRPr lang="en-US" sz="2500" dirty="0"/>
          </a:p>
          <a:p>
            <a:pPr lvl="1"/>
            <a:r>
              <a:rPr lang="en-US" sz="2500" dirty="0"/>
              <a:t>a </a:t>
            </a:r>
            <a:r>
              <a:rPr lang="en-US" sz="2500" dirty="0" err="1"/>
              <a:t>kések</a:t>
            </a:r>
            <a:r>
              <a:rPr lang="en-US" sz="2500" dirty="0"/>
              <a:t> </a:t>
            </a:r>
            <a:r>
              <a:rPr lang="en-US" sz="2500" dirty="0" err="1"/>
              <a:t>után</a:t>
            </a:r>
            <a:r>
              <a:rPr lang="en-US" sz="2500" dirty="0"/>
              <a:t> a </a:t>
            </a:r>
            <a:r>
              <a:rPr lang="en-US" sz="2500" dirty="0" err="1"/>
              <a:t>kanalak</a:t>
            </a:r>
            <a:r>
              <a:rPr lang="en-US" sz="2500" dirty="0"/>
              <a:t> </a:t>
            </a:r>
            <a:r>
              <a:rPr lang="en-US" sz="2500" dirty="0" err="1"/>
              <a:t>találhatók</a:t>
            </a:r>
            <a:endParaRPr lang="en-US" sz="2500" dirty="0"/>
          </a:p>
          <a:p>
            <a:pPr lvl="1"/>
            <a:r>
              <a:rPr lang="en-US" sz="2500" dirty="0"/>
              <a:t>a </a:t>
            </a:r>
            <a:r>
              <a:rPr lang="en-US" sz="2500" dirty="0" err="1"/>
              <a:t>desszerthez</a:t>
            </a:r>
            <a:r>
              <a:rPr lang="en-US" sz="2500" dirty="0"/>
              <a:t> </a:t>
            </a:r>
            <a:r>
              <a:rPr lang="en-US" sz="2500" dirty="0" err="1"/>
              <a:t>használatos</a:t>
            </a:r>
            <a:r>
              <a:rPr lang="en-US" sz="2500" dirty="0"/>
              <a:t> </a:t>
            </a:r>
            <a:r>
              <a:rPr lang="en-US" sz="2500" dirty="0" err="1"/>
              <a:t>evőeszközök</a:t>
            </a:r>
            <a:r>
              <a:rPr lang="en-US" sz="2500" dirty="0"/>
              <a:t> a </a:t>
            </a:r>
            <a:r>
              <a:rPr lang="en-US" sz="2500" dirty="0" err="1"/>
              <a:t>tányér</a:t>
            </a:r>
            <a:r>
              <a:rPr lang="en-US" sz="2500" dirty="0"/>
              <a:t> </a:t>
            </a:r>
            <a:r>
              <a:rPr lang="en-US" sz="2500" dirty="0" err="1"/>
              <a:t>felett</a:t>
            </a:r>
            <a:r>
              <a:rPr lang="en-US" sz="2500" dirty="0"/>
              <a:t> </a:t>
            </a:r>
            <a:r>
              <a:rPr lang="en-US" sz="2500" dirty="0" err="1"/>
              <a:t>helyezkednek</a:t>
            </a:r>
            <a:r>
              <a:rPr lang="en-US" sz="2500" dirty="0"/>
              <a:t> el</a:t>
            </a:r>
          </a:p>
          <a:p>
            <a:r>
              <a:rPr lang="en-US" sz="3000" dirty="0"/>
              <a:t>A </a:t>
            </a:r>
            <a:r>
              <a:rPr lang="en-US" sz="3000" dirty="0" err="1"/>
              <a:t>poharat</a:t>
            </a:r>
            <a:r>
              <a:rPr lang="en-US" sz="3000" dirty="0"/>
              <a:t> a </a:t>
            </a:r>
            <a:r>
              <a:rPr lang="en-US" sz="3000" dirty="0" err="1"/>
              <a:t>kés</a:t>
            </a:r>
            <a:r>
              <a:rPr lang="en-US" sz="3000" dirty="0"/>
              <a:t> </a:t>
            </a:r>
            <a:r>
              <a:rPr lang="en-US" sz="3000" dirty="0" err="1"/>
              <a:t>hegye</a:t>
            </a:r>
            <a:r>
              <a:rPr lang="en-US" sz="3000" dirty="0"/>
              <a:t> </a:t>
            </a:r>
            <a:r>
              <a:rPr lang="en-US" sz="3000" dirty="0" err="1"/>
              <a:t>fölé</a:t>
            </a:r>
            <a:r>
              <a:rPr lang="en-US" sz="3000" dirty="0"/>
              <a:t> </a:t>
            </a:r>
            <a:r>
              <a:rPr lang="en-US" sz="3000" dirty="0" err="1"/>
              <a:t>helyezzük</a:t>
            </a:r>
            <a:r>
              <a:rPr lang="en-US" sz="3000" dirty="0"/>
              <a:t> el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A2E559-FE9B-4082-AD26-EC281728A977}"/>
              </a:ext>
            </a:extLst>
          </p:cNvPr>
          <p:cNvSpPr/>
          <p:nvPr/>
        </p:nvSpPr>
        <p:spPr>
          <a:xfrm>
            <a:off x="10896665" y="950060"/>
            <a:ext cx="182880" cy="356616"/>
          </a:xfrm>
          <a:prstGeom prst="rect">
            <a:avLst/>
          </a:prstGeom>
          <a:solidFill>
            <a:schemeClr val="bg1"/>
          </a:solidFill>
          <a:ln>
            <a:solidFill>
              <a:srgbClr val="082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7B69C7-427F-4731-BBCE-84A3B6217EBD}"/>
              </a:ext>
            </a:extLst>
          </p:cNvPr>
          <p:cNvSpPr/>
          <p:nvPr/>
        </p:nvSpPr>
        <p:spPr>
          <a:xfrm>
            <a:off x="11136175" y="767180"/>
            <a:ext cx="182880" cy="539496"/>
          </a:xfrm>
          <a:prstGeom prst="rect">
            <a:avLst/>
          </a:prstGeom>
          <a:solidFill>
            <a:schemeClr val="bg1"/>
          </a:solidFill>
          <a:ln>
            <a:solidFill>
              <a:srgbClr val="082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C85604-4196-4ABA-81C6-3F57451DBFE2}"/>
              </a:ext>
            </a:extLst>
          </p:cNvPr>
          <p:cNvSpPr/>
          <p:nvPr/>
        </p:nvSpPr>
        <p:spPr>
          <a:xfrm>
            <a:off x="11375685" y="588872"/>
            <a:ext cx="182880" cy="722376"/>
          </a:xfrm>
          <a:prstGeom prst="rect">
            <a:avLst/>
          </a:prstGeom>
          <a:solidFill>
            <a:schemeClr val="bg1"/>
          </a:solidFill>
          <a:ln>
            <a:solidFill>
              <a:srgbClr val="082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DEE5BC-76D6-48F6-8666-3CB7EE328036}"/>
              </a:ext>
            </a:extLst>
          </p:cNvPr>
          <p:cNvSpPr/>
          <p:nvPr/>
        </p:nvSpPr>
        <p:spPr>
          <a:xfrm>
            <a:off x="11615195" y="412842"/>
            <a:ext cx="182880" cy="896112"/>
          </a:xfrm>
          <a:prstGeom prst="rect">
            <a:avLst/>
          </a:prstGeom>
          <a:solidFill>
            <a:srgbClr val="24C0CB"/>
          </a:solidFill>
          <a:ln>
            <a:solidFill>
              <a:srgbClr val="082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6CD13C-7C55-4889-A774-D551346EBC37}"/>
              </a:ext>
            </a:extLst>
          </p:cNvPr>
          <p:cNvSpPr/>
          <p:nvPr/>
        </p:nvSpPr>
        <p:spPr>
          <a:xfrm>
            <a:off x="5949761" y="1603517"/>
            <a:ext cx="5038344" cy="4315968"/>
          </a:xfrm>
          <a:prstGeom prst="rect">
            <a:avLst/>
          </a:prstGeom>
          <a:pattFill prst="smGrid">
            <a:fgClr>
              <a:srgbClr val="DA253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device, plate&#10;&#10;Description automatically generated">
            <a:extLst>
              <a:ext uri="{FF2B5EF4-FFF2-40B4-BE49-F238E27FC236}">
                <a16:creationId xmlns:a16="http://schemas.microsoft.com/office/drawing/2014/main" id="{FB4B8B38-FE3D-4190-BA81-3A98D9C23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061" y="2739422"/>
            <a:ext cx="2523744" cy="25237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95841B-CFC7-4782-AB2D-F039E3691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489" y="2790120"/>
            <a:ext cx="527562" cy="2523744"/>
          </a:xfrm>
          <a:prstGeom prst="rect">
            <a:avLst/>
          </a:prstGeom>
        </p:spPr>
      </p:pic>
      <p:pic>
        <p:nvPicPr>
          <p:cNvPr id="14" name="Picture 13" descr="A close up of a light&#10;&#10;Description automatically generated">
            <a:extLst>
              <a:ext uri="{FF2B5EF4-FFF2-40B4-BE49-F238E27FC236}">
                <a16:creationId xmlns:a16="http://schemas.microsoft.com/office/drawing/2014/main" id="{F6C8C9BE-4B10-4964-A1E0-E39D4EED8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716" y="2790120"/>
            <a:ext cx="508236" cy="25237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0CEDC40-3356-4938-B952-47F514A0AB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91612" y="2790120"/>
            <a:ext cx="378562" cy="2523744"/>
          </a:xfrm>
          <a:prstGeom prst="rect">
            <a:avLst/>
          </a:prstGeom>
        </p:spPr>
      </p:pic>
      <p:pic>
        <p:nvPicPr>
          <p:cNvPr id="17" name="Picture 16" descr="A close up of a light&#10;&#10;Description automatically generated">
            <a:extLst>
              <a:ext uri="{FF2B5EF4-FFF2-40B4-BE49-F238E27FC236}">
                <a16:creationId xmlns:a16="http://schemas.microsoft.com/office/drawing/2014/main" id="{E6B994B6-2536-4E57-B329-041017BDBE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27271" y="1212794"/>
            <a:ext cx="517520" cy="18013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EBC0AF2-9DF6-4516-BD6F-1329CC267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219740" y="1622373"/>
            <a:ext cx="376557" cy="1801368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384DF8D4-F72C-4F6C-B783-85B62DFF27E7}"/>
              </a:ext>
            </a:extLst>
          </p:cNvPr>
          <p:cNvSpPr/>
          <p:nvPr/>
        </p:nvSpPr>
        <p:spPr>
          <a:xfrm>
            <a:off x="9568414" y="1874720"/>
            <a:ext cx="786704" cy="786704"/>
          </a:xfrm>
          <a:prstGeom prst="ellipse">
            <a:avLst/>
          </a:prstGeom>
          <a:solidFill>
            <a:srgbClr val="24C0CB">
              <a:alpha val="50196"/>
            </a:srgbClr>
          </a:solidFill>
          <a:ln>
            <a:solidFill>
              <a:srgbClr val="082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2653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439C-F6A2-4277-89C1-7B4E61FC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szünet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és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befejezés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jelzése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4C62A6-85AB-42DC-B4E9-77324E80F08A}"/>
              </a:ext>
            </a:extLst>
          </p:cNvPr>
          <p:cNvSpPr/>
          <p:nvPr/>
        </p:nvSpPr>
        <p:spPr>
          <a:xfrm>
            <a:off x="10896665" y="950060"/>
            <a:ext cx="182880" cy="356616"/>
          </a:xfrm>
          <a:prstGeom prst="rect">
            <a:avLst/>
          </a:prstGeom>
          <a:solidFill>
            <a:schemeClr val="bg1"/>
          </a:solidFill>
          <a:ln>
            <a:solidFill>
              <a:srgbClr val="082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6F0636-C64D-427A-A625-768466063163}"/>
              </a:ext>
            </a:extLst>
          </p:cNvPr>
          <p:cNvSpPr/>
          <p:nvPr/>
        </p:nvSpPr>
        <p:spPr>
          <a:xfrm>
            <a:off x="11136175" y="767180"/>
            <a:ext cx="182880" cy="539496"/>
          </a:xfrm>
          <a:prstGeom prst="rect">
            <a:avLst/>
          </a:prstGeom>
          <a:solidFill>
            <a:schemeClr val="bg1"/>
          </a:solidFill>
          <a:ln>
            <a:solidFill>
              <a:srgbClr val="082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C1D661-EC2B-425A-A04E-09D2BB7AD65E}"/>
              </a:ext>
            </a:extLst>
          </p:cNvPr>
          <p:cNvSpPr/>
          <p:nvPr/>
        </p:nvSpPr>
        <p:spPr>
          <a:xfrm>
            <a:off x="11375685" y="588872"/>
            <a:ext cx="182880" cy="722376"/>
          </a:xfrm>
          <a:prstGeom prst="rect">
            <a:avLst/>
          </a:prstGeom>
          <a:solidFill>
            <a:schemeClr val="bg1"/>
          </a:solidFill>
          <a:ln>
            <a:solidFill>
              <a:srgbClr val="082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2F761C-75BB-42D2-9B31-BCD4D91A01CE}"/>
              </a:ext>
            </a:extLst>
          </p:cNvPr>
          <p:cNvSpPr/>
          <p:nvPr/>
        </p:nvSpPr>
        <p:spPr>
          <a:xfrm>
            <a:off x="11615195" y="412842"/>
            <a:ext cx="182880" cy="896112"/>
          </a:xfrm>
          <a:prstGeom prst="rect">
            <a:avLst/>
          </a:prstGeom>
          <a:solidFill>
            <a:schemeClr val="bg1"/>
          </a:solidFill>
          <a:ln>
            <a:solidFill>
              <a:srgbClr val="082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33B535-57D3-441E-8EBC-A5D692CBE3DB}"/>
              </a:ext>
            </a:extLst>
          </p:cNvPr>
          <p:cNvSpPr/>
          <p:nvPr/>
        </p:nvSpPr>
        <p:spPr>
          <a:xfrm>
            <a:off x="6702237" y="1986826"/>
            <a:ext cx="5038344" cy="4315968"/>
          </a:xfrm>
          <a:prstGeom prst="rect">
            <a:avLst/>
          </a:prstGeom>
          <a:pattFill prst="smGrid">
            <a:fgClr>
              <a:srgbClr val="DA253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device, plate&#10;&#10;Description automatically generated">
            <a:extLst>
              <a:ext uri="{FF2B5EF4-FFF2-40B4-BE49-F238E27FC236}">
                <a16:creationId xmlns:a16="http://schemas.microsoft.com/office/drawing/2014/main" id="{CDE4FA18-7FE5-4984-A7C4-8169F98B6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537" y="3122731"/>
            <a:ext cx="2523744" cy="25237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34D269-D9E3-4641-8912-12249620E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33090">
            <a:off x="9045999" y="3252672"/>
            <a:ext cx="527562" cy="2523744"/>
          </a:xfrm>
          <a:prstGeom prst="rect">
            <a:avLst/>
          </a:prstGeom>
        </p:spPr>
      </p:pic>
      <p:pic>
        <p:nvPicPr>
          <p:cNvPr id="11" name="Picture 10" descr="A close up of a light&#10;&#10;Description automatically generated">
            <a:extLst>
              <a:ext uri="{FF2B5EF4-FFF2-40B4-BE49-F238E27FC236}">
                <a16:creationId xmlns:a16="http://schemas.microsoft.com/office/drawing/2014/main" id="{EEC92AFD-59F9-406C-8604-D661D0B359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192" y="3173429"/>
            <a:ext cx="508236" cy="2523744"/>
          </a:xfrm>
          <a:prstGeom prst="rect">
            <a:avLst/>
          </a:prstGeom>
        </p:spPr>
      </p:pic>
      <p:pic>
        <p:nvPicPr>
          <p:cNvPr id="13" name="Picture 12" descr="A close up of a light&#10;&#10;Description automatically generated">
            <a:extLst>
              <a:ext uri="{FF2B5EF4-FFF2-40B4-BE49-F238E27FC236}">
                <a16:creationId xmlns:a16="http://schemas.microsoft.com/office/drawing/2014/main" id="{E2F4E914-ADCF-4B56-BB29-A1CB32EB07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79747" y="1596103"/>
            <a:ext cx="517520" cy="18013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5A61F7-D1D8-46D8-B199-B387979B3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72216" y="2005682"/>
            <a:ext cx="376557" cy="1801368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30752EC3-1BB8-4276-946E-8C2DAB8D063A}"/>
              </a:ext>
            </a:extLst>
          </p:cNvPr>
          <p:cNvSpPr/>
          <p:nvPr/>
        </p:nvSpPr>
        <p:spPr>
          <a:xfrm>
            <a:off x="10320890" y="2258029"/>
            <a:ext cx="786704" cy="786704"/>
          </a:xfrm>
          <a:prstGeom prst="ellipse">
            <a:avLst/>
          </a:prstGeom>
          <a:solidFill>
            <a:srgbClr val="24C0CB">
              <a:alpha val="50196"/>
            </a:srgbClr>
          </a:solidFill>
          <a:ln>
            <a:solidFill>
              <a:srgbClr val="082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D8D891-E1CF-440F-BBA0-F66AB04C1B11}"/>
              </a:ext>
            </a:extLst>
          </p:cNvPr>
          <p:cNvSpPr/>
          <p:nvPr/>
        </p:nvSpPr>
        <p:spPr>
          <a:xfrm>
            <a:off x="545722" y="1986826"/>
            <a:ext cx="5038344" cy="4315968"/>
          </a:xfrm>
          <a:prstGeom prst="rect">
            <a:avLst/>
          </a:prstGeom>
          <a:pattFill prst="smGrid">
            <a:fgClr>
              <a:srgbClr val="DA253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picture containing device, plate&#10;&#10;Description automatically generated">
            <a:extLst>
              <a:ext uri="{FF2B5EF4-FFF2-40B4-BE49-F238E27FC236}">
                <a16:creationId xmlns:a16="http://schemas.microsoft.com/office/drawing/2014/main" id="{8FBF4DF7-9FF6-4036-BE38-7F5BC0F6E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22" y="3122731"/>
            <a:ext cx="2523744" cy="25237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D5380CD-63A1-4DB4-8F0C-EA10F6EA6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44656">
            <a:off x="2831124" y="3056341"/>
            <a:ext cx="527562" cy="2523744"/>
          </a:xfrm>
          <a:prstGeom prst="rect">
            <a:avLst/>
          </a:prstGeom>
        </p:spPr>
      </p:pic>
      <p:pic>
        <p:nvPicPr>
          <p:cNvPr id="19" name="Picture 18" descr="A close up of a light&#10;&#10;Description automatically generated">
            <a:extLst>
              <a:ext uri="{FF2B5EF4-FFF2-40B4-BE49-F238E27FC236}">
                <a16:creationId xmlns:a16="http://schemas.microsoft.com/office/drawing/2014/main" id="{09CE2732-3EF0-470C-ACC0-D4737A46C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677" y="3173429"/>
            <a:ext cx="508236" cy="252374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A3469C9-B79E-4717-9200-7108CF4BDB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94190" flipH="1">
            <a:off x="2910447" y="3012199"/>
            <a:ext cx="378562" cy="2523744"/>
          </a:xfrm>
          <a:prstGeom prst="rect">
            <a:avLst/>
          </a:prstGeom>
        </p:spPr>
      </p:pic>
      <p:pic>
        <p:nvPicPr>
          <p:cNvPr id="21" name="Picture 20" descr="A close up of a light&#10;&#10;Description automatically generated">
            <a:extLst>
              <a:ext uri="{FF2B5EF4-FFF2-40B4-BE49-F238E27FC236}">
                <a16:creationId xmlns:a16="http://schemas.microsoft.com/office/drawing/2014/main" id="{5B2E0F35-AB44-4EC2-8FCF-C48A57CA9C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23232" y="1596103"/>
            <a:ext cx="517520" cy="180136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9DFB0FD-EAC2-44E5-BF94-38529DDE8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15701" y="2005682"/>
            <a:ext cx="376557" cy="18013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654868-0703-4132-9F80-8F4DE85526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77419" flipH="1">
            <a:off x="9283540" y="3149369"/>
            <a:ext cx="378562" cy="2523744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90EDC795-1990-447D-8C96-E65290C97A70}"/>
              </a:ext>
            </a:extLst>
          </p:cNvPr>
          <p:cNvSpPr/>
          <p:nvPr/>
        </p:nvSpPr>
        <p:spPr>
          <a:xfrm>
            <a:off x="4164375" y="2258029"/>
            <a:ext cx="786704" cy="786704"/>
          </a:xfrm>
          <a:prstGeom prst="ellipse">
            <a:avLst/>
          </a:prstGeom>
          <a:solidFill>
            <a:srgbClr val="24C0CB">
              <a:alpha val="50196"/>
            </a:srgbClr>
          </a:solidFill>
          <a:ln>
            <a:solidFill>
              <a:srgbClr val="082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8674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70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Az asztal megterítése</vt:lpstr>
      <vt:lpstr>Az egyszerű terítés menete</vt:lpstr>
      <vt:lpstr>Lépések</vt:lpstr>
      <vt:lpstr>A szünet és a befejezés jelzése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asztal megterítése</dc:title>
  <dc:creator>Frigyes Kiss</dc:creator>
  <cp:lastModifiedBy>Frigyes Kiss</cp:lastModifiedBy>
  <cp:revision>4</cp:revision>
  <dcterms:created xsi:type="dcterms:W3CDTF">2020-06-07T05:27:48Z</dcterms:created>
  <dcterms:modified xsi:type="dcterms:W3CDTF">2020-06-07T13:28:16Z</dcterms:modified>
</cp:coreProperties>
</file>