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60" r:id="rId7"/>
    <p:sldId id="272" r:id="rId8"/>
    <p:sldId id="274" r:id="rId9"/>
    <p:sldId id="264" r:id="rId10"/>
    <p:sldId id="263" r:id="rId11"/>
    <p:sldId id="262" r:id="rId12"/>
    <p:sldId id="265" r:id="rId13"/>
    <p:sldId id="266" r:id="rId14"/>
    <p:sldId id="268" r:id="rId15"/>
    <p:sldId id="269" r:id="rId16"/>
    <p:sldId id="27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258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FFF3-2B3D-06E1-F3FA-CC1FCA44CA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70979-F708-8CEA-C1BB-F47B09E99A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B389F-678D-7B95-D932-C4276F39A513}"/>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5" name="Footer Placeholder 4">
            <a:extLst>
              <a:ext uri="{FF2B5EF4-FFF2-40B4-BE49-F238E27FC236}">
                <a16:creationId xmlns:a16="http://schemas.microsoft.com/office/drawing/2014/main" id="{F38998D8-9467-B896-B33B-4A7D6C018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FE040-C148-33CD-39FC-F71A66666CB8}"/>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52101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C465-67AA-2DEC-AE05-C722DE9A71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29EBBF-7163-6B11-B6D6-0D4D48AC6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D0FF1-F80A-D3F7-90EA-28852B160896}"/>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5" name="Footer Placeholder 4">
            <a:extLst>
              <a:ext uri="{FF2B5EF4-FFF2-40B4-BE49-F238E27FC236}">
                <a16:creationId xmlns:a16="http://schemas.microsoft.com/office/drawing/2014/main" id="{EAE058D4-E625-FC7B-22C1-C737B804A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6425C-1ABB-7AD6-2BF3-9224E27414DA}"/>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351612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E8610-33C7-429C-7253-79F71B0F63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6FB59C-6D2C-74EE-3DB1-25FF2527F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C0934-2632-ECBA-C819-3D5458A83127}"/>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5" name="Footer Placeholder 4">
            <a:extLst>
              <a:ext uri="{FF2B5EF4-FFF2-40B4-BE49-F238E27FC236}">
                <a16:creationId xmlns:a16="http://schemas.microsoft.com/office/drawing/2014/main" id="{C9F3AA84-FB27-2460-0919-1009623EC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C90BA-335A-B1A3-C52D-233C662FFDFB}"/>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29064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F20F-6B08-C08F-15B7-068D74C0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B52DA7-76FB-EA5E-A870-7C892DB23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CEFC7-1A65-3F7D-E6FE-F5C159FF3B76}"/>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5" name="Footer Placeholder 4">
            <a:extLst>
              <a:ext uri="{FF2B5EF4-FFF2-40B4-BE49-F238E27FC236}">
                <a16:creationId xmlns:a16="http://schemas.microsoft.com/office/drawing/2014/main" id="{4DD827C5-F7E5-B589-5C20-F397E0EF2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0B4A7-057B-BF7F-6C4A-1AC20F45A6D4}"/>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159192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7553-F5B3-0CE7-5C27-5DFF1BF7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6DA82B-A575-C9D3-43B8-025103D154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C0662-94F1-9F6C-D3DA-3F2D07C0374A}"/>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5" name="Footer Placeholder 4">
            <a:extLst>
              <a:ext uri="{FF2B5EF4-FFF2-40B4-BE49-F238E27FC236}">
                <a16:creationId xmlns:a16="http://schemas.microsoft.com/office/drawing/2014/main" id="{7FCC4530-CA8A-4400-E238-D424A1BE4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A4283-E3AE-16A1-2E1B-ECD1361A66C3}"/>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203420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9BF8-AC1B-30D0-AE26-5EBF6AA973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95702-3A3E-CBD0-FDDE-4D370AA5D0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43ADC6-728B-0465-8832-F03E1AB4ED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89B3F-8E84-DC90-3BEF-1D0CFBBDC3A8}"/>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6" name="Footer Placeholder 5">
            <a:extLst>
              <a:ext uri="{FF2B5EF4-FFF2-40B4-BE49-F238E27FC236}">
                <a16:creationId xmlns:a16="http://schemas.microsoft.com/office/drawing/2014/main" id="{F7FB9E38-3779-9691-3513-6E69C40DE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50FB8-C52F-5A10-8926-96F3DD683A1B}"/>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393053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B441-17D1-C76D-21D3-8DF3DD30C0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5BBC95-0C5D-CFC0-04B4-1ED9EC4A3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20B54-87FC-9EC2-38F4-698C7EB377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A2DD2F-8ACA-7998-577B-7C743E6EF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B523E2-DED7-1A3D-8148-A1E0FF7432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0ECB33-38FF-549D-C09D-1B26C87D381A}"/>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8" name="Footer Placeholder 7">
            <a:extLst>
              <a:ext uri="{FF2B5EF4-FFF2-40B4-BE49-F238E27FC236}">
                <a16:creationId xmlns:a16="http://schemas.microsoft.com/office/drawing/2014/main" id="{BF4C4C23-FC13-765D-9A7F-A19484B8F6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BE2986-D3E6-26EA-ED9B-EBAF05E67672}"/>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326616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542A-DA57-082C-4C50-959C5025AD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2C0C9B-5486-C432-3486-0DCBED5ACBC2}"/>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4" name="Footer Placeholder 3">
            <a:extLst>
              <a:ext uri="{FF2B5EF4-FFF2-40B4-BE49-F238E27FC236}">
                <a16:creationId xmlns:a16="http://schemas.microsoft.com/office/drawing/2014/main" id="{8AF71181-A62A-F22A-DAF1-58A7FE7F9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CEECF2-46E8-8E13-117E-4B1C49F52E20}"/>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137961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749A2-2DB0-DC25-9EA7-13CB74824E82}"/>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3" name="Footer Placeholder 2">
            <a:extLst>
              <a:ext uri="{FF2B5EF4-FFF2-40B4-BE49-F238E27FC236}">
                <a16:creationId xmlns:a16="http://schemas.microsoft.com/office/drawing/2014/main" id="{009F53AE-306F-3B43-D9E6-9A3F6015D2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AD29EC-1B9B-3030-FAEF-AC59D52DE08B}"/>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87150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0904-8CB0-D5E9-D476-02C48B0F9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579FE5-AE29-CEA6-2591-E70C473AA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E0177-43FE-C382-ECAF-E5354F785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53DF9-21E3-951D-77D1-EA2FC3B035E3}"/>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6" name="Footer Placeholder 5">
            <a:extLst>
              <a:ext uri="{FF2B5EF4-FFF2-40B4-BE49-F238E27FC236}">
                <a16:creationId xmlns:a16="http://schemas.microsoft.com/office/drawing/2014/main" id="{729A0E8D-C5B2-0FD0-135D-19BDCAA92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379E6-C5FC-515E-9282-F66DD418D111}"/>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50090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8846-F9D7-0B72-3792-EB9841294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6FD1B-9DA8-058A-6088-3F7559EFAC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6C42FB-5C9C-5455-2650-3D460CE27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70C16-ABC2-124D-1C4D-CED06FBE9A22}"/>
              </a:ext>
            </a:extLst>
          </p:cNvPr>
          <p:cNvSpPr>
            <a:spLocks noGrp="1"/>
          </p:cNvSpPr>
          <p:nvPr>
            <p:ph type="dt" sz="half" idx="10"/>
          </p:nvPr>
        </p:nvSpPr>
        <p:spPr/>
        <p:txBody>
          <a:bodyPr/>
          <a:lstStyle/>
          <a:p>
            <a:fld id="{BA9DEB6F-C790-48FF-AC2A-36BA8D0C3944}" type="datetimeFigureOut">
              <a:rPr lang="en-US" smtClean="0"/>
              <a:t>7/17/2024</a:t>
            </a:fld>
            <a:endParaRPr lang="en-US"/>
          </a:p>
        </p:txBody>
      </p:sp>
      <p:sp>
        <p:nvSpPr>
          <p:cNvPr id="6" name="Footer Placeholder 5">
            <a:extLst>
              <a:ext uri="{FF2B5EF4-FFF2-40B4-BE49-F238E27FC236}">
                <a16:creationId xmlns:a16="http://schemas.microsoft.com/office/drawing/2014/main" id="{F938A094-A8C8-7F98-00FC-FF176C8E5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95D2E-17A7-480A-0E8A-810EE9EC725D}"/>
              </a:ext>
            </a:extLst>
          </p:cNvPr>
          <p:cNvSpPr>
            <a:spLocks noGrp="1"/>
          </p:cNvSpPr>
          <p:nvPr>
            <p:ph type="sldNum" sz="quarter" idx="12"/>
          </p:nvPr>
        </p:nvSpPr>
        <p:spPr/>
        <p:txBody>
          <a:bodyPr/>
          <a:lstStyle/>
          <a:p>
            <a:fld id="{FA6C7164-80C5-43E4-8D1B-BD7D574EF226}" type="slidenum">
              <a:rPr lang="en-US" smtClean="0"/>
              <a:t>‹#›</a:t>
            </a:fld>
            <a:endParaRPr lang="en-US"/>
          </a:p>
        </p:txBody>
      </p:sp>
    </p:spTree>
    <p:extLst>
      <p:ext uri="{BB962C8B-B14F-4D97-AF65-F5344CB8AC3E}">
        <p14:creationId xmlns:p14="http://schemas.microsoft.com/office/powerpoint/2010/main" val="111300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8F3C35-9E7D-404B-CA72-C8EC21A73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CC786C-30D6-A8D8-BA3A-135CFFBC8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9E38B-549E-B8F1-2675-DCD66B5CB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9DEB6F-C790-48FF-AC2A-36BA8D0C3944}" type="datetimeFigureOut">
              <a:rPr lang="en-US" smtClean="0"/>
              <a:t>7/17/2024</a:t>
            </a:fld>
            <a:endParaRPr lang="en-US"/>
          </a:p>
        </p:txBody>
      </p:sp>
      <p:sp>
        <p:nvSpPr>
          <p:cNvPr id="5" name="Footer Placeholder 4">
            <a:extLst>
              <a:ext uri="{FF2B5EF4-FFF2-40B4-BE49-F238E27FC236}">
                <a16:creationId xmlns:a16="http://schemas.microsoft.com/office/drawing/2014/main" id="{4850AE10-1217-8BBA-86DE-A0F3300FA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EF8718-6970-63E8-1B03-7FC6760A1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6C7164-80C5-43E4-8D1B-BD7D574EF226}" type="slidenum">
              <a:rPr lang="en-US" smtClean="0"/>
              <a:t>‹#›</a:t>
            </a:fld>
            <a:endParaRPr lang="en-US"/>
          </a:p>
        </p:txBody>
      </p:sp>
    </p:spTree>
    <p:extLst>
      <p:ext uri="{BB962C8B-B14F-4D97-AF65-F5344CB8AC3E}">
        <p14:creationId xmlns:p14="http://schemas.microsoft.com/office/powerpoint/2010/main" val="2236701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ebstaurantstore.com/outle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718799-AD4F-FD2F-935B-4BEADABE9D4F}"/>
              </a:ext>
            </a:extLst>
          </p:cNvPr>
          <p:cNvSpPr>
            <a:spLocks noGrp="1"/>
          </p:cNvSpPr>
          <p:nvPr>
            <p:ph type="ctrTitle"/>
          </p:nvPr>
        </p:nvSpPr>
        <p:spPr>
          <a:xfrm>
            <a:off x="1386865" y="818984"/>
            <a:ext cx="6596245" cy="3268520"/>
          </a:xfrm>
        </p:spPr>
        <p:txBody>
          <a:bodyPr>
            <a:normAutofit/>
          </a:bodyPr>
          <a:lstStyle/>
          <a:p>
            <a:pPr algn="r"/>
            <a:r>
              <a:rPr lang="en-US" sz="4800" dirty="0" err="1">
                <a:solidFill>
                  <a:srgbClr val="FFFFFF"/>
                </a:solidFill>
              </a:rPr>
              <a:t>WebstraurantStore</a:t>
            </a:r>
            <a:endParaRPr lang="en-US" sz="4800" dirty="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4A1F0F-46B8-1C40-221D-07593CDFAB51}"/>
              </a:ext>
            </a:extLst>
          </p:cNvPr>
          <p:cNvSpPr>
            <a:spLocks noGrp="1"/>
          </p:cNvSpPr>
          <p:nvPr>
            <p:ph type="subTitle" idx="1"/>
          </p:nvPr>
        </p:nvSpPr>
        <p:spPr>
          <a:xfrm>
            <a:off x="1931874" y="4797188"/>
            <a:ext cx="6051236" cy="1241828"/>
          </a:xfrm>
        </p:spPr>
        <p:txBody>
          <a:bodyPr>
            <a:normAutofit lnSpcReduction="10000"/>
          </a:bodyPr>
          <a:lstStyle/>
          <a:p>
            <a:pPr algn="r"/>
            <a:r>
              <a:rPr lang="en-US" dirty="0">
                <a:solidFill>
                  <a:srgbClr val="FFFFFF"/>
                </a:solidFill>
              </a:rPr>
              <a:t>JMeter Assignment</a:t>
            </a:r>
          </a:p>
          <a:p>
            <a:pPr algn="r"/>
            <a:r>
              <a:rPr lang="en-US" dirty="0">
                <a:solidFill>
                  <a:srgbClr val="FFFFFF"/>
                </a:solidFill>
              </a:rPr>
              <a:t>Run by Kristian Frikke-Schmidt</a:t>
            </a:r>
          </a:p>
          <a:p>
            <a:pPr algn="r"/>
            <a:r>
              <a:rPr lang="en-US" dirty="0">
                <a:solidFill>
                  <a:srgbClr val="FFFFFF"/>
                </a:solidFill>
              </a:rPr>
              <a:t>On 7/17/2024</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11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Transaction response times</a:t>
            </a:r>
          </a:p>
        </p:txBody>
      </p:sp>
      <p:sp>
        <p:nvSpPr>
          <p:cNvPr id="3" name="Content Placeholder 2">
            <a:extLst>
              <a:ext uri="{FF2B5EF4-FFF2-40B4-BE49-F238E27FC236}">
                <a16:creationId xmlns:a16="http://schemas.microsoft.com/office/drawing/2014/main" id="{D6209FB7-97EE-6289-4BFB-7AD2AF9A3914}"/>
              </a:ext>
            </a:extLst>
          </p:cNvPr>
          <p:cNvSpPr>
            <a:spLocks noGrp="1"/>
          </p:cNvSpPr>
          <p:nvPr>
            <p:ph idx="1"/>
          </p:nvPr>
        </p:nvSpPr>
        <p:spPr>
          <a:xfrm>
            <a:off x="1033573" y="1955820"/>
            <a:ext cx="9724031" cy="4057771"/>
          </a:xfrm>
        </p:spPr>
        <p:txBody>
          <a:bodyPr anchor="t">
            <a:normAutofit/>
          </a:bodyPr>
          <a:lstStyle/>
          <a:p>
            <a:pPr marL="0" indent="0">
              <a:buNone/>
            </a:pPr>
            <a:r>
              <a:rPr lang="en-US" sz="2000" dirty="0"/>
              <a:t>This slide shows the overall test results found during the test</a:t>
            </a:r>
          </a:p>
        </p:txBody>
      </p:sp>
      <p:pic>
        <p:nvPicPr>
          <p:cNvPr id="4" name="Picture 3">
            <a:extLst>
              <a:ext uri="{FF2B5EF4-FFF2-40B4-BE49-F238E27FC236}">
                <a16:creationId xmlns:a16="http://schemas.microsoft.com/office/drawing/2014/main" id="{F36FFC7F-FE97-0484-281C-A8DFE08E2C33}"/>
              </a:ext>
            </a:extLst>
          </p:cNvPr>
          <p:cNvPicPr>
            <a:picLocks noChangeAspect="1"/>
          </p:cNvPicPr>
          <p:nvPr/>
        </p:nvPicPr>
        <p:blipFill>
          <a:blip r:embed="rId2"/>
          <a:stretch>
            <a:fillRect/>
          </a:stretch>
        </p:blipFill>
        <p:spPr>
          <a:xfrm>
            <a:off x="1014410" y="2284505"/>
            <a:ext cx="10163175" cy="4535167"/>
          </a:xfrm>
          <a:prstGeom prst="rect">
            <a:avLst/>
          </a:prstGeom>
        </p:spPr>
      </p:pic>
    </p:spTree>
    <p:extLst>
      <p:ext uri="{BB962C8B-B14F-4D97-AF65-F5344CB8AC3E}">
        <p14:creationId xmlns:p14="http://schemas.microsoft.com/office/powerpoint/2010/main" val="176176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Transaction response times Cont.</a:t>
            </a:r>
          </a:p>
        </p:txBody>
      </p:sp>
      <p:pic>
        <p:nvPicPr>
          <p:cNvPr id="4" name="Content Placeholder 3">
            <a:extLst>
              <a:ext uri="{FF2B5EF4-FFF2-40B4-BE49-F238E27FC236}">
                <a16:creationId xmlns:a16="http://schemas.microsoft.com/office/drawing/2014/main" id="{912C80F3-46B4-04AF-70FF-15598ADA2E9D}"/>
              </a:ext>
            </a:extLst>
          </p:cNvPr>
          <p:cNvPicPr>
            <a:picLocks noGrp="1" noChangeAspect="1"/>
          </p:cNvPicPr>
          <p:nvPr>
            <p:ph idx="1"/>
          </p:nvPr>
        </p:nvPicPr>
        <p:blipFill>
          <a:blip r:embed="rId2"/>
          <a:stretch>
            <a:fillRect/>
          </a:stretch>
        </p:blipFill>
        <p:spPr>
          <a:xfrm>
            <a:off x="1041909" y="2300928"/>
            <a:ext cx="10305293" cy="4171053"/>
          </a:xfrm>
          <a:prstGeom prst="rect">
            <a:avLst/>
          </a:prstGeom>
        </p:spPr>
      </p:pic>
      <p:sp>
        <p:nvSpPr>
          <p:cNvPr id="6" name="TextBox 5">
            <a:extLst>
              <a:ext uri="{FF2B5EF4-FFF2-40B4-BE49-F238E27FC236}">
                <a16:creationId xmlns:a16="http://schemas.microsoft.com/office/drawing/2014/main" id="{CB8DE4BA-3544-572B-8A08-4E9775C15B1E}"/>
              </a:ext>
            </a:extLst>
          </p:cNvPr>
          <p:cNvSpPr txBox="1"/>
          <p:nvPr/>
        </p:nvSpPr>
        <p:spPr>
          <a:xfrm>
            <a:off x="943351" y="1931596"/>
            <a:ext cx="7554546" cy="369332"/>
          </a:xfrm>
          <a:prstGeom prst="rect">
            <a:avLst/>
          </a:prstGeom>
          <a:noFill/>
        </p:spPr>
        <p:txBody>
          <a:bodyPr wrap="square">
            <a:spAutoFit/>
          </a:bodyPr>
          <a:lstStyle/>
          <a:p>
            <a:r>
              <a:rPr lang="en-US" sz="1800" dirty="0"/>
              <a:t>This slide shows the overall test results found during the test</a:t>
            </a:r>
          </a:p>
        </p:txBody>
      </p:sp>
    </p:spTree>
    <p:extLst>
      <p:ext uri="{BB962C8B-B14F-4D97-AF65-F5344CB8AC3E}">
        <p14:creationId xmlns:p14="http://schemas.microsoft.com/office/powerpoint/2010/main" val="325846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Response times over time.</a:t>
            </a:r>
          </a:p>
        </p:txBody>
      </p:sp>
      <p:sp>
        <p:nvSpPr>
          <p:cNvPr id="5" name="Content Placeholder 4">
            <a:extLst>
              <a:ext uri="{FF2B5EF4-FFF2-40B4-BE49-F238E27FC236}">
                <a16:creationId xmlns:a16="http://schemas.microsoft.com/office/drawing/2014/main" id="{CB205CB0-E976-8D70-50EF-B9C859E246E2}"/>
              </a:ext>
            </a:extLst>
          </p:cNvPr>
          <p:cNvSpPr>
            <a:spLocks noGrp="1"/>
          </p:cNvSpPr>
          <p:nvPr>
            <p:ph idx="1"/>
          </p:nvPr>
        </p:nvSpPr>
        <p:spPr>
          <a:xfrm>
            <a:off x="838200" y="1998539"/>
            <a:ext cx="10515600" cy="4178423"/>
          </a:xfrm>
        </p:spPr>
        <p:txBody>
          <a:bodyPr/>
          <a:lstStyle/>
          <a:p>
            <a:pPr marL="0" indent="0">
              <a:buNone/>
            </a:pPr>
            <a:r>
              <a:rPr lang="en-US" sz="1400" dirty="0"/>
              <a:t>The following graph shows the response time over time. It is found that the response times stay  consistent during the test. </a:t>
            </a:r>
          </a:p>
          <a:p>
            <a:pPr marL="0" indent="0">
              <a:buNone/>
            </a:pPr>
            <a:r>
              <a:rPr lang="en-US" sz="1400" dirty="0"/>
              <a:t>The 2 top lines are the /outlet.html pages which are also the 2 main calls. They both have an average response time under 900 </a:t>
            </a:r>
            <a:r>
              <a:rPr lang="en-US" sz="1400" dirty="0" err="1"/>
              <a:t>ms.</a:t>
            </a:r>
            <a:endParaRPr lang="en-US" sz="1400" dirty="0"/>
          </a:p>
          <a:p>
            <a:pPr marL="0" indent="0">
              <a:buNone/>
            </a:pPr>
            <a:r>
              <a:rPr lang="en-US" sz="1400" dirty="0"/>
              <a:t>One transactions does stick out (the yellow line – related to “3_select product-803 - /</a:t>
            </a:r>
            <a:r>
              <a:rPr lang="en-US" sz="1400" dirty="0" err="1"/>
              <a:t>api:edgecache</a:t>
            </a:r>
            <a:r>
              <a:rPr lang="en-US" sz="1400" dirty="0"/>
              <a:t>/</a:t>
            </a:r>
            <a:r>
              <a:rPr lang="en-US" sz="1400" dirty="0" err="1"/>
              <a:t>getdynamicdata</a:t>
            </a:r>
            <a:r>
              <a:rPr lang="en-US" sz="1400" dirty="0"/>
              <a:t>/”). This one has a spike that goes from under 200ms to 600 </a:t>
            </a:r>
            <a:r>
              <a:rPr lang="en-US" sz="1400" dirty="0" err="1"/>
              <a:t>ms.</a:t>
            </a:r>
            <a:r>
              <a:rPr lang="en-US" sz="1400" dirty="0"/>
              <a:t> More testing will be needed to determine if this is a problem)</a:t>
            </a:r>
          </a:p>
          <a:p>
            <a:endParaRPr lang="en-US" dirty="0"/>
          </a:p>
        </p:txBody>
      </p:sp>
      <p:pic>
        <p:nvPicPr>
          <p:cNvPr id="9" name="Picture 8">
            <a:extLst>
              <a:ext uri="{FF2B5EF4-FFF2-40B4-BE49-F238E27FC236}">
                <a16:creationId xmlns:a16="http://schemas.microsoft.com/office/drawing/2014/main" id="{FE3D4F56-E12F-85C5-83D8-DB0B32AFF130}"/>
              </a:ext>
            </a:extLst>
          </p:cNvPr>
          <p:cNvPicPr>
            <a:picLocks noChangeAspect="1"/>
          </p:cNvPicPr>
          <p:nvPr/>
        </p:nvPicPr>
        <p:blipFill>
          <a:blip r:embed="rId2"/>
          <a:stretch>
            <a:fillRect/>
          </a:stretch>
        </p:blipFill>
        <p:spPr>
          <a:xfrm>
            <a:off x="722759" y="3064626"/>
            <a:ext cx="10408828" cy="3452855"/>
          </a:xfrm>
          <a:prstGeom prst="rect">
            <a:avLst/>
          </a:prstGeom>
        </p:spPr>
      </p:pic>
    </p:spTree>
    <p:extLst>
      <p:ext uri="{BB962C8B-B14F-4D97-AF65-F5344CB8AC3E}">
        <p14:creationId xmlns:p14="http://schemas.microsoft.com/office/powerpoint/2010/main" val="241196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Hits per second.</a:t>
            </a:r>
          </a:p>
        </p:txBody>
      </p:sp>
      <p:sp>
        <p:nvSpPr>
          <p:cNvPr id="5" name="Content Placeholder 4">
            <a:extLst>
              <a:ext uri="{FF2B5EF4-FFF2-40B4-BE49-F238E27FC236}">
                <a16:creationId xmlns:a16="http://schemas.microsoft.com/office/drawing/2014/main" id="{CB205CB0-E976-8D70-50EF-B9C859E246E2}"/>
              </a:ext>
            </a:extLst>
          </p:cNvPr>
          <p:cNvSpPr>
            <a:spLocks noGrp="1"/>
          </p:cNvSpPr>
          <p:nvPr>
            <p:ph idx="1"/>
          </p:nvPr>
        </p:nvSpPr>
        <p:spPr>
          <a:xfrm>
            <a:off x="838200" y="1998539"/>
            <a:ext cx="10515600" cy="4178423"/>
          </a:xfrm>
        </p:spPr>
        <p:txBody>
          <a:bodyPr/>
          <a:lstStyle/>
          <a:p>
            <a:pPr marL="0" indent="0">
              <a:buNone/>
            </a:pPr>
            <a:r>
              <a:rPr lang="en-US" sz="1400" dirty="0"/>
              <a:t>The following graph shows the hits per second seen during the test. It is found that we keep a stabile hits per second during the test indicating the load is evenly distributed within the test window</a:t>
            </a:r>
          </a:p>
          <a:p>
            <a:endParaRPr lang="en-US" dirty="0"/>
          </a:p>
        </p:txBody>
      </p:sp>
      <p:pic>
        <p:nvPicPr>
          <p:cNvPr id="4" name="Picture 3">
            <a:extLst>
              <a:ext uri="{FF2B5EF4-FFF2-40B4-BE49-F238E27FC236}">
                <a16:creationId xmlns:a16="http://schemas.microsoft.com/office/drawing/2014/main" id="{5E0B6DDA-7CBF-AABB-B6AA-8A06001727DB}"/>
              </a:ext>
            </a:extLst>
          </p:cNvPr>
          <p:cNvPicPr>
            <a:picLocks noChangeAspect="1"/>
          </p:cNvPicPr>
          <p:nvPr/>
        </p:nvPicPr>
        <p:blipFill>
          <a:blip r:embed="rId2"/>
          <a:stretch>
            <a:fillRect/>
          </a:stretch>
        </p:blipFill>
        <p:spPr>
          <a:xfrm>
            <a:off x="897974" y="3040521"/>
            <a:ext cx="10408828" cy="3362977"/>
          </a:xfrm>
          <a:prstGeom prst="rect">
            <a:avLst/>
          </a:prstGeom>
        </p:spPr>
      </p:pic>
    </p:spTree>
    <p:extLst>
      <p:ext uri="{BB962C8B-B14F-4D97-AF65-F5344CB8AC3E}">
        <p14:creationId xmlns:p14="http://schemas.microsoft.com/office/powerpoint/2010/main" val="187704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Transactions per second.</a:t>
            </a:r>
          </a:p>
        </p:txBody>
      </p:sp>
      <p:sp>
        <p:nvSpPr>
          <p:cNvPr id="5" name="Content Placeholder 4">
            <a:extLst>
              <a:ext uri="{FF2B5EF4-FFF2-40B4-BE49-F238E27FC236}">
                <a16:creationId xmlns:a16="http://schemas.microsoft.com/office/drawing/2014/main" id="{CB205CB0-E976-8D70-50EF-B9C859E246E2}"/>
              </a:ext>
            </a:extLst>
          </p:cNvPr>
          <p:cNvSpPr>
            <a:spLocks noGrp="1"/>
          </p:cNvSpPr>
          <p:nvPr>
            <p:ph idx="1"/>
          </p:nvPr>
        </p:nvSpPr>
        <p:spPr>
          <a:xfrm>
            <a:off x="838200" y="1998539"/>
            <a:ext cx="10515600" cy="4178423"/>
          </a:xfrm>
        </p:spPr>
        <p:txBody>
          <a:bodyPr/>
          <a:lstStyle/>
          <a:p>
            <a:pPr marL="0" indent="0">
              <a:buNone/>
            </a:pPr>
            <a:r>
              <a:rPr lang="en-US" sz="1400" dirty="0"/>
              <a:t>The following graph shows the Transactions per second seen during the test. These are for the individual transactions within the different page requests.  This is used to show how many calls there were to the individual transactions during the test. </a:t>
            </a:r>
          </a:p>
        </p:txBody>
      </p:sp>
      <p:pic>
        <p:nvPicPr>
          <p:cNvPr id="6" name="Picture 5">
            <a:extLst>
              <a:ext uri="{FF2B5EF4-FFF2-40B4-BE49-F238E27FC236}">
                <a16:creationId xmlns:a16="http://schemas.microsoft.com/office/drawing/2014/main" id="{E6481580-7A9E-0363-2C35-041EF42D8A45}"/>
              </a:ext>
            </a:extLst>
          </p:cNvPr>
          <p:cNvPicPr>
            <a:picLocks noChangeAspect="1"/>
          </p:cNvPicPr>
          <p:nvPr/>
        </p:nvPicPr>
        <p:blipFill>
          <a:blip r:embed="rId2"/>
          <a:stretch>
            <a:fillRect/>
          </a:stretch>
        </p:blipFill>
        <p:spPr>
          <a:xfrm>
            <a:off x="1404450" y="2758227"/>
            <a:ext cx="9383095" cy="3418735"/>
          </a:xfrm>
          <a:prstGeom prst="rect">
            <a:avLst/>
          </a:prstGeom>
        </p:spPr>
      </p:pic>
    </p:spTree>
    <p:extLst>
      <p:ext uri="{BB962C8B-B14F-4D97-AF65-F5344CB8AC3E}">
        <p14:creationId xmlns:p14="http://schemas.microsoft.com/office/powerpoint/2010/main" val="135806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Codes per second.</a:t>
            </a:r>
          </a:p>
        </p:txBody>
      </p:sp>
      <p:sp>
        <p:nvSpPr>
          <p:cNvPr id="5" name="Content Placeholder 4">
            <a:extLst>
              <a:ext uri="{FF2B5EF4-FFF2-40B4-BE49-F238E27FC236}">
                <a16:creationId xmlns:a16="http://schemas.microsoft.com/office/drawing/2014/main" id="{CB205CB0-E976-8D70-50EF-B9C859E246E2}"/>
              </a:ext>
            </a:extLst>
          </p:cNvPr>
          <p:cNvSpPr>
            <a:spLocks noGrp="1"/>
          </p:cNvSpPr>
          <p:nvPr>
            <p:ph idx="1"/>
          </p:nvPr>
        </p:nvSpPr>
        <p:spPr>
          <a:xfrm>
            <a:off x="838200" y="1998539"/>
            <a:ext cx="10515600" cy="4178423"/>
          </a:xfrm>
        </p:spPr>
        <p:txBody>
          <a:bodyPr/>
          <a:lstStyle/>
          <a:p>
            <a:pPr marL="0" indent="0">
              <a:buNone/>
            </a:pPr>
            <a:r>
              <a:rPr lang="en-US" sz="1400" dirty="0"/>
              <a:t>The following graph shows the Codes per second seen during the test. This is useful when you want to see which HTTP codes were hit during the test and the distribution. </a:t>
            </a:r>
          </a:p>
          <a:p>
            <a:pPr marL="0" indent="0">
              <a:buNone/>
            </a:pPr>
            <a:r>
              <a:rPr lang="en-US" sz="1400" dirty="0"/>
              <a:t>200 indicates success, 204 also indicates success but that there were no response body (in this case it relates to calls like /</a:t>
            </a:r>
            <a:r>
              <a:rPr lang="en-US" sz="1400" dirty="0" err="1"/>
              <a:t>pinterestConversion</a:t>
            </a:r>
            <a:r>
              <a:rPr lang="en-US" sz="1400" dirty="0"/>
              <a:t>, /</a:t>
            </a:r>
            <a:r>
              <a:rPr lang="en-US" sz="1400" dirty="0" err="1"/>
              <a:t>facebookConversion</a:t>
            </a:r>
            <a:r>
              <a:rPr lang="en-US" sz="1400" dirty="0"/>
              <a:t> and /</a:t>
            </a:r>
            <a:r>
              <a:rPr lang="en-US" sz="1400" dirty="0" err="1"/>
              <a:t>PageView</a:t>
            </a:r>
            <a:r>
              <a:rPr lang="en-US" sz="1400" dirty="0"/>
              <a:t> and is expected), 301 is a redirect (we had one happen during test) and finally the 404 which is page not found (one call returned a 404 - cdnimg.webstaurantstore.com/  also during the recording of the script)</a:t>
            </a:r>
          </a:p>
          <a:p>
            <a:pPr marL="0" indent="0">
              <a:buNone/>
            </a:pPr>
            <a:endParaRPr lang="en-US" sz="1400" dirty="0"/>
          </a:p>
        </p:txBody>
      </p:sp>
      <p:pic>
        <p:nvPicPr>
          <p:cNvPr id="4" name="Picture 3">
            <a:extLst>
              <a:ext uri="{FF2B5EF4-FFF2-40B4-BE49-F238E27FC236}">
                <a16:creationId xmlns:a16="http://schemas.microsoft.com/office/drawing/2014/main" id="{4A6B1EE4-FD82-D1BE-5BA8-23644B2B2700}"/>
              </a:ext>
            </a:extLst>
          </p:cNvPr>
          <p:cNvPicPr>
            <a:picLocks noChangeAspect="1"/>
          </p:cNvPicPr>
          <p:nvPr/>
        </p:nvPicPr>
        <p:blipFill>
          <a:blip r:embed="rId2"/>
          <a:stretch>
            <a:fillRect/>
          </a:stretch>
        </p:blipFill>
        <p:spPr>
          <a:xfrm>
            <a:off x="919874" y="3257891"/>
            <a:ext cx="10138707" cy="3320177"/>
          </a:xfrm>
          <a:prstGeom prst="rect">
            <a:avLst/>
          </a:prstGeom>
        </p:spPr>
      </p:pic>
    </p:spTree>
    <p:extLst>
      <p:ext uri="{BB962C8B-B14F-4D97-AF65-F5344CB8AC3E}">
        <p14:creationId xmlns:p14="http://schemas.microsoft.com/office/powerpoint/2010/main" val="334611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Response time percentiles.</a:t>
            </a:r>
          </a:p>
        </p:txBody>
      </p:sp>
      <p:sp>
        <p:nvSpPr>
          <p:cNvPr id="5" name="Content Placeholder 4">
            <a:extLst>
              <a:ext uri="{FF2B5EF4-FFF2-40B4-BE49-F238E27FC236}">
                <a16:creationId xmlns:a16="http://schemas.microsoft.com/office/drawing/2014/main" id="{CB205CB0-E976-8D70-50EF-B9C859E246E2}"/>
              </a:ext>
            </a:extLst>
          </p:cNvPr>
          <p:cNvSpPr>
            <a:spLocks noGrp="1"/>
          </p:cNvSpPr>
          <p:nvPr>
            <p:ph idx="1"/>
          </p:nvPr>
        </p:nvSpPr>
        <p:spPr>
          <a:xfrm>
            <a:off x="838200" y="1998539"/>
            <a:ext cx="10515600" cy="4178423"/>
          </a:xfrm>
        </p:spPr>
        <p:txBody>
          <a:bodyPr/>
          <a:lstStyle/>
          <a:p>
            <a:pPr marL="0" indent="0">
              <a:buNone/>
            </a:pPr>
            <a:r>
              <a:rPr lang="en-US" sz="1400" dirty="0"/>
              <a:t>The following graph shows the response time percentiles seen during the test. This is useful when you want to see the response time distribution. </a:t>
            </a:r>
          </a:p>
          <a:p>
            <a:pPr marL="0" indent="0">
              <a:buNone/>
            </a:pPr>
            <a:r>
              <a:rPr lang="en-US" sz="1400" dirty="0"/>
              <a:t>Many performance tests focus on the 90</a:t>
            </a:r>
            <a:r>
              <a:rPr lang="en-US" sz="1400" baseline="30000" dirty="0"/>
              <a:t>th</a:t>
            </a:r>
            <a:r>
              <a:rPr lang="en-US" sz="1400" dirty="0"/>
              <a:t>, 95</a:t>
            </a:r>
            <a:r>
              <a:rPr lang="en-US" sz="1400" baseline="30000" dirty="0"/>
              <a:t>th</a:t>
            </a:r>
            <a:r>
              <a:rPr lang="en-US" sz="1400" dirty="0"/>
              <a:t> and sometimes the 99</a:t>
            </a:r>
            <a:r>
              <a:rPr lang="en-US" sz="1400" baseline="30000" dirty="0"/>
              <a:t>th</a:t>
            </a:r>
            <a:r>
              <a:rPr lang="en-US" sz="1400" dirty="0"/>
              <a:t> percentile response time instead of the max response time.  Sometimes the percentile graph has a slight increase (like below) and sometimes you may see the it rise exponentially the closer you get to 100%</a:t>
            </a:r>
          </a:p>
        </p:txBody>
      </p:sp>
      <p:pic>
        <p:nvPicPr>
          <p:cNvPr id="6" name="Picture 5">
            <a:extLst>
              <a:ext uri="{FF2B5EF4-FFF2-40B4-BE49-F238E27FC236}">
                <a16:creationId xmlns:a16="http://schemas.microsoft.com/office/drawing/2014/main" id="{71B89777-731A-3875-1A99-2DF18E8AFAD8}"/>
              </a:ext>
            </a:extLst>
          </p:cNvPr>
          <p:cNvPicPr>
            <a:picLocks noChangeAspect="1"/>
          </p:cNvPicPr>
          <p:nvPr/>
        </p:nvPicPr>
        <p:blipFill>
          <a:blip r:embed="rId2"/>
          <a:stretch>
            <a:fillRect/>
          </a:stretch>
        </p:blipFill>
        <p:spPr>
          <a:xfrm>
            <a:off x="930370" y="3289181"/>
            <a:ext cx="10255973" cy="3288888"/>
          </a:xfrm>
          <a:prstGeom prst="rect">
            <a:avLst/>
          </a:prstGeom>
        </p:spPr>
      </p:pic>
    </p:spTree>
    <p:extLst>
      <p:ext uri="{BB962C8B-B14F-4D97-AF65-F5344CB8AC3E}">
        <p14:creationId xmlns:p14="http://schemas.microsoft.com/office/powerpoint/2010/main" val="59123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Response time overview	</a:t>
            </a:r>
          </a:p>
        </p:txBody>
      </p:sp>
      <p:sp>
        <p:nvSpPr>
          <p:cNvPr id="5" name="Content Placeholder 4">
            <a:extLst>
              <a:ext uri="{FF2B5EF4-FFF2-40B4-BE49-F238E27FC236}">
                <a16:creationId xmlns:a16="http://schemas.microsoft.com/office/drawing/2014/main" id="{CB205CB0-E976-8D70-50EF-B9C859E246E2}"/>
              </a:ext>
            </a:extLst>
          </p:cNvPr>
          <p:cNvSpPr>
            <a:spLocks noGrp="1"/>
          </p:cNvSpPr>
          <p:nvPr>
            <p:ph idx="1"/>
          </p:nvPr>
        </p:nvSpPr>
        <p:spPr>
          <a:xfrm>
            <a:off x="838200" y="1998539"/>
            <a:ext cx="10515600" cy="4178423"/>
          </a:xfrm>
        </p:spPr>
        <p:txBody>
          <a:bodyPr/>
          <a:lstStyle/>
          <a:p>
            <a:pPr marL="0" indent="0">
              <a:buNone/>
            </a:pPr>
            <a:r>
              <a:rPr lang="en-US" sz="1400" dirty="0"/>
              <a:t>The following graph shows the response time overview seen during the test. This is, like the percentile graph useful when you want to see the response time distribution. </a:t>
            </a:r>
          </a:p>
          <a:p>
            <a:pPr marL="0" indent="0">
              <a:buNone/>
            </a:pPr>
            <a:r>
              <a:rPr lang="en-US" sz="1400" dirty="0"/>
              <a:t>From the graph it is found that 922 requests had a response time under or equal to 500ms, 55 were between 500 and 1500ms. We did not have any response times over 1500ms and no errors. We had a total of 977 requests</a:t>
            </a:r>
          </a:p>
        </p:txBody>
      </p:sp>
      <p:pic>
        <p:nvPicPr>
          <p:cNvPr id="4" name="Picture 3">
            <a:extLst>
              <a:ext uri="{FF2B5EF4-FFF2-40B4-BE49-F238E27FC236}">
                <a16:creationId xmlns:a16="http://schemas.microsoft.com/office/drawing/2014/main" id="{8B7783A1-4C22-C060-8513-E00CBF18EBD6}"/>
              </a:ext>
            </a:extLst>
          </p:cNvPr>
          <p:cNvPicPr>
            <a:picLocks noChangeAspect="1"/>
          </p:cNvPicPr>
          <p:nvPr/>
        </p:nvPicPr>
        <p:blipFill>
          <a:blip r:embed="rId2"/>
          <a:stretch>
            <a:fillRect/>
          </a:stretch>
        </p:blipFill>
        <p:spPr>
          <a:xfrm>
            <a:off x="838198" y="3227460"/>
            <a:ext cx="10515600" cy="3350609"/>
          </a:xfrm>
          <a:prstGeom prst="rect">
            <a:avLst/>
          </a:prstGeom>
        </p:spPr>
      </p:pic>
    </p:spTree>
    <p:extLst>
      <p:ext uri="{BB962C8B-B14F-4D97-AF65-F5344CB8AC3E}">
        <p14:creationId xmlns:p14="http://schemas.microsoft.com/office/powerpoint/2010/main" val="182485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9AA7D-91AE-AFB3-2FEF-AC71FEFFB95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Assignment	</a:t>
            </a:r>
          </a:p>
        </p:txBody>
      </p:sp>
      <p:sp>
        <p:nvSpPr>
          <p:cNvPr id="3" name="Content Placeholder 2">
            <a:extLst>
              <a:ext uri="{FF2B5EF4-FFF2-40B4-BE49-F238E27FC236}">
                <a16:creationId xmlns:a16="http://schemas.microsoft.com/office/drawing/2014/main" id="{DBAD36C8-451C-522E-67C0-C9F4E96F379F}"/>
              </a:ext>
            </a:extLst>
          </p:cNvPr>
          <p:cNvSpPr>
            <a:spLocks noGrp="1"/>
          </p:cNvSpPr>
          <p:nvPr>
            <p:ph idx="1"/>
          </p:nvPr>
        </p:nvSpPr>
        <p:spPr>
          <a:xfrm>
            <a:off x="1371599" y="2026535"/>
            <a:ext cx="9724031" cy="3683358"/>
          </a:xfrm>
        </p:spPr>
        <p:txBody>
          <a:bodyPr anchor="ctr">
            <a:normAutofit/>
          </a:bodyPr>
          <a:lstStyle/>
          <a:p>
            <a:r>
              <a:rPr lang="en-US" sz="1600"/>
              <a:t>Task:</a:t>
            </a:r>
          </a:p>
          <a:p>
            <a:r>
              <a:rPr lang="en-US" sz="1600"/>
              <a:t>Using JMeter, generate a performance report for a load test of Outlet product pages. The load test</a:t>
            </a:r>
          </a:p>
          <a:p>
            <a:r>
              <a:rPr lang="en-US" sz="1600"/>
              <a:t>should run with a maximum of 5 RPM for a duration of 15 minutes, using a randomized sampling of</a:t>
            </a:r>
          </a:p>
          <a:p>
            <a:r>
              <a:rPr lang="en-US" sz="1600"/>
              <a:t>product pages. The report should provide an assessment of the performance of these pages along with</a:t>
            </a:r>
          </a:p>
          <a:p>
            <a:r>
              <a:rPr lang="en-US" sz="1600"/>
              <a:t>an explanation of the included metrics.</a:t>
            </a:r>
          </a:p>
          <a:p>
            <a:endParaRPr lang="en-US" sz="1600"/>
          </a:p>
          <a:p>
            <a:r>
              <a:rPr lang="en-US" sz="1600"/>
              <a:t>You may obtain sample pages using the following url, which lists all available Outlet products under the</a:t>
            </a:r>
          </a:p>
          <a:p>
            <a:r>
              <a:rPr lang="en-US" sz="1600"/>
              <a:t>heading “WebstaurantStore Scratch and Dent Outlet.” Clicking on any of the items will load the product</a:t>
            </a:r>
          </a:p>
          <a:p>
            <a:r>
              <a:rPr lang="en-US" sz="1600"/>
              <a:t>page you will be testing.</a:t>
            </a:r>
          </a:p>
          <a:p>
            <a:r>
              <a:rPr lang="en-US" sz="1600"/>
              <a:t>https://www.webstaurantstore.com/outlet.html.</a:t>
            </a:r>
          </a:p>
        </p:txBody>
      </p:sp>
    </p:spTree>
    <p:extLst>
      <p:ext uri="{BB962C8B-B14F-4D97-AF65-F5344CB8AC3E}">
        <p14:creationId xmlns:p14="http://schemas.microsoft.com/office/powerpoint/2010/main" val="702024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Summary</a:t>
            </a:r>
          </a:p>
        </p:txBody>
      </p:sp>
      <p:sp>
        <p:nvSpPr>
          <p:cNvPr id="3" name="Content Placeholder 2">
            <a:extLst>
              <a:ext uri="{FF2B5EF4-FFF2-40B4-BE49-F238E27FC236}">
                <a16:creationId xmlns:a16="http://schemas.microsoft.com/office/drawing/2014/main" id="{D6209FB7-97EE-6289-4BFB-7AD2AF9A3914}"/>
              </a:ext>
            </a:extLst>
          </p:cNvPr>
          <p:cNvSpPr>
            <a:spLocks noGrp="1"/>
          </p:cNvSpPr>
          <p:nvPr>
            <p:ph idx="1"/>
          </p:nvPr>
        </p:nvSpPr>
        <p:spPr>
          <a:xfrm>
            <a:off x="1392999" y="1945866"/>
            <a:ext cx="9895951" cy="3683358"/>
          </a:xfrm>
        </p:spPr>
        <p:txBody>
          <a:bodyPr anchor="t">
            <a:normAutofit/>
          </a:bodyPr>
          <a:lstStyle/>
          <a:p>
            <a:r>
              <a:rPr lang="en-US" sz="1400" dirty="0"/>
              <a:t>The test was run between the times seen here:</a:t>
            </a:r>
          </a:p>
          <a:p>
            <a:endParaRPr lang="en-US" sz="1400" dirty="0"/>
          </a:p>
          <a:p>
            <a:endParaRPr lang="en-US" sz="1400" dirty="0"/>
          </a:p>
          <a:p>
            <a:endParaRPr lang="en-US" sz="1400" dirty="0"/>
          </a:p>
          <a:p>
            <a:endParaRPr lang="en-US" sz="1400" dirty="0"/>
          </a:p>
          <a:p>
            <a:r>
              <a:rPr lang="en-US" sz="1400" dirty="0"/>
              <a:t>The test did not reveal any issues, all response times were consistent throughout the test</a:t>
            </a:r>
          </a:p>
          <a:p>
            <a:r>
              <a:rPr lang="en-US" sz="1400" dirty="0"/>
              <a:t>The goal was to run 5 request/minute. 1 request was equal to 1 page and when  creating the script, it was found that 1 page had an average of 13 individual transactions (equal to 975 transactions in 15 minutes)</a:t>
            </a:r>
          </a:p>
          <a:p>
            <a:r>
              <a:rPr lang="en-US" sz="1400" dirty="0"/>
              <a:t>As seen over the following slides, the page response time was under 2.5 seconds average and under 3.08 seconds 95% of the time. </a:t>
            </a:r>
          </a:p>
          <a:p>
            <a:r>
              <a:rPr lang="en-US" sz="1400" dirty="0"/>
              <a:t>The for the individual transactions, 922 of these (or 94.3% of the total) had a response time under or equal to 500ms, and the remaining 55 (or 5.7% of the total) were between 500 and 1500ms. </a:t>
            </a:r>
          </a:p>
          <a:p>
            <a:endParaRPr lang="en-US" sz="1400" dirty="0"/>
          </a:p>
        </p:txBody>
      </p:sp>
      <p:pic>
        <p:nvPicPr>
          <p:cNvPr id="6" name="Picture 5">
            <a:extLst>
              <a:ext uri="{FF2B5EF4-FFF2-40B4-BE49-F238E27FC236}">
                <a16:creationId xmlns:a16="http://schemas.microsoft.com/office/drawing/2014/main" id="{2550068E-2154-40AC-FF6B-9E4A040400E7}"/>
              </a:ext>
            </a:extLst>
          </p:cNvPr>
          <p:cNvPicPr>
            <a:picLocks noChangeAspect="1"/>
          </p:cNvPicPr>
          <p:nvPr/>
        </p:nvPicPr>
        <p:blipFill>
          <a:blip r:embed="rId2"/>
          <a:stretch>
            <a:fillRect/>
          </a:stretch>
        </p:blipFill>
        <p:spPr>
          <a:xfrm>
            <a:off x="1664101" y="2372104"/>
            <a:ext cx="7600950" cy="952500"/>
          </a:xfrm>
          <a:prstGeom prst="rect">
            <a:avLst/>
          </a:prstGeom>
        </p:spPr>
      </p:pic>
    </p:spTree>
    <p:extLst>
      <p:ext uri="{BB962C8B-B14F-4D97-AF65-F5344CB8AC3E}">
        <p14:creationId xmlns:p14="http://schemas.microsoft.com/office/powerpoint/2010/main" val="270123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118B-7E15-0139-5E59-E447C873F18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Test plan	</a:t>
            </a:r>
          </a:p>
        </p:txBody>
      </p:sp>
      <p:sp>
        <p:nvSpPr>
          <p:cNvPr id="3" name="Content Placeholder 2">
            <a:extLst>
              <a:ext uri="{FF2B5EF4-FFF2-40B4-BE49-F238E27FC236}">
                <a16:creationId xmlns:a16="http://schemas.microsoft.com/office/drawing/2014/main" id="{191D0A01-9777-6184-A5AF-5C183B20AAA0}"/>
              </a:ext>
            </a:extLst>
          </p:cNvPr>
          <p:cNvSpPr>
            <a:spLocks noGrp="1"/>
          </p:cNvSpPr>
          <p:nvPr>
            <p:ph idx="1"/>
          </p:nvPr>
        </p:nvSpPr>
        <p:spPr>
          <a:xfrm>
            <a:off x="1371599" y="2223032"/>
            <a:ext cx="9724031" cy="3778523"/>
          </a:xfrm>
        </p:spPr>
        <p:txBody>
          <a:bodyPr anchor="t">
            <a:normAutofit/>
          </a:bodyPr>
          <a:lstStyle/>
          <a:p>
            <a:r>
              <a:rPr lang="en-US" sz="2000" dirty="0"/>
              <a:t>Create a scrip with the following pages (steps)</a:t>
            </a:r>
          </a:p>
          <a:p>
            <a:pPr lvl="1"/>
            <a:r>
              <a:rPr lang="en-US" sz="2000" dirty="0"/>
              <a:t>Navigate to </a:t>
            </a:r>
            <a:r>
              <a:rPr lang="en-US" sz="2000" dirty="0">
                <a:hlinkClick r:id="rId2"/>
              </a:rPr>
              <a:t>https://www.webstaurantstore.com/outlet.html</a:t>
            </a:r>
            <a:endParaRPr lang="en-US" sz="2000" dirty="0"/>
          </a:p>
          <a:p>
            <a:pPr lvl="1"/>
            <a:r>
              <a:rPr lang="en-US" sz="2000" dirty="0"/>
              <a:t>Select a product category by random</a:t>
            </a:r>
          </a:p>
          <a:p>
            <a:pPr lvl="1"/>
            <a:r>
              <a:rPr lang="en-US" sz="2000" dirty="0"/>
              <a:t>Select a product by random (but within the category)</a:t>
            </a:r>
          </a:p>
          <a:p>
            <a:r>
              <a:rPr lang="en-US" sz="2000" dirty="0"/>
              <a:t>Each of these pages represent a request</a:t>
            </a:r>
          </a:p>
          <a:p>
            <a:r>
              <a:rPr lang="en-US" sz="2000" dirty="0"/>
              <a:t>Load requirement: 5 request per minute which is interpreted as 5 pages per minute </a:t>
            </a:r>
          </a:p>
          <a:p>
            <a:r>
              <a:rPr lang="en-US" sz="2000" dirty="0"/>
              <a:t>Run the test for 15 minutes.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01688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BB8CD-FCCE-5D27-F4B9-0CBBEF189C6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Test setup	</a:t>
            </a:r>
          </a:p>
        </p:txBody>
      </p:sp>
      <p:sp>
        <p:nvSpPr>
          <p:cNvPr id="3" name="Content Placeholder 2">
            <a:extLst>
              <a:ext uri="{FF2B5EF4-FFF2-40B4-BE49-F238E27FC236}">
                <a16:creationId xmlns:a16="http://schemas.microsoft.com/office/drawing/2014/main" id="{0238890E-8BA1-67F9-4639-3298E1013543}"/>
              </a:ext>
            </a:extLst>
          </p:cNvPr>
          <p:cNvSpPr>
            <a:spLocks noGrp="1"/>
          </p:cNvSpPr>
          <p:nvPr>
            <p:ph idx="1"/>
          </p:nvPr>
        </p:nvSpPr>
        <p:spPr>
          <a:xfrm>
            <a:off x="1288694" y="1693996"/>
            <a:ext cx="9724031" cy="3683358"/>
          </a:xfrm>
        </p:spPr>
        <p:txBody>
          <a:bodyPr anchor="t">
            <a:normAutofit/>
          </a:bodyPr>
          <a:lstStyle/>
          <a:p>
            <a:r>
              <a:rPr lang="en-US" sz="1400" dirty="0"/>
              <a:t>The script is created in JMeter based on the test case described on the test plan slide</a:t>
            </a:r>
          </a:p>
          <a:p>
            <a:pPr lvl="1"/>
            <a:r>
              <a:rPr lang="en-US" sz="1400" dirty="0"/>
              <a:t>The scrip tests 3 pages and randomly selects a product category and product (done by using the boundary extractor and choosing to select a random value)</a:t>
            </a:r>
          </a:p>
          <a:p>
            <a:r>
              <a:rPr lang="en-US" sz="1400" dirty="0"/>
              <a:t>JMeter setup considerations based on the script</a:t>
            </a:r>
          </a:p>
          <a:p>
            <a:pPr lvl="1"/>
            <a:r>
              <a:rPr lang="en-US" sz="1400" dirty="0"/>
              <a:t>The script contains a total of 39 transactions split between the 3 pages. </a:t>
            </a:r>
          </a:p>
          <a:p>
            <a:pPr lvl="1"/>
            <a:r>
              <a:rPr lang="en-US" sz="1400" dirty="0"/>
              <a:t>For the test, 1 page = 1 request, giving 39/3 = 13 transactions per request</a:t>
            </a:r>
          </a:p>
          <a:p>
            <a:pPr lvl="1"/>
            <a:r>
              <a:rPr lang="en-US" sz="1400" dirty="0"/>
              <a:t>The goal is to reach 5 requests per minute and run for 15 minutes. This is equal to 65 transactions per minute or 975 transactions in 15 minutes.</a:t>
            </a:r>
          </a:p>
          <a:p>
            <a:pPr lvl="1"/>
            <a:r>
              <a:rPr lang="en-US" sz="1400" dirty="0"/>
              <a:t>The test is setup with 5 users ramping up over 1 minute and then run for 15 minutes. The ramp is used to distribute the load better</a:t>
            </a:r>
          </a:p>
          <a:p>
            <a:pPr lvl="1"/>
            <a:r>
              <a:rPr lang="en-US" sz="1400" dirty="0"/>
              <a:t>The test is run using the Custom Thread Group plugin. I usually use “</a:t>
            </a:r>
            <a:r>
              <a:rPr lang="en-US" sz="1400" dirty="0" err="1"/>
              <a:t>bzm</a:t>
            </a:r>
            <a:r>
              <a:rPr lang="en-US" sz="1400" dirty="0"/>
              <a:t> - Concurrency Thread Group” (see next slide for the screenshot)</a:t>
            </a:r>
          </a:p>
          <a:p>
            <a:pPr lvl="1"/>
            <a:r>
              <a:rPr lang="en-US" sz="1400" dirty="0"/>
              <a:t>The table below shows the setup used for the test</a:t>
            </a:r>
          </a:p>
          <a:p>
            <a:pPr lvl="1"/>
            <a:endParaRPr lang="en-US" sz="1900" dirty="0"/>
          </a:p>
          <a:p>
            <a:endParaRPr lang="en-US" sz="1900" dirty="0"/>
          </a:p>
          <a:p>
            <a:endParaRPr lang="en-US" sz="1900" dirty="0"/>
          </a:p>
        </p:txBody>
      </p:sp>
      <p:pic>
        <p:nvPicPr>
          <p:cNvPr id="5" name="Picture 4">
            <a:extLst>
              <a:ext uri="{FF2B5EF4-FFF2-40B4-BE49-F238E27FC236}">
                <a16:creationId xmlns:a16="http://schemas.microsoft.com/office/drawing/2014/main" id="{A4BA3A8B-39FD-8865-645E-94C80E32B7A8}"/>
              </a:ext>
            </a:extLst>
          </p:cNvPr>
          <p:cNvPicPr>
            <a:picLocks noChangeAspect="1"/>
          </p:cNvPicPr>
          <p:nvPr/>
        </p:nvPicPr>
        <p:blipFill>
          <a:blip r:embed="rId2"/>
          <a:stretch>
            <a:fillRect/>
          </a:stretch>
        </p:blipFill>
        <p:spPr>
          <a:xfrm>
            <a:off x="1288694" y="4829912"/>
            <a:ext cx="9833450" cy="1733550"/>
          </a:xfrm>
          <a:prstGeom prst="rect">
            <a:avLst/>
          </a:prstGeom>
        </p:spPr>
      </p:pic>
    </p:spTree>
    <p:extLst>
      <p:ext uri="{BB962C8B-B14F-4D97-AF65-F5344CB8AC3E}">
        <p14:creationId xmlns:p14="http://schemas.microsoft.com/office/powerpoint/2010/main" val="27946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793E4-349A-5DC1-5E4C-66E3EFD92DA3}"/>
              </a:ext>
            </a:extLst>
          </p:cNvPr>
          <p:cNvSpPr>
            <a:spLocks noGrp="1"/>
          </p:cNvSpPr>
          <p:nvPr>
            <p:ph type="title"/>
          </p:nvPr>
        </p:nvSpPr>
        <p:spPr>
          <a:xfrm>
            <a:off x="699713" y="248038"/>
            <a:ext cx="11211135"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JMeter load profile image</a:t>
            </a:r>
            <a:br>
              <a:rPr lang="en-US" sz="4000" kern="1200" dirty="0">
                <a:solidFill>
                  <a:srgbClr val="FFFFFF"/>
                </a:solidFill>
                <a:latin typeface="+mj-lt"/>
                <a:ea typeface="+mj-ea"/>
                <a:cs typeface="+mj-cs"/>
              </a:rPr>
            </a:br>
            <a:r>
              <a:rPr lang="en-US" sz="4000" kern="1200" dirty="0" err="1">
                <a:solidFill>
                  <a:srgbClr val="FFFFFF"/>
                </a:solidFill>
                <a:latin typeface="+mj-lt"/>
                <a:ea typeface="+mj-ea"/>
                <a:cs typeface="+mj-cs"/>
              </a:rPr>
              <a:t>bzm</a:t>
            </a:r>
            <a:r>
              <a:rPr lang="en-US" sz="4000" kern="1200" dirty="0">
                <a:solidFill>
                  <a:srgbClr val="FFFFFF"/>
                </a:solidFill>
                <a:latin typeface="+mj-lt"/>
                <a:ea typeface="+mj-ea"/>
                <a:cs typeface="+mj-cs"/>
              </a:rPr>
              <a:t> – Concurrency Thread Group</a:t>
            </a:r>
          </a:p>
        </p:txBody>
      </p:sp>
      <p:pic>
        <p:nvPicPr>
          <p:cNvPr id="5" name="Content Placeholder 4">
            <a:extLst>
              <a:ext uri="{FF2B5EF4-FFF2-40B4-BE49-F238E27FC236}">
                <a16:creationId xmlns:a16="http://schemas.microsoft.com/office/drawing/2014/main" id="{D977EC91-CBDA-354A-7781-1FD29D1706D9}"/>
              </a:ext>
            </a:extLst>
          </p:cNvPr>
          <p:cNvPicPr>
            <a:picLocks noGrp="1" noChangeAspect="1"/>
          </p:cNvPicPr>
          <p:nvPr>
            <p:ph idx="1"/>
          </p:nvPr>
        </p:nvPicPr>
        <p:blipFill>
          <a:blip r:embed="rId2"/>
          <a:stretch>
            <a:fillRect/>
          </a:stretch>
        </p:blipFill>
        <p:spPr>
          <a:xfrm>
            <a:off x="1731136" y="1966293"/>
            <a:ext cx="8729726" cy="4452160"/>
          </a:xfrm>
          <a:prstGeom prst="rect">
            <a:avLst/>
          </a:prstGeom>
        </p:spPr>
      </p:pic>
    </p:spTree>
    <p:extLst>
      <p:ext uri="{BB962C8B-B14F-4D97-AF65-F5344CB8AC3E}">
        <p14:creationId xmlns:p14="http://schemas.microsoft.com/office/powerpoint/2010/main" val="111090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Response times tables</a:t>
            </a:r>
          </a:p>
        </p:txBody>
      </p:sp>
      <p:sp>
        <p:nvSpPr>
          <p:cNvPr id="3" name="Content Placeholder 2">
            <a:extLst>
              <a:ext uri="{FF2B5EF4-FFF2-40B4-BE49-F238E27FC236}">
                <a16:creationId xmlns:a16="http://schemas.microsoft.com/office/drawing/2014/main" id="{D6209FB7-97EE-6289-4BFB-7AD2AF9A3914}"/>
              </a:ext>
            </a:extLst>
          </p:cNvPr>
          <p:cNvSpPr>
            <a:spLocks noGrp="1"/>
          </p:cNvSpPr>
          <p:nvPr>
            <p:ph idx="1"/>
          </p:nvPr>
        </p:nvSpPr>
        <p:spPr>
          <a:xfrm>
            <a:off x="1392999" y="1945865"/>
            <a:ext cx="9895951" cy="4257865"/>
          </a:xfrm>
        </p:spPr>
        <p:txBody>
          <a:bodyPr anchor="t">
            <a:normAutofit fontScale="77500" lnSpcReduction="20000"/>
          </a:bodyPr>
          <a:lstStyle/>
          <a:p>
            <a:r>
              <a:rPr lang="en-US" sz="2000" dirty="0"/>
              <a:t>Below is a sample of the tables on the following pages – these are taken from the HTML report JMeter can create based on your test (and can be modified as needed)</a:t>
            </a:r>
          </a:p>
          <a:p>
            <a:endParaRPr lang="en-US" sz="2000" dirty="0"/>
          </a:p>
          <a:p>
            <a:endParaRPr lang="en-US" sz="2000" dirty="0"/>
          </a:p>
          <a:p>
            <a:endParaRPr lang="en-US" sz="2000" dirty="0"/>
          </a:p>
          <a:p>
            <a:endParaRPr lang="en-US" sz="2000" dirty="0"/>
          </a:p>
          <a:p>
            <a:r>
              <a:rPr lang="en-US" sz="2000" dirty="0"/>
              <a:t>The Requests and Label fields specifies the name of the transaction or request.</a:t>
            </a:r>
          </a:p>
          <a:p>
            <a:r>
              <a:rPr lang="en-US" sz="2000" dirty="0"/>
              <a:t>Executions shows the number of actual requests (#Samples), how many that failed (FAIL) and the Error% based on the number of samples</a:t>
            </a:r>
          </a:p>
          <a:p>
            <a:r>
              <a:rPr lang="en-US" sz="2000" dirty="0"/>
              <a:t>The response time columns shows different types of response time values(average, min, max </a:t>
            </a:r>
            <a:r>
              <a:rPr lang="en-US" sz="2000" dirty="0" err="1"/>
              <a:t>etc</a:t>
            </a:r>
            <a:r>
              <a:rPr lang="en-US" sz="2000" dirty="0"/>
              <a:t>). In performance test the most used are average and any of the percentile values are used. </a:t>
            </a:r>
          </a:p>
          <a:p>
            <a:r>
              <a:rPr lang="en-US" sz="2000" dirty="0"/>
              <a:t>Throughput shows the number of transactions per second and is used to show the throughput you had.</a:t>
            </a:r>
          </a:p>
          <a:p>
            <a:r>
              <a:rPr lang="en-US" sz="2000" dirty="0"/>
              <a:t>Network (KB/sec) shows the Kilobytes/seconds sent and received. </a:t>
            </a:r>
          </a:p>
          <a:p>
            <a:r>
              <a:rPr lang="en-US" sz="2000" dirty="0"/>
              <a:t>These values alone and combined can help determine if the application under test met the requirements set by the project owners and can also help identify potential issues</a:t>
            </a:r>
          </a:p>
          <a:p>
            <a:endParaRPr lang="en-US" sz="2000" dirty="0"/>
          </a:p>
        </p:txBody>
      </p:sp>
      <p:pic>
        <p:nvPicPr>
          <p:cNvPr id="4" name="Picture 3">
            <a:extLst>
              <a:ext uri="{FF2B5EF4-FFF2-40B4-BE49-F238E27FC236}">
                <a16:creationId xmlns:a16="http://schemas.microsoft.com/office/drawing/2014/main" id="{BCE51E0D-4EDB-DAB9-DB8C-9AE2F17E838D}"/>
              </a:ext>
            </a:extLst>
          </p:cNvPr>
          <p:cNvPicPr>
            <a:picLocks noChangeAspect="1"/>
          </p:cNvPicPr>
          <p:nvPr/>
        </p:nvPicPr>
        <p:blipFill>
          <a:blip r:embed="rId2"/>
          <a:stretch>
            <a:fillRect/>
          </a:stretch>
        </p:blipFill>
        <p:spPr>
          <a:xfrm>
            <a:off x="1518973" y="2423619"/>
            <a:ext cx="9601201" cy="1076325"/>
          </a:xfrm>
          <a:prstGeom prst="rect">
            <a:avLst/>
          </a:prstGeom>
        </p:spPr>
      </p:pic>
    </p:spTree>
    <p:extLst>
      <p:ext uri="{BB962C8B-B14F-4D97-AF65-F5344CB8AC3E}">
        <p14:creationId xmlns:p14="http://schemas.microsoft.com/office/powerpoint/2010/main" val="178199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Page response times</a:t>
            </a:r>
          </a:p>
        </p:txBody>
      </p:sp>
      <p:sp>
        <p:nvSpPr>
          <p:cNvPr id="3" name="Content Placeholder 2">
            <a:extLst>
              <a:ext uri="{FF2B5EF4-FFF2-40B4-BE49-F238E27FC236}">
                <a16:creationId xmlns:a16="http://schemas.microsoft.com/office/drawing/2014/main" id="{D6209FB7-97EE-6289-4BFB-7AD2AF9A3914}"/>
              </a:ext>
            </a:extLst>
          </p:cNvPr>
          <p:cNvSpPr>
            <a:spLocks noGrp="1"/>
          </p:cNvSpPr>
          <p:nvPr>
            <p:ph idx="1"/>
          </p:nvPr>
        </p:nvSpPr>
        <p:spPr>
          <a:xfrm>
            <a:off x="1392999" y="1945866"/>
            <a:ext cx="9895951" cy="3683358"/>
          </a:xfrm>
        </p:spPr>
        <p:txBody>
          <a:bodyPr anchor="t">
            <a:normAutofit lnSpcReduction="10000"/>
          </a:bodyPr>
          <a:lstStyle/>
          <a:p>
            <a:r>
              <a:rPr lang="en-US" sz="1800" dirty="0"/>
              <a:t>The following results were found during the 15 minutes JMeter test</a:t>
            </a:r>
          </a:p>
          <a:p>
            <a:endParaRPr lang="en-US" sz="1800" dirty="0"/>
          </a:p>
          <a:p>
            <a:endParaRPr lang="en-US" sz="1800" dirty="0"/>
          </a:p>
          <a:p>
            <a:endParaRPr lang="en-US" sz="1800" dirty="0"/>
          </a:p>
          <a:p>
            <a:endParaRPr lang="en-US" sz="1800" dirty="0"/>
          </a:p>
          <a:p>
            <a:r>
              <a:rPr lang="en-US" sz="1800" dirty="0"/>
              <a:t>This table shows the total number of samples on the 3 pages that were selected for the 15-minute test. Please note that the test had a 1-minute ramp-up to slowly increase the load and that the #samples columns only shows the completed (but as seen on the following slides there were 25 calls per transaction).  </a:t>
            </a:r>
          </a:p>
          <a:p>
            <a:r>
              <a:rPr lang="en-US" sz="1800" dirty="0"/>
              <a:t>From the response time columns, the focus is the average and the 95</a:t>
            </a:r>
            <a:r>
              <a:rPr lang="en-US" sz="1800" baseline="30000" dirty="0"/>
              <a:t>th</a:t>
            </a:r>
            <a:r>
              <a:rPr lang="en-US" sz="1800" dirty="0"/>
              <a:t> percentile response times. It is found that the total load time per page was under 2.5 seconds average and around 3 seconds or less for the 95</a:t>
            </a:r>
            <a:r>
              <a:rPr lang="en-US" sz="1800" baseline="30000" dirty="0"/>
              <a:t>th</a:t>
            </a:r>
            <a:r>
              <a:rPr lang="en-US" sz="1800" dirty="0"/>
              <a:t> percentile. </a:t>
            </a:r>
          </a:p>
          <a:p>
            <a:endParaRPr lang="en-US" sz="2000" dirty="0"/>
          </a:p>
        </p:txBody>
      </p:sp>
      <p:pic>
        <p:nvPicPr>
          <p:cNvPr id="4" name="Picture 3">
            <a:extLst>
              <a:ext uri="{FF2B5EF4-FFF2-40B4-BE49-F238E27FC236}">
                <a16:creationId xmlns:a16="http://schemas.microsoft.com/office/drawing/2014/main" id="{BCE51E0D-4EDB-DAB9-DB8C-9AE2F17E838D}"/>
              </a:ext>
            </a:extLst>
          </p:cNvPr>
          <p:cNvPicPr>
            <a:picLocks noChangeAspect="1"/>
          </p:cNvPicPr>
          <p:nvPr/>
        </p:nvPicPr>
        <p:blipFill>
          <a:blip r:embed="rId2"/>
          <a:stretch>
            <a:fillRect/>
          </a:stretch>
        </p:blipFill>
        <p:spPr>
          <a:xfrm>
            <a:off x="1687749" y="2352675"/>
            <a:ext cx="9601201" cy="1076325"/>
          </a:xfrm>
          <a:prstGeom prst="rect">
            <a:avLst/>
          </a:prstGeom>
        </p:spPr>
      </p:pic>
    </p:spTree>
    <p:extLst>
      <p:ext uri="{BB962C8B-B14F-4D97-AF65-F5344CB8AC3E}">
        <p14:creationId xmlns:p14="http://schemas.microsoft.com/office/powerpoint/2010/main" val="107419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246D-810B-35F4-1B6B-0A6E4BBD870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results. Page response times</a:t>
            </a:r>
          </a:p>
        </p:txBody>
      </p:sp>
      <p:sp>
        <p:nvSpPr>
          <p:cNvPr id="3" name="Content Placeholder 2">
            <a:extLst>
              <a:ext uri="{FF2B5EF4-FFF2-40B4-BE49-F238E27FC236}">
                <a16:creationId xmlns:a16="http://schemas.microsoft.com/office/drawing/2014/main" id="{D6209FB7-97EE-6289-4BFB-7AD2AF9A3914}"/>
              </a:ext>
            </a:extLst>
          </p:cNvPr>
          <p:cNvSpPr>
            <a:spLocks noGrp="1"/>
          </p:cNvSpPr>
          <p:nvPr>
            <p:ph idx="1"/>
          </p:nvPr>
        </p:nvSpPr>
        <p:spPr>
          <a:xfrm>
            <a:off x="1371599" y="2318197"/>
            <a:ext cx="9724031" cy="3683358"/>
          </a:xfrm>
        </p:spPr>
        <p:txBody>
          <a:bodyPr anchor="t">
            <a:normAutofit/>
          </a:bodyPr>
          <a:lstStyle/>
          <a:p>
            <a:r>
              <a:rPr lang="en-US" sz="2000" dirty="0"/>
              <a:t>The following slides shows the details from the individual transactions</a:t>
            </a:r>
          </a:p>
          <a:p>
            <a:r>
              <a:rPr lang="en-US" sz="2000" dirty="0"/>
              <a:t>The goal was to hit 75 requests in 15 minutes (5 per minute). With the number of transactions per webpage that equates to 975 (average 13 transactions per page request). The test got 977 transactions in the 15-minute window</a:t>
            </a:r>
          </a:p>
          <a:p>
            <a:r>
              <a:rPr lang="en-US" sz="2000" dirty="0"/>
              <a:t>All transactions are found to be equal to or under 1.017 seconds, with most being under 0.5 seconds. </a:t>
            </a:r>
          </a:p>
          <a:p>
            <a:endParaRPr lang="en-US" sz="2000" dirty="0"/>
          </a:p>
          <a:p>
            <a:endParaRPr lang="en-US" sz="2000" dirty="0"/>
          </a:p>
          <a:p>
            <a:endParaRPr lang="en-US" sz="2000" dirty="0"/>
          </a:p>
        </p:txBody>
      </p:sp>
    </p:spTree>
    <p:extLst>
      <p:ext uri="{BB962C8B-B14F-4D97-AF65-F5344CB8AC3E}">
        <p14:creationId xmlns:p14="http://schemas.microsoft.com/office/powerpoint/2010/main" val="348076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1442</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WebstraurantStore</vt:lpstr>
      <vt:lpstr>Assignment </vt:lpstr>
      <vt:lpstr>Test Summary</vt:lpstr>
      <vt:lpstr>Test plan </vt:lpstr>
      <vt:lpstr>Test setup </vt:lpstr>
      <vt:lpstr>JMeter load profile image bzm – Concurrency Thread Group</vt:lpstr>
      <vt:lpstr>Response times tables</vt:lpstr>
      <vt:lpstr>Test results. Page response times</vt:lpstr>
      <vt:lpstr>Test results. Page response times</vt:lpstr>
      <vt:lpstr>Test results: Transaction response times</vt:lpstr>
      <vt:lpstr>Test results: Transaction response times Cont.</vt:lpstr>
      <vt:lpstr>Test results: Response times over time.</vt:lpstr>
      <vt:lpstr>Test results: Hits per second.</vt:lpstr>
      <vt:lpstr>Test results: Transactions per second.</vt:lpstr>
      <vt:lpstr>Test results: Codes per second.</vt:lpstr>
      <vt:lpstr>Test results: Response time percentiles.</vt:lpstr>
      <vt:lpstr>Test results: Response time overview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frikke-schmidt</dc:creator>
  <cp:lastModifiedBy>kristian frikke-schmidt</cp:lastModifiedBy>
  <cp:revision>5</cp:revision>
  <dcterms:created xsi:type="dcterms:W3CDTF">2024-07-17T13:03:11Z</dcterms:created>
  <dcterms:modified xsi:type="dcterms:W3CDTF">2024-07-17T16:39:36Z</dcterms:modified>
</cp:coreProperties>
</file>