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sldIdLst>
    <p:sldId id="261" r:id="rId4"/>
    <p:sldId id="264" r:id="rId6"/>
    <p:sldId id="262" r:id="rId7"/>
    <p:sldId id="266" r:id="rId8"/>
    <p:sldId id="267" r:id="rId9"/>
    <p:sldId id="278" r:id="rId10"/>
    <p:sldId id="276" r:id="rId11"/>
    <p:sldId id="277" r:id="rId12"/>
    <p:sldId id="280" r:id="rId13"/>
    <p:sldId id="279" r:id="rId14"/>
    <p:sldId id="281" r:id="rId15"/>
    <p:sldId id="285" r:id="rId16"/>
    <p:sldId id="286" r:id="rId17"/>
    <p:sldId id="287" r:id="rId18"/>
    <p:sldId id="288" r:id="rId19"/>
    <p:sldId id="289" r:id="rId20"/>
    <p:sldId id="292" r:id="rId21"/>
    <p:sldId id="291" r:id="rId22"/>
    <p:sldId id="295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59543"/>
            <a:ext cx="10515600" cy="51174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2191657"/>
            <a:ext cx="12192001" cy="2989471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9200" y="2869200"/>
            <a:ext cx="4982400" cy="741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8998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831600" cy="23868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11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4142971" y="1476928"/>
            <a:ext cx="7764034" cy="4744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0"/>
            <a:ext cx="10515600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5200" y="2001600"/>
            <a:ext cx="5526000" cy="3506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01600" cy="419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79280" y="365125"/>
            <a:ext cx="187452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03920" cy="5811838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8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5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8914"/>
            <a:ext cx="10515600" cy="52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2.xml"/><Relationship Id="rId6" Type="http://schemas.openxmlformats.org/officeDocument/2006/relationships/image" Target="../media/image13.png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8.xml"/><Relationship Id="rId6" Type="http://schemas.openxmlformats.org/officeDocument/2006/relationships/image" Target="../media/image14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7" Type="http://schemas.openxmlformats.org/officeDocument/2006/relationships/notesSlide" Target="../notesSlides/notesSlide7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7" Type="http://schemas.openxmlformats.org/officeDocument/2006/relationships/notesSlide" Target="../notesSlides/notesSlide2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4.xml"/><Relationship Id="rId3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4.xml"/><Relationship Id="rId6" Type="http://schemas.openxmlformats.org/officeDocument/2006/relationships/image" Target="../media/image10.pn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0.xml"/><Relationship Id="rId6" Type="http://schemas.openxmlformats.org/officeDocument/2006/relationships/image" Target="../media/image11.png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6.xml"/><Relationship Id="rId6" Type="http://schemas.openxmlformats.org/officeDocument/2006/relationships/image" Target="../media/image12.png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虚拟机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读后感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别名：栈</a:t>
            </a:r>
            <a:endParaRPr lang="zh-CN" altLang="en-US" dirty="0"/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每个方法在运行时都会创建一个栈帧，用于存储局部变量表、操作数据栈、动态链接、方法出口等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局部变量表存放数据</a:t>
            </a:r>
            <a:endParaRPr lang="zh-CN" altLang="en-US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基本数据类型</a:t>
            </a:r>
            <a:endParaRPr lang="zh-CN" altLang="en-US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对象引用</a:t>
            </a:r>
            <a:endParaRPr lang="zh-CN" altLang="en-US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字节码指令地址</a:t>
            </a:r>
            <a:endParaRPr lang="zh-CN" altLang="en-US" dirty="0"/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StackOverflowError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虚拟机栈（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VM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50670" y="2610485"/>
            <a:ext cx="3181985" cy="2364740"/>
            <a:chOff x="2442" y="4111"/>
            <a:chExt cx="5011" cy="3724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4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2" y="4953"/>
              <a:ext cx="4429" cy="2034"/>
            </a:xfrm>
            <a:prstGeom prst="rect">
              <a:avLst/>
            </a:prstGeom>
          </p:spPr>
        </p:pic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indent="0" algn="l">
              <a:buFont typeface="+mj-lt"/>
              <a:buNone/>
            </a:pPr>
            <a:r>
              <a:rPr lang="en-US" altLang="zh-CN" dirty="0"/>
              <a:t>HotSpot</a:t>
            </a:r>
            <a:r>
              <a:rPr lang="zh-CN" altLang="en-US" dirty="0"/>
              <a:t>中与虚拟机栈合二为一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本地方法栈（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Native Method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4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5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180" y="3175635"/>
            <a:ext cx="2923540" cy="11245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2103748" y="624291"/>
            <a:ext cx="0" cy="52493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91976" y="1633998"/>
            <a:ext cx="3475607" cy="682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对象创建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1750576" y="1696508"/>
            <a:ext cx="682798" cy="557797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5799136" y="1633998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检查类是否被初始化过</a:t>
            </a:r>
            <a:endParaRPr lang="zh-CN" altLang="en-US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分配内存</a:t>
            </a:r>
            <a:endParaRPr lang="zh-CN" altLang="en-US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虚拟机对类进行必要设置</a:t>
            </a:r>
            <a:endParaRPr lang="zh-CN" altLang="en-US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按程序员意志进行初始化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2091976" y="3002611"/>
            <a:ext cx="3475607" cy="682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对象内存布局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1750576" y="3065122"/>
            <a:ext cx="682798" cy="55779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5799136" y="3002610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对象头</a:t>
            </a:r>
            <a:endParaRPr lang="zh-CN" altLang="en-US" dirty="0">
              <a:sym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实例数据</a:t>
            </a:r>
            <a:endParaRPr lang="zh-CN" altLang="en-US" dirty="0">
              <a:sym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对象填充，非必须，当对象长度不是</a:t>
            </a:r>
            <a:r>
              <a:rPr lang="en-US" altLang="zh-CN" dirty="0">
                <a:sym typeface="Arial" pitchFamily="34" charset="0"/>
              </a:rPr>
              <a:t>8</a:t>
            </a:r>
            <a:r>
              <a:rPr lang="zh-CN" altLang="en-US" dirty="0">
                <a:sym typeface="Arial" pitchFamily="34" charset="0"/>
              </a:rPr>
              <a:t>的倍数时需要填充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2091976" y="4263277"/>
            <a:ext cx="3475607" cy="682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对象访问定位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1750576" y="4325787"/>
            <a:ext cx="682798" cy="557797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5799136" y="4263274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使用句柄</a:t>
            </a:r>
            <a:endParaRPr lang="zh-CN" altLang="en-US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直接指针，</a:t>
            </a:r>
            <a:r>
              <a:rPr lang="en-US" altLang="zh-CN" dirty="0">
                <a:sym typeface="Arial" pitchFamily="34" charset="0"/>
              </a:rPr>
              <a:t>HotSpot</a:t>
            </a:r>
            <a:r>
              <a:rPr lang="zh-CN" altLang="en-US" dirty="0">
                <a:sym typeface="Arial" pitchFamily="34" charset="0"/>
              </a:rPr>
              <a:t>默认访问方式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 rot="16200000">
            <a:off x="-2369821" y="2926609"/>
            <a:ext cx="6201928" cy="89048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HotSpot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虚拟机对象</a:t>
            </a:r>
            <a:endParaRPr lang="zh-CN" altLang="en-US" sz="28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2136686" y="672529"/>
            <a:ext cx="0" cy="517024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124669" y="1231539"/>
            <a:ext cx="3547985" cy="67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清除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Sweep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1776160" y="1293106"/>
            <a:ext cx="697017" cy="549389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5909030" y="1231539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实现简单，最基础的算法</a:t>
            </a:r>
            <a:endParaRPr lang="zh-CN" altLang="en-US" dirty="0">
              <a:sym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效率不高</a:t>
            </a:r>
            <a:endParaRPr lang="zh-CN" altLang="en-US" dirty="0">
              <a:sym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产生大量不连续的内存碎片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2124669" y="2366877"/>
            <a:ext cx="3547985" cy="672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复制算法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Copying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1776160" y="2428446"/>
            <a:ext cx="697017" cy="54938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5909030" y="2366876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商用虚拟机新生代都采用这种算法收集</a:t>
            </a:r>
            <a:endParaRPr lang="zh-CN" altLang="en-US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Arial" pitchFamily="34" charset="0"/>
              </a:rPr>
              <a:t>HotSpot</a:t>
            </a:r>
            <a:r>
              <a:rPr lang="zh-CN" altLang="en-US" dirty="0">
                <a:sym typeface="Arial" pitchFamily="34" charset="0"/>
              </a:rPr>
              <a:t>中默认</a:t>
            </a:r>
            <a:r>
              <a:rPr lang="en-US" altLang="zh-CN" dirty="0">
                <a:sym typeface="Arial" pitchFamily="34" charset="0"/>
              </a:rPr>
              <a:t>Eden:Survivor=8:1</a:t>
            </a:r>
            <a:r>
              <a:rPr lang="zh-CN" altLang="en-US" dirty="0">
                <a:sym typeface="Arial" pitchFamily="34" charset="0"/>
              </a:rPr>
              <a:t>，但</a:t>
            </a:r>
            <a:r>
              <a:rPr lang="en-US" altLang="zh-CN" dirty="0">
                <a:sym typeface="Arial" pitchFamily="34" charset="0"/>
              </a:rPr>
              <a:t>Survivor</a:t>
            </a:r>
            <a:r>
              <a:rPr lang="zh-CN" altLang="en-US" dirty="0">
                <a:sym typeface="Arial" pitchFamily="34" charset="0"/>
              </a:rPr>
              <a:t>有</a:t>
            </a:r>
            <a:r>
              <a:rPr lang="en-US" altLang="zh-CN" dirty="0">
                <a:sym typeface="Arial" pitchFamily="34" charset="0"/>
              </a:rPr>
              <a:t>2</a:t>
            </a:r>
            <a:r>
              <a:rPr lang="zh-CN" altLang="en-US" dirty="0">
                <a:sym typeface="Arial" pitchFamily="34" charset="0"/>
              </a:rPr>
              <a:t>个</a:t>
            </a:r>
            <a:endParaRPr lang="zh-CN" altLang="en-US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分配担保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2124669" y="3502217"/>
            <a:ext cx="3547985" cy="672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整理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Compact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1776160" y="3563785"/>
            <a:ext cx="697017" cy="54938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5909030" y="350221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zh-CN" altLang="en-US" dirty="0">
                <a:sym typeface="Arial" pitchFamily="34" charset="0"/>
              </a:rPr>
              <a:t>原理与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一致，但会整理内存碎片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2124669" y="4637558"/>
            <a:ext cx="3547985" cy="672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分代收集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（Generational Collection）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1776160" y="4699127"/>
            <a:ext cx="697017" cy="549389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04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5909030" y="463755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当前商用虚拟机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都采用这种方式</a:t>
            </a:r>
            <a:endParaRPr lang="zh-CN" altLang="en-US" dirty="0">
              <a:sym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新生代：复制算法收集</a:t>
            </a:r>
            <a:endParaRPr lang="zh-CN" altLang="en-US" dirty="0">
              <a:sym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老年代：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整理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算法收集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4"/>
            </p:custDataLst>
          </p:nvPr>
        </p:nvSpPr>
        <p:spPr>
          <a:xfrm rot="16200000">
            <a:off x="-2224340" y="2962477"/>
            <a:ext cx="6108113" cy="87701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GC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算法</a:t>
            </a:r>
            <a:endParaRPr lang="zh-CN" altLang="en-US" sz="28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725" y="826770"/>
            <a:ext cx="8841105" cy="604520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垃圾收集器</a:t>
            </a:r>
            <a:endParaRPr lang="zh-CN" alt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432317" y="1730102"/>
            <a:ext cx="9239402" cy="146158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2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</a:t>
              </a:r>
              <a:endPara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单线程，复制算法实现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Client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模式下默认收集器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简单高效，但用户体验不好（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Stop The World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）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432317" y="3181406"/>
            <a:ext cx="9239402" cy="146158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5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ParNew</a:t>
              </a:r>
              <a:endPara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可以与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CMS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配合使用，故是很多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Server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模式下首选新生代收集器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1432317" y="4632708"/>
            <a:ext cx="9239402" cy="146158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8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Scavenge</a:t>
              </a:r>
              <a:endPara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多线程，复制算法实现，吞吐量优先收集器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目标：达到一个可控的吞吐量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适合在后台运算而不需要太多交互的场景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1421254" y="1730102"/>
            <a:ext cx="806596" cy="436419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3362781" y="177423"/>
            <a:ext cx="5466438" cy="1139760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新生代垃圾收集器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2418482" y="752301"/>
            <a:ext cx="7578247" cy="869872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老年代垃圾收集器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945888" y="2065069"/>
            <a:ext cx="8310174" cy="100724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 Old</a:t>
              </a:r>
              <a:endPara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与Serial类似的老年代收集器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标记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-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整理算法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"/>
            </p:custDataLst>
          </p:nvPr>
        </p:nvGrpSpPr>
        <p:grpSpPr>
          <a:xfrm>
            <a:off x="1945888" y="3065229"/>
            <a:ext cx="8310174" cy="100724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6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Old</a:t>
              </a:r>
              <a:endPara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复制算法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收集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配合Parallel Scavenge实现‘吞吐量优先’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1945888" y="4065389"/>
            <a:ext cx="8310174" cy="100724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9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CMS（Concurrent Mark Sweep）</a:t>
              </a:r>
              <a:endPara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 lnSpcReduction="10000"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‘标记-清除’算法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目标：获取最短回收停顿时间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适合：java应用集中的互联网站或B/S系统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1"/>
            </p:custDataLst>
          </p:nvPr>
        </p:nvGrpSpPr>
        <p:grpSpPr>
          <a:xfrm>
            <a:off x="1945888" y="5065548"/>
            <a:ext cx="8310174" cy="1010786"/>
            <a:chOff x="2249713" y="3526129"/>
            <a:chExt cx="5994401" cy="729113"/>
          </a:xfrm>
        </p:grpSpPr>
        <p:sp>
          <p:nvSpPr>
            <p:cNvPr id="22" name="任意多边形 21"/>
            <p:cNvSpPr/>
            <p:nvPr>
              <p:custDataLst>
                <p:tags r:id="rId12"/>
              </p:custDataLst>
            </p:nvPr>
          </p:nvSpPr>
          <p:spPr>
            <a:xfrm>
              <a:off x="2249713" y="3526129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G1</a:t>
              </a:r>
              <a:endPara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5323830" y="3533794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G1为整个Heap的收集器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最前沿的收集器</a:t>
              </a: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1935938" y="2065069"/>
            <a:ext cx="725475" cy="40077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715" y="777875"/>
            <a:ext cx="7667625" cy="6085205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类加载器</a:t>
            </a:r>
            <a:endParaRPr lang="zh-CN" alt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848995"/>
            <a:ext cx="8625840" cy="5997575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类加载器</a:t>
            </a:r>
            <a:endParaRPr lang="zh-CN" alt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2043875" y="624398"/>
            <a:ext cx="0" cy="524979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971867" y="1850103"/>
            <a:ext cx="3728927" cy="68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加载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-Loading</a:t>
            </a:r>
            <a:endParaRPr lang="en-US" altLang="zh-CN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1664963" y="1912618"/>
            <a:ext cx="732564" cy="557842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6008603" y="1850103"/>
            <a:ext cx="5206235" cy="6828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获取二进制字节流</a:t>
            </a:r>
            <a:endParaRPr lang="zh-CN" altLang="en-US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生成代表这个类的</a:t>
            </a:r>
            <a:r>
              <a:rPr lang="en-US" altLang="zh-CN" dirty="0">
                <a:sym typeface="Arial" pitchFamily="34" charset="0"/>
              </a:rPr>
              <a:t>java.lang.Class</a:t>
            </a:r>
            <a:r>
              <a:rPr lang="zh-CN" altLang="en-US" dirty="0">
                <a:sym typeface="Arial" pitchFamily="34" charset="0"/>
              </a:rPr>
              <a:t>对象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2031246" y="3002909"/>
            <a:ext cx="3728927" cy="682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连接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-Linking</a:t>
            </a:r>
            <a:endParaRPr lang="en-US" altLang="zh-CN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1664963" y="3065424"/>
            <a:ext cx="732564" cy="55784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6008603" y="3002908"/>
            <a:ext cx="5206235" cy="6828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验证：文件格式、无数据、字节、符号引用等</a:t>
            </a:r>
            <a:endParaRPr lang="zh-CN" altLang="en-US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准备：类变量分配内存，并设置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初始化值</a:t>
            </a:r>
            <a:r>
              <a:rPr lang="en-US" altLang="zh-CN" dirty="0">
                <a:sym typeface="Arial" pitchFamily="34" charset="0"/>
              </a:rPr>
              <a:t>’</a:t>
            </a:r>
            <a:endParaRPr lang="en-US" altLang="zh-CN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解析：符号引用替换为直接引用，类和接口解析，字段、类方法、接口方法解析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2031246" y="4155717"/>
            <a:ext cx="3728927" cy="6828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初始化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-Initialization</a:t>
            </a:r>
            <a:endParaRPr lang="en-US" altLang="zh-CN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1664963" y="4218232"/>
            <a:ext cx="732564" cy="557842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6008603" y="4155714"/>
            <a:ext cx="5206235" cy="6828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zh-CN" dirty="0">
                <a:sym typeface="Arial" pitchFamily="34" charset="0"/>
              </a:rPr>
              <a:t>按程序员意志进行初始化</a:t>
            </a:r>
            <a:endParaRPr lang="zh-CN" altLang="zh-CN" dirty="0">
              <a:sym typeface="Arial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 rot="16200000">
            <a:off x="-2087246" y="2983759"/>
            <a:ext cx="6201928" cy="89048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类加载</a:t>
            </a:r>
            <a:endParaRPr lang="zh-CN" altLang="en-US" sz="28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>
            <p:custDataLst>
              <p:tags r:id="rId1"/>
            </p:custDataLst>
          </p:nvPr>
        </p:nvSpPr>
        <p:spPr>
          <a:xfrm>
            <a:off x="0" y="3072964"/>
            <a:ext cx="3819760" cy="3787467"/>
          </a:xfrm>
          <a:custGeom>
            <a:avLst/>
            <a:gdLst>
              <a:gd name="connsiteX0" fmla="*/ 0 w 3819760"/>
              <a:gd name="connsiteY0" fmla="*/ 60419 h 3787467"/>
              <a:gd name="connsiteX1" fmla="*/ 3727048 w 3819760"/>
              <a:gd name="connsiteY1" fmla="*/ 3787467 h 3787467"/>
              <a:gd name="connsiteX2" fmla="*/ 0 w 3819760"/>
              <a:gd name="connsiteY2" fmla="*/ 3787467 h 3787467"/>
              <a:gd name="connsiteX3" fmla="*/ 281032 w 3819760"/>
              <a:gd name="connsiteY3" fmla="*/ 0 h 3787467"/>
              <a:gd name="connsiteX4" fmla="*/ 3819760 w 3819760"/>
              <a:gd name="connsiteY4" fmla="*/ 3538728 h 3787467"/>
              <a:gd name="connsiteX5" fmla="*/ 3686653 w 3819760"/>
              <a:gd name="connsiteY5" fmla="*/ 3538728 h 3787467"/>
              <a:gd name="connsiteX6" fmla="*/ 281032 w 3819760"/>
              <a:gd name="connsiteY6" fmla="*/ 133107 h 37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9760" h="3787467">
                <a:moveTo>
                  <a:pt x="0" y="60419"/>
                </a:moveTo>
                <a:lnTo>
                  <a:pt x="3727048" y="3787467"/>
                </a:lnTo>
                <a:lnTo>
                  <a:pt x="0" y="3787467"/>
                </a:lnTo>
                <a:close/>
                <a:moveTo>
                  <a:pt x="281032" y="0"/>
                </a:moveTo>
                <a:lnTo>
                  <a:pt x="3819760" y="3538728"/>
                </a:lnTo>
                <a:lnTo>
                  <a:pt x="3686653" y="3538728"/>
                </a:lnTo>
                <a:lnTo>
                  <a:pt x="281032" y="133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>
            <p:custDataLst>
              <p:tags r:id="rId2"/>
            </p:custDataLst>
          </p:nvPr>
        </p:nvSpPr>
        <p:spPr>
          <a:xfrm>
            <a:off x="4229773" y="1670761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走近</a:t>
            </a:r>
            <a:r>
              <a:rPr lang="en-US" altLang="zh-CN" sz="2000" b="1" dirty="0">
                <a:sym typeface="+mn-ea"/>
              </a:rPr>
              <a:t>Java</a:t>
            </a:r>
            <a:endParaRPr lang="en-US" altLang="zh-CN" sz="2000" b="1" dirty="0"/>
          </a:p>
        </p:txBody>
      </p:sp>
      <p:cxnSp>
        <p:nvCxnSpPr>
          <p:cNvPr id="63" name="直接连接符 62"/>
          <p:cNvCxnSpPr/>
          <p:nvPr>
            <p:custDataLst>
              <p:tags r:id="rId3"/>
            </p:custDataLst>
          </p:nvPr>
        </p:nvCxnSpPr>
        <p:spPr>
          <a:xfrm>
            <a:off x="7218059" y="1878397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4"/>
            </p:custDataLst>
          </p:nvPr>
        </p:nvSpPr>
        <p:spPr>
          <a:xfrm>
            <a:off x="10005383" y="1655372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5"/>
            </p:custDataLst>
          </p:nvPr>
        </p:nvSpPr>
        <p:spPr>
          <a:xfrm>
            <a:off x="3628572" y="1670761"/>
            <a:ext cx="438205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>
            <p:custDataLst>
              <p:tags r:id="rId6"/>
            </p:custDataLst>
          </p:nvPr>
        </p:nvSpPr>
        <p:spPr>
          <a:xfrm>
            <a:off x="4229773" y="2385907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自动内存管理机制</a:t>
            </a:r>
            <a:endParaRPr lang="en-US" altLang="zh-CN" sz="2000" b="1" dirty="0"/>
          </a:p>
        </p:txBody>
      </p:sp>
      <p:cxnSp>
        <p:nvCxnSpPr>
          <p:cNvPr id="107" name="直接连接符 106"/>
          <p:cNvCxnSpPr/>
          <p:nvPr>
            <p:custDataLst>
              <p:tags r:id="rId7"/>
            </p:custDataLst>
          </p:nvPr>
        </p:nvCxnSpPr>
        <p:spPr>
          <a:xfrm>
            <a:off x="7218059" y="2593543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>
            <p:custDataLst>
              <p:tags r:id="rId8"/>
            </p:custDataLst>
          </p:nvPr>
        </p:nvSpPr>
        <p:spPr>
          <a:xfrm>
            <a:off x="10005383" y="2370518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</a:rPr>
              <a:t>5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9" name="矩形 108"/>
          <p:cNvSpPr/>
          <p:nvPr>
            <p:custDataLst>
              <p:tags r:id="rId9"/>
            </p:custDataLst>
          </p:nvPr>
        </p:nvSpPr>
        <p:spPr>
          <a:xfrm>
            <a:off x="3675747" y="2385907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 smtClean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1" name="文本框 110"/>
          <p:cNvSpPr txBox="1"/>
          <p:nvPr>
            <p:custDataLst>
              <p:tags r:id="rId10"/>
            </p:custDataLst>
          </p:nvPr>
        </p:nvSpPr>
        <p:spPr>
          <a:xfrm>
            <a:off x="4229773" y="3101053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虚拟机执行子系统</a:t>
            </a:r>
            <a:endParaRPr lang="en-US" altLang="zh-CN" sz="2000" b="1" dirty="0"/>
          </a:p>
        </p:txBody>
      </p:sp>
      <p:cxnSp>
        <p:nvCxnSpPr>
          <p:cNvPr id="112" name="直接连接符 111"/>
          <p:cNvCxnSpPr/>
          <p:nvPr>
            <p:custDataLst>
              <p:tags r:id="rId11"/>
            </p:custDataLst>
          </p:nvPr>
        </p:nvCxnSpPr>
        <p:spPr>
          <a:xfrm>
            <a:off x="7218059" y="3308689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>
            <p:custDataLst>
              <p:tags r:id="rId12"/>
            </p:custDataLst>
          </p:nvPr>
        </p:nvSpPr>
        <p:spPr>
          <a:xfrm>
            <a:off x="10005383" y="3085664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</a:rPr>
              <a:t>8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矩形 113"/>
          <p:cNvSpPr/>
          <p:nvPr>
            <p:custDataLst>
              <p:tags r:id="rId13"/>
            </p:custDataLst>
          </p:nvPr>
        </p:nvSpPr>
        <p:spPr>
          <a:xfrm>
            <a:off x="3675747" y="3101053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 smtClean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>
            <p:custDataLst>
              <p:tags r:id="rId14"/>
            </p:custDataLst>
          </p:nvPr>
        </p:nvSpPr>
        <p:spPr>
          <a:xfrm>
            <a:off x="4229773" y="3816199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程序编译与代码优化</a:t>
            </a:r>
            <a:endParaRPr lang="en-US" altLang="zh-CN" sz="2000" b="1" dirty="0"/>
          </a:p>
        </p:txBody>
      </p:sp>
      <p:cxnSp>
        <p:nvCxnSpPr>
          <p:cNvPr id="117" name="直接连接符 116"/>
          <p:cNvCxnSpPr/>
          <p:nvPr>
            <p:custDataLst>
              <p:tags r:id="rId15"/>
            </p:custDataLst>
          </p:nvPr>
        </p:nvCxnSpPr>
        <p:spPr>
          <a:xfrm>
            <a:off x="7218059" y="4023835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>
            <p:custDataLst>
              <p:tags r:id="rId16"/>
            </p:custDataLst>
          </p:nvPr>
        </p:nvSpPr>
        <p:spPr>
          <a:xfrm>
            <a:off x="10005383" y="380081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</a:rPr>
              <a:t>11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矩形 118"/>
          <p:cNvSpPr/>
          <p:nvPr>
            <p:custDataLst>
              <p:tags r:id="rId17"/>
            </p:custDataLst>
          </p:nvPr>
        </p:nvSpPr>
        <p:spPr>
          <a:xfrm>
            <a:off x="3675747" y="3816199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 smtClean="0">
                <a:solidFill>
                  <a:schemeClr val="accent1"/>
                </a:solidFill>
              </a:rPr>
              <a:t>04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8"/>
            </p:custDataLst>
          </p:nvPr>
        </p:nvSpPr>
        <p:spPr>
          <a:xfrm>
            <a:off x="4229773" y="4531345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高效并发</a:t>
            </a:r>
            <a:endParaRPr lang="en-US" altLang="zh-CN" sz="2000" b="1" dirty="0"/>
          </a:p>
        </p:txBody>
      </p:sp>
      <p:cxnSp>
        <p:nvCxnSpPr>
          <p:cNvPr id="122" name="直接连接符 121"/>
          <p:cNvCxnSpPr/>
          <p:nvPr>
            <p:custDataLst>
              <p:tags r:id="rId19"/>
            </p:custDataLst>
          </p:nvPr>
        </p:nvCxnSpPr>
        <p:spPr>
          <a:xfrm>
            <a:off x="7218059" y="4738981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>
            <p:custDataLst>
              <p:tags r:id="rId20"/>
            </p:custDataLst>
          </p:nvPr>
        </p:nvSpPr>
        <p:spPr>
          <a:xfrm>
            <a:off x="10005383" y="4515956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</a:rPr>
              <a:t>16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4" name="矩形 123"/>
          <p:cNvSpPr/>
          <p:nvPr>
            <p:custDataLst>
              <p:tags r:id="rId21"/>
            </p:custDataLst>
          </p:nvPr>
        </p:nvSpPr>
        <p:spPr>
          <a:xfrm>
            <a:off x="3675747" y="4531345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 smtClean="0">
                <a:solidFill>
                  <a:schemeClr val="accent1"/>
                </a:solidFill>
              </a:rPr>
              <a:t>05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22"/>
            </p:custDataLst>
          </p:nvPr>
        </p:nvSpPr>
        <p:spPr>
          <a:xfrm>
            <a:off x="838200" y="1"/>
            <a:ext cx="1111824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795052" y="1"/>
            <a:ext cx="419700" cy="89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smtClean="0"/>
              <a:t>/ </a:t>
            </a:r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24"/>
            </p:custDataLst>
          </p:nvPr>
        </p:nvSpPr>
        <p:spPr>
          <a:xfrm>
            <a:off x="1950024" y="1"/>
            <a:ext cx="1830049" cy="89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/>
            </a:lvl1pPr>
          </a:lstStyle>
          <a:p>
            <a:r>
              <a:rPr lang="en-US" altLang="zh-CN" smtClean="0"/>
              <a:t>contents</a:t>
            </a:r>
            <a:endParaRPr lang="en-US" altLang="zh-CN" smtClean="0"/>
          </a:p>
        </p:txBody>
      </p:sp>
    </p:spTree>
    <p:custDataLst>
      <p:tags r:id="rId2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latin typeface="+mj-lt"/>
                <a:ea typeface="+mj-ea"/>
                <a:cs typeface="+mj-cs"/>
              </a:rPr>
              <a:t>谢谢大家！</a:t>
            </a:r>
            <a:endParaRPr lang="zh-CN" altLang="en-US" smtClean="0"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 smtClean="0">
                <a:solidFill>
                  <a:srgbClr val="FFFFFF"/>
                </a:solidFill>
              </a:rPr>
              <a:t>Part 01</a:t>
            </a:r>
            <a:endParaRPr lang="en-US" altLang="zh-CN" sz="7200" b="1" smtClean="0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走近</a:t>
            </a:r>
            <a:r>
              <a:rPr lang="en-US" altLang="zh-CN" dirty="0">
                <a:latin typeface="+mj-lt"/>
                <a:ea typeface="+mj-ea"/>
                <a:cs typeface="+mj-cs"/>
              </a:rPr>
              <a:t>Java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  <a:cs typeface="+mj-cs"/>
                <a:sym typeface="+mn-ea"/>
              </a:rPr>
              <a:t>Java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latin typeface="+mn-lt"/>
                <a:ea typeface="+mn-ea"/>
                <a:cs typeface="+mn-cs"/>
              </a:rPr>
              <a:t>概述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技术体系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发展史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虚拟机发展史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latin typeface="+mn-lt"/>
                <a:ea typeface="+mn-ea"/>
                <a:cs typeface="+mn-cs"/>
              </a:rPr>
              <a:t>展望</a:t>
            </a: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未来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275580" y="1936750"/>
            <a:ext cx="5633720" cy="36353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 smtClean="0">
                <a:solidFill>
                  <a:srgbClr val="FFFFFF"/>
                </a:solidFill>
              </a:rPr>
              <a:t>Part 02</a:t>
            </a:r>
            <a:endParaRPr lang="en-US" altLang="zh-CN" sz="7200" b="1" smtClean="0">
              <a:solidFill>
                <a:srgbClr val="FFFF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>
                <a:sym typeface="+mn-ea"/>
              </a:rPr>
              <a:t>自动内存管理机制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612" y="0"/>
            <a:ext cx="12204700" cy="6868720"/>
            <a:chOff x="1431" y="0"/>
            <a:chExt cx="15309" cy="10367"/>
          </a:xfrm>
        </p:grpSpPr>
        <p:grpSp>
          <p:nvGrpSpPr>
            <p:cNvPr id="33" name="组合 32"/>
            <p:cNvGrpSpPr/>
            <p:nvPr/>
          </p:nvGrpSpPr>
          <p:grpSpPr>
            <a:xfrm>
              <a:off x="1431" y="0"/>
              <a:ext cx="15309" cy="7440"/>
              <a:chOff x="1491341" y="206827"/>
              <a:chExt cx="9721086" cy="472440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91341" y="217713"/>
                <a:ext cx="9720943" cy="4713515"/>
              </a:xfrm>
              <a:prstGeom prst="rect">
                <a:avLst/>
              </a:prstGeom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endParaRPr lang="zh-CN" altLang="en-US" dirty="0"/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1491341" y="206827"/>
                <a:ext cx="9721086" cy="62136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b="1" dirty="0"/>
                  <a:t>运行时数据区</a:t>
                </a:r>
                <a:endParaRPr lang="zh-CN" altLang="en-US" b="1" dirty="0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198912" y="892627"/>
                <a:ext cx="2209801" cy="3853543"/>
                <a:chOff x="2198912" y="892627"/>
                <a:chExt cx="2209801" cy="3853543"/>
              </a:xfrm>
            </p:grpSpPr>
            <p:sp>
              <p:nvSpPr>
                <p:cNvPr id="23" name="对角圆角矩形 22"/>
                <p:cNvSpPr/>
                <p:nvPr/>
              </p:nvSpPr>
              <p:spPr>
                <a:xfrm>
                  <a:off x="2198912" y="892628"/>
                  <a:ext cx="2209800" cy="3853542"/>
                </a:xfrm>
                <a:prstGeom prst="round2Diag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198913" y="892627"/>
                  <a:ext cx="2209800" cy="7021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dirty="0" smtClean="0"/>
                    <a:t>线程共享数据区</a:t>
                  </a:r>
                  <a:endParaRPr lang="zh-CN" altLang="en-US" dirty="0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2411183" y="2100944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dirty="0" smtClean="0"/>
                    <a:t>方法区</a:t>
                  </a:r>
                  <a:endParaRPr lang="en-US" altLang="zh-CN" dirty="0" smtClean="0"/>
                </a:p>
                <a:p>
                  <a:pPr algn="ctr"/>
                  <a:r>
                    <a:rPr lang="en-US" altLang="zh-CN" dirty="0" smtClean="0"/>
                    <a:t>Method Area</a:t>
                  </a:r>
                  <a:endParaRPr lang="zh-CN" altLang="en-US" dirty="0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2411183" y="3499756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dirty="0" smtClean="0"/>
                    <a:t>堆</a:t>
                  </a:r>
                  <a:endParaRPr lang="en-US" altLang="zh-CN" dirty="0" smtClean="0"/>
                </a:p>
                <a:p>
                  <a:pPr algn="ctr"/>
                  <a:r>
                    <a:rPr lang="en-US" altLang="zh-CN" dirty="0"/>
                    <a:t>Heap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4969330" y="892627"/>
                <a:ext cx="5535382" cy="3853543"/>
                <a:chOff x="4969330" y="892627"/>
                <a:chExt cx="5535382" cy="3853543"/>
              </a:xfrm>
            </p:grpSpPr>
            <p:sp>
              <p:nvSpPr>
                <p:cNvPr id="27" name="对角圆角矩形 26"/>
                <p:cNvSpPr/>
                <p:nvPr/>
              </p:nvSpPr>
              <p:spPr>
                <a:xfrm>
                  <a:off x="4969331" y="892628"/>
                  <a:ext cx="5535381" cy="3853542"/>
                </a:xfrm>
                <a:prstGeom prst="round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5263239" y="2128155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dirty="0"/>
                    <a:t>虚拟机栈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VM Stack</a:t>
                  </a:r>
                  <a:endParaRPr lang="zh-CN" altLang="en-US" dirty="0"/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7881250" y="2128156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dirty="0"/>
                    <a:t>本地方法栈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Native Method Stack</a:t>
                  </a:r>
                  <a:endParaRPr lang="zh-CN" altLang="en-US" dirty="0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5263238" y="3499756"/>
                  <a:ext cx="4942115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dirty="0"/>
                    <a:t>程序计数器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Program Counter Register</a:t>
                  </a:r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4969330" y="892627"/>
                  <a:ext cx="5535382" cy="70213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dirty="0" smtClean="0"/>
                    <a:t>线程隔离数据区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2545" y="7468"/>
              <a:ext cx="3480" cy="2893"/>
              <a:chOff x="1616338" y="4742231"/>
              <a:chExt cx="2209801" cy="1837245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 smtClean="0"/>
                  <a:t>执行引擎</a:t>
                </a:r>
                <a:endParaRPr lang="zh-CN" altLang="en-US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014" y="7474"/>
              <a:ext cx="3480" cy="2893"/>
              <a:chOff x="1616338" y="4742231"/>
              <a:chExt cx="2209801" cy="1837245"/>
            </a:xfrm>
          </p:grpSpPr>
          <p:sp>
            <p:nvSpPr>
              <p:cNvPr id="40" name="下箭头 39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dirty="0" smtClean="0"/>
                  <a:t>本地库接口</a:t>
                </a:r>
                <a:endParaRPr lang="zh-CN" altLang="en-US" dirty="0"/>
              </a:p>
            </p:txBody>
          </p:sp>
        </p:grpSp>
        <p:sp>
          <p:nvSpPr>
            <p:cNvPr id="49" name="圆角矩形 48"/>
            <p:cNvSpPr/>
            <p:nvPr/>
          </p:nvSpPr>
          <p:spPr>
            <a:xfrm>
              <a:off x="13483" y="8776"/>
              <a:ext cx="3257" cy="15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本地方法库</a:t>
              </a:r>
              <a:endParaRPr lang="zh-CN" altLang="en-US" dirty="0"/>
            </a:p>
          </p:txBody>
        </p:sp>
        <p:sp>
          <p:nvSpPr>
            <p:cNvPr id="50" name="右箭头 49"/>
            <p:cNvSpPr/>
            <p:nvPr/>
          </p:nvSpPr>
          <p:spPr>
            <a:xfrm>
              <a:off x="6025" y="9000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11494" y="9023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分类：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新生代、老年代；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伊甸园（Eden Space）、幸存者区域1（From Survivor）、幸存者区域2（To Survivor）、老年代（Tenured Gen）</a:t>
            </a:r>
            <a:endParaRPr lang="zh-CN" altLang="en-US" dirty="0"/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VM管理内存的最大块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所有对象实例与数组都在堆上分配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GC的主要区域</a:t>
            </a:r>
            <a:endParaRPr lang="zh-CN" altLang="en-US" dirty="0"/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堆（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Heap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105"/>
            <a:chOff x="2479" y="4111"/>
            <a:chExt cx="6165" cy="4210"/>
          </a:xfrm>
        </p:grpSpPr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4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5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5" y="4903"/>
              <a:ext cx="4799" cy="2400"/>
            </a:xfrm>
            <a:prstGeom prst="rect">
              <a:avLst/>
            </a:prstGeom>
          </p:spPr>
        </p:pic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别名：永久代</a:t>
            </a:r>
            <a:endParaRPr lang="zh-CN" altLang="en-US" dirty="0"/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存储已加载的类、常量、静态变量，即时编译后的代码等</a:t>
            </a:r>
            <a:endParaRPr lang="zh-CN" altLang="en-US" dirty="0"/>
          </a:p>
          <a:p>
            <a:pPr marL="342900" lvl="0" indent="-342900" algn="l">
              <a:buFont typeface="+mj-lt"/>
              <a:buAutoNum type="arabicPeriod"/>
            </a:pPr>
            <a:r>
              <a:rPr lang="en-US" altLang="zh-CN" dirty="0"/>
              <a:t>GC</a:t>
            </a:r>
            <a:r>
              <a:rPr lang="zh-CN" altLang="en-US" dirty="0"/>
              <a:t>主要针对常量池回收和类的卸载</a:t>
            </a:r>
            <a:endParaRPr lang="zh-CN" altLang="en-US" dirty="0"/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方法区（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Method Area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74165" y="2610485"/>
            <a:ext cx="3158490" cy="2364740"/>
            <a:chOff x="2479" y="4111"/>
            <a:chExt cx="4974" cy="3724"/>
          </a:xfrm>
        </p:grpSpPr>
        <p:grpSp>
          <p:nvGrpSpPr>
            <p:cNvPr id="3" name="组合 2"/>
            <p:cNvGrpSpPr/>
            <p:nvPr/>
          </p:nvGrpSpPr>
          <p:grpSpPr>
            <a:xfrm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4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0" y="4769"/>
              <a:ext cx="4344" cy="2172"/>
            </a:xfrm>
            <a:prstGeom prst="rect">
              <a:avLst/>
            </a:prstGeom>
          </p:spPr>
        </p:pic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  <a:endParaRPr lang="zh-CN" altLang="en-US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正在执行Java方法，则保存的是正在执行的虚拟机字节码指令地址；</a:t>
            </a:r>
            <a:endParaRPr lang="zh-CN" altLang="en-US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如果是Native方法，则值为空（Undefined）</a:t>
            </a: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此内存区域是</a:t>
            </a:r>
            <a:r>
              <a:rPr lang="en-US" altLang="zh-CN" dirty="0"/>
              <a:t>JVM</a:t>
            </a:r>
            <a:r>
              <a:rPr lang="zh-CN" altLang="en-US" dirty="0"/>
              <a:t>规范中没有定义任何</a:t>
            </a:r>
            <a:r>
              <a:rPr lang="zh-CN" altLang="en-US" dirty="0">
                <a:sym typeface="+mn-ea"/>
              </a:rPr>
              <a:t>OutOfMemoryError异常的区域</a:t>
            </a: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程序计数器（Program Counter Register）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4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5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670" y="3142615"/>
            <a:ext cx="3209290" cy="12496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4"/>
  <p:tag name="KSO_WM_UNIT_ID" val="custom160162_10*l_i*1_4"/>
  <p:tag name="KSO_WM_UNIT_CLEAR" val="1"/>
  <p:tag name="KSO_WM_UNIT_LAYERLEVEL" val="1_1"/>
  <p:tag name="KSO_WM_DIAGRAM_GROUP_CODE" val="l1-1"/>
</p:tagLst>
</file>

<file path=ppt/tags/tag100.xml><?xml version="1.0" encoding="utf-8"?>
<p:tagLst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3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92_3*i*5"/>
  <p:tag name="KSO_WM_TEMPLATE_CATEGORY" val="diagram"/>
  <p:tag name="KSO_WM_TEMPLATE_INDEX" val="160592"/>
  <p:tag name="KSO_WM_UNIT_INDEX" val="5"/>
</p:tagLst>
</file>

<file path=ppt/tags/tag102.xml><?xml version="1.0" encoding="utf-8"?>
<p:tagLst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3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03.xml><?xml version="1.0" encoding="utf-8"?>
<p:tagLst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3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92_3*i*10"/>
  <p:tag name="KSO_WM_TEMPLATE_CATEGORY" val="diagram"/>
  <p:tag name="KSO_WM_TEMPLATE_INDEX" val="160592"/>
  <p:tag name="KSO_WM_UNIT_INDEX" val="10"/>
</p:tagLst>
</file>

<file path=ppt/tags/tag105.xml><?xml version="1.0" encoding="utf-8"?>
<p:tagLst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3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06.xml><?xml version="1.0" encoding="utf-8"?>
<p:tagLst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3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07.xml><?xml version="1.0" encoding="utf-8"?>
<p:tagLst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08.xml><?xml version="1.0" encoding="utf-8"?>
<p:tagLst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3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09.xml><?xml version="1.0" encoding="utf-8"?>
<p:tagLst xmlns:p="http://schemas.openxmlformats.org/presentationml/2006/main">
  <p:tag name="KSO_WM_SLIDE_ID" val="diagram160592_3"/>
  <p:tag name="KSO_WM_SLIDE_INDEX" val="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5*187"/>
  <p:tag name="KSO_WM_SLIDE_SIZE" val="650*235"/>
  <p:tag name="KSO_WM_TEMPLATE_CATEGORY" val="diagram"/>
  <p:tag name="KSO_WM_TEMPLATE_INDEX" val="160592"/>
  <p:tag name="KSO_WM_TAG_VERSION" val="1.0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5"/>
  <p:tag name="KSO_WM_UNIT_ID" val="custom160162_10*l_i*1_5"/>
  <p:tag name="KSO_WM_UNIT_CLEAR" val="1"/>
  <p:tag name="KSO_WM_UNIT_LAYERLEVEL" val="1_1"/>
  <p:tag name="KSO_WM_DIAGRAM_GROUP_CODE" val="l1-1"/>
</p:tagLst>
</file>

<file path=ppt/tags/tag110.xml><?xml version="1.0" encoding="utf-8"?>
<p:tagLst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4*a*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92_4*i*1"/>
  <p:tag name="KSO_WM_TEMPLATE_CATEGORY" val="diagram"/>
  <p:tag name="KSO_WM_TEMPLATE_INDEX" val="160592"/>
  <p:tag name="KSO_WM_UNIT_INDEX" val="1"/>
</p:tagLst>
</file>

<file path=ppt/tags/tag112.xml><?xml version="1.0" encoding="utf-8"?>
<p:tagLst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4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13.xml><?xml version="1.0" encoding="utf-8"?>
<p:tagLst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4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92_4*i*6"/>
  <p:tag name="KSO_WM_TEMPLATE_CATEGORY" val="diagram"/>
  <p:tag name="KSO_WM_TEMPLATE_INDEX" val="160592"/>
  <p:tag name="KSO_WM_UNIT_INDEX" val="6"/>
</p:tagLst>
</file>

<file path=ppt/tags/tag115.xml><?xml version="1.0" encoding="utf-8"?>
<p:tagLst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4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16.xml><?xml version="1.0" encoding="utf-8"?>
<p:tagLst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4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92_4*i*11"/>
  <p:tag name="KSO_WM_TEMPLATE_CATEGORY" val="diagram"/>
  <p:tag name="KSO_WM_TEMPLATE_INDEX" val="160592"/>
  <p:tag name="KSO_WM_UNIT_INDEX" val="11"/>
</p:tagLst>
</file>

<file path=ppt/tags/tag118.xml><?xml version="1.0" encoding="utf-8"?>
<p:tagLst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4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19.xml><?xml version="1.0" encoding="utf-8"?>
<p:tagLst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4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6"/>
  <p:tag name="KSO_WM_UNIT_ID" val="custom160162_10*l_i*1_6"/>
  <p:tag name="KSO_WM_UNIT_CLEAR" val="1"/>
  <p:tag name="KSO_WM_UNIT_LAYERLEVEL" val="1_1"/>
  <p:tag name="KSO_WM_DIAGRAM_GROUP_CODE" val="l1-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92_4*i*16"/>
  <p:tag name="KSO_WM_TEMPLATE_CATEGORY" val="diagram"/>
  <p:tag name="KSO_WM_TEMPLATE_INDEX" val="160592"/>
  <p:tag name="KSO_WM_UNIT_INDEX" val="16"/>
</p:tagLst>
</file>

<file path=ppt/tags/tag121.xml><?xml version="1.0" encoding="utf-8"?>
<p:tagLst xmlns:p="http://schemas.openxmlformats.org/presentationml/2006/main">
  <p:tag name="KSO_WM_TEMPLATE_CATEGORY" val="diagram"/>
  <p:tag name="KSO_WM_TEMPLATE_INDEX" val="160592"/>
  <p:tag name="KSO_WM_UNIT_TYPE" val="l_h_a"/>
  <p:tag name="KSO_WM_UNIT_INDEX" val="1_4_1"/>
  <p:tag name="KSO_WM_UNIT_ID" val="diagram160592_4*l_h_a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22.xml><?xml version="1.0" encoding="utf-8"?>
<p:tagLst xmlns:p="http://schemas.openxmlformats.org/presentationml/2006/main">
  <p:tag name="KSO_WM_TEMPLATE_CATEGORY" val="diagram"/>
  <p:tag name="KSO_WM_TEMPLATE_INDEX" val="160592"/>
  <p:tag name="KSO_WM_UNIT_TYPE" val="l_h_f"/>
  <p:tag name="KSO_WM_UNIT_INDEX" val="1_4_1"/>
  <p:tag name="KSO_WM_UNIT_ID" val="diagram160592_4*l_h_f*1_4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3.xml><?xml version="1.0" encoding="utf-8"?>
<p:tagLst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4.xml><?xml version="1.0" encoding="utf-8"?>
<p:tagLst xmlns:p="http://schemas.openxmlformats.org/presentationml/2006/main">
  <p:tag name="KSO_WM_SLIDE_ID" val="diagram160592_4"/>
  <p:tag name="KSO_WM_SLIDE_INDEX" val="4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52*163"/>
  <p:tag name="KSO_WM_SLIDE_SIZE" val="656*316"/>
  <p:tag name="KSO_WM_TEMPLATE_CATEGORY" val="diagram"/>
  <p:tag name="KSO_WM_TEMPLATE_INDEX" val="160592"/>
  <p:tag name="KSO_WM_TAG_VERSION" val="1.0"/>
  <p:tag name="KSO_WM_DIAGRAM_GROUP_CODE" val="l1-1"/>
</p:tagLst>
</file>

<file path=ppt/tags/tag125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26.xml><?xml version="1.0" encoding="utf-8"?>
<p:tagLst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27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28.xml><?xml version="1.0" encoding="utf-8"?>
<p:tagLst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29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3_1"/>
  <p:tag name="KSO_WM_UNIT_ID" val="custom160162_10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0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31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2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133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34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5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136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37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8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139.xml><?xml version="1.0" encoding="utf-8"?>
<p:tagLst xmlns:p="http://schemas.openxmlformats.org/presentationml/2006/main">
  <p:tag name="KSO_WM_UNIT_RELATE_UNITID" val="260*l*1"/>
  <p:tag name="KSO_WM_TEMPLATE_CATEGORY" val="diagram"/>
  <p:tag name="KSO_WM_TEMPLATE_INDEX" val="160660"/>
  <p:tag name="KSO_WM_UNIT_TYPE" val="a"/>
  <p:tag name="KSO_WM_UNIT_INDEX" val="1"/>
  <p:tag name="KSO_WM_UNIT_ID" val="diagram160660_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7"/>
  <p:tag name="KSO_WM_UNIT_ID" val="custom160162_10*l_i*1_7"/>
  <p:tag name="KSO_WM_UNIT_CLEAR" val="1"/>
  <p:tag name="KSO_WM_UNIT_LAYERLEVEL" val="1_1"/>
  <p:tag name="KSO_WM_DIAGRAM_GROUP_CODE" val="l1-1"/>
</p:tagLst>
</file>

<file path=ppt/tags/tag140.xml><?xml version="1.0" encoding="utf-8"?>
<p:tagLst xmlns:p="http://schemas.openxmlformats.org/presentationml/2006/main">
  <p:tag name="KSO_WM_SLIDE_ID" val="diagram16066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66*49"/>
  <p:tag name="KSO_WM_SLIDE_SIZE" val="573*413"/>
  <p:tag name="KSO_WM_TEMPLATE_CATEGORY" val="diagram"/>
  <p:tag name="KSO_WM_TEMPLATE_INDEX" val="160660"/>
  <p:tag name="KSO_WM_TAG_VERSION" val="1.0"/>
  <p:tag name="KSO_WM_DIAGRAM_GROUP_CODE" val="l1-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！"/>
</p:tagLst>
</file>

<file path=ppt/tags/tag142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8"/>
  <p:tag name="KSO_WM_UNIT_ID" val="custom160162_10*l_i*1_8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9"/>
  <p:tag name="KSO_WM_UNIT_ID" val="custom160162_10*l_i*1_9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4_1"/>
  <p:tag name="KSO_WM_UNIT_ID" val="custom160162_10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0"/>
  <p:tag name="KSO_WM_UNIT_ID" val="custom160162_10*l_i*1_10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1"/>
  <p:tag name="KSO_WM_UNIT_ID" val="custom160162_10*l_i*1_11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*b*1"/>
  <p:tag name="KSO_WM_UNIT_CLEAR" val="1"/>
  <p:tag name="KSO_WM_UNIT_LAYERLEVEL" val="1"/>
  <p:tag name="KSO_WM_UNIT_VALUE" val="11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2"/>
  <p:tag name="KSO_WM_UNIT_ID" val="custom160162_10*l_i*1_12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5_1"/>
  <p:tag name="KSO_WM_UNIT_ID" val="custom160162_10*l_h_f*1_5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3"/>
  <p:tag name="KSO_WM_UNIT_ID" val="custom160162_10*l_i*1_13"/>
  <p:tag name="KSO_WM_UNIT_CLEAR" val="1"/>
  <p:tag name="KSO_WM_UNIT_LAYERLEVEL" val="1_1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4"/>
  <p:tag name="KSO_WM_UNIT_ID" val="custom160162_10*l_i*1_14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5"/>
  <p:tag name="KSO_WM_UNIT_ID" val="custom160162_10*l_i*1_15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0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2_10*i*22"/>
  <p:tag name="KSO_WM_TEMPLATE_CATEGORY" val="custom"/>
  <p:tag name="KSO_WM_TEMPLATE_INDEX" val="16016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0*b*1"/>
  <p:tag name="KSO_WM_UNIT_CLEAR" val="1"/>
  <p:tag name="KSO_WM_UNIT_LAYERLEVEL" val="1"/>
  <p:tag name="KSO_WM_UNIT_VALUE" val="8"/>
  <p:tag name="KSO_WM_UNIT_ISCONTENTSTITLE" val="1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0"/>
  <p:tag name="KSO_WM_SLIDE_INDEX" val="10"/>
  <p:tag name="KSO_WM_SLIDE_ITEM_CNT" val="5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3.xml><?xml version="1.0" encoding="utf-8"?>
<p:tagLst xmlns:p="http://schemas.openxmlformats.org/presentationml/2006/main">
  <p:tag name="KSO_WM_TEMPLATE_THUMBS_INDEX" val="1、6、8、12、20、21、22、23、25"/>
  <p:tag name="KSO_WM_TEMPLATE_CATEGORY" val="custom"/>
  <p:tag name="KSO_WM_TEMPLATE_INDEX" val="160162"/>
  <p:tag name="KSO_WM_TAG_VERSION" val="1.0"/>
  <p:tag name="KSO_WM_SLIDE_ID" val="custom1601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5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25*f*1"/>
  <p:tag name="KSO_WM_UNIT_CLEAR" val="1"/>
  <p:tag name="KSO_WM_UNIT_LAYERLEVEL" val="1"/>
  <p:tag name="KSO_WM_UNIT_VALUE" val="126"/>
  <p:tag name="KSO_WM_UNIT_HIGHLIGHT" val="0"/>
  <p:tag name="KSO_WM_UNIT_COMPATIBLE" val="0"/>
  <p:tag name="KSO_WM_UNIT_PRESET_TEXT_INDEX" val="3"/>
  <p:tag name="KSO_WM_UNIT_PRESET_TEXT_LEN" val="108"/>
</p:tagLst>
</file>

<file path=ppt/tags/tag34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58"/>
  <p:tag name="KSO_WM_SLIDE_SIZE" val="789*33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8.xml><?xml version="1.0" encoding="utf-8"?>
<p:tagLst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2_10*i*0"/>
  <p:tag name="KSO_WM_TEMPLATE_CATEGORY" val="custom"/>
  <p:tag name="KSO_WM_TEMPLATE_INDEX" val="160162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44.xml><?xml version="1.0" encoding="utf-8"?>
<p:tagLst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1_1"/>
  <p:tag name="KSO_WM_UNIT_ID" val="custom160162_10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0.xml><?xml version="1.0" encoding="utf-8"?>
<p:tagLst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56.xml><?xml version="1.0" encoding="utf-8"?>
<p:tagLst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"/>
  <p:tag name="KSO_WM_UNIT_ID" val="custom160162_10*l_i*1_1"/>
  <p:tag name="KSO_WM_UNIT_CLEAR" val="1"/>
  <p:tag name="KSO_WM_UNIT_LAYERLEVEL" val="1_1"/>
  <p:tag name="KSO_WM_DIAGRAM_GROUP_CODE" val="l1-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62.xml><?xml version="1.0" encoding="utf-8"?>
<p:tagLst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63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64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68.xml><?xml version="1.0" encoding="utf-8"?>
<p:tagLst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69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2"/>
  <p:tag name="KSO_WM_UNIT_ID" val="custom160162_10*l_i*1_2"/>
  <p:tag name="KSO_WM_UNIT_CLEAR" val="1"/>
  <p:tag name="KSO_WM_UNIT_LAYERLEVEL" val="1_1"/>
  <p:tag name="KSO_WM_DIAGRAM_GROUP_CODE" val="l1-1"/>
</p:tagLst>
</file>

<file path=ppt/tags/tag70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71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2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73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74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5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76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77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8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79.xml><?xml version="1.0" encoding="utf-8"?>
<p:tagLst xmlns:p="http://schemas.openxmlformats.org/presentationml/2006/main">
  <p:tag name="KSO_WM_UNIT_RELATE_UNITID" val="260*l*1"/>
  <p:tag name="KSO_WM_TEMPLATE_CATEGORY" val="diagram"/>
  <p:tag name="KSO_WM_TEMPLATE_INDEX" val="160660"/>
  <p:tag name="KSO_WM_UNIT_TYPE" val="a"/>
  <p:tag name="KSO_WM_UNIT_INDEX" val="1"/>
  <p:tag name="KSO_WM_UNIT_ID" val="diagram160660_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3"/>
  <p:tag name="KSO_WM_UNIT_ID" val="custom160162_10*l_i*1_3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SLIDE_ID" val="diagram16066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66*49"/>
  <p:tag name="KSO_WM_SLIDE_SIZE" val="573*413"/>
  <p:tag name="KSO_WM_TEMPLATE_CATEGORY" val="diagram"/>
  <p:tag name="KSO_WM_TEMPLATE_INDEX" val="160660"/>
  <p:tag name="KSO_WM_TAG_VERSION" val="1.0"/>
  <p:tag name="KSO_WM_DIAGRAM_GROUP_CODE" val="l1-1"/>
</p:tagLst>
</file>

<file path=ppt/tags/tag81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2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4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3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4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4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4*l_h_f*1_1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5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4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6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4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7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4*l_h_f*1_2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8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4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9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4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2_1"/>
  <p:tag name="KSO_WM_UNIT_ID" val="custom160162_10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0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4*l_h_f*1_3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1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4_1"/>
  <p:tag name="KSO_WM_UNIT_ID" val="diagram160660_4*l_h_a*1_4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2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5"/>
  <p:tag name="KSO_WM_UNIT_ID" val="diagram160660_4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3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4_1"/>
  <p:tag name="KSO_WM_UNIT_ID" val="diagram160660_4*l_h_f*1_4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4.xml><?xml version="1.0" encoding="utf-8"?>
<p:tagLst xmlns:p="http://schemas.openxmlformats.org/presentationml/2006/main">
  <p:tag name="KSO_WM_UNIT_RELATE_UNITID" val="259*l*1"/>
  <p:tag name="KSO_WM_TEMPLATE_CATEGORY" val="diagram"/>
  <p:tag name="KSO_WM_TEMPLATE_INDEX" val="160660"/>
  <p:tag name="KSO_WM_UNIT_TYPE" val="a"/>
  <p:tag name="KSO_WM_UNIT_INDEX" val="1"/>
  <p:tag name="KSO_WM_UNIT_ID" val="diagram160660_4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95.xml><?xml version="1.0" encoding="utf-8"?>
<p:tagLst xmlns:p="http://schemas.openxmlformats.org/presentationml/2006/main">
  <p:tag name="KSO_WM_SLIDE_ID" val="diagram160660_4"/>
  <p:tag name="KSO_WM_SLIDE_INDEX" val="4"/>
  <p:tag name="KSO_WM_SLIDE_ITEM_CNT" val="4"/>
  <p:tag name="KSO_WM_SLIDE_LAYOUT" val="l_a"/>
  <p:tag name="KSO_WM_SLIDE_LAYOUT_CNT" val="1_1"/>
  <p:tag name="KSO_WM_SLIDE_TYPE" val="text"/>
  <p:tag name="KSO_WM_BEAUTIFY_FLAG" val="#wm#"/>
  <p:tag name="KSO_WM_SLIDE_POSITION" val="284*53"/>
  <p:tag name="KSO_WM_SLIDE_SIZE" val="535*407"/>
  <p:tag name="KSO_WM_TEMPLATE_CATEGORY" val="diagram"/>
  <p:tag name="KSO_WM_TEMPLATE_INDEX" val="160660"/>
  <p:tag name="KSO_WM_TAG_VERSION" val="1.0"/>
  <p:tag name="KSO_WM_DIAGRAM_GROUP_CODE" val="l1-1"/>
</p:tagLst>
</file>

<file path=ppt/tags/tag96.xml><?xml version="1.0" encoding="utf-8"?>
<p:tagLst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97.xml><?xml version="1.0" encoding="utf-8"?>
<p:tagLst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92_3*i*0"/>
  <p:tag name="KSO_WM_TEMPLATE_CATEGORY" val="diagram"/>
  <p:tag name="KSO_WM_TEMPLATE_INDEX" val="160592"/>
  <p:tag name="KSO_WM_UNIT_INDEX" val="0"/>
</p:tagLst>
</file>

<file path=ppt/tags/tag99.xml><?xml version="1.0" encoding="utf-8"?>
<p:tagLst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3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heme/theme1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1762</Words>
  <Application>WPS 演示</Application>
  <PresentationFormat>宽屏</PresentationFormat>
  <Paragraphs>276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1_Office 主题</vt:lpstr>
      <vt:lpstr>自定义设计方案</vt:lpstr>
      <vt:lpstr>深入理解Java虚拟机</vt:lpstr>
      <vt:lpstr>PowerPoint 演示文稿</vt:lpstr>
      <vt:lpstr>走近Java</vt:lpstr>
      <vt:lpstr>Java</vt:lpstr>
      <vt:lpstr>自动内存管理机制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frinder_liu</cp:lastModifiedBy>
  <cp:revision>89</cp:revision>
  <dcterms:created xsi:type="dcterms:W3CDTF">2015-05-05T08:02:00Z</dcterms:created>
  <dcterms:modified xsi:type="dcterms:W3CDTF">2016-06-20T02:38:19Z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