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7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4"/>
  </p:notesMasterIdLst>
  <p:sldIdLst>
    <p:sldId id="261" r:id="rId3"/>
    <p:sldId id="264" r:id="rId4"/>
    <p:sldId id="262" r:id="rId5"/>
    <p:sldId id="266" r:id="rId6"/>
    <p:sldId id="267" r:id="rId7"/>
    <p:sldId id="278" r:id="rId8"/>
    <p:sldId id="276" r:id="rId9"/>
    <p:sldId id="296" r:id="rId10"/>
    <p:sldId id="277" r:id="rId11"/>
    <p:sldId id="280" r:id="rId12"/>
    <p:sldId id="279" r:id="rId13"/>
    <p:sldId id="281" r:id="rId14"/>
    <p:sldId id="285" r:id="rId15"/>
    <p:sldId id="286" r:id="rId16"/>
    <p:sldId id="287" r:id="rId17"/>
    <p:sldId id="288" r:id="rId18"/>
    <p:sldId id="289" r:id="rId19"/>
    <p:sldId id="292" r:id="rId20"/>
    <p:sldId id="291" r:id="rId21"/>
    <p:sldId id="295" r:id="rId22"/>
    <p:sldId id="29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8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11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虚拟机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读后感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正在执行Java方法，则保存的是正在执行的虚拟机字节码指令地址；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如果是Native方法，则值为空（Undefined）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此内存区域是</a:t>
            </a:r>
            <a:r>
              <a:rPr lang="en-US" altLang="zh-CN" dirty="0"/>
              <a:t>JVM</a:t>
            </a:r>
            <a:r>
              <a:rPr lang="zh-CN" altLang="en-US" dirty="0"/>
              <a:t>规范中没有定义任何</a:t>
            </a:r>
            <a:r>
              <a:rPr lang="zh-CN" altLang="en-US" dirty="0">
                <a:sym typeface="+mn-ea"/>
              </a:rPr>
              <a:t>OutOfMemoryError异常的区域</a:t>
            </a: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程序计数器（Program Counter Register）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670" y="3142615"/>
            <a:ext cx="3209290" cy="1249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别名：栈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每个方法在运行时都会创建一个栈帧，用于存储局部变量表、操作数据栈、动态链接、方法出口等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局部变量表存放数据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基本数据类型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对象引用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字节码指令地址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StackOverflowError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虚拟机栈（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VM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0670" y="2610485"/>
            <a:ext cx="3181985" cy="2364740"/>
            <a:chOff x="2442" y="4111"/>
            <a:chExt cx="5011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2" y="4953"/>
              <a:ext cx="4429" cy="203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indent="0" algn="l">
              <a:buFont typeface="+mj-lt"/>
              <a:buNone/>
            </a:pPr>
            <a:r>
              <a:rPr lang="en-US" altLang="zh-CN" dirty="0"/>
              <a:t>HotSpot</a:t>
            </a:r>
            <a:r>
              <a:rPr lang="zh-CN" altLang="en-US" dirty="0"/>
              <a:t>中与虚拟机栈合二为一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本地方法栈（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Native Method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" y="3175635"/>
            <a:ext cx="2923540" cy="1124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03748" y="624291"/>
            <a:ext cx="0" cy="52493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91976" y="1633998"/>
            <a:ext cx="3475607" cy="68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对象创建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50576" y="1696508"/>
            <a:ext cx="682798" cy="557797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799136" y="1633998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检查类是否被初始化过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分配内存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虚拟机对类进行必要设置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按程序员意志进行初始化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091976" y="3002611"/>
            <a:ext cx="3475607" cy="68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对象内存布局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50576" y="3065122"/>
            <a:ext cx="682798" cy="55779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799136" y="3002610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对象头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实例数据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对象填充，非必须，当对象长度不是</a:t>
            </a:r>
            <a:r>
              <a:rPr lang="en-US" altLang="zh-CN" dirty="0">
                <a:sym typeface="Arial" pitchFamily="34" charset="0"/>
              </a:rPr>
              <a:t>8</a:t>
            </a:r>
            <a:r>
              <a:rPr lang="zh-CN" altLang="en-US" dirty="0">
                <a:sym typeface="Arial" pitchFamily="34" charset="0"/>
              </a:rPr>
              <a:t>的倍数时需要填充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091976" y="4263277"/>
            <a:ext cx="3475607" cy="682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对象访问定位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50576" y="4325787"/>
            <a:ext cx="682798" cy="55779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799136" y="4263274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使用句柄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直接指针，</a:t>
            </a: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默认访问方式</a:t>
            </a: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rot="16200000">
            <a:off x="-2369821" y="292660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HotSpot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虚拟机对象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36686" y="672529"/>
            <a:ext cx="0" cy="51702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124669" y="1231539"/>
            <a:ext cx="3547985" cy="67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清除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Sweep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76160" y="1293106"/>
            <a:ext cx="697017" cy="549389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909030" y="1231539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实现简单，最基础的算法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效率不高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产生大量不连续的内存碎片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124669" y="2366877"/>
            <a:ext cx="3547985" cy="6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复制算法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Copying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76160" y="2428446"/>
            <a:ext cx="697017" cy="54938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909030" y="2366876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商用虚拟机新生代都采用这种算法收集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中默认</a:t>
            </a:r>
            <a:r>
              <a:rPr lang="en-US" altLang="zh-CN" dirty="0">
                <a:sym typeface="Arial" pitchFamily="34" charset="0"/>
              </a:rPr>
              <a:t>Eden:Survivor=8:1</a:t>
            </a:r>
            <a:r>
              <a:rPr lang="zh-CN" altLang="en-US" dirty="0">
                <a:sym typeface="Arial" pitchFamily="34" charset="0"/>
              </a:rPr>
              <a:t>，但</a:t>
            </a:r>
            <a:r>
              <a:rPr lang="en-US" altLang="zh-CN" dirty="0">
                <a:sym typeface="Arial" pitchFamily="34" charset="0"/>
              </a:rPr>
              <a:t>Survivor</a:t>
            </a:r>
            <a:r>
              <a:rPr lang="zh-CN" altLang="en-US" dirty="0">
                <a:sym typeface="Arial" pitchFamily="34" charset="0"/>
              </a:rPr>
              <a:t>有</a:t>
            </a:r>
            <a:r>
              <a:rPr lang="en-US" altLang="zh-CN" dirty="0">
                <a:sym typeface="Arial" pitchFamily="34" charset="0"/>
              </a:rPr>
              <a:t>2</a:t>
            </a:r>
            <a:r>
              <a:rPr lang="zh-CN" altLang="en-US" dirty="0">
                <a:sym typeface="Arial" pitchFamily="34" charset="0"/>
              </a:rPr>
              <a:t>个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分配担保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124669" y="3502217"/>
            <a:ext cx="3547985" cy="672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整理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Compact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76160" y="3563785"/>
            <a:ext cx="697017" cy="54938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909030" y="350221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zh-CN" altLang="en-US" dirty="0">
                <a:sym typeface="Arial" pitchFamily="34" charset="0"/>
              </a:rPr>
              <a:t>原理与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一致，但会整理内存碎片</a:t>
            </a: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2124669" y="4637558"/>
            <a:ext cx="3547985" cy="672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分代收集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（Generational Collection）</a:t>
            </a: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776160" y="4699127"/>
            <a:ext cx="697017" cy="549389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04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5909030" y="463755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当前商用虚拟机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都采用这种方式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新生代：复制算法收集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老年代：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整理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算法收集</a:t>
            </a:r>
          </a:p>
        </p:txBody>
      </p:sp>
      <p:sp>
        <p:nvSpPr>
          <p:cNvPr id="33" name="矩形 32"/>
          <p:cNvSpPr/>
          <p:nvPr>
            <p:custDataLst>
              <p:tags r:id="rId15"/>
            </p:custDataLst>
          </p:nvPr>
        </p:nvSpPr>
        <p:spPr>
          <a:xfrm rot="16200000">
            <a:off x="-2224340" y="2962477"/>
            <a:ext cx="6108113" cy="87701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826770"/>
            <a:ext cx="8841105" cy="604520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432317" y="1730102"/>
            <a:ext cx="9239402" cy="146158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1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单线程，复制算法实现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Client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模式下默认收集器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简单高效，但用户体验不好（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Stop The World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）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432317" y="3181406"/>
            <a:ext cx="9239402" cy="146158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9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ParNew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可以与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CMS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配合使用，故是很多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Server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模式下首选新生代收集器</a:t>
              </a:r>
            </a:p>
            <a:p>
              <a:pPr marL="285750" indent="-285750">
                <a:buFont typeface="Arial" charset="0"/>
                <a:buChar char="•"/>
              </a:pP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432317" y="4632708"/>
            <a:ext cx="9239402" cy="146158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Scavenge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多线程，复制算法实现，吞吐量优先收集器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目标：达到一个可控的吞吐量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适合在后台运算而不需要太多交互的场景</a:t>
              </a: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21254" y="1730102"/>
            <a:ext cx="806596" cy="436419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362781" y="177423"/>
            <a:ext cx="5466438" cy="1139760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新生代垃圾收集器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418482" y="752301"/>
            <a:ext cx="7578247" cy="869872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老年代垃圾收集器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945888" y="2065069"/>
            <a:ext cx="8310174" cy="100724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4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 Old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与Serial类似的老年代收集器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标记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-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整理算法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945888" y="3065229"/>
            <a:ext cx="8310174" cy="100724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12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Old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复制算法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收集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配合Parallel Scavenge实现‘吞吐量优先’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945888" y="4065389"/>
            <a:ext cx="8310174" cy="100724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10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CMS（Concurrent Mark Sweep）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‘标记-清除’算法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目标：获取最短回收停顿时间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适合：java应用集中的互联网站或B/S系统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945888" y="5065548"/>
            <a:ext cx="8310174" cy="1010786"/>
            <a:chOff x="2249713" y="3526129"/>
            <a:chExt cx="5994401" cy="729113"/>
          </a:xfrm>
        </p:grpSpPr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2249713" y="3526129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G1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23830" y="3533794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G1为整个Heap的收集器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最前沿的收集器</a:t>
              </a:r>
            </a:p>
          </p:txBody>
        </p:sp>
      </p:grp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935938" y="2065069"/>
            <a:ext cx="725475" cy="40077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15" y="777875"/>
            <a:ext cx="7667625" cy="608520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类加载器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848995"/>
            <a:ext cx="8625840" cy="599757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类加载器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>
            <p:custDataLst>
              <p:tags r:id="rId2"/>
            </p:custDataLst>
          </p:nvPr>
        </p:nvSpPr>
        <p:spPr>
          <a:xfrm>
            <a:off x="0" y="3072964"/>
            <a:ext cx="3819760" cy="3787467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>
            <p:custDataLst>
              <p:tags r:id="rId3"/>
            </p:custDataLst>
          </p:nvPr>
        </p:nvSpPr>
        <p:spPr>
          <a:xfrm>
            <a:off x="4229773" y="1670761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走近</a:t>
            </a:r>
            <a:r>
              <a:rPr lang="en-US" altLang="zh-CN" sz="2000" b="1" dirty="0">
                <a:sym typeface="+mn-ea"/>
              </a:rPr>
              <a:t>Java</a:t>
            </a:r>
            <a:endParaRPr lang="en-US" altLang="zh-CN" sz="2000" b="1" dirty="0"/>
          </a:p>
        </p:txBody>
      </p:sp>
      <p:cxnSp>
        <p:nvCxnSpPr>
          <p:cNvPr id="63" name="直接连接符 62"/>
          <p:cNvCxnSpPr/>
          <p:nvPr>
            <p:custDataLst>
              <p:tags r:id="rId4"/>
            </p:custDataLst>
          </p:nvPr>
        </p:nvCxnSpPr>
        <p:spPr>
          <a:xfrm>
            <a:off x="7218059" y="1878397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5"/>
            </p:custDataLst>
          </p:nvPr>
        </p:nvSpPr>
        <p:spPr>
          <a:xfrm>
            <a:off x="10005383" y="1655372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6"/>
            </p:custDataLst>
          </p:nvPr>
        </p:nvSpPr>
        <p:spPr>
          <a:xfrm>
            <a:off x="3628572" y="1670761"/>
            <a:ext cx="438205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>
            <p:custDataLst>
              <p:tags r:id="rId7"/>
            </p:custDataLst>
          </p:nvPr>
        </p:nvSpPr>
        <p:spPr>
          <a:xfrm>
            <a:off x="4229773" y="2385907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自动内存管理机制</a:t>
            </a:r>
            <a:endParaRPr lang="en-US" altLang="zh-CN" sz="2000" b="1" dirty="0"/>
          </a:p>
        </p:txBody>
      </p:sp>
      <p:cxnSp>
        <p:nvCxnSpPr>
          <p:cNvPr id="107" name="直接连接符 106"/>
          <p:cNvCxnSpPr/>
          <p:nvPr>
            <p:custDataLst>
              <p:tags r:id="rId8"/>
            </p:custDataLst>
          </p:nvPr>
        </p:nvCxnSpPr>
        <p:spPr>
          <a:xfrm>
            <a:off x="7218059" y="2593543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>
            <p:custDataLst>
              <p:tags r:id="rId9"/>
            </p:custDataLst>
          </p:nvPr>
        </p:nvSpPr>
        <p:spPr>
          <a:xfrm>
            <a:off x="10005383" y="2370518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5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9" name="矩形 108"/>
          <p:cNvSpPr/>
          <p:nvPr>
            <p:custDataLst>
              <p:tags r:id="rId10"/>
            </p:custDataLst>
          </p:nvPr>
        </p:nvSpPr>
        <p:spPr>
          <a:xfrm>
            <a:off x="3675747" y="2385907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1" name="文本框 110"/>
          <p:cNvSpPr txBox="1"/>
          <p:nvPr>
            <p:custDataLst>
              <p:tags r:id="rId11"/>
            </p:custDataLst>
          </p:nvPr>
        </p:nvSpPr>
        <p:spPr>
          <a:xfrm>
            <a:off x="4229773" y="3101053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dirty="0">
                <a:sym typeface="+mn-ea"/>
              </a:rPr>
              <a:t>虚拟机执行子系统</a:t>
            </a:r>
            <a:endParaRPr lang="en-US" altLang="zh-CN" dirty="0"/>
          </a:p>
        </p:txBody>
      </p:sp>
      <p:cxnSp>
        <p:nvCxnSpPr>
          <p:cNvPr id="112" name="直接连接符 111"/>
          <p:cNvCxnSpPr/>
          <p:nvPr>
            <p:custDataLst>
              <p:tags r:id="rId12"/>
            </p:custDataLst>
          </p:nvPr>
        </p:nvCxnSpPr>
        <p:spPr>
          <a:xfrm>
            <a:off x="7218059" y="3308689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>
            <p:custDataLst>
              <p:tags r:id="rId13"/>
            </p:custDataLst>
          </p:nvPr>
        </p:nvSpPr>
        <p:spPr>
          <a:xfrm>
            <a:off x="10005383" y="3085664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8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矩形 113"/>
          <p:cNvSpPr/>
          <p:nvPr>
            <p:custDataLst>
              <p:tags r:id="rId14"/>
            </p:custDataLst>
          </p:nvPr>
        </p:nvSpPr>
        <p:spPr>
          <a:xfrm>
            <a:off x="3675747" y="3101053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>
            <p:custDataLst>
              <p:tags r:id="rId15"/>
            </p:custDataLst>
          </p:nvPr>
        </p:nvSpPr>
        <p:spPr>
          <a:xfrm>
            <a:off x="4224342" y="3823780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dirty="0">
                <a:sym typeface="+mn-ea"/>
              </a:rPr>
              <a:t>程序编译与代码优化</a:t>
            </a:r>
            <a:endParaRPr lang="en-US" altLang="zh-CN" dirty="0"/>
          </a:p>
        </p:txBody>
      </p:sp>
      <p:cxnSp>
        <p:nvCxnSpPr>
          <p:cNvPr id="117" name="直接连接符 116"/>
          <p:cNvCxnSpPr/>
          <p:nvPr>
            <p:custDataLst>
              <p:tags r:id="rId16"/>
            </p:custDataLst>
          </p:nvPr>
        </p:nvCxnSpPr>
        <p:spPr>
          <a:xfrm>
            <a:off x="7218059" y="4023835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>
            <p:custDataLst>
              <p:tags r:id="rId17"/>
            </p:custDataLst>
          </p:nvPr>
        </p:nvSpPr>
        <p:spPr>
          <a:xfrm>
            <a:off x="10005383" y="380081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矩形 118"/>
          <p:cNvSpPr/>
          <p:nvPr>
            <p:custDataLst>
              <p:tags r:id="rId18"/>
            </p:custDataLst>
          </p:nvPr>
        </p:nvSpPr>
        <p:spPr>
          <a:xfrm>
            <a:off x="3675747" y="3816199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04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9"/>
            </p:custDataLst>
          </p:nvPr>
        </p:nvSpPr>
        <p:spPr>
          <a:xfrm>
            <a:off x="4229773" y="4531345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dirty="0">
                <a:sym typeface="+mn-ea"/>
              </a:rPr>
              <a:t>高效并发</a:t>
            </a:r>
            <a:endParaRPr lang="en-US" altLang="zh-CN" dirty="0"/>
          </a:p>
        </p:txBody>
      </p:sp>
      <p:cxnSp>
        <p:nvCxnSpPr>
          <p:cNvPr id="122" name="直接连接符 121"/>
          <p:cNvCxnSpPr/>
          <p:nvPr>
            <p:custDataLst>
              <p:tags r:id="rId20"/>
            </p:custDataLst>
          </p:nvPr>
        </p:nvCxnSpPr>
        <p:spPr>
          <a:xfrm>
            <a:off x="7218059" y="4738981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>
            <p:custDataLst>
              <p:tags r:id="rId21"/>
            </p:custDataLst>
          </p:nvPr>
        </p:nvSpPr>
        <p:spPr>
          <a:xfrm>
            <a:off x="10005383" y="4515956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4" name="矩形 123"/>
          <p:cNvSpPr/>
          <p:nvPr>
            <p:custDataLst>
              <p:tags r:id="rId22"/>
            </p:custDataLst>
          </p:nvPr>
        </p:nvSpPr>
        <p:spPr>
          <a:xfrm>
            <a:off x="3675747" y="4531345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05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3"/>
            </p:custDataLst>
          </p:nvPr>
        </p:nvSpPr>
        <p:spPr>
          <a:xfrm>
            <a:off x="838200" y="1"/>
            <a:ext cx="1111824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1" name="文本框 30"/>
          <p:cNvSpPr txBox="1"/>
          <p:nvPr>
            <p:custDataLst>
              <p:tags r:id="rId24"/>
            </p:custDataLst>
          </p:nvPr>
        </p:nvSpPr>
        <p:spPr>
          <a:xfrm>
            <a:off x="1795052" y="1"/>
            <a:ext cx="419700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/>
              <a:t>/ 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25"/>
            </p:custDataLst>
          </p:nvPr>
        </p:nvSpPr>
        <p:spPr>
          <a:xfrm>
            <a:off x="1950024" y="1"/>
            <a:ext cx="1830049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/>
            </a:lvl1pPr>
          </a:lstStyle>
          <a:p>
            <a:r>
              <a:rPr lang="en-US" altLang="zh-CN"/>
              <a:t>contents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043875" y="624398"/>
            <a:ext cx="0" cy="52497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71867" y="1850103"/>
            <a:ext cx="3728927" cy="68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加载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-Loading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664963" y="1912618"/>
            <a:ext cx="732564" cy="557842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6008603" y="1850103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获取二进制字节流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生成代表这个类的</a:t>
            </a:r>
            <a:r>
              <a:rPr lang="en-US" altLang="zh-CN" dirty="0">
                <a:sym typeface="Arial" pitchFamily="34" charset="0"/>
              </a:rPr>
              <a:t>java.lang.Class</a:t>
            </a:r>
            <a:r>
              <a:rPr lang="zh-CN" altLang="en-US" dirty="0">
                <a:sym typeface="Arial" pitchFamily="34" charset="0"/>
              </a:rPr>
              <a:t>对象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031246" y="3002909"/>
            <a:ext cx="3728927" cy="682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连接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-Linking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664963" y="3065424"/>
            <a:ext cx="732564" cy="5578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6008603" y="3002908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验证：文件格式、无数据、字节、符号引用等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准备：类变量分配内存，并设置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初始化值</a:t>
            </a:r>
            <a:r>
              <a:rPr lang="en-US" altLang="zh-CN" dirty="0">
                <a:sym typeface="Arial" pitchFamily="34" charset="0"/>
              </a:rPr>
              <a:t>’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解析：符号引用替换为直接引用，类和接口解析，字段、类方法、接口方法解析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031246" y="4155717"/>
            <a:ext cx="3728927" cy="6828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初始化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-Initialization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664963" y="4218232"/>
            <a:ext cx="732564" cy="557842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6008603" y="4155714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dirty="0">
                <a:sym typeface="Arial" pitchFamily="34" charset="0"/>
              </a:rPr>
              <a:t>按程序员意志进行初始化</a:t>
            </a: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rot="16200000">
            <a:off x="-2087246" y="298375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类加载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>
                <a:solidFill>
                  <a:srgbClr val="FFFFFF"/>
                </a:solidFill>
              </a:rPr>
              <a:t>Part 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走近</a:t>
            </a:r>
            <a:r>
              <a:rPr lang="en-US" altLang="zh-CN" dirty="0">
                <a:latin typeface="+mj-lt"/>
                <a:ea typeface="+mj-ea"/>
                <a:cs typeface="+mj-cs"/>
              </a:rPr>
              <a:t>Java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Java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latin typeface="+mn-lt"/>
                <a:ea typeface="+mn-ea"/>
                <a:cs typeface="+mn-cs"/>
              </a:rPr>
              <a:t>概述</a:t>
            </a: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技术体系</a:t>
            </a: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发展史</a:t>
            </a: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虚拟机发展史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latin typeface="+mn-lt"/>
                <a:ea typeface="+mn-ea"/>
                <a:cs typeface="+mn-cs"/>
              </a:rPr>
              <a:t>展望</a:t>
            </a: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未来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5275580" y="1936750"/>
            <a:ext cx="5633720" cy="3635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>
                <a:solidFill>
                  <a:srgbClr val="FFFFFF"/>
                </a:solidFill>
              </a:rPr>
              <a:t>Part 02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>
                <a:sym typeface="+mn-ea"/>
              </a:rPr>
              <a:t>自动内存管理机制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12" y="0"/>
            <a:ext cx="12204700" cy="6868720"/>
            <a:chOff x="1431" y="0"/>
            <a:chExt cx="15309" cy="10367"/>
          </a:xfrm>
        </p:grpSpPr>
        <p:grpSp>
          <p:nvGrpSpPr>
            <p:cNvPr id="33" name="组合 32"/>
            <p:cNvGrpSpPr/>
            <p:nvPr/>
          </p:nvGrpSpPr>
          <p:grpSpPr>
            <a:xfrm>
              <a:off x="1431" y="0"/>
              <a:ext cx="15309" cy="7440"/>
              <a:chOff x="1491341" y="206827"/>
              <a:chExt cx="9721086" cy="47244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91341" y="217713"/>
                <a:ext cx="9720943" cy="4713515"/>
              </a:xfrm>
              <a:prstGeom prst="rect">
                <a:avLst/>
              </a:prstGeom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491341" y="206827"/>
                <a:ext cx="9721086" cy="62136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运行时数据区</a:t>
                </a: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198912" y="892627"/>
                <a:ext cx="2209801" cy="3853543"/>
                <a:chOff x="2198912" y="892627"/>
                <a:chExt cx="2209801" cy="3853543"/>
              </a:xfrm>
            </p:grpSpPr>
            <p:sp>
              <p:nvSpPr>
                <p:cNvPr id="23" name="对角圆角矩形 22"/>
                <p:cNvSpPr/>
                <p:nvPr/>
              </p:nvSpPr>
              <p:spPr>
                <a:xfrm>
                  <a:off x="2198912" y="892628"/>
                  <a:ext cx="2209800" cy="3853542"/>
                </a:xfrm>
                <a:prstGeom prst="round2Diag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198913" y="892627"/>
                  <a:ext cx="2209800" cy="7021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线程共享数据区</a:t>
                  </a: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411183" y="2100944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方法区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Method Area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2411183" y="3499756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堆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Heap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969330" y="892627"/>
                <a:ext cx="5535382" cy="3853543"/>
                <a:chOff x="4969330" y="892627"/>
                <a:chExt cx="5535382" cy="3853543"/>
              </a:xfrm>
            </p:grpSpPr>
            <p:sp>
              <p:nvSpPr>
                <p:cNvPr id="27" name="对角圆角矩形 26"/>
                <p:cNvSpPr/>
                <p:nvPr/>
              </p:nvSpPr>
              <p:spPr>
                <a:xfrm>
                  <a:off x="4969331" y="892628"/>
                  <a:ext cx="5535381" cy="3853542"/>
                </a:xfrm>
                <a:prstGeom prst="round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5263239" y="2128155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虚拟机栈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VM Stack</a:t>
                  </a:r>
                  <a:endParaRPr lang="zh-CN" altLang="en-US" dirty="0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7881250" y="2128156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本地方法栈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Native Method Stack</a:t>
                  </a:r>
                  <a:endParaRPr lang="zh-CN" altLang="en-US" dirty="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5263238" y="3499756"/>
                  <a:ext cx="4942115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程序计数器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Program Counter Register</a:t>
                  </a:r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969330" y="892627"/>
                  <a:ext cx="5535382" cy="7021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线程隔离数据区</a:t>
                  </a: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2545" y="7468"/>
              <a:ext cx="3480" cy="2893"/>
              <a:chOff x="1616338" y="4742231"/>
              <a:chExt cx="2209801" cy="1837245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执行引擎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014" y="7474"/>
              <a:ext cx="3480" cy="2893"/>
              <a:chOff x="1616338" y="4742231"/>
              <a:chExt cx="2209801" cy="1837245"/>
            </a:xfrm>
          </p:grpSpPr>
          <p:sp>
            <p:nvSpPr>
              <p:cNvPr id="40" name="下箭头 39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本地库接口</a:t>
                </a:r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13483" y="8776"/>
              <a:ext cx="3257" cy="15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本地方法库</a:t>
              </a: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6025" y="9000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1494" y="9023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分类：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新生代、老年代，新生代</a:t>
            </a:r>
            <a:r>
              <a:rPr lang="en-US" altLang="zh-CN" dirty="0"/>
              <a:t>:</a:t>
            </a:r>
            <a:r>
              <a:rPr lang="zh-CN" altLang="en-US" dirty="0"/>
              <a:t>老年代</a:t>
            </a:r>
            <a:r>
              <a:rPr lang="en-US" altLang="zh-CN" dirty="0"/>
              <a:t>=1:3</a:t>
            </a:r>
            <a:r>
              <a:rPr lang="zh-CN" altLang="en-US" dirty="0"/>
              <a:t>；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伊甸园（Eden Space）、幸存者区域1（From Survivor）、幸存者区域2（To Survivor）、老年代（Tenured Gen）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VM管理内存的最大块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所有对象实例与数组都在堆上分配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GC的主要区域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105"/>
            <a:chOff x="2479" y="4111"/>
            <a:chExt cx="6165" cy="4210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5" y="4903"/>
              <a:ext cx="4799" cy="24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015132" y="606258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9215" y="2258764"/>
            <a:ext cx="10103165" cy="3693703"/>
            <a:chOff x="1115645" y="1272175"/>
            <a:chExt cx="10103165" cy="3693703"/>
          </a:xfrm>
        </p:grpSpPr>
        <p:sp>
          <p:nvSpPr>
            <p:cNvPr id="4" name="矩形: 圆角 3"/>
            <p:cNvSpPr/>
            <p:nvPr/>
          </p:nvSpPr>
          <p:spPr>
            <a:xfrm>
              <a:off x="1131562" y="1272175"/>
              <a:ext cx="10087247" cy="367278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堆（</a:t>
              </a:r>
              <a:r>
                <a:rPr lang="en-US" altLang="zh-CN" dirty="0"/>
                <a:t>Heap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1117288" y="1293097"/>
              <a:ext cx="2370225" cy="367278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新生代（占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3487513" y="1272175"/>
              <a:ext cx="7731297" cy="3672781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老年代（占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118930" y="1284197"/>
              <a:ext cx="2370226" cy="283985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伊甸园（占</a:t>
              </a:r>
              <a:r>
                <a:rPr lang="en-US" altLang="zh-CN" dirty="0"/>
                <a:t>8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115645" y="4124224"/>
              <a:ext cx="1182384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FS1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297206" y="4134685"/>
              <a:ext cx="1190305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FS2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999215" y="6858000"/>
            <a:ext cx="10087247" cy="174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堆（</a:t>
            </a:r>
            <a:r>
              <a:rPr lang="en-US" altLang="zh-CN" sz="2400" dirty="0"/>
              <a:t>Heap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r>
              <a:rPr lang="en-US" altLang="zh-CN" dirty="0"/>
              <a:t> : </a:t>
            </a:r>
            <a:r>
              <a:rPr lang="zh-CN" altLang="en-US" dirty="0"/>
              <a:t>老年代 </a:t>
            </a:r>
            <a:r>
              <a:rPr lang="en-US" altLang="zh-CN" dirty="0"/>
              <a:t>= 1 :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endParaRPr lang="en-US" altLang="zh-C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伊甸园</a:t>
            </a:r>
            <a:r>
              <a:rPr lang="en-US" altLang="zh-CN" dirty="0"/>
              <a:t> : </a:t>
            </a:r>
            <a:r>
              <a:rPr lang="zh-CN" altLang="en-US" dirty="0"/>
              <a:t>幸存者区域</a:t>
            </a:r>
            <a:r>
              <a:rPr lang="en-US" altLang="zh-CN" dirty="0"/>
              <a:t>1 :  </a:t>
            </a:r>
            <a:r>
              <a:rPr lang="zh-CN" altLang="en-US" dirty="0"/>
              <a:t>幸存者区域</a:t>
            </a:r>
            <a:r>
              <a:rPr lang="en-US" altLang="zh-CN" dirty="0"/>
              <a:t>2 = 8 : 1 : 1</a:t>
            </a:r>
          </a:p>
          <a:p>
            <a:pPr algn="just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别名：永久代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存储已加载的类、常量、静态变量，即时编译后的代码等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dirty="0"/>
              <a:t>GC</a:t>
            </a:r>
            <a:r>
              <a:rPr lang="zh-CN" altLang="en-US" dirty="0"/>
              <a:t>主要针对常量池回收和类的卸载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方法区（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Method Area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74165" y="2610485"/>
            <a:ext cx="3158490" cy="2364740"/>
            <a:chOff x="2479" y="4111"/>
            <a:chExt cx="4974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" y="4769"/>
              <a:ext cx="4344" cy="217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2_1"/>
  <p:tag name="KSO_WM_UNIT_ID" val="custom160162_10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3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5*187"/>
  <p:tag name="KSO_WM_SLIDE_SIZE" val="650*235"/>
  <p:tag name="KSO_WM_TEMPLATE_CATEGORY" val="diagram"/>
  <p:tag name="KSO_WM_TEMPLATE_INDEX" val="160592"/>
  <p:tag name="KSO_WM_TAG_VERSION" val="1.0"/>
  <p:tag name="KSO_WM_DIAGRAM_GROUP_CODE" val="l1-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0"/>
  <p:tag name="KSO_WM_TEMPLATE_CATEGORY" val="diagram"/>
  <p:tag name="KSO_WM_TEMPLATE_INDEX" val="160592"/>
  <p:tag name="KSO_WM_UNIT_INDEX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5"/>
  <p:tag name="KSO_WM_TEMPLATE_CATEGORY" val="diagram"/>
  <p:tag name="KSO_WM_TEMPLATE_INDEX" val="160592"/>
  <p:tag name="KSO_WM_UNIT_INDEX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10"/>
  <p:tag name="KSO_WM_TEMPLATE_CATEGORY" val="diagram"/>
  <p:tag name="KSO_WM_TEMPLATE_INDEX" val="160592"/>
  <p:tag name="KSO_WM_UNIT_INDEX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3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3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3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3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3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4"/>
  <p:tag name="KSO_WM_UNIT_ID" val="custom160162_10*l_i*1_4"/>
  <p:tag name="KSO_WM_UNIT_CLEAR" val="1"/>
  <p:tag name="KSO_WM_UNIT_LAYERLEVEL" val="1_1"/>
  <p:tag name="KSO_WM_DIAGRAM_GROUP_CODE" val="l1-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3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3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4"/>
  <p:tag name="KSO_WM_SLIDE_INDEX" val="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52*163"/>
  <p:tag name="KSO_WM_SLIDE_SIZE" val="656*316"/>
  <p:tag name="KSO_WM_TEMPLATE_CATEGORY" val="diagram"/>
  <p:tag name="KSO_WM_TEMPLATE_INDEX" val="160592"/>
  <p:tag name="KSO_WM_TAG_VERSION" val="1.0"/>
  <p:tag name="KSO_WM_DIAGRAM_GROUP_CODE" val="l1-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4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"/>
  <p:tag name="KSO_WM_TEMPLATE_CATEGORY" val="diagram"/>
  <p:tag name="KSO_WM_TEMPLATE_INDEX" val="160592"/>
  <p:tag name="KSO_WM_UNIT_INDEX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6"/>
  <p:tag name="KSO_WM_TEMPLATE_CATEGORY" val="diagram"/>
  <p:tag name="KSO_WM_TEMPLATE_INDEX" val="160592"/>
  <p:tag name="KSO_WM_UNIT_INDEX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1"/>
  <p:tag name="KSO_WM_TEMPLATE_CATEGORY" val="diagram"/>
  <p:tag name="KSO_WM_TEMPLATE_INDEX" val="160592"/>
  <p:tag name="KSO_WM_UNIT_INDEX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6"/>
  <p:tag name="KSO_WM_TEMPLATE_CATEGORY" val="diagram"/>
  <p:tag name="KSO_WM_TEMPLATE_INDEX" val="160592"/>
  <p:tag name="KSO_WM_UNIT_INDEX" val="1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4_1"/>
  <p:tag name="KSO_WM_UNIT_ID" val="diagram160592_4*l_h_a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5"/>
  <p:tag name="KSO_WM_UNIT_ID" val="custom160162_10*l_i*1_5"/>
  <p:tag name="KSO_WM_UNIT_CLEAR" val="1"/>
  <p:tag name="KSO_WM_UNIT_LAYERLEVEL" val="1_1"/>
  <p:tag name="KSO_WM_DIAGRAM_GROUP_CODE" val="l1-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4_1"/>
  <p:tag name="KSO_WM_UNIT_ID" val="diagram160592_4*l_h_f*1_4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4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4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4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4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4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4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6"/>
  <p:tag name="KSO_WM_UNIT_ID" val="custom160162_10*l_i*1_6"/>
  <p:tag name="KSO_WM_UNIT_CLEAR" val="1"/>
  <p:tag name="KSO_WM_UNIT_LAYERLEVEL" val="1_1"/>
  <p:tag name="KSO_WM_DIAGRAM_GROUP_CODE" val="l1-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3_1"/>
  <p:tag name="KSO_WM_UNIT_ID" val="custom160162_10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7"/>
  <p:tag name="KSO_WM_UNIT_ID" val="custom160162_10*l_i*1_7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8"/>
  <p:tag name="KSO_WM_UNIT_ID" val="custom160162_10*l_i*1_8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9"/>
  <p:tag name="KSO_WM_UNIT_ID" val="custom160162_10*l_i*1_9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4_1"/>
  <p:tag name="KSO_WM_UNIT_ID" val="custom160162_10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0"/>
  <p:tag name="KSO_WM_UNIT_ID" val="custom160162_10*l_i*1_10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1"/>
  <p:tag name="KSO_WM_UNIT_ID" val="custom160162_10*l_i*1_11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2"/>
  <p:tag name="KSO_WM_UNIT_ID" val="custom160162_10*l_i*1_12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5_1"/>
  <p:tag name="KSO_WM_UNIT_ID" val="custom160162_10*l_h_f*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3"/>
  <p:tag name="KSO_WM_UNIT_ID" val="custom160162_10*l_i*1_13"/>
  <p:tag name="KSO_WM_UNIT_CLEAR" val="1"/>
  <p:tag name="KSO_WM_UNIT_LAYERLEVEL" val="1_1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4"/>
  <p:tag name="KSO_WM_UNIT_ID" val="custom160162_10*l_i*1_14"/>
  <p:tag name="KSO_WM_UNIT_CLEAR" val="1"/>
  <p:tag name="KSO_WM_UNIT_LAYERLEVEL" val="1_1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5"/>
  <p:tag name="KSO_WM_UNIT_ID" val="custom160162_10*l_i*1_15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2_10*i*22"/>
  <p:tag name="KSO_WM_TEMPLATE_CATEGORY" val="custom"/>
  <p:tag name="KSO_WM_TEMPLATE_INDEX" val="1601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0*b*1"/>
  <p:tag name="KSO_WM_UNIT_CLEAR" val="1"/>
  <p:tag name="KSO_WM_UNIT_LAYERLEVEL" val="1"/>
  <p:tag name="KSO_WM_UNIT_VALUE" val="8"/>
  <p:tag name="KSO_WM_UNIT_ISCONTENTSTITLE" val="1"/>
  <p:tag name="KSO_WM_UNIT_HIGHLIGHT" val="0"/>
  <p:tag name="KSO_WM_UNIT_COMPATIBLE" val="0"/>
  <p:tag name="KSO_WM_UNIT_PRESET_TEXT" val="content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58"/>
  <p:tag name="KSO_WM_SLIDE_SIZE" val="789*3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5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5*f*1"/>
  <p:tag name="KSO_WM_UNIT_CLEAR" val="1"/>
  <p:tag name="KSO_WM_UNIT_LAYERLEVEL" val="1"/>
  <p:tag name="KSO_WM_UNIT_VALUE" val="126"/>
  <p:tag name="KSO_WM_UNIT_HIGHLIGHT" val="0"/>
  <p:tag name="KSO_WM_UNIT_COMPATIBLE" val="0"/>
  <p:tag name="KSO_WM_UNIT_PRESET_TEXT_INDEX" val="3"/>
  <p:tag name="KSO_WM_UNIT_PRESET_TEXT_LEN" val="1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0"/>
  <p:tag name="KSO_WM_SLIDE_INDEX" val="10"/>
  <p:tag name="KSO_WM_SLIDE_ITEM_CNT" val="5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2_10*i*0"/>
  <p:tag name="KSO_WM_TEMPLATE_CATEGORY" val="custom"/>
  <p:tag name="KSO_WM_TEMPLATE_INDEX" val="1601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1_1"/>
  <p:tag name="KSO_WM_UNIT_ID" val="custom160162_10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"/>
  <p:tag name="KSO_WM_UNIT_ID" val="custom160162_10*l_i*1_1"/>
  <p:tag name="KSO_WM_UNIT_CLEAR" val="1"/>
  <p:tag name="KSO_WM_UNIT_LAYERLEVEL" val="1_1"/>
  <p:tag name="KSO_WM_DIAGRAM_GROUP_CODE" val="l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2"/>
  <p:tag name="KSO_WM_UNIT_ID" val="custom160162_10*l_i*1_2"/>
  <p:tag name="KSO_WM_UNIT_CLEAR" val="1"/>
  <p:tag name="KSO_WM_UNIT_LAYERLEVEL" val="1_1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4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284*53"/>
  <p:tag name="KSO_WM_SLIDE_SIZE" val="535*407"/>
  <p:tag name="KSO_WM_TEMPLATE_CATEGORY" val="diagram"/>
  <p:tag name="KSO_WM_TEMPLATE_INDEX" val="160660"/>
  <p:tag name="KSO_WM_TAG_VERSION" val="1.0"/>
  <p:tag name="KSO_WM_DIAGRAM_GROUP_CODE" val="l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4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4*l_h_f*1_1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4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3"/>
  <p:tag name="KSO_WM_UNIT_ID" val="custom160162_10*l_i*1_3"/>
  <p:tag name="KSO_WM_UNIT_CLEAR" val="1"/>
  <p:tag name="KSO_WM_UNIT_LAYERLEVEL" val="1_1"/>
  <p:tag name="KSO_WM_DIAGRAM_GROUP_CODE" val="l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4*l_h_f*1_2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4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4*l_h_f*1_3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4_1"/>
  <p:tag name="KSO_WM_UNIT_ID" val="diagram160660_4*l_h_a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5"/>
  <p:tag name="KSO_WM_UNIT_ID" val="diagram160660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4_1"/>
  <p:tag name="KSO_WM_UNIT_ID" val="diagram160660_4*l_h_f*1_4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660"/>
  <p:tag name="KSO_WM_UNIT_TYPE" val="a"/>
  <p:tag name="KSO_WM_UNIT_INDEX" val="1"/>
  <p:tag name="KSO_WM_UNIT_ID" val="diagram160660_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heme/theme1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840</Words>
  <Application>Microsoft Office PowerPoint</Application>
  <PresentationFormat>宽屏</PresentationFormat>
  <Paragraphs>187</Paragraphs>
  <Slides>21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宋体</vt:lpstr>
      <vt:lpstr>Arial</vt:lpstr>
      <vt:lpstr>Calibri</vt:lpstr>
      <vt:lpstr>1_Office 主题</vt:lpstr>
      <vt:lpstr>自定义设计方案</vt:lpstr>
      <vt:lpstr>深入理解Java虚拟机</vt:lpstr>
      <vt:lpstr>PowerPoint 演示文稿</vt:lpstr>
      <vt:lpstr>走近Java</vt:lpstr>
      <vt:lpstr>Java</vt:lpstr>
      <vt:lpstr>自动内存管理机制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深入理解Java虚拟机</dc:title>
  <dc:creator/>
  <cp:lastModifiedBy>frinder6</cp:lastModifiedBy>
  <cp:revision>99</cp:revision>
  <dcterms:created xsi:type="dcterms:W3CDTF">2015-05-05T08:02:00Z</dcterms:created>
  <dcterms:modified xsi:type="dcterms:W3CDTF">2016-12-15T08:48:28Z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