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5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6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7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8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5"/>
  </p:notesMasterIdLst>
  <p:sldIdLst>
    <p:sldId id="261" r:id="rId3"/>
    <p:sldId id="262" r:id="rId4"/>
    <p:sldId id="278" r:id="rId5"/>
    <p:sldId id="276" r:id="rId6"/>
    <p:sldId id="296" r:id="rId7"/>
    <p:sldId id="297" r:id="rId8"/>
    <p:sldId id="280" r:id="rId9"/>
    <p:sldId id="279" r:id="rId10"/>
    <p:sldId id="281" r:id="rId11"/>
    <p:sldId id="298" r:id="rId12"/>
    <p:sldId id="286" r:id="rId13"/>
    <p:sldId id="287" r:id="rId14"/>
    <p:sldId id="288" r:id="rId15"/>
    <p:sldId id="289" r:id="rId16"/>
    <p:sldId id="299" r:id="rId17"/>
    <p:sldId id="304" r:id="rId18"/>
    <p:sldId id="300" r:id="rId19"/>
    <p:sldId id="301" r:id="rId20"/>
    <p:sldId id="302" r:id="rId21"/>
    <p:sldId id="303" r:id="rId22"/>
    <p:sldId id="305" r:id="rId23"/>
    <p:sldId id="29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03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FEE34-9CF9-44F5-9568-5E0F2E84BB1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224F-98C6-48A9-8E7C-061CA35C599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224F-98C6-48A9-8E7C-061CA35C599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FEE34-9CF9-44F5-9568-5E0F2E84BB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2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37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98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80808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059543"/>
            <a:ext cx="10515600" cy="51174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0" y="2191657"/>
            <a:ext cx="12192001" cy="2989471"/>
            <a:chOff x="0" y="2191657"/>
            <a:chExt cx="12192001" cy="2989471"/>
          </a:xfrm>
        </p:grpSpPr>
        <p:sp>
          <p:nvSpPr>
            <p:cNvPr id="8" name="任意多边形 7"/>
            <p:cNvSpPr/>
            <p:nvPr userDrawn="1"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直角三角形 8"/>
            <p:cNvSpPr/>
            <p:nvPr userDrawn="1"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6238398" y="3609839"/>
              <a:ext cx="445586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09200" y="2869200"/>
            <a:ext cx="4982400" cy="741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8998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1123200"/>
            <a:ext cx="9831600" cy="23868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r">
              <a:defRPr sz="115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4142971" y="1476928"/>
            <a:ext cx="7764034" cy="47446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0"/>
            <a:ext cx="10515600" cy="900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35200" y="2001600"/>
            <a:ext cx="5526000" cy="3506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801600" cy="419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79280" y="365125"/>
            <a:ext cx="187452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503920" cy="5811838"/>
          </a:xfrm>
          <a:prstGeom prst="rect">
            <a:avLst/>
          </a:prstGeo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占位符 1"/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566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838200" y="928914"/>
            <a:ext cx="10515600" cy="5248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notesSlide" Target="../notesSlides/notesSlide4.xml"/><Relationship Id="rId2" Type="http://schemas.openxmlformats.org/officeDocument/2006/relationships/tags" Target="../tags/tag44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notesSlide" Target="../notesSlides/notesSlide6.xml"/><Relationship Id="rId2" Type="http://schemas.openxmlformats.org/officeDocument/2006/relationships/tags" Target="../tags/tag73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5" Type="http://schemas.openxmlformats.org/officeDocument/2006/relationships/tags" Target="../tags/tag86.xml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5" Type="http://schemas.openxmlformats.org/officeDocument/2006/relationships/tags" Target="../tags/tag91.xml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4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虚拟机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读后感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3018587" y="2771622"/>
            <a:ext cx="2866398" cy="1200329"/>
          </a:xfrm>
          <a:prstGeom prst="rect">
            <a:avLst/>
          </a:prstGeom>
          <a:noFill/>
        </p:spPr>
        <p:txBody>
          <a:bodyPr wrap="square" rtlCol="0" anchor="ctr" anchorCtr="0">
            <a:normAutofit fontScale="85000" lnSpcReduction="10000"/>
          </a:bodyPr>
          <a:lstStyle/>
          <a:p>
            <a:r>
              <a:rPr lang="en-US" altLang="zh-CN" sz="7200" b="1" dirty="0">
                <a:solidFill>
                  <a:srgbClr val="FFFFFF"/>
                </a:solidFill>
              </a:rPr>
              <a:t>Part.02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07771" y="2860310"/>
            <a:ext cx="4982400" cy="741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垃圾回收初探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959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2136686" y="672529"/>
            <a:ext cx="0" cy="517024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>
            <a:outerShdw blurRad="177800" dist="127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124669" y="1231539"/>
            <a:ext cx="3547985" cy="672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标记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清除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Mark Sweep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1776160" y="1293106"/>
            <a:ext cx="697017" cy="549389"/>
          </a:xfrm>
          <a:prstGeom prst="ellipse">
            <a:avLst/>
          </a:prstGeom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01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5909030" y="1231539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实现简单，最基础的算法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效率不高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产生大量不连续的内存碎片</a:t>
            </a: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2124669" y="2366877"/>
            <a:ext cx="3547985" cy="672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复制算法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Copying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</a:p>
        </p:txBody>
      </p:sp>
      <p:sp>
        <p:nvSpPr>
          <p:cNvPr id="14" name="椭圆 13"/>
          <p:cNvSpPr/>
          <p:nvPr>
            <p:custDataLst>
              <p:tags r:id="rId7"/>
            </p:custDataLst>
          </p:nvPr>
        </p:nvSpPr>
        <p:spPr>
          <a:xfrm>
            <a:off x="1776160" y="2428446"/>
            <a:ext cx="697017" cy="549389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02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5909030" y="2366876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商用虚拟机新生代都采用这种算法收集</a:t>
            </a:r>
          </a:p>
          <a:p>
            <a:pPr marL="342900" indent="-342900">
              <a:buAutoNum type="arabicPeriod"/>
            </a:pPr>
            <a:r>
              <a:rPr lang="en-US" altLang="zh-CN" dirty="0">
                <a:sym typeface="Arial" pitchFamily="34" charset="0"/>
              </a:rPr>
              <a:t>HotSpot</a:t>
            </a:r>
            <a:r>
              <a:rPr lang="zh-CN" altLang="en-US" dirty="0">
                <a:sym typeface="Arial" pitchFamily="34" charset="0"/>
              </a:rPr>
              <a:t>中默认</a:t>
            </a:r>
            <a:r>
              <a:rPr lang="en-US" altLang="zh-CN" dirty="0">
                <a:sym typeface="Arial" pitchFamily="34" charset="0"/>
              </a:rPr>
              <a:t>Eden:Survivor=8:1</a:t>
            </a:r>
            <a:r>
              <a:rPr lang="zh-CN" altLang="en-US" dirty="0">
                <a:sym typeface="Arial" pitchFamily="34" charset="0"/>
              </a:rPr>
              <a:t>，但</a:t>
            </a:r>
            <a:r>
              <a:rPr lang="en-US" altLang="zh-CN" dirty="0">
                <a:sym typeface="Arial" pitchFamily="34" charset="0"/>
              </a:rPr>
              <a:t>Survivor</a:t>
            </a:r>
            <a:r>
              <a:rPr lang="zh-CN" altLang="en-US" dirty="0">
                <a:sym typeface="Arial" pitchFamily="34" charset="0"/>
              </a:rPr>
              <a:t>有</a:t>
            </a:r>
            <a:r>
              <a:rPr lang="en-US" altLang="zh-CN" dirty="0">
                <a:sym typeface="Arial" pitchFamily="34" charset="0"/>
              </a:rPr>
              <a:t>2</a:t>
            </a:r>
            <a:r>
              <a:rPr lang="zh-CN" altLang="en-US" dirty="0">
                <a:sym typeface="Arial" pitchFamily="34" charset="0"/>
              </a:rPr>
              <a:t>个</a:t>
            </a: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分配担保</a:t>
            </a: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2124669" y="3502217"/>
            <a:ext cx="3547985" cy="6725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标记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整理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Mark Compact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1776160" y="3563785"/>
            <a:ext cx="697017" cy="549389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03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11"/>
            </p:custDataLst>
          </p:nvPr>
        </p:nvSpPr>
        <p:spPr>
          <a:xfrm>
            <a:off x="5909030" y="3502215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r>
              <a:rPr lang="zh-CN" altLang="en-US" dirty="0">
                <a:sym typeface="Arial" pitchFamily="34" charset="0"/>
              </a:rPr>
              <a:t>原理与</a:t>
            </a:r>
            <a:r>
              <a:rPr lang="en-US" altLang="zh-CN" dirty="0">
                <a:sym typeface="Arial" pitchFamily="34" charset="0"/>
              </a:rPr>
              <a:t>‘</a:t>
            </a:r>
            <a:r>
              <a:rPr lang="zh-CN" altLang="en-US" dirty="0">
                <a:sym typeface="Arial" pitchFamily="34" charset="0"/>
              </a:rPr>
              <a:t>标记</a:t>
            </a:r>
            <a:r>
              <a:rPr lang="en-US" altLang="zh-CN" dirty="0">
                <a:sym typeface="Arial" pitchFamily="34" charset="0"/>
              </a:rPr>
              <a:t>-</a:t>
            </a:r>
            <a:r>
              <a:rPr lang="zh-CN" altLang="en-US" dirty="0">
                <a:sym typeface="Arial" pitchFamily="34" charset="0"/>
              </a:rPr>
              <a:t>清除</a:t>
            </a:r>
            <a:r>
              <a:rPr lang="en-US" altLang="zh-CN" dirty="0">
                <a:sym typeface="Arial" pitchFamily="34" charset="0"/>
              </a:rPr>
              <a:t>’</a:t>
            </a:r>
            <a:r>
              <a:rPr lang="zh-CN" altLang="en-US" dirty="0">
                <a:sym typeface="Arial" pitchFamily="34" charset="0"/>
              </a:rPr>
              <a:t>一致，但会整理内存碎片</a:t>
            </a:r>
          </a:p>
        </p:txBody>
      </p:sp>
      <p:sp>
        <p:nvSpPr>
          <p:cNvPr id="17" name="矩形 16"/>
          <p:cNvSpPr/>
          <p:nvPr>
            <p:custDataLst>
              <p:tags r:id="rId12"/>
            </p:custDataLst>
          </p:nvPr>
        </p:nvSpPr>
        <p:spPr>
          <a:xfrm>
            <a:off x="2124669" y="4637558"/>
            <a:ext cx="3547985" cy="672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分代收集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（Generational Collection）</a:t>
            </a:r>
          </a:p>
        </p:txBody>
      </p:sp>
      <p:sp>
        <p:nvSpPr>
          <p:cNvPr id="18" name="椭圆 17"/>
          <p:cNvSpPr/>
          <p:nvPr>
            <p:custDataLst>
              <p:tags r:id="rId13"/>
            </p:custDataLst>
          </p:nvPr>
        </p:nvSpPr>
        <p:spPr>
          <a:xfrm>
            <a:off x="1776160" y="4699127"/>
            <a:ext cx="697017" cy="549389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04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14"/>
            </p:custDataLst>
          </p:nvPr>
        </p:nvSpPr>
        <p:spPr>
          <a:xfrm>
            <a:off x="5909030" y="4637555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当前商用虚拟机</a:t>
            </a:r>
            <a:r>
              <a:rPr lang="en-US" altLang="zh-CN" dirty="0">
                <a:sym typeface="Arial" pitchFamily="34" charset="0"/>
              </a:rPr>
              <a:t>GC</a:t>
            </a:r>
            <a:r>
              <a:rPr lang="zh-CN" altLang="en-US" dirty="0">
                <a:sym typeface="Arial" pitchFamily="34" charset="0"/>
              </a:rPr>
              <a:t>都采用这种方式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新生代：复制算法收集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老年代：</a:t>
            </a:r>
            <a:r>
              <a:rPr lang="en-US" altLang="zh-CN" dirty="0">
                <a:sym typeface="Arial" pitchFamily="34" charset="0"/>
              </a:rPr>
              <a:t>‘</a:t>
            </a:r>
            <a:r>
              <a:rPr lang="zh-CN" altLang="en-US" dirty="0">
                <a:sym typeface="Arial" pitchFamily="34" charset="0"/>
              </a:rPr>
              <a:t>标记</a:t>
            </a:r>
            <a:r>
              <a:rPr lang="en-US" altLang="zh-CN" dirty="0">
                <a:sym typeface="Arial" pitchFamily="34" charset="0"/>
              </a:rPr>
              <a:t>-</a:t>
            </a:r>
            <a:r>
              <a:rPr lang="zh-CN" altLang="en-US" dirty="0">
                <a:sym typeface="Arial" pitchFamily="34" charset="0"/>
              </a:rPr>
              <a:t>清除</a:t>
            </a:r>
            <a:r>
              <a:rPr lang="en-US" altLang="zh-CN" dirty="0">
                <a:sym typeface="Arial" pitchFamily="34" charset="0"/>
              </a:rPr>
              <a:t>’</a:t>
            </a:r>
            <a:r>
              <a:rPr lang="zh-CN" altLang="en-US" dirty="0">
                <a:sym typeface="Arial" pitchFamily="34" charset="0"/>
              </a:rPr>
              <a:t>或</a:t>
            </a:r>
            <a:r>
              <a:rPr lang="en-US" altLang="zh-CN" dirty="0">
                <a:sym typeface="Arial" pitchFamily="34" charset="0"/>
              </a:rPr>
              <a:t>‘</a:t>
            </a:r>
            <a:r>
              <a:rPr lang="zh-CN" altLang="en-US" dirty="0">
                <a:sym typeface="Arial" pitchFamily="34" charset="0"/>
              </a:rPr>
              <a:t>标记</a:t>
            </a:r>
            <a:r>
              <a:rPr lang="en-US" altLang="zh-CN" dirty="0">
                <a:sym typeface="Arial" pitchFamily="34" charset="0"/>
              </a:rPr>
              <a:t>-</a:t>
            </a:r>
            <a:r>
              <a:rPr lang="zh-CN" altLang="en-US" dirty="0">
                <a:sym typeface="Arial" pitchFamily="34" charset="0"/>
              </a:rPr>
              <a:t>整理</a:t>
            </a:r>
            <a:r>
              <a:rPr lang="en-US" altLang="zh-CN" dirty="0">
                <a:sym typeface="Arial" pitchFamily="34" charset="0"/>
              </a:rPr>
              <a:t>’</a:t>
            </a:r>
            <a:r>
              <a:rPr lang="zh-CN" altLang="en-US" dirty="0">
                <a:sym typeface="Arial" pitchFamily="34" charset="0"/>
              </a:rPr>
              <a:t>算法收集</a:t>
            </a:r>
          </a:p>
        </p:txBody>
      </p:sp>
      <p:sp>
        <p:nvSpPr>
          <p:cNvPr id="33" name="矩形 32"/>
          <p:cNvSpPr/>
          <p:nvPr>
            <p:custDataLst>
              <p:tags r:id="rId15"/>
            </p:custDataLst>
          </p:nvPr>
        </p:nvSpPr>
        <p:spPr>
          <a:xfrm rot="16200000">
            <a:off x="-2224340" y="2962477"/>
            <a:ext cx="6108113" cy="877013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en-US" altLang="zh-CN" sz="2800" dirty="0">
                <a:latin typeface="+mj-lt"/>
                <a:ea typeface="+mj-ea"/>
                <a:cs typeface="+mj-cs"/>
                <a:sym typeface="Arial" pitchFamily="34" charset="0"/>
              </a:rPr>
              <a:t>GC</a:t>
            </a:r>
            <a:r>
              <a:rPr lang="zh-CN" altLang="en-US" sz="2800" dirty="0">
                <a:latin typeface="+mj-lt"/>
                <a:ea typeface="+mj-ea"/>
                <a:cs typeface="+mj-cs"/>
                <a:sym typeface="Arial" pitchFamily="34" charset="0"/>
              </a:rPr>
              <a:t>算法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725" y="826770"/>
            <a:ext cx="8841105" cy="6031230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120133" y="3606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垃圾收集器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432317" y="1730102"/>
            <a:ext cx="9239402" cy="1461585"/>
            <a:chOff x="2249713" y="1361785"/>
            <a:chExt cx="5994401" cy="726559"/>
          </a:xfrm>
        </p:grpSpPr>
        <p:sp>
          <p:nvSpPr>
            <p:cNvPr id="19" name="任意多边形 18"/>
            <p:cNvSpPr/>
            <p:nvPr>
              <p:custDataLst>
                <p:tags r:id="rId11"/>
              </p:custDataLst>
            </p:nvPr>
          </p:nvSpPr>
          <p:spPr>
            <a:xfrm>
              <a:off x="2249713" y="1361785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Serial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5323830" y="1361785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单线程，复制算法实现</a:t>
              </a:r>
            </a:p>
            <a:p>
              <a:pPr marL="342900" indent="-342900">
                <a:buAutoNum type="arabicPeriod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Client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模式下默认收集器</a:t>
              </a:r>
            </a:p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简单高效，但用户体验不好（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Stop The World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）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432317" y="3181406"/>
            <a:ext cx="9239402" cy="1461585"/>
            <a:chOff x="2249713" y="2083233"/>
            <a:chExt cx="5994401" cy="726559"/>
          </a:xfrm>
        </p:grpSpPr>
        <p:sp>
          <p:nvSpPr>
            <p:cNvPr id="20" name="任意多边形 19"/>
            <p:cNvSpPr/>
            <p:nvPr>
              <p:custDataLst>
                <p:tags r:id="rId9"/>
              </p:custDataLst>
            </p:nvPr>
          </p:nvSpPr>
          <p:spPr>
            <a:xfrm>
              <a:off x="2249713" y="2083233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ParNew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5323830" y="2085788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多线程，复制算法实现</a:t>
              </a:r>
              <a:endParaRPr lang="en-US" altLang="zh-CN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可以与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CMS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配合使用，故是很多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Server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模式下首选新生代收集器</a:t>
              </a:r>
            </a:p>
            <a:p>
              <a:pPr marL="285750" indent="-285750">
                <a:buFont typeface="Arial" charset="0"/>
                <a:buChar char="•"/>
              </a:pPr>
              <a:endPara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1432317" y="4632708"/>
            <a:ext cx="9239402" cy="1461585"/>
            <a:chOff x="2249713" y="2804681"/>
            <a:chExt cx="5994401" cy="726559"/>
          </a:xfrm>
        </p:grpSpPr>
        <p:sp>
          <p:nvSpPr>
            <p:cNvPr id="21" name="任意多边形 20"/>
            <p:cNvSpPr/>
            <p:nvPr>
              <p:custDataLst>
                <p:tags r:id="rId7"/>
              </p:custDataLst>
            </p:nvPr>
          </p:nvSpPr>
          <p:spPr>
            <a:xfrm>
              <a:off x="2249713" y="2804681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Parallel Scavenge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5323830" y="2809791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多线程，复制算法实现，吞吐量优先收集器</a:t>
              </a:r>
            </a:p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目标：达到一个可控的吞吐量</a:t>
              </a:r>
            </a:p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适合在后台运算而不需要太多交互的场景</a:t>
              </a:r>
            </a:p>
          </p:txBody>
        </p:sp>
      </p:grp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421254" y="1730102"/>
            <a:ext cx="806596" cy="436419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144000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3362781" y="177423"/>
            <a:ext cx="5466438" cy="1139760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rPr>
              <a:t>新生代垃圾收集器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2418482" y="752301"/>
            <a:ext cx="7578247" cy="869872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rPr>
              <a:t>老年代垃圾收集器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1945888" y="2065069"/>
            <a:ext cx="8310174" cy="1007245"/>
            <a:chOff x="2249713" y="1361785"/>
            <a:chExt cx="5994401" cy="726559"/>
          </a:xfrm>
        </p:grpSpPr>
        <p:sp>
          <p:nvSpPr>
            <p:cNvPr id="19" name="任意多边形 18"/>
            <p:cNvSpPr/>
            <p:nvPr>
              <p:custDataLst>
                <p:tags r:id="rId14"/>
              </p:custDataLst>
            </p:nvPr>
          </p:nvSpPr>
          <p:spPr>
            <a:xfrm>
              <a:off x="2249713" y="1361785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Serial Old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5323830" y="1361785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与Serial类似的老年代收集器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标记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-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整理算法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1945888" y="3065229"/>
            <a:ext cx="8310174" cy="1007245"/>
            <a:chOff x="2249713" y="2083233"/>
            <a:chExt cx="5994401" cy="726559"/>
          </a:xfrm>
        </p:grpSpPr>
        <p:sp>
          <p:nvSpPr>
            <p:cNvPr id="20" name="任意多边形 19"/>
            <p:cNvSpPr/>
            <p:nvPr>
              <p:custDataLst>
                <p:tags r:id="rId12"/>
              </p:custDataLst>
            </p:nvPr>
          </p:nvSpPr>
          <p:spPr>
            <a:xfrm>
              <a:off x="2249713" y="2083233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Parallel Old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5323830" y="2085788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AutoNum type="arabicPeriod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复制算法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收集</a:t>
              </a:r>
            </a:p>
            <a:p>
              <a:pPr marL="342900" indent="-342900">
                <a:buAutoNum type="arabicPeriod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配合Parallel Scavenge实现‘吞吐量优先’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1945888" y="4065389"/>
            <a:ext cx="8310174" cy="1007245"/>
            <a:chOff x="2249713" y="2804681"/>
            <a:chExt cx="5994401" cy="726559"/>
          </a:xfrm>
        </p:grpSpPr>
        <p:sp>
          <p:nvSpPr>
            <p:cNvPr id="21" name="任意多边形 20"/>
            <p:cNvSpPr/>
            <p:nvPr>
              <p:custDataLst>
                <p:tags r:id="rId10"/>
              </p:custDataLst>
            </p:nvPr>
          </p:nvSpPr>
          <p:spPr>
            <a:xfrm>
              <a:off x="2249713" y="2804681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CMS（Concurrent Mark Sweep）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5323830" y="2809791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 lnSpcReduction="10000"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‘标记-清除’算法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目标：获取最短回收停顿时间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适合：java应用集中的互联网站或B/S系统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1945888" y="5065548"/>
            <a:ext cx="8310174" cy="1010786"/>
            <a:chOff x="2249713" y="3526129"/>
            <a:chExt cx="5994401" cy="729113"/>
          </a:xfrm>
        </p:grpSpPr>
        <p:sp>
          <p:nvSpPr>
            <p:cNvPr id="22" name="任意多边形 21"/>
            <p:cNvSpPr/>
            <p:nvPr>
              <p:custDataLst>
                <p:tags r:id="rId8"/>
              </p:custDataLst>
            </p:nvPr>
          </p:nvSpPr>
          <p:spPr>
            <a:xfrm>
              <a:off x="2249713" y="3526129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G1</a:t>
              </a:r>
            </a:p>
          </p:txBody>
        </p:sp>
        <p:sp>
          <p:nvSpPr>
            <p:cNvPr id="29" name="Text Box 2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5323830" y="3533794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285750" indent="-28575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G1为整个Heap的收集器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最前沿的收集器</a:t>
              </a:r>
            </a:p>
          </p:txBody>
        </p:sp>
      </p:grp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1935938" y="2065069"/>
            <a:ext cx="725475" cy="400772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144000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2103748" y="624291"/>
            <a:ext cx="0" cy="524937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>
            <a:outerShdw blurRad="177800" dist="127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091976" y="1633998"/>
            <a:ext cx="3475607" cy="682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Minor GC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1750576" y="1696508"/>
            <a:ext cx="682798" cy="557797"/>
          </a:xfrm>
          <a:prstGeom prst="ellipse">
            <a:avLst/>
          </a:prstGeom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01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5799136" y="1633998"/>
            <a:ext cx="4852556" cy="68282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年轻代进行的</a:t>
            </a:r>
            <a:r>
              <a:rPr lang="en-US" altLang="zh-CN" dirty="0">
                <a:sym typeface="Arial" pitchFamily="34" charset="0"/>
              </a:rPr>
              <a:t>GC</a:t>
            </a:r>
            <a:r>
              <a:rPr lang="zh-CN" altLang="en-US" dirty="0">
                <a:sym typeface="Arial" pitchFamily="34" charset="0"/>
              </a:rPr>
              <a:t>操作</a:t>
            </a:r>
            <a:endParaRPr lang="en-US" altLang="zh-CN" dirty="0">
              <a:sym typeface="Arial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频繁发生的</a:t>
            </a:r>
            <a:r>
              <a:rPr lang="en-US" altLang="zh-CN" dirty="0">
                <a:sym typeface="Arial" pitchFamily="34" charset="0"/>
              </a:rPr>
              <a:t>GC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2091976" y="3002611"/>
            <a:ext cx="3475607" cy="682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Major GC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7"/>
            </p:custDataLst>
          </p:nvPr>
        </p:nvSpPr>
        <p:spPr>
          <a:xfrm>
            <a:off x="1750576" y="3065122"/>
            <a:ext cx="682798" cy="557797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02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5799136" y="3002610"/>
            <a:ext cx="4852556" cy="68282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老年代进行的</a:t>
            </a:r>
            <a:r>
              <a:rPr lang="en-US" altLang="zh-CN" dirty="0">
                <a:sym typeface="Arial" pitchFamily="34" charset="0"/>
              </a:rPr>
              <a:t>GC</a:t>
            </a:r>
            <a:r>
              <a:rPr lang="zh-CN" altLang="en-US" dirty="0">
                <a:sym typeface="Arial" pitchFamily="34" charset="0"/>
              </a:rPr>
              <a:t>操作</a:t>
            </a:r>
            <a:endParaRPr lang="en-US" altLang="zh-CN" dirty="0">
              <a:sym typeface="Arial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2091976" y="4263277"/>
            <a:ext cx="3475607" cy="6828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Full GC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1750576" y="4325787"/>
            <a:ext cx="682798" cy="557797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03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11"/>
            </p:custDataLst>
          </p:nvPr>
        </p:nvSpPr>
        <p:spPr>
          <a:xfrm>
            <a:off x="5799136" y="4263274"/>
            <a:ext cx="4852556" cy="68282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ym typeface="Arial" pitchFamily="34" charset="0"/>
              </a:rPr>
              <a:t>Heap</a:t>
            </a:r>
            <a:r>
              <a:rPr lang="zh-CN" altLang="en-US" dirty="0">
                <a:sym typeface="Arial" pitchFamily="34" charset="0"/>
              </a:rPr>
              <a:t>进行的</a:t>
            </a:r>
            <a:r>
              <a:rPr lang="en-US" altLang="zh-CN" dirty="0">
                <a:sym typeface="Arial" pitchFamily="34" charset="0"/>
              </a:rPr>
              <a:t>GC</a:t>
            </a:r>
            <a:r>
              <a:rPr lang="zh-CN" altLang="en-US" dirty="0">
                <a:sym typeface="Arial" pitchFamily="34" charset="0"/>
              </a:rPr>
              <a:t>，即堆</a:t>
            </a:r>
            <a:r>
              <a:rPr lang="en-US" altLang="zh-CN" dirty="0">
                <a:sym typeface="Arial" pitchFamily="34" charset="0"/>
              </a:rPr>
              <a:t>GC</a:t>
            </a:r>
          </a:p>
          <a:p>
            <a:pPr marL="342900" indent="-342900">
              <a:buAutoNum type="arabicPeriod"/>
            </a:pPr>
            <a:r>
              <a:rPr lang="en-US" altLang="zh-CN" dirty="0">
                <a:sym typeface="Arial" pitchFamily="34" charset="0"/>
              </a:rPr>
              <a:t>STW</a:t>
            </a:r>
            <a:r>
              <a:rPr lang="zh-CN" altLang="en-US" dirty="0">
                <a:sym typeface="Arial" pitchFamily="34" charset="0"/>
              </a:rPr>
              <a:t>，</a:t>
            </a:r>
            <a:r>
              <a:rPr lang="en-US" altLang="zh-CN" dirty="0">
                <a:sym typeface="Arial" pitchFamily="34" charset="0"/>
              </a:rPr>
              <a:t>Stop The World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12"/>
            </p:custDataLst>
          </p:nvPr>
        </p:nvSpPr>
        <p:spPr>
          <a:xfrm rot="16200000">
            <a:off x="-2369821" y="2926609"/>
            <a:ext cx="6201928" cy="890483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en-US" altLang="zh-CN" sz="2800" dirty="0">
                <a:latin typeface="+mj-lt"/>
                <a:ea typeface="+mj-ea"/>
                <a:cs typeface="+mj-cs"/>
                <a:sym typeface="Arial" pitchFamily="34" charset="0"/>
              </a:rPr>
              <a:t>GC </a:t>
            </a:r>
            <a:r>
              <a:rPr lang="zh-CN" altLang="en-US" sz="2800" dirty="0">
                <a:latin typeface="+mj-lt"/>
                <a:ea typeface="+mj-ea"/>
                <a:cs typeface="+mj-cs"/>
                <a:sym typeface="Arial" pitchFamily="34" charset="0"/>
              </a:rPr>
              <a:t>类型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47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3018587" y="2771622"/>
            <a:ext cx="2866398" cy="1200329"/>
          </a:xfrm>
          <a:prstGeom prst="rect">
            <a:avLst/>
          </a:prstGeom>
          <a:noFill/>
        </p:spPr>
        <p:txBody>
          <a:bodyPr wrap="square" rtlCol="0" anchor="ctr" anchorCtr="0">
            <a:normAutofit fontScale="85000" lnSpcReduction="10000"/>
          </a:bodyPr>
          <a:lstStyle/>
          <a:p>
            <a:r>
              <a:rPr lang="en-US" altLang="zh-CN" sz="7200" b="1" dirty="0">
                <a:solidFill>
                  <a:srgbClr val="FFFFFF"/>
                </a:solidFill>
              </a:rPr>
              <a:t>Part.03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07771" y="2860310"/>
            <a:ext cx="4982400" cy="741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实例分析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63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617416" y="379934"/>
            <a:ext cx="10855570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Minor GC</a:t>
            </a:r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实例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16" y="1687969"/>
            <a:ext cx="10855570" cy="35561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2531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617416" y="379934"/>
            <a:ext cx="10855570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Major GC</a:t>
            </a:r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实例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16" y="1594338"/>
            <a:ext cx="10855570" cy="46990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2755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617416" y="379934"/>
            <a:ext cx="10855570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Full GC</a:t>
            </a:r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实例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16" y="1828799"/>
            <a:ext cx="10855570" cy="44611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199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831019" y="2787252"/>
            <a:ext cx="2866398" cy="1200329"/>
          </a:xfrm>
          <a:prstGeom prst="rect">
            <a:avLst/>
          </a:prstGeom>
          <a:noFill/>
        </p:spPr>
        <p:txBody>
          <a:bodyPr wrap="square" rtlCol="0" anchor="ctr" anchorCtr="0">
            <a:normAutofit fontScale="85000" lnSpcReduction="10000"/>
          </a:bodyPr>
          <a:lstStyle/>
          <a:p>
            <a:r>
              <a:rPr lang="en-US" altLang="zh-CN" sz="7200" b="1" dirty="0">
                <a:solidFill>
                  <a:srgbClr val="FFFFFF"/>
                </a:solidFill>
              </a:rPr>
              <a:t>Part.01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07771" y="2860310"/>
            <a:ext cx="4982400" cy="74160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自动内存管理机制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617416" y="379934"/>
            <a:ext cx="10855570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大对象直接进入老年代实例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17" y="2258647"/>
            <a:ext cx="10855570" cy="29237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7245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609601" y="2833964"/>
            <a:ext cx="10855570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</a:t>
            </a:r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使用浅析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279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latin typeface="+mj-lt"/>
                <a:ea typeface="+mj-ea"/>
                <a:cs typeface="+mj-cs"/>
              </a:rPr>
              <a:t>谢谢大家！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5612" y="0"/>
            <a:ext cx="12204700" cy="6868720"/>
            <a:chOff x="1431" y="0"/>
            <a:chExt cx="15309" cy="10367"/>
          </a:xfrm>
        </p:grpSpPr>
        <p:grpSp>
          <p:nvGrpSpPr>
            <p:cNvPr id="33" name="组合 32"/>
            <p:cNvGrpSpPr/>
            <p:nvPr/>
          </p:nvGrpSpPr>
          <p:grpSpPr>
            <a:xfrm>
              <a:off x="1431" y="0"/>
              <a:ext cx="15309" cy="7440"/>
              <a:chOff x="1491341" y="206827"/>
              <a:chExt cx="9721086" cy="472440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491341" y="217713"/>
                <a:ext cx="9720943" cy="4713515"/>
              </a:xfrm>
              <a:prstGeom prst="rect">
                <a:avLst/>
              </a:prstGeom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1491341" y="206827"/>
                <a:ext cx="9721086" cy="621361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运行时数据区</a:t>
                </a: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2198912" y="892627"/>
                <a:ext cx="2209801" cy="3853543"/>
                <a:chOff x="2198912" y="892627"/>
                <a:chExt cx="2209801" cy="3853543"/>
              </a:xfrm>
            </p:grpSpPr>
            <p:sp>
              <p:nvSpPr>
                <p:cNvPr id="23" name="对角圆角矩形 22"/>
                <p:cNvSpPr/>
                <p:nvPr/>
              </p:nvSpPr>
              <p:spPr>
                <a:xfrm>
                  <a:off x="2198912" y="892628"/>
                  <a:ext cx="2209800" cy="3853542"/>
                </a:xfrm>
                <a:prstGeom prst="round2Diag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2198913" y="892627"/>
                  <a:ext cx="2209800" cy="7021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线程共享数据区</a:t>
                  </a:r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>
                  <a:off x="2411183" y="2100944"/>
                  <a:ext cx="1785258" cy="8926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方法区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Method Area</a:t>
                  </a:r>
                  <a:endParaRPr lang="zh-CN" altLang="en-US" dirty="0"/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2411183" y="3499756"/>
                  <a:ext cx="1785258" cy="8926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堆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Heap</a:t>
                  </a:r>
                  <a:endParaRPr lang="zh-CN" altLang="en-US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4969330" y="892627"/>
                <a:ext cx="5535382" cy="3853543"/>
                <a:chOff x="4969330" y="892627"/>
                <a:chExt cx="5535382" cy="3853543"/>
              </a:xfrm>
            </p:grpSpPr>
            <p:sp>
              <p:nvSpPr>
                <p:cNvPr id="27" name="对角圆角矩形 26"/>
                <p:cNvSpPr/>
                <p:nvPr/>
              </p:nvSpPr>
              <p:spPr>
                <a:xfrm>
                  <a:off x="4969331" y="892628"/>
                  <a:ext cx="5535381" cy="3853542"/>
                </a:xfrm>
                <a:prstGeom prst="round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圆角矩形 27"/>
                <p:cNvSpPr/>
                <p:nvPr/>
              </p:nvSpPr>
              <p:spPr>
                <a:xfrm>
                  <a:off x="5263239" y="2128155"/>
                  <a:ext cx="2324103" cy="892628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虚拟机栈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VM Stack</a:t>
                  </a:r>
                  <a:endParaRPr lang="zh-CN" altLang="en-US" dirty="0"/>
                </a:p>
              </p:txBody>
            </p:sp>
            <p:sp>
              <p:nvSpPr>
                <p:cNvPr id="29" name="圆角矩形 28"/>
                <p:cNvSpPr/>
                <p:nvPr/>
              </p:nvSpPr>
              <p:spPr>
                <a:xfrm>
                  <a:off x="7881250" y="2128156"/>
                  <a:ext cx="2324103" cy="892628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本地方法栈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Native Method Stack</a:t>
                  </a:r>
                  <a:endParaRPr lang="zh-CN" altLang="en-US" dirty="0"/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>
                  <a:off x="5263238" y="3499756"/>
                  <a:ext cx="4942115" cy="892628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程序计数器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Program Counter Register</a:t>
                  </a:r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4969330" y="892627"/>
                  <a:ext cx="5535382" cy="70213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线程隔离数据区</a:t>
                  </a:r>
                </a:p>
              </p:txBody>
            </p:sp>
          </p:grpSp>
        </p:grpSp>
        <p:grpSp>
          <p:nvGrpSpPr>
            <p:cNvPr id="38" name="组合 37"/>
            <p:cNvGrpSpPr/>
            <p:nvPr/>
          </p:nvGrpSpPr>
          <p:grpSpPr>
            <a:xfrm>
              <a:off x="2545" y="7468"/>
              <a:ext cx="3480" cy="2893"/>
              <a:chOff x="1616338" y="4742231"/>
              <a:chExt cx="2209801" cy="1837245"/>
            </a:xfrm>
          </p:grpSpPr>
          <p:sp>
            <p:nvSpPr>
              <p:cNvPr id="34" name="下箭头 33"/>
              <p:cNvSpPr/>
              <p:nvPr/>
            </p:nvSpPr>
            <p:spPr>
              <a:xfrm>
                <a:off x="1616338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 rot="10800000">
                <a:off x="2974800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616339" y="5572548"/>
                <a:ext cx="2209800" cy="10069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执行引擎</a:t>
                </a: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8014" y="7474"/>
              <a:ext cx="3480" cy="2893"/>
              <a:chOff x="1616338" y="4742231"/>
              <a:chExt cx="2209801" cy="1837245"/>
            </a:xfrm>
          </p:grpSpPr>
          <p:sp>
            <p:nvSpPr>
              <p:cNvPr id="40" name="下箭头 39"/>
              <p:cNvSpPr/>
              <p:nvPr/>
            </p:nvSpPr>
            <p:spPr>
              <a:xfrm>
                <a:off x="1616338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 rot="10800000">
                <a:off x="2974800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1616339" y="5572548"/>
                <a:ext cx="2209800" cy="10069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本地库接口</a:t>
                </a:r>
              </a:p>
            </p:txBody>
          </p:sp>
        </p:grpSp>
        <p:sp>
          <p:nvSpPr>
            <p:cNvPr id="49" name="圆角矩形 48"/>
            <p:cNvSpPr/>
            <p:nvPr/>
          </p:nvSpPr>
          <p:spPr>
            <a:xfrm>
              <a:off x="13483" y="8776"/>
              <a:ext cx="3257" cy="15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本地方法库</a:t>
              </a:r>
            </a:p>
          </p:txBody>
        </p:sp>
        <p:sp>
          <p:nvSpPr>
            <p:cNvPr id="50" name="右箭头 49"/>
            <p:cNvSpPr/>
            <p:nvPr/>
          </p:nvSpPr>
          <p:spPr>
            <a:xfrm>
              <a:off x="6025" y="9000"/>
              <a:ext cx="1989" cy="113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右箭头 50"/>
            <p:cNvSpPr/>
            <p:nvPr/>
          </p:nvSpPr>
          <p:spPr>
            <a:xfrm>
              <a:off x="11494" y="9023"/>
              <a:ext cx="1989" cy="113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zh-CN" altLang="en-US" dirty="0"/>
              <a:t>分类：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新生代、老年代，新生代</a:t>
            </a:r>
            <a:r>
              <a:rPr lang="en-US" altLang="zh-CN" dirty="0"/>
              <a:t>:</a:t>
            </a:r>
            <a:r>
              <a:rPr lang="zh-CN" altLang="en-US" dirty="0"/>
              <a:t>老年代</a:t>
            </a:r>
            <a:r>
              <a:rPr lang="en-US" altLang="zh-CN" dirty="0"/>
              <a:t>=1:3</a:t>
            </a:r>
            <a:r>
              <a:rPr lang="zh-CN" altLang="en-US" dirty="0"/>
              <a:t>；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伊甸园（Eden Space）、幸存者区域1（From Survivor）、幸存者区域2（To Survivor）、老年代（Tenured Gen）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VM管理内存的最大块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所有对象实例与数组都在堆上分配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GC的主要区域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异常类型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OutOfMemoryError</a:t>
            </a:r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线程共享数据区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堆（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Heap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en-US" altLang="zh-CN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74165" y="2610485"/>
            <a:ext cx="3158490" cy="2364105"/>
            <a:chOff x="2479" y="4111"/>
            <a:chExt cx="6165" cy="4210"/>
          </a:xfrm>
        </p:grpSpPr>
        <p:sp>
          <p:nvSpPr>
            <p:cNvPr id="11" name="任意多边形 10"/>
            <p:cNvSpPr/>
            <p:nvPr>
              <p:custDataLst>
                <p:tags r:id="rId4"/>
              </p:custDataLst>
            </p:nvPr>
          </p:nvSpPr>
          <p:spPr>
            <a:xfrm>
              <a:off x="2584" y="4111"/>
              <a:ext cx="5839" cy="570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6886" y="6141"/>
              <a:ext cx="3020" cy="496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>
              <p:custDataLst>
                <p:tags r:id="rId6"/>
              </p:custDataLst>
            </p:nvPr>
          </p:nvSpPr>
          <p:spPr>
            <a:xfrm flipV="1">
              <a:off x="2479" y="7569"/>
              <a:ext cx="5968" cy="753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05" y="4903"/>
              <a:ext cx="4799" cy="2400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015132" y="606258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线程共享数据区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堆（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Heap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en-US" altLang="zh-CN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99215" y="2258764"/>
            <a:ext cx="10103165" cy="3693703"/>
            <a:chOff x="1115645" y="1272175"/>
            <a:chExt cx="10103165" cy="3693703"/>
          </a:xfrm>
        </p:grpSpPr>
        <p:sp>
          <p:nvSpPr>
            <p:cNvPr id="4" name="矩形: 圆角 3"/>
            <p:cNvSpPr/>
            <p:nvPr/>
          </p:nvSpPr>
          <p:spPr>
            <a:xfrm>
              <a:off x="1131562" y="1272175"/>
              <a:ext cx="10087247" cy="367278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堆（</a:t>
              </a:r>
              <a:r>
                <a:rPr lang="en-US" altLang="zh-CN" dirty="0"/>
                <a:t>Heap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1117288" y="1293097"/>
              <a:ext cx="2370225" cy="3672781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新生代（占</a:t>
              </a:r>
              <a:r>
                <a:rPr lang="en-US" altLang="zh-CN" dirty="0"/>
                <a:t>1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3487513" y="1272175"/>
              <a:ext cx="7731297" cy="3672781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老年代（占</a:t>
              </a:r>
              <a:r>
                <a:rPr lang="en-US" altLang="zh-CN" dirty="0"/>
                <a:t>3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1118930" y="1284197"/>
              <a:ext cx="2370226" cy="283985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伊甸园（占</a:t>
              </a:r>
              <a:r>
                <a:rPr lang="en-US" altLang="zh-CN" dirty="0"/>
                <a:t>8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1115645" y="4124224"/>
              <a:ext cx="1182384" cy="8102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FS1</a:t>
              </a:r>
              <a:r>
                <a:rPr lang="zh-CN" altLang="en-US" dirty="0"/>
                <a:t>（</a:t>
              </a:r>
              <a:r>
                <a:rPr lang="en-US" altLang="zh-CN" dirty="0"/>
                <a:t>1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2297206" y="4134685"/>
              <a:ext cx="1190305" cy="8102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FS2</a:t>
              </a:r>
              <a:r>
                <a:rPr lang="zh-CN" altLang="en-US" dirty="0"/>
                <a:t>（</a:t>
              </a:r>
              <a:r>
                <a:rPr lang="en-US" altLang="zh-CN" dirty="0"/>
                <a:t>1</a:t>
              </a:r>
              <a:r>
                <a:rPr lang="zh-CN" altLang="en-US" dirty="0"/>
                <a:t>）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999215" y="6858000"/>
            <a:ext cx="10087247" cy="1744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400" dirty="0"/>
              <a:t>堆（</a:t>
            </a:r>
            <a:r>
              <a:rPr lang="en-US" altLang="zh-CN" sz="2400" dirty="0"/>
              <a:t>Heap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新生代</a:t>
            </a:r>
            <a:r>
              <a:rPr lang="en-US" altLang="zh-CN" dirty="0"/>
              <a:t> : </a:t>
            </a:r>
            <a:r>
              <a:rPr lang="zh-CN" altLang="en-US" dirty="0"/>
              <a:t>老年代 </a:t>
            </a:r>
            <a:r>
              <a:rPr lang="en-US" altLang="zh-CN" dirty="0"/>
              <a:t>= 1 : 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新生代</a:t>
            </a:r>
            <a:endParaRPr lang="en-US" altLang="zh-CN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伊甸园</a:t>
            </a:r>
            <a:r>
              <a:rPr lang="en-US" altLang="zh-CN" dirty="0"/>
              <a:t> : </a:t>
            </a:r>
            <a:r>
              <a:rPr lang="zh-CN" altLang="en-US" dirty="0"/>
              <a:t>幸存者区域</a:t>
            </a:r>
            <a:r>
              <a:rPr lang="en-US" altLang="zh-CN" dirty="0"/>
              <a:t>1 :  </a:t>
            </a:r>
            <a:r>
              <a:rPr lang="zh-CN" altLang="en-US" dirty="0"/>
              <a:t>幸存者区域</a:t>
            </a:r>
            <a:r>
              <a:rPr lang="en-US" altLang="zh-CN" dirty="0"/>
              <a:t>2 = 8 : 1 : 1</a:t>
            </a:r>
          </a:p>
          <a:p>
            <a:pPr algn="just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72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zh-CN" altLang="en-US" dirty="0"/>
              <a:t>别名：永久代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存储已加载的类、常量、静态变量，即时编译后的代码等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altLang="zh-CN" dirty="0"/>
              <a:t>GC</a:t>
            </a:r>
            <a:r>
              <a:rPr lang="zh-CN" altLang="en-US" dirty="0"/>
              <a:t>主要针对常量池回收和类的卸载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异常类型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OutOfMemoryError</a:t>
            </a:r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线程共享数据区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方法区（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Method Area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74165" y="2610485"/>
            <a:ext cx="3158490" cy="2364740"/>
            <a:chOff x="2479" y="4111"/>
            <a:chExt cx="4974" cy="3724"/>
          </a:xfrm>
        </p:grpSpPr>
        <p:grpSp>
          <p:nvGrpSpPr>
            <p:cNvPr id="3" name="组合 2"/>
            <p:cNvGrpSpPr/>
            <p:nvPr/>
          </p:nvGrpSpPr>
          <p:grpSpPr>
            <a:xfrm>
              <a:off x="2479" y="4111"/>
              <a:ext cx="4974" cy="3724"/>
              <a:chOff x="2479" y="4111"/>
              <a:chExt cx="6165" cy="4211"/>
            </a:xfrm>
          </p:grpSpPr>
          <p:sp>
            <p:nvSpPr>
              <p:cNvPr id="11" name="任意多边形 10"/>
              <p:cNvSpPr/>
              <p:nvPr>
                <p:custDataLst>
                  <p:tags r:id="rId4"/>
                </p:custDataLst>
              </p:nvPr>
            </p:nvSpPr>
            <p:spPr>
              <a:xfrm>
                <a:off x="2584" y="4111"/>
                <a:ext cx="5839" cy="570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>
                <p:custDataLst>
                  <p:tags r:id="rId5"/>
                </p:custDataLst>
              </p:nvPr>
            </p:nvSpPr>
            <p:spPr>
              <a:xfrm rot="5400000" flipH="1">
                <a:off x="6886" y="6141"/>
                <a:ext cx="3020" cy="496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2479" y="7569"/>
                <a:ext cx="5968" cy="753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0" y="4769"/>
              <a:ext cx="4344" cy="217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5615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正在执行Java方法，则保存的是正在执行的虚拟机字节码指令地址；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如果是Native方法，则值为空（Undefined）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此内存区域是</a:t>
            </a:r>
            <a:r>
              <a:rPr lang="en-US" altLang="zh-CN" dirty="0"/>
              <a:t>JVM</a:t>
            </a:r>
            <a:r>
              <a:rPr lang="zh-CN" altLang="en-US" dirty="0"/>
              <a:t>规范中没有定义任何</a:t>
            </a:r>
            <a:r>
              <a:rPr lang="zh-CN" altLang="en-US" dirty="0">
                <a:sym typeface="+mn-ea"/>
              </a:rPr>
              <a:t>OutOfMemoryError异常的区域</a:t>
            </a:r>
            <a:endParaRPr lang="zh-CN" altLang="en-US" dirty="0"/>
          </a:p>
          <a:p>
            <a:pPr lvl="1" indent="0" algn="l">
              <a:buFont typeface="+mj-lt"/>
              <a:buNone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线程隔离数据区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程序计数器（Program Counter Register）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74165" y="2610485"/>
            <a:ext cx="3158490" cy="2364740"/>
            <a:chOff x="2479" y="4111"/>
            <a:chExt cx="6165" cy="4211"/>
          </a:xfrm>
        </p:grpSpPr>
        <p:sp>
          <p:nvSpPr>
            <p:cNvPr id="11" name="任意多边形 10"/>
            <p:cNvSpPr/>
            <p:nvPr>
              <p:custDataLst>
                <p:tags r:id="rId4"/>
              </p:custDataLst>
            </p:nvPr>
          </p:nvSpPr>
          <p:spPr>
            <a:xfrm>
              <a:off x="2584" y="4111"/>
              <a:ext cx="5839" cy="570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6886" y="6141"/>
              <a:ext cx="3020" cy="496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>
              <p:custDataLst>
                <p:tags r:id="rId6"/>
              </p:custDataLst>
            </p:nvPr>
          </p:nvSpPr>
          <p:spPr>
            <a:xfrm flipV="1">
              <a:off x="2479" y="7569"/>
              <a:ext cx="5968" cy="753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670" y="3142615"/>
            <a:ext cx="3209290" cy="1249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zh-CN" altLang="en-US" dirty="0"/>
              <a:t>别名：栈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每个方法在运行时都会创建一个栈帧，用于存储局部变量表、操作数据栈、动态链接、方法出口等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局部变量表存放数据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基本数据类型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对象引用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字节码指令地址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异常类型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OutOfMemoryError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StackOverflowError</a:t>
            </a:r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lvl="1" indent="0" algn="l">
              <a:buFont typeface="+mj-lt"/>
              <a:buNone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线程隔离数据区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虚拟机栈（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VM Stack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50670" y="2610485"/>
            <a:ext cx="3181985" cy="2364740"/>
            <a:chOff x="2442" y="4111"/>
            <a:chExt cx="5011" cy="3724"/>
          </a:xfrm>
        </p:grpSpPr>
        <p:grpSp>
          <p:nvGrpSpPr>
            <p:cNvPr id="3" name="组合 2"/>
            <p:cNvGrpSpPr/>
            <p:nvPr/>
          </p:nvGrpSpPr>
          <p:grpSpPr>
            <a:xfrm>
              <a:off x="2479" y="4111"/>
              <a:ext cx="4974" cy="3724"/>
              <a:chOff x="2479" y="4111"/>
              <a:chExt cx="6165" cy="4211"/>
            </a:xfrm>
          </p:grpSpPr>
          <p:sp>
            <p:nvSpPr>
              <p:cNvPr id="11" name="任意多边形 10"/>
              <p:cNvSpPr/>
              <p:nvPr>
                <p:custDataLst>
                  <p:tags r:id="rId4"/>
                </p:custDataLst>
              </p:nvPr>
            </p:nvSpPr>
            <p:spPr>
              <a:xfrm>
                <a:off x="2584" y="4111"/>
                <a:ext cx="5839" cy="570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>
                <p:custDataLst>
                  <p:tags r:id="rId5"/>
                </p:custDataLst>
              </p:nvPr>
            </p:nvSpPr>
            <p:spPr>
              <a:xfrm rot="5400000" flipH="1">
                <a:off x="6886" y="6141"/>
                <a:ext cx="3020" cy="496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2479" y="7569"/>
                <a:ext cx="5968" cy="753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42" y="4953"/>
              <a:ext cx="4429" cy="2034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indent="0" algn="l">
              <a:buFont typeface="+mj-lt"/>
              <a:buNone/>
            </a:pPr>
            <a:r>
              <a:rPr lang="en-US" altLang="zh-CN" dirty="0"/>
              <a:t>HotSpot</a:t>
            </a:r>
            <a:r>
              <a:rPr lang="zh-CN" altLang="en-US" dirty="0"/>
              <a:t>中与虚拟机栈合二为一</a:t>
            </a:r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lvl="1" indent="0" algn="l">
              <a:buFont typeface="+mj-lt"/>
              <a:buNone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线程隔离数据区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本地方法栈（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Native Method Stack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74165" y="2610485"/>
            <a:ext cx="3158490" cy="2364740"/>
            <a:chOff x="2479" y="4111"/>
            <a:chExt cx="6165" cy="4211"/>
          </a:xfrm>
        </p:grpSpPr>
        <p:sp>
          <p:nvSpPr>
            <p:cNvPr id="11" name="任意多边形 10"/>
            <p:cNvSpPr/>
            <p:nvPr>
              <p:custDataLst>
                <p:tags r:id="rId4"/>
              </p:custDataLst>
            </p:nvPr>
          </p:nvSpPr>
          <p:spPr>
            <a:xfrm>
              <a:off x="2584" y="4111"/>
              <a:ext cx="5839" cy="570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6886" y="6141"/>
              <a:ext cx="3020" cy="496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>
              <p:custDataLst>
                <p:tags r:id="rId6"/>
              </p:custDataLst>
            </p:nvPr>
          </p:nvSpPr>
          <p:spPr>
            <a:xfrm flipV="1">
              <a:off x="2479" y="7569"/>
              <a:ext cx="5968" cy="753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0180" y="3175635"/>
            <a:ext cx="2923540" cy="11245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2、20、21、22、23、25"/>
  <p:tag name="KSO_WM_TEMPLATE_CATEGORY" val="custom"/>
  <p:tag name="KSO_WM_TEMPLATE_INDEX" val="160162"/>
  <p:tag name="KSO_WM_TAG_VERSION" val="1.0"/>
  <p:tag name="KSO_WM_SLIDE_ID" val="custom16016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e"/>
  <p:tag name="KSO_WM_UNIT_INDEX" val="1"/>
  <p:tag name="KSO_WM_UNIT_ID" val="custom160162_12*e*1"/>
  <p:tag name="KSO_WM_UNIT_CLEAR" val="1"/>
  <p:tag name="KSO_WM_UNIT_LAYERLEVEL" val="1"/>
  <p:tag name="KSO_WM_UNIT_VALUE" val="4"/>
  <p:tag name="KSO_WM_UNIT_HIGHLIGHT" val="0"/>
  <p:tag name="KSO_WM_UNIT_COMPATIBLE" val="1"/>
  <p:tag name="KSO_WM_UNIT_PRESET_TEXT" val="Part 0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2"/>
  <p:tag name="KSO_WM_TAG_VERSION" val="1.0"/>
  <p:tag name="KSO_WM_SLIDE_ID" val="custom160162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30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谢谢大家！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b"/>
  <p:tag name="KSO_WM_UNIT_INDEX" val="1"/>
  <p:tag name="KSO_WM_UNIT_ID" val="custom160162_1*b*1"/>
  <p:tag name="KSO_WM_UNIT_CLEAR" val="1"/>
  <p:tag name="KSO_WM_UNIT_LAYERLEVEL" val="1"/>
  <p:tag name="KSO_WM_UNIT_VALUE" val="11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2"/>
  <p:tag name="KSO_WM_TAG_VERSION" val="1.0"/>
  <p:tag name="KSO_WM_SLIDE_ID" val="custom16016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2"/>
  <p:tag name="KSO_WM_TAG_VERSION" val="1.0"/>
  <p:tag name="KSO_WM_SLIDE_ID" val="custom16016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e"/>
  <p:tag name="KSO_WM_UNIT_INDEX" val="1"/>
  <p:tag name="KSO_WM_UNIT_ID" val="custom160162_12*e*1"/>
  <p:tag name="KSO_WM_UNIT_CLEAR" val="1"/>
  <p:tag name="KSO_WM_UNIT_LAYERLEVEL" val="1"/>
  <p:tag name="KSO_WM_UNIT_VALUE" val="4"/>
  <p:tag name="KSO_WM_UNIT_HIGHLIGHT" val="0"/>
  <p:tag name="KSO_WM_UNIT_COMPATIBLE" val="1"/>
  <p:tag name="KSO_WM_UNIT_PRESET_TEXT" val="Part 0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660_4"/>
  <p:tag name="KSO_WM_SLIDE_INDEX" val="4"/>
  <p:tag name="KSO_WM_SLIDE_ITEM_CNT" val="4"/>
  <p:tag name="KSO_WM_SLIDE_LAYOUT" val="l_a"/>
  <p:tag name="KSO_WM_SLIDE_LAYOUT_CNT" val="1_1"/>
  <p:tag name="KSO_WM_SLIDE_TYPE" val="text"/>
  <p:tag name="KSO_WM_BEAUTIFY_FLAG" val="#wm#"/>
  <p:tag name="KSO_WM_SLIDE_POSITION" val="284*53"/>
  <p:tag name="KSO_WM_SLIDE_SIZE" val="535*407"/>
  <p:tag name="KSO_WM_TEMPLATE_CATEGORY" val="diagram"/>
  <p:tag name="KSO_WM_TEMPLATE_INDEX" val="160660"/>
  <p:tag name="KSO_WM_TAG_VERSION" val="1.0"/>
  <p:tag name="KSO_WM_DIAGRAM_GROUP_CODE" val="l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1"/>
  <p:tag name="KSO_WM_UNIT_ID" val="diagram160660_4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1_1"/>
  <p:tag name="KSO_WM_UNIT_ID" val="diagram160660_4*l_h_a*1_1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2"/>
  <p:tag name="KSO_WM_UNIT_ID" val="diagram160660_4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1_1"/>
  <p:tag name="KSO_WM_UNIT_ID" val="diagram160660_4*l_h_f*1_1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2_1"/>
  <p:tag name="KSO_WM_UNIT_ID" val="diagram160660_4*l_h_a*1_2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3"/>
  <p:tag name="KSO_WM_UNIT_ID" val="diagram160660_4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e"/>
  <p:tag name="KSO_WM_UNIT_INDEX" val="1"/>
  <p:tag name="KSO_WM_UNIT_ID" val="custom160162_12*e*1"/>
  <p:tag name="KSO_WM_UNIT_CLEAR" val="1"/>
  <p:tag name="KSO_WM_UNIT_LAYERLEVEL" val="1"/>
  <p:tag name="KSO_WM_UNIT_VALUE" val="4"/>
  <p:tag name="KSO_WM_UNIT_HIGHLIGHT" val="0"/>
  <p:tag name="KSO_WM_UNIT_COMPATIBLE" val="1"/>
  <p:tag name="KSO_WM_UNIT_PRESET_TEXT" val="Part 0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2_1"/>
  <p:tag name="KSO_WM_UNIT_ID" val="diagram160660_4*l_h_f*1_2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3_1"/>
  <p:tag name="KSO_WM_UNIT_ID" val="diagram160660_4*l_h_a*1_3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4"/>
  <p:tag name="KSO_WM_UNIT_ID" val="diagram160660_4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3_1"/>
  <p:tag name="KSO_WM_UNIT_ID" val="diagram160660_4*l_h_f*1_3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4_1"/>
  <p:tag name="KSO_WM_UNIT_ID" val="diagram160660_4*l_h_a*1_4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5"/>
  <p:tag name="KSO_WM_UNIT_ID" val="diagram160660_4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4_1"/>
  <p:tag name="KSO_WM_UNIT_ID" val="diagram160660_4*l_h_f*1_4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259*l*1"/>
  <p:tag name="KSO_WM_TEMPLATE_CATEGORY" val="diagram"/>
  <p:tag name="KSO_WM_TEMPLATE_INDEX" val="160660"/>
  <p:tag name="KSO_WM_UNIT_TYPE" val="a"/>
  <p:tag name="KSO_WM_UNIT_INDEX" val="1"/>
  <p:tag name="KSO_WM_UNIT_ID" val="diagram160660_4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592_3"/>
  <p:tag name="KSO_WM_SLIDE_INDEX" val="3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5*187"/>
  <p:tag name="KSO_WM_SLIDE_SIZE" val="650*235"/>
  <p:tag name="KSO_WM_TEMPLATE_CATEGORY" val="diagram"/>
  <p:tag name="KSO_WM_TEMPLATE_INDEX" val="160592"/>
  <p:tag name="KSO_WM_TAG_VERSION" val="1.0"/>
  <p:tag name="KSO_WM_DIAGRAM_GROUP_CODE" val="l1-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3*i*0"/>
  <p:tag name="KSO_WM_TEMPLATE_CATEGORY" val="diagram"/>
  <p:tag name="KSO_WM_TEMPLATE_INDEX" val="160592"/>
  <p:tag name="KSO_WM_UNIT_INDEX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3*i*5"/>
  <p:tag name="KSO_WM_TEMPLATE_CATEGORY" val="diagram"/>
  <p:tag name="KSO_WM_TEMPLATE_INDEX" val="160592"/>
  <p:tag name="KSO_WM_UNIT_INDEX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3*i*10"/>
  <p:tag name="KSO_WM_TEMPLATE_CATEGORY" val="diagram"/>
  <p:tag name="KSO_WM_TEMPLATE_INDEX" val="160592"/>
  <p:tag name="KSO_WM_UNIT_INDEX" val="1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i"/>
  <p:tag name="KSO_WM_UNIT_INDEX" val="1_1"/>
  <p:tag name="KSO_WM_UNIT_ID" val="diagram160592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a"/>
  <p:tag name="KSO_WM_UNIT_INDEX" val="1"/>
  <p:tag name="KSO_WM_UNIT_ID" val="diagram160592_3*a*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3_1"/>
  <p:tag name="KSO_WM_UNIT_ID" val="diagram160592_3*l_h_a*1_3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3_1"/>
  <p:tag name="KSO_WM_UNIT_ID" val="diagram160592_3*l_h_f*1_3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2_1"/>
  <p:tag name="KSO_WM_UNIT_ID" val="diagram160592_3*l_h_a*1_2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2_1"/>
  <p:tag name="KSO_WM_UNIT_ID" val="diagram160592_3*l_h_f*1_2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1_1"/>
  <p:tag name="KSO_WM_UNIT_ID" val="diagram160592_3*l_h_a*1_1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1_1"/>
  <p:tag name="KSO_WM_UNIT_ID" val="diagram160592_3*l_h_f*1_1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592_4"/>
  <p:tag name="KSO_WM_SLIDE_INDEX" val="4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52*163"/>
  <p:tag name="KSO_WM_SLIDE_SIZE" val="656*316"/>
  <p:tag name="KSO_WM_TEMPLATE_CATEGORY" val="diagram"/>
  <p:tag name="KSO_WM_TEMPLATE_INDEX" val="160592"/>
  <p:tag name="KSO_WM_TAG_VERSION" val="1.0"/>
  <p:tag name="KSO_WM_DIAGRAM_GROUP_CODE" val="l1-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a"/>
  <p:tag name="KSO_WM_UNIT_INDEX" val="1"/>
  <p:tag name="KSO_WM_UNIT_ID" val="diagram160592_4*a*1"/>
  <p:tag name="KSO_WM_UNIT_CLEAR" val="1"/>
  <p:tag name="KSO_WM_UNIT_LAYERLEVEL" val="1"/>
  <p:tag name="KSO_WM_UNIT_VALUE" val="48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4*i*1"/>
  <p:tag name="KSO_WM_TEMPLATE_CATEGORY" val="diagram"/>
  <p:tag name="KSO_WM_TEMPLATE_INDEX" val="160592"/>
  <p:tag name="KSO_WM_UNIT_INDEX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4*i*6"/>
  <p:tag name="KSO_WM_TEMPLATE_CATEGORY" val="diagram"/>
  <p:tag name="KSO_WM_TEMPLATE_INDEX" val="160592"/>
  <p:tag name="KSO_WM_UNIT_INDEX" val="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4*i*11"/>
  <p:tag name="KSO_WM_TEMPLATE_CATEGORY" val="diagram"/>
  <p:tag name="KSO_WM_TEMPLATE_INDEX" val="160592"/>
  <p:tag name="KSO_WM_UNIT_INDEX" val="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4*i*16"/>
  <p:tag name="KSO_WM_TEMPLATE_CATEGORY" val="diagram"/>
  <p:tag name="KSO_WM_TEMPLATE_INDEX" val="160592"/>
  <p:tag name="KSO_WM_UNIT_INDEX" val="1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i"/>
  <p:tag name="KSO_WM_UNIT_INDEX" val="1_1"/>
  <p:tag name="KSO_WM_UNIT_ID" val="diagram160592_4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4_1"/>
  <p:tag name="KSO_WM_UNIT_ID" val="diagram160592_4*l_h_a*1_4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4_1"/>
  <p:tag name="KSO_WM_UNIT_ID" val="diagram160592_4*l_h_f*1_4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3_1"/>
  <p:tag name="KSO_WM_UNIT_ID" val="diagram160592_4*l_h_a*1_3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3_1"/>
  <p:tag name="KSO_WM_UNIT_ID" val="diagram160592_4*l_h_f*1_3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2_1"/>
  <p:tag name="KSO_WM_UNIT_ID" val="diagram160592_4*l_h_a*1_2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2_1"/>
  <p:tag name="KSO_WM_UNIT_ID" val="diagram160592_4*l_h_f*1_2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1_1"/>
  <p:tag name="KSO_WM_UNIT_ID" val="diagram160592_4*l_h_a*1_1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1_1"/>
  <p:tag name="KSO_WM_UNIT_ID" val="diagram160592_4*l_h_f*1_1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660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266*49"/>
  <p:tag name="KSO_WM_SLIDE_SIZE" val="573*413"/>
  <p:tag name="KSO_WM_TEMPLATE_CATEGORY" val="diagram"/>
  <p:tag name="KSO_WM_TEMPLATE_INDEX" val="160660"/>
  <p:tag name="KSO_WM_TAG_VERSION" val="1.0"/>
  <p:tag name="KSO_WM_DIAGRAM_GROUP_CODE" val="l1-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1"/>
  <p:tag name="KSO_WM_UNIT_ID" val="diagram160660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1_1"/>
  <p:tag name="KSO_WM_UNIT_ID" val="diagram160660_3*l_h_a*1_1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2"/>
  <p:tag name="KSO_WM_UNIT_ID" val="diagram160660_3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1_1"/>
  <p:tag name="KSO_WM_UNIT_ID" val="diagram160660_3*l_h_f*1_1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2_1"/>
  <p:tag name="KSO_WM_UNIT_ID" val="diagram160660_3*l_h_a*1_2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3"/>
  <p:tag name="KSO_WM_UNIT_ID" val="diagram160660_3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2_1"/>
  <p:tag name="KSO_WM_UNIT_ID" val="diagram160660_3*l_h_f*1_2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3_1"/>
  <p:tag name="KSO_WM_UNIT_ID" val="diagram160660_3*l_h_a*1_3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4"/>
  <p:tag name="KSO_WM_UNIT_ID" val="diagram160660_3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3_1"/>
  <p:tag name="KSO_WM_UNIT_ID" val="diagram160660_3*l_h_f*1_3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260*l*1"/>
  <p:tag name="KSO_WM_TEMPLATE_CATEGORY" val="diagram"/>
  <p:tag name="KSO_WM_TEMPLATE_INDEX" val="160660"/>
  <p:tag name="KSO_WM_UNIT_TYPE" val="a"/>
  <p:tag name="KSO_WM_UNIT_INDEX" val="1"/>
  <p:tag name="KSO_WM_UNIT_ID" val="diagram160660_3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2"/>
  <p:tag name="KSO_WM_TAG_VERSION" val="1.0"/>
  <p:tag name="KSO_WM_SLIDE_ID" val="custom16016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自定义 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714</Words>
  <Application>Microsoft Office PowerPoint</Application>
  <PresentationFormat>宽屏</PresentationFormat>
  <Paragraphs>149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黑体</vt:lpstr>
      <vt:lpstr>宋体</vt:lpstr>
      <vt:lpstr>Arial</vt:lpstr>
      <vt:lpstr>Calibri</vt:lpstr>
      <vt:lpstr>1_Office 主题</vt:lpstr>
      <vt:lpstr>自定义设计方案</vt:lpstr>
      <vt:lpstr>深入理解Java虚拟机</vt:lpstr>
      <vt:lpstr>自动内存管理机制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垃圾回收初探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实例分析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深入理解Java虚拟机</dc:title>
  <dc:creator/>
  <cp:lastModifiedBy>frinder6</cp:lastModifiedBy>
  <cp:revision>121</cp:revision>
  <dcterms:created xsi:type="dcterms:W3CDTF">2015-05-05T08:02:00Z</dcterms:created>
  <dcterms:modified xsi:type="dcterms:W3CDTF">2016-12-15T10:04:37Z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2052-10.1.0.5602</vt:lpwstr>
  </property>
</Properties>
</file>