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AC81F-8669-BB46-8807-498415D642A1}" type="datetimeFigureOut">
              <a:rPr lang="sv-SE" smtClean="0"/>
              <a:t>2017-07-01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6844C-673F-344F-9F16-EFE9C9116F28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93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AA3662-0D1D-4666-9C81-6075A3189758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57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AA3662-0D1D-4666-9C81-6075A3189758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521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D5E2-9623-0747-918E-EA5C0D19ECD2}" type="datetimeFigureOut">
              <a:rPr lang="sv-SE" smtClean="0"/>
              <a:t>2017-07-01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9AE9-8A76-5042-B890-76698E0FDCD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928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D5E2-9623-0747-918E-EA5C0D19ECD2}" type="datetimeFigureOut">
              <a:rPr lang="sv-SE" smtClean="0"/>
              <a:t>2017-07-01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9AE9-8A76-5042-B890-76698E0FDCD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304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D5E2-9623-0747-918E-EA5C0D19ECD2}" type="datetimeFigureOut">
              <a:rPr lang="sv-SE" smtClean="0"/>
              <a:t>2017-07-01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9AE9-8A76-5042-B890-76698E0FDCD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723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D5E2-9623-0747-918E-EA5C0D19ECD2}" type="datetimeFigureOut">
              <a:rPr lang="sv-SE" smtClean="0"/>
              <a:t>2017-07-01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9AE9-8A76-5042-B890-76698E0FDCD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134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D5E2-9623-0747-918E-EA5C0D19ECD2}" type="datetimeFigureOut">
              <a:rPr lang="sv-SE" smtClean="0"/>
              <a:t>2017-07-01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9AE9-8A76-5042-B890-76698E0FDCD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031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D5E2-9623-0747-918E-EA5C0D19ECD2}" type="datetimeFigureOut">
              <a:rPr lang="sv-SE" smtClean="0"/>
              <a:t>2017-07-01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9AE9-8A76-5042-B890-76698E0FDCD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568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D5E2-9623-0747-918E-EA5C0D19ECD2}" type="datetimeFigureOut">
              <a:rPr lang="sv-SE" smtClean="0"/>
              <a:t>2017-07-01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9AE9-8A76-5042-B890-76698E0FDCD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90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D5E2-9623-0747-918E-EA5C0D19ECD2}" type="datetimeFigureOut">
              <a:rPr lang="sv-SE" smtClean="0"/>
              <a:t>2017-07-01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9AE9-8A76-5042-B890-76698E0FDCD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60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D5E2-9623-0747-918E-EA5C0D19ECD2}" type="datetimeFigureOut">
              <a:rPr lang="sv-SE" smtClean="0"/>
              <a:t>2017-07-01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9AE9-8A76-5042-B890-76698E0FDCD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892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D5E2-9623-0747-918E-EA5C0D19ECD2}" type="datetimeFigureOut">
              <a:rPr lang="sv-SE" smtClean="0"/>
              <a:t>2017-07-01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9AE9-8A76-5042-B890-76698E0FDCD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369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D5E2-9623-0747-918E-EA5C0D19ECD2}" type="datetimeFigureOut">
              <a:rPr lang="sv-SE" smtClean="0"/>
              <a:t>2017-07-01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9AE9-8A76-5042-B890-76698E0FDCD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504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FD5E2-9623-0747-918E-EA5C0D19ECD2}" type="datetimeFigureOut">
              <a:rPr lang="sv-SE" smtClean="0"/>
              <a:t>2017-07-01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A9AE9-8A76-5042-B890-76698E0FDCD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59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804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ktangel 66"/>
          <p:cNvSpPr/>
          <p:nvPr/>
        </p:nvSpPr>
        <p:spPr>
          <a:xfrm>
            <a:off x="1809720" y="5715016"/>
            <a:ext cx="2428892" cy="100013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Rektangel 63"/>
          <p:cNvSpPr/>
          <p:nvPr/>
        </p:nvSpPr>
        <p:spPr>
          <a:xfrm>
            <a:off x="9077013" y="2477058"/>
            <a:ext cx="214314" cy="2008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Rektangel 62"/>
          <p:cNvSpPr/>
          <p:nvPr/>
        </p:nvSpPr>
        <p:spPr>
          <a:xfrm>
            <a:off x="8046320" y="2686857"/>
            <a:ext cx="214314" cy="4007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ktangel 61"/>
          <p:cNvSpPr/>
          <p:nvPr/>
        </p:nvSpPr>
        <p:spPr>
          <a:xfrm>
            <a:off x="6972059" y="3121768"/>
            <a:ext cx="214314" cy="1070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Rektangel 59"/>
          <p:cNvSpPr/>
          <p:nvPr/>
        </p:nvSpPr>
        <p:spPr>
          <a:xfrm>
            <a:off x="5458996" y="4179190"/>
            <a:ext cx="214314" cy="357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ktangel 58"/>
          <p:cNvSpPr/>
          <p:nvPr/>
        </p:nvSpPr>
        <p:spPr>
          <a:xfrm>
            <a:off x="4351616" y="4548737"/>
            <a:ext cx="214314" cy="214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153094"/>
            <a:ext cx="10515600" cy="2988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sv-SE" sz="2000" dirty="0">
                <a:solidFill>
                  <a:srgbClr val="003366"/>
                </a:solidFill>
                <a:latin typeface="Arial"/>
              </a:rPr>
              <a:t>Planer och uppföljning</a:t>
            </a:r>
            <a:endParaRPr lang="sv-SE" sz="2000" dirty="0">
              <a:solidFill>
                <a:srgbClr val="003366"/>
              </a:solidFill>
              <a:latin typeface="Arial"/>
            </a:endParaRPr>
          </a:p>
        </p:txBody>
      </p:sp>
      <p:cxnSp>
        <p:nvCxnSpPr>
          <p:cNvPr id="4" name="Rak pil 3"/>
          <p:cNvCxnSpPr/>
          <p:nvPr/>
        </p:nvCxnSpPr>
        <p:spPr>
          <a:xfrm>
            <a:off x="3459607" y="4754174"/>
            <a:ext cx="6286265" cy="1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ak 5"/>
          <p:cNvCxnSpPr/>
          <p:nvPr/>
        </p:nvCxnSpPr>
        <p:spPr>
          <a:xfrm>
            <a:off x="3459607" y="3934573"/>
            <a:ext cx="59930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ak 6"/>
          <p:cNvCxnSpPr/>
          <p:nvPr/>
        </p:nvCxnSpPr>
        <p:spPr>
          <a:xfrm>
            <a:off x="3459607" y="3195287"/>
            <a:ext cx="59930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k 7"/>
          <p:cNvCxnSpPr/>
          <p:nvPr/>
        </p:nvCxnSpPr>
        <p:spPr>
          <a:xfrm>
            <a:off x="3459607" y="2456002"/>
            <a:ext cx="59930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9"/>
          <p:cNvCxnSpPr/>
          <p:nvPr/>
        </p:nvCxnSpPr>
        <p:spPr>
          <a:xfrm rot="5400000">
            <a:off x="2262816" y="3564930"/>
            <a:ext cx="2710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10"/>
          <p:cNvCxnSpPr/>
          <p:nvPr/>
        </p:nvCxnSpPr>
        <p:spPr>
          <a:xfrm rot="5400000">
            <a:off x="3214212" y="3564930"/>
            <a:ext cx="2710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 rot="5400000">
            <a:off x="4324175" y="3564930"/>
            <a:ext cx="2710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4866929" y="5002430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Design</a:t>
            </a:r>
            <a:endParaRPr lang="sv-SE" sz="1200" dirty="0"/>
          </a:p>
        </p:txBody>
      </p:sp>
      <p:sp>
        <p:nvSpPr>
          <p:cNvPr id="14" name="textruta 13"/>
          <p:cNvSpPr txBox="1"/>
          <p:nvPr/>
        </p:nvSpPr>
        <p:spPr>
          <a:xfrm>
            <a:off x="5958558" y="5002430"/>
            <a:ext cx="838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Utveckling</a:t>
            </a:r>
            <a:endParaRPr lang="sv-SE" sz="1200" dirty="0"/>
          </a:p>
        </p:txBody>
      </p:sp>
      <p:sp>
        <p:nvSpPr>
          <p:cNvPr id="16" name="textruta 15"/>
          <p:cNvSpPr txBox="1"/>
          <p:nvPr/>
        </p:nvSpPr>
        <p:spPr>
          <a:xfrm>
            <a:off x="3697456" y="5002430"/>
            <a:ext cx="768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Förstudie</a:t>
            </a:r>
            <a:endParaRPr lang="sv-SE" sz="1200" dirty="0"/>
          </a:p>
        </p:txBody>
      </p:sp>
      <p:cxnSp>
        <p:nvCxnSpPr>
          <p:cNvPr id="17" name="Rak 16"/>
          <p:cNvCxnSpPr/>
          <p:nvPr/>
        </p:nvCxnSpPr>
        <p:spPr>
          <a:xfrm rot="5400000">
            <a:off x="5825268" y="3564930"/>
            <a:ext cx="2710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ruta 17"/>
          <p:cNvSpPr txBox="1"/>
          <p:nvPr/>
        </p:nvSpPr>
        <p:spPr>
          <a:xfrm>
            <a:off x="7480138" y="5002430"/>
            <a:ext cx="433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Test</a:t>
            </a:r>
            <a:endParaRPr lang="sv-SE" sz="1200" dirty="0"/>
          </a:p>
        </p:txBody>
      </p:sp>
      <p:cxnSp>
        <p:nvCxnSpPr>
          <p:cNvPr id="19" name="Rak 18"/>
          <p:cNvCxnSpPr/>
          <p:nvPr/>
        </p:nvCxnSpPr>
        <p:spPr>
          <a:xfrm rot="5400000">
            <a:off x="6898231" y="3564930"/>
            <a:ext cx="2710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/>
          <p:nvPr/>
        </p:nvCxnSpPr>
        <p:spPr>
          <a:xfrm rot="5400000">
            <a:off x="7934196" y="3564930"/>
            <a:ext cx="2710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ruta 20"/>
          <p:cNvSpPr txBox="1"/>
          <p:nvPr/>
        </p:nvSpPr>
        <p:spPr>
          <a:xfrm>
            <a:off x="8239493" y="5002430"/>
            <a:ext cx="134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err="1"/>
              <a:t>Produktions-sättning</a:t>
            </a:r>
            <a:endParaRPr lang="sv-SE" sz="1200" dirty="0"/>
          </a:p>
        </p:txBody>
      </p:sp>
      <p:sp>
        <p:nvSpPr>
          <p:cNvPr id="22" name="textruta 21"/>
          <p:cNvSpPr txBox="1"/>
          <p:nvPr/>
        </p:nvSpPr>
        <p:spPr>
          <a:xfrm rot="16200000">
            <a:off x="2418023" y="3345710"/>
            <a:ext cx="1203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/>
              <a:t>Antal </a:t>
            </a:r>
            <a:r>
              <a:rPr lang="sv-SE" sz="1200" b="1" dirty="0" err="1"/>
              <a:t>mandagar</a:t>
            </a:r>
            <a:endParaRPr lang="sv-SE" sz="1200" b="1" dirty="0"/>
          </a:p>
        </p:txBody>
      </p:sp>
      <p:sp>
        <p:nvSpPr>
          <p:cNvPr id="23" name="textruta 22"/>
          <p:cNvSpPr txBox="1"/>
          <p:nvPr/>
        </p:nvSpPr>
        <p:spPr>
          <a:xfrm>
            <a:off x="5702436" y="5610824"/>
            <a:ext cx="2022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/>
              <a:t>Faser i ett utvecklingsprojekt</a:t>
            </a:r>
            <a:endParaRPr lang="sv-SE" sz="1200" b="1" dirty="0"/>
          </a:p>
        </p:txBody>
      </p:sp>
      <p:sp>
        <p:nvSpPr>
          <p:cNvPr id="28" name="textruta 27"/>
          <p:cNvSpPr txBox="1"/>
          <p:nvPr/>
        </p:nvSpPr>
        <p:spPr>
          <a:xfrm>
            <a:off x="9661303" y="4745937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Tid</a:t>
            </a:r>
            <a:endParaRPr lang="sv-SE" sz="1200" dirty="0"/>
          </a:p>
        </p:txBody>
      </p:sp>
      <p:sp>
        <p:nvSpPr>
          <p:cNvPr id="29" name="Likbent triangel 28"/>
          <p:cNvSpPr/>
          <p:nvPr/>
        </p:nvSpPr>
        <p:spPr>
          <a:xfrm rot="10800000">
            <a:off x="3482511" y="1870937"/>
            <a:ext cx="275905" cy="24642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Likbent triangel 29"/>
          <p:cNvSpPr/>
          <p:nvPr/>
        </p:nvSpPr>
        <p:spPr>
          <a:xfrm rot="10800000">
            <a:off x="4433908" y="1870937"/>
            <a:ext cx="275905" cy="2464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Likbent triangel 30"/>
          <p:cNvSpPr/>
          <p:nvPr/>
        </p:nvSpPr>
        <p:spPr>
          <a:xfrm rot="10800000">
            <a:off x="5530156" y="1870937"/>
            <a:ext cx="275905" cy="2464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Likbent triangel 31"/>
          <p:cNvSpPr/>
          <p:nvPr/>
        </p:nvSpPr>
        <p:spPr>
          <a:xfrm rot="10800000">
            <a:off x="6681261" y="1870938"/>
            <a:ext cx="275905" cy="2464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Likbent triangel 32"/>
          <p:cNvSpPr/>
          <p:nvPr/>
        </p:nvSpPr>
        <p:spPr>
          <a:xfrm rot="10800000">
            <a:off x="8122070" y="1870938"/>
            <a:ext cx="275905" cy="2464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Likbent triangel 33"/>
          <p:cNvSpPr/>
          <p:nvPr/>
        </p:nvSpPr>
        <p:spPr>
          <a:xfrm rot="10800000">
            <a:off x="9163462" y="1870937"/>
            <a:ext cx="275905" cy="2464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textruta 34"/>
          <p:cNvSpPr txBox="1"/>
          <p:nvPr/>
        </p:nvSpPr>
        <p:spPr>
          <a:xfrm>
            <a:off x="3370149" y="1627619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>
                <a:latin typeface="+mj-lt"/>
              </a:rPr>
              <a:t>TG0</a:t>
            </a:r>
            <a:endParaRPr lang="sv-SE" sz="1050" dirty="0">
              <a:latin typeface="+mj-lt"/>
            </a:endParaRPr>
          </a:p>
        </p:txBody>
      </p:sp>
      <p:sp>
        <p:nvSpPr>
          <p:cNvPr id="36" name="textruta 35"/>
          <p:cNvSpPr txBox="1"/>
          <p:nvPr/>
        </p:nvSpPr>
        <p:spPr>
          <a:xfrm>
            <a:off x="4354624" y="1627619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>
                <a:latin typeface="+mj-lt"/>
              </a:rPr>
              <a:t>TG1</a:t>
            </a:r>
            <a:endParaRPr lang="sv-SE" sz="1050" dirty="0">
              <a:latin typeface="+mj-lt"/>
            </a:endParaRPr>
          </a:p>
        </p:txBody>
      </p:sp>
      <p:sp>
        <p:nvSpPr>
          <p:cNvPr id="37" name="textruta 36"/>
          <p:cNvSpPr txBox="1"/>
          <p:nvPr/>
        </p:nvSpPr>
        <p:spPr>
          <a:xfrm>
            <a:off x="5410778" y="1627619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>
                <a:latin typeface="+mj-lt"/>
              </a:rPr>
              <a:t>TG2</a:t>
            </a:r>
            <a:endParaRPr lang="sv-SE" sz="1050" dirty="0">
              <a:latin typeface="+mj-lt"/>
            </a:endParaRPr>
          </a:p>
        </p:txBody>
      </p:sp>
      <p:sp>
        <p:nvSpPr>
          <p:cNvPr id="38" name="textruta 37"/>
          <p:cNvSpPr txBox="1"/>
          <p:nvPr/>
        </p:nvSpPr>
        <p:spPr>
          <a:xfrm>
            <a:off x="6587612" y="1627619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>
                <a:latin typeface="+mj-lt"/>
              </a:rPr>
              <a:t>TG3</a:t>
            </a:r>
            <a:endParaRPr lang="sv-SE" sz="1050" dirty="0">
              <a:latin typeface="+mj-lt"/>
            </a:endParaRPr>
          </a:p>
        </p:txBody>
      </p:sp>
      <p:sp>
        <p:nvSpPr>
          <p:cNvPr id="39" name="textruta 38"/>
          <p:cNvSpPr txBox="1"/>
          <p:nvPr/>
        </p:nvSpPr>
        <p:spPr>
          <a:xfrm>
            <a:off x="8016406" y="1627619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>
                <a:latin typeface="+mj-lt"/>
              </a:rPr>
              <a:t>TG4</a:t>
            </a:r>
            <a:endParaRPr lang="sv-SE" sz="1050" dirty="0">
              <a:latin typeface="+mj-lt"/>
            </a:endParaRPr>
          </a:p>
        </p:txBody>
      </p:sp>
      <p:sp>
        <p:nvSpPr>
          <p:cNvPr id="40" name="textruta 39"/>
          <p:cNvSpPr txBox="1"/>
          <p:nvPr/>
        </p:nvSpPr>
        <p:spPr>
          <a:xfrm>
            <a:off x="9004895" y="1627619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>
                <a:latin typeface="+mj-lt"/>
              </a:rPr>
              <a:t>TG5</a:t>
            </a:r>
            <a:endParaRPr lang="sv-SE" sz="1050" dirty="0">
              <a:latin typeface="+mj-lt"/>
            </a:endParaRPr>
          </a:p>
        </p:txBody>
      </p:sp>
      <p:cxnSp>
        <p:nvCxnSpPr>
          <p:cNvPr id="44" name="Rak 43"/>
          <p:cNvCxnSpPr/>
          <p:nvPr/>
        </p:nvCxnSpPr>
        <p:spPr>
          <a:xfrm flipV="1">
            <a:off x="3595670" y="4539253"/>
            <a:ext cx="100013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k 45"/>
          <p:cNvCxnSpPr/>
          <p:nvPr/>
        </p:nvCxnSpPr>
        <p:spPr>
          <a:xfrm flipV="1">
            <a:off x="4595802" y="4182063"/>
            <a:ext cx="107157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ak 48"/>
          <p:cNvCxnSpPr/>
          <p:nvPr/>
        </p:nvCxnSpPr>
        <p:spPr>
          <a:xfrm flipV="1">
            <a:off x="5667372" y="3110493"/>
            <a:ext cx="1500198" cy="107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ak 40"/>
          <p:cNvCxnSpPr/>
          <p:nvPr/>
        </p:nvCxnSpPr>
        <p:spPr>
          <a:xfrm flipV="1">
            <a:off x="8239140" y="2467551"/>
            <a:ext cx="107157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k 44"/>
          <p:cNvCxnSpPr/>
          <p:nvPr/>
        </p:nvCxnSpPr>
        <p:spPr>
          <a:xfrm flipV="1">
            <a:off x="7167570" y="2681865"/>
            <a:ext cx="107157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ruta 57"/>
          <p:cNvSpPr txBox="1"/>
          <p:nvPr/>
        </p:nvSpPr>
        <p:spPr>
          <a:xfrm>
            <a:off x="2225992" y="748723"/>
            <a:ext cx="7361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Resursplanen ligger till grund för budgeten som projektet mäts mot. Efter TG2 används en formell förändringshanteringsprocess.</a:t>
            </a:r>
            <a:endParaRPr lang="sv-SE" dirty="0"/>
          </a:p>
        </p:txBody>
      </p:sp>
      <p:sp>
        <p:nvSpPr>
          <p:cNvPr id="65" name="Rektangel 64"/>
          <p:cNvSpPr/>
          <p:nvPr/>
        </p:nvSpPr>
        <p:spPr>
          <a:xfrm>
            <a:off x="1952596" y="5857892"/>
            <a:ext cx="214314" cy="1428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textruta 65"/>
          <p:cNvSpPr txBox="1"/>
          <p:nvPr/>
        </p:nvSpPr>
        <p:spPr>
          <a:xfrm>
            <a:off x="2201851" y="5786455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Budget</a:t>
            </a:r>
            <a:endParaRPr lang="sv-SE" sz="1200" dirty="0"/>
          </a:p>
        </p:txBody>
      </p:sp>
      <p:sp>
        <p:nvSpPr>
          <p:cNvPr id="68" name="textruta 67"/>
          <p:cNvSpPr txBox="1"/>
          <p:nvPr/>
        </p:nvSpPr>
        <p:spPr>
          <a:xfrm>
            <a:off x="2201851" y="5993847"/>
            <a:ext cx="903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Nedlagd tid</a:t>
            </a:r>
            <a:endParaRPr lang="sv-SE" sz="1200" dirty="0"/>
          </a:p>
        </p:txBody>
      </p:sp>
      <p:sp>
        <p:nvSpPr>
          <p:cNvPr id="69" name="textruta 68"/>
          <p:cNvSpPr txBox="1"/>
          <p:nvPr/>
        </p:nvSpPr>
        <p:spPr>
          <a:xfrm>
            <a:off x="2201851" y="6217686"/>
            <a:ext cx="1473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Prognos återstående</a:t>
            </a:r>
            <a:endParaRPr lang="sv-SE" sz="1200" dirty="0"/>
          </a:p>
        </p:txBody>
      </p:sp>
      <p:cxnSp>
        <p:nvCxnSpPr>
          <p:cNvPr id="70" name="Rak 69"/>
          <p:cNvCxnSpPr/>
          <p:nvPr/>
        </p:nvCxnSpPr>
        <p:spPr>
          <a:xfrm>
            <a:off x="1961196" y="6572272"/>
            <a:ext cx="179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ruta 70"/>
          <p:cNvSpPr txBox="1"/>
          <p:nvPr/>
        </p:nvSpPr>
        <p:spPr>
          <a:xfrm>
            <a:off x="2201851" y="6428625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Plan</a:t>
            </a:r>
            <a:endParaRPr lang="sv-SE" sz="1200" dirty="0"/>
          </a:p>
        </p:txBody>
      </p:sp>
      <p:cxnSp>
        <p:nvCxnSpPr>
          <p:cNvPr id="72" name="Rak 71"/>
          <p:cNvCxnSpPr/>
          <p:nvPr/>
        </p:nvCxnSpPr>
        <p:spPr>
          <a:xfrm>
            <a:off x="1965660" y="6130581"/>
            <a:ext cx="17958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ak 72"/>
          <p:cNvCxnSpPr/>
          <p:nvPr/>
        </p:nvCxnSpPr>
        <p:spPr>
          <a:xfrm>
            <a:off x="1965660" y="6344895"/>
            <a:ext cx="17958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13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ktangel 46"/>
          <p:cNvSpPr/>
          <p:nvPr/>
        </p:nvSpPr>
        <p:spPr>
          <a:xfrm>
            <a:off x="1809720" y="5715016"/>
            <a:ext cx="2428892" cy="100013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192848"/>
            <a:ext cx="10515600" cy="31216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sv-SE" sz="2000" dirty="0">
                <a:solidFill>
                  <a:srgbClr val="003366"/>
                </a:solidFill>
                <a:latin typeface="Arial"/>
              </a:rPr>
              <a:t>Planer och uppföljning</a:t>
            </a:r>
            <a:endParaRPr lang="sv-SE" sz="2000" dirty="0">
              <a:solidFill>
                <a:srgbClr val="003366"/>
              </a:solidFill>
              <a:latin typeface="Arial"/>
            </a:endParaRPr>
          </a:p>
        </p:txBody>
      </p:sp>
      <p:cxnSp>
        <p:nvCxnSpPr>
          <p:cNvPr id="4" name="Rak pil 3"/>
          <p:cNvCxnSpPr/>
          <p:nvPr/>
        </p:nvCxnSpPr>
        <p:spPr>
          <a:xfrm>
            <a:off x="3459607" y="4825612"/>
            <a:ext cx="6286265" cy="1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ak 5"/>
          <p:cNvCxnSpPr/>
          <p:nvPr/>
        </p:nvCxnSpPr>
        <p:spPr>
          <a:xfrm>
            <a:off x="3459607" y="4006011"/>
            <a:ext cx="59930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ak 6"/>
          <p:cNvCxnSpPr/>
          <p:nvPr/>
        </p:nvCxnSpPr>
        <p:spPr>
          <a:xfrm>
            <a:off x="3459607" y="3266725"/>
            <a:ext cx="59930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k 7"/>
          <p:cNvCxnSpPr/>
          <p:nvPr/>
        </p:nvCxnSpPr>
        <p:spPr>
          <a:xfrm>
            <a:off x="3459607" y="2527440"/>
            <a:ext cx="59930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9"/>
          <p:cNvCxnSpPr/>
          <p:nvPr/>
        </p:nvCxnSpPr>
        <p:spPr>
          <a:xfrm rot="5400000">
            <a:off x="2262816" y="3636368"/>
            <a:ext cx="2710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10"/>
          <p:cNvCxnSpPr/>
          <p:nvPr/>
        </p:nvCxnSpPr>
        <p:spPr>
          <a:xfrm rot="5400000">
            <a:off x="3214212" y="3636368"/>
            <a:ext cx="2710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 rot="5400000">
            <a:off x="4324175" y="3636368"/>
            <a:ext cx="2710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4866929" y="5073868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Design</a:t>
            </a:r>
            <a:endParaRPr lang="sv-SE" sz="1200" dirty="0"/>
          </a:p>
        </p:txBody>
      </p:sp>
      <p:sp>
        <p:nvSpPr>
          <p:cNvPr id="14" name="textruta 13"/>
          <p:cNvSpPr txBox="1"/>
          <p:nvPr/>
        </p:nvSpPr>
        <p:spPr>
          <a:xfrm>
            <a:off x="5958558" y="5073868"/>
            <a:ext cx="838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Utveckling</a:t>
            </a:r>
            <a:endParaRPr lang="sv-SE" sz="1200" dirty="0"/>
          </a:p>
        </p:txBody>
      </p:sp>
      <p:sp>
        <p:nvSpPr>
          <p:cNvPr id="16" name="textruta 15"/>
          <p:cNvSpPr txBox="1"/>
          <p:nvPr/>
        </p:nvSpPr>
        <p:spPr>
          <a:xfrm>
            <a:off x="3697456" y="5073868"/>
            <a:ext cx="768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Förstudie</a:t>
            </a:r>
            <a:endParaRPr lang="sv-SE" sz="1200" dirty="0"/>
          </a:p>
        </p:txBody>
      </p:sp>
      <p:cxnSp>
        <p:nvCxnSpPr>
          <p:cNvPr id="17" name="Rak 16"/>
          <p:cNvCxnSpPr/>
          <p:nvPr/>
        </p:nvCxnSpPr>
        <p:spPr>
          <a:xfrm rot="5400000">
            <a:off x="5825268" y="3636368"/>
            <a:ext cx="2710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ruta 17"/>
          <p:cNvSpPr txBox="1"/>
          <p:nvPr/>
        </p:nvSpPr>
        <p:spPr>
          <a:xfrm>
            <a:off x="7480138" y="5073868"/>
            <a:ext cx="433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Test</a:t>
            </a:r>
            <a:endParaRPr lang="sv-SE" sz="1200" dirty="0"/>
          </a:p>
        </p:txBody>
      </p:sp>
      <p:cxnSp>
        <p:nvCxnSpPr>
          <p:cNvPr id="19" name="Rak 18"/>
          <p:cNvCxnSpPr/>
          <p:nvPr/>
        </p:nvCxnSpPr>
        <p:spPr>
          <a:xfrm rot="5400000">
            <a:off x="6898231" y="3636368"/>
            <a:ext cx="2710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/>
          <p:nvPr/>
        </p:nvCxnSpPr>
        <p:spPr>
          <a:xfrm rot="5400000">
            <a:off x="7934196" y="3636368"/>
            <a:ext cx="2710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ruta 20"/>
          <p:cNvSpPr txBox="1"/>
          <p:nvPr/>
        </p:nvSpPr>
        <p:spPr>
          <a:xfrm>
            <a:off x="8239493" y="5073868"/>
            <a:ext cx="134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err="1"/>
              <a:t>Produktions-sättning</a:t>
            </a:r>
            <a:endParaRPr lang="sv-SE" sz="1200" dirty="0"/>
          </a:p>
        </p:txBody>
      </p:sp>
      <p:sp>
        <p:nvSpPr>
          <p:cNvPr id="22" name="textruta 21"/>
          <p:cNvSpPr txBox="1"/>
          <p:nvPr/>
        </p:nvSpPr>
        <p:spPr>
          <a:xfrm rot="16200000">
            <a:off x="2418023" y="3417148"/>
            <a:ext cx="1203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/>
              <a:t>Antal </a:t>
            </a:r>
            <a:r>
              <a:rPr lang="sv-SE" sz="1200" b="1" dirty="0" err="1"/>
              <a:t>mandagar</a:t>
            </a:r>
            <a:endParaRPr lang="sv-SE" sz="1200" b="1" dirty="0"/>
          </a:p>
        </p:txBody>
      </p:sp>
      <p:sp>
        <p:nvSpPr>
          <p:cNvPr id="23" name="textruta 22"/>
          <p:cNvSpPr txBox="1"/>
          <p:nvPr/>
        </p:nvSpPr>
        <p:spPr>
          <a:xfrm>
            <a:off x="5702436" y="5682262"/>
            <a:ext cx="2022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/>
              <a:t>Faser i ett utvecklingsprojekt</a:t>
            </a:r>
            <a:endParaRPr lang="sv-SE" sz="1200" b="1" dirty="0"/>
          </a:p>
        </p:txBody>
      </p:sp>
      <p:sp>
        <p:nvSpPr>
          <p:cNvPr id="28" name="textruta 27"/>
          <p:cNvSpPr txBox="1"/>
          <p:nvPr/>
        </p:nvSpPr>
        <p:spPr>
          <a:xfrm>
            <a:off x="9661303" y="4817375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Tid</a:t>
            </a:r>
            <a:endParaRPr lang="sv-SE" sz="1200" dirty="0"/>
          </a:p>
        </p:txBody>
      </p:sp>
      <p:sp>
        <p:nvSpPr>
          <p:cNvPr id="29" name="Likbent triangel 28"/>
          <p:cNvSpPr/>
          <p:nvPr/>
        </p:nvSpPr>
        <p:spPr>
          <a:xfrm rot="10800000">
            <a:off x="3482511" y="1942375"/>
            <a:ext cx="275905" cy="24642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Likbent triangel 29"/>
          <p:cNvSpPr/>
          <p:nvPr/>
        </p:nvSpPr>
        <p:spPr>
          <a:xfrm rot="10800000">
            <a:off x="4433908" y="1942375"/>
            <a:ext cx="275905" cy="2464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Likbent triangel 30"/>
          <p:cNvSpPr/>
          <p:nvPr/>
        </p:nvSpPr>
        <p:spPr>
          <a:xfrm rot="10800000">
            <a:off x="5530156" y="1942375"/>
            <a:ext cx="275905" cy="2464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Likbent triangel 31"/>
          <p:cNvSpPr/>
          <p:nvPr/>
        </p:nvSpPr>
        <p:spPr>
          <a:xfrm rot="10800000">
            <a:off x="6681261" y="1942376"/>
            <a:ext cx="275905" cy="2464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Likbent triangel 32"/>
          <p:cNvSpPr/>
          <p:nvPr/>
        </p:nvSpPr>
        <p:spPr>
          <a:xfrm rot="10800000">
            <a:off x="8122070" y="1942376"/>
            <a:ext cx="275905" cy="2464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Likbent triangel 33"/>
          <p:cNvSpPr/>
          <p:nvPr/>
        </p:nvSpPr>
        <p:spPr>
          <a:xfrm rot="10800000">
            <a:off x="9163462" y="1942375"/>
            <a:ext cx="275905" cy="2464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textruta 34"/>
          <p:cNvSpPr txBox="1"/>
          <p:nvPr/>
        </p:nvSpPr>
        <p:spPr>
          <a:xfrm>
            <a:off x="3370149" y="1699057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>
                <a:latin typeface="+mj-lt"/>
              </a:rPr>
              <a:t>TG0</a:t>
            </a:r>
            <a:endParaRPr lang="sv-SE" sz="1050" dirty="0">
              <a:latin typeface="+mj-lt"/>
            </a:endParaRPr>
          </a:p>
        </p:txBody>
      </p:sp>
      <p:sp>
        <p:nvSpPr>
          <p:cNvPr id="36" name="textruta 35"/>
          <p:cNvSpPr txBox="1"/>
          <p:nvPr/>
        </p:nvSpPr>
        <p:spPr>
          <a:xfrm>
            <a:off x="4354624" y="1699057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>
                <a:latin typeface="+mj-lt"/>
              </a:rPr>
              <a:t>TG1</a:t>
            </a:r>
            <a:endParaRPr lang="sv-SE" sz="1050" dirty="0">
              <a:latin typeface="+mj-lt"/>
            </a:endParaRPr>
          </a:p>
        </p:txBody>
      </p:sp>
      <p:sp>
        <p:nvSpPr>
          <p:cNvPr id="37" name="textruta 36"/>
          <p:cNvSpPr txBox="1"/>
          <p:nvPr/>
        </p:nvSpPr>
        <p:spPr>
          <a:xfrm>
            <a:off x="5410778" y="1699057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>
                <a:latin typeface="+mj-lt"/>
              </a:rPr>
              <a:t>TG2</a:t>
            </a:r>
            <a:endParaRPr lang="sv-SE" sz="1050" dirty="0">
              <a:latin typeface="+mj-lt"/>
            </a:endParaRPr>
          </a:p>
        </p:txBody>
      </p:sp>
      <p:sp>
        <p:nvSpPr>
          <p:cNvPr id="38" name="textruta 37"/>
          <p:cNvSpPr txBox="1"/>
          <p:nvPr/>
        </p:nvSpPr>
        <p:spPr>
          <a:xfrm>
            <a:off x="6587612" y="1699057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>
                <a:latin typeface="+mj-lt"/>
              </a:rPr>
              <a:t>TG3</a:t>
            </a:r>
            <a:endParaRPr lang="sv-SE" sz="1050" dirty="0">
              <a:latin typeface="+mj-lt"/>
            </a:endParaRPr>
          </a:p>
        </p:txBody>
      </p:sp>
      <p:sp>
        <p:nvSpPr>
          <p:cNvPr id="39" name="textruta 38"/>
          <p:cNvSpPr txBox="1"/>
          <p:nvPr/>
        </p:nvSpPr>
        <p:spPr>
          <a:xfrm>
            <a:off x="7977217" y="1699057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>
                <a:latin typeface="+mj-lt"/>
              </a:rPr>
              <a:t>TG4</a:t>
            </a:r>
            <a:endParaRPr lang="sv-SE" sz="1050" dirty="0">
              <a:latin typeface="+mj-lt"/>
            </a:endParaRPr>
          </a:p>
        </p:txBody>
      </p:sp>
      <p:sp>
        <p:nvSpPr>
          <p:cNvPr id="40" name="textruta 39"/>
          <p:cNvSpPr txBox="1"/>
          <p:nvPr/>
        </p:nvSpPr>
        <p:spPr>
          <a:xfrm>
            <a:off x="9004895" y="1699057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>
                <a:latin typeface="+mj-lt"/>
              </a:rPr>
              <a:t>TG5</a:t>
            </a:r>
            <a:endParaRPr lang="sv-SE" sz="1050" dirty="0">
              <a:latin typeface="+mj-lt"/>
            </a:endParaRPr>
          </a:p>
        </p:txBody>
      </p:sp>
      <p:cxnSp>
        <p:nvCxnSpPr>
          <p:cNvPr id="44" name="Rak 43"/>
          <p:cNvCxnSpPr/>
          <p:nvPr/>
        </p:nvCxnSpPr>
        <p:spPr>
          <a:xfrm flipV="1">
            <a:off x="3595670" y="4610691"/>
            <a:ext cx="100013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k 45"/>
          <p:cNvCxnSpPr/>
          <p:nvPr/>
        </p:nvCxnSpPr>
        <p:spPr>
          <a:xfrm flipV="1">
            <a:off x="4595802" y="4253501"/>
            <a:ext cx="107157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ak 48"/>
          <p:cNvCxnSpPr/>
          <p:nvPr/>
        </p:nvCxnSpPr>
        <p:spPr>
          <a:xfrm flipV="1">
            <a:off x="5667372" y="3181931"/>
            <a:ext cx="1500198" cy="107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ak 40"/>
          <p:cNvCxnSpPr/>
          <p:nvPr/>
        </p:nvCxnSpPr>
        <p:spPr>
          <a:xfrm flipV="1">
            <a:off x="8239140" y="2538989"/>
            <a:ext cx="107157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k 44"/>
          <p:cNvCxnSpPr/>
          <p:nvPr/>
        </p:nvCxnSpPr>
        <p:spPr>
          <a:xfrm flipV="1">
            <a:off x="7167570" y="2753303"/>
            <a:ext cx="107157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ktangel 41"/>
          <p:cNvSpPr/>
          <p:nvPr/>
        </p:nvSpPr>
        <p:spPr>
          <a:xfrm>
            <a:off x="1952596" y="5857892"/>
            <a:ext cx="214314" cy="1428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textruta 42"/>
          <p:cNvSpPr txBox="1"/>
          <p:nvPr/>
        </p:nvSpPr>
        <p:spPr>
          <a:xfrm>
            <a:off x="2201851" y="5786455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Budget</a:t>
            </a:r>
            <a:endParaRPr lang="sv-SE" sz="1200" dirty="0"/>
          </a:p>
        </p:txBody>
      </p:sp>
      <p:sp>
        <p:nvSpPr>
          <p:cNvPr id="50" name="textruta 49"/>
          <p:cNvSpPr txBox="1"/>
          <p:nvPr/>
        </p:nvSpPr>
        <p:spPr>
          <a:xfrm>
            <a:off x="2201851" y="5993847"/>
            <a:ext cx="903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Nedlagd tid</a:t>
            </a:r>
            <a:endParaRPr lang="sv-SE" sz="1200" dirty="0"/>
          </a:p>
        </p:txBody>
      </p:sp>
      <p:sp>
        <p:nvSpPr>
          <p:cNvPr id="54" name="textruta 53"/>
          <p:cNvSpPr txBox="1"/>
          <p:nvPr/>
        </p:nvSpPr>
        <p:spPr>
          <a:xfrm>
            <a:off x="2201851" y="6217686"/>
            <a:ext cx="1473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Prognos återstående</a:t>
            </a:r>
            <a:endParaRPr lang="sv-SE" sz="1200" dirty="0"/>
          </a:p>
        </p:txBody>
      </p:sp>
      <p:cxnSp>
        <p:nvCxnSpPr>
          <p:cNvPr id="56" name="Rak 55"/>
          <p:cNvCxnSpPr/>
          <p:nvPr/>
        </p:nvCxnSpPr>
        <p:spPr>
          <a:xfrm>
            <a:off x="1961196" y="6572272"/>
            <a:ext cx="179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ruta 56"/>
          <p:cNvSpPr txBox="1"/>
          <p:nvPr/>
        </p:nvSpPr>
        <p:spPr>
          <a:xfrm>
            <a:off x="2201851" y="6428625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Plan</a:t>
            </a:r>
            <a:endParaRPr lang="sv-SE" sz="1200" dirty="0"/>
          </a:p>
        </p:txBody>
      </p:sp>
      <p:sp>
        <p:nvSpPr>
          <p:cNvPr id="58" name="textruta 57"/>
          <p:cNvSpPr txBox="1"/>
          <p:nvPr/>
        </p:nvSpPr>
        <p:spPr>
          <a:xfrm>
            <a:off x="2225992" y="748724"/>
            <a:ext cx="772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Projekten rapporterar nedlagd tid och prognos till </a:t>
            </a:r>
            <a:r>
              <a:rPr lang="sv-SE" dirty="0" err="1"/>
              <a:t>Roadmap-ledningen</a:t>
            </a:r>
            <a:r>
              <a:rPr lang="sv-SE" dirty="0"/>
              <a:t> varje vecka</a:t>
            </a:r>
            <a:endParaRPr lang="sv-SE" dirty="0"/>
          </a:p>
        </p:txBody>
      </p:sp>
      <p:cxnSp>
        <p:nvCxnSpPr>
          <p:cNvPr id="51" name="Rak 50"/>
          <p:cNvCxnSpPr/>
          <p:nvPr/>
        </p:nvCxnSpPr>
        <p:spPr>
          <a:xfrm flipV="1">
            <a:off x="3595670" y="4682129"/>
            <a:ext cx="1000132" cy="142876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ak 58"/>
          <p:cNvCxnSpPr/>
          <p:nvPr/>
        </p:nvCxnSpPr>
        <p:spPr>
          <a:xfrm flipV="1">
            <a:off x="4595802" y="4324939"/>
            <a:ext cx="1071570" cy="35719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ak 59"/>
          <p:cNvCxnSpPr/>
          <p:nvPr/>
        </p:nvCxnSpPr>
        <p:spPr>
          <a:xfrm flipV="1">
            <a:off x="5667372" y="2967617"/>
            <a:ext cx="1500198" cy="1357322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ak 62"/>
          <p:cNvCxnSpPr/>
          <p:nvPr/>
        </p:nvCxnSpPr>
        <p:spPr>
          <a:xfrm flipV="1">
            <a:off x="7167570" y="2824741"/>
            <a:ext cx="571504" cy="142876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ak 65"/>
          <p:cNvCxnSpPr/>
          <p:nvPr/>
        </p:nvCxnSpPr>
        <p:spPr>
          <a:xfrm flipV="1">
            <a:off x="8239140" y="2610427"/>
            <a:ext cx="1071570" cy="14287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ak 69"/>
          <p:cNvCxnSpPr/>
          <p:nvPr/>
        </p:nvCxnSpPr>
        <p:spPr>
          <a:xfrm>
            <a:off x="1965660" y="6130581"/>
            <a:ext cx="17958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 flipV="1">
            <a:off x="7739074" y="2753303"/>
            <a:ext cx="500066" cy="7143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ak 75"/>
          <p:cNvCxnSpPr/>
          <p:nvPr/>
        </p:nvCxnSpPr>
        <p:spPr>
          <a:xfrm>
            <a:off x="1965660" y="6344895"/>
            <a:ext cx="17958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ak 77"/>
          <p:cNvCxnSpPr/>
          <p:nvPr/>
        </p:nvCxnSpPr>
        <p:spPr>
          <a:xfrm rot="5400000">
            <a:off x="6448169" y="3750277"/>
            <a:ext cx="255784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9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</Words>
  <Application>Microsoft Macintosh PowerPoint</Application>
  <PresentationFormat>Bredbild</PresentationFormat>
  <Paragraphs>42</Paragraphs>
  <Slides>3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Office-tema</vt:lpstr>
      <vt:lpstr>PowerPoint-presentation</vt:lpstr>
      <vt:lpstr>Planer och uppföljning</vt:lpstr>
      <vt:lpstr>Planer och uppföljning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Jonas Colmsjö</dc:creator>
  <cp:lastModifiedBy>Jonas Colmsjö</cp:lastModifiedBy>
  <cp:revision>1</cp:revision>
  <dcterms:created xsi:type="dcterms:W3CDTF">2017-07-01T17:31:35Z</dcterms:created>
  <dcterms:modified xsi:type="dcterms:W3CDTF">2017-07-01T17:33:20Z</dcterms:modified>
</cp:coreProperties>
</file>