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5"/>
  </p:notesMasterIdLst>
  <p:handoutMasterIdLst>
    <p:handoutMasterId r:id="rId26"/>
  </p:handoutMasterIdLst>
  <p:sldIdLst>
    <p:sldId id="256" r:id="rId2"/>
    <p:sldId id="277" r:id="rId3"/>
    <p:sldId id="257" r:id="rId4"/>
    <p:sldId id="294" r:id="rId5"/>
    <p:sldId id="295" r:id="rId6"/>
    <p:sldId id="296" r:id="rId7"/>
    <p:sldId id="258" r:id="rId8"/>
    <p:sldId id="259" r:id="rId9"/>
    <p:sldId id="260" r:id="rId10"/>
    <p:sldId id="262" r:id="rId11"/>
    <p:sldId id="261" r:id="rId12"/>
    <p:sldId id="297" r:id="rId13"/>
    <p:sldId id="307" r:id="rId14"/>
    <p:sldId id="300" r:id="rId15"/>
    <p:sldId id="302" r:id="rId16"/>
    <p:sldId id="303" r:id="rId17"/>
    <p:sldId id="298" r:id="rId18"/>
    <p:sldId id="301" r:id="rId19"/>
    <p:sldId id="308" r:id="rId20"/>
    <p:sldId id="306" r:id="rId21"/>
    <p:sldId id="309" r:id="rId22"/>
    <p:sldId id="305" r:id="rId23"/>
    <p:sldId id="310" r:id="rId24"/>
  </p:sldIdLst>
  <p:sldSz cx="9144000" cy="6858000" type="screen4x3"/>
  <p:notesSz cx="7102475" cy="9388475"/>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FF9F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187D83-F870-4718-A298-A01D59679BF6}" type="doc">
      <dgm:prSet loTypeId="urn:microsoft.com/office/officeart/2005/8/layout/lProcess2" loCatId="list" qsTypeId="urn:microsoft.com/office/officeart/2005/8/quickstyle/3d3" qsCatId="3D" csTypeId="urn:microsoft.com/office/officeart/2005/8/colors/accent2_2" csCatId="accent2" phldr="1"/>
      <dgm:spPr/>
      <dgm:t>
        <a:bodyPr/>
        <a:lstStyle/>
        <a:p>
          <a:endParaRPr lang="en-US"/>
        </a:p>
      </dgm:t>
    </dgm:pt>
    <dgm:pt modelId="{B3AA4F4A-A4C1-4769-9874-8F3B4A8E85F4}">
      <dgm:prSet phldrT="[Text]"/>
      <dgm:spPr/>
      <dgm:t>
        <a:bodyPr/>
        <a:lstStyle/>
        <a:p>
          <a:pPr marL="914400" indent="-914400" rtl="0">
            <a:tabLst/>
          </a:pPr>
          <a:r>
            <a:rPr lang="en-US" b="1" i="0" u="none" strike="noStrike" spc="50" baseline="0" dirty="0" err="1" smtClean="0">
              <a:ln w="11430"/>
              <a:effectLst>
                <a:outerShdw blurRad="76200" dist="50800" dir="5400000" algn="tl" rotWithShape="0">
                  <a:srgbClr val="000000">
                    <a:alpha val="65000"/>
                  </a:srgbClr>
                </a:outerShdw>
              </a:effectLst>
              <a:latin typeface="Calibri"/>
              <a:cs typeface="Calibri"/>
            </a:rPr>
            <a:t>Misi</a:t>
          </a:r>
          <a:r>
            <a:rPr lang="en-US" b="1" i="0" u="none" strike="noStrike" spc="50" baseline="0" dirty="0" smtClean="0">
              <a:ln w="11430"/>
              <a:effectLst>
                <a:outerShdw blurRad="76200" dist="50800" dir="5400000" algn="tl" rotWithShape="0">
                  <a:srgbClr val="000000">
                    <a:alpha val="65000"/>
                  </a:srgbClr>
                </a:outerShdw>
              </a:effectLst>
              <a:latin typeface="Calibri"/>
              <a:cs typeface="Calibri"/>
            </a:rPr>
            <a:t> 1 : </a:t>
          </a:r>
          <a:r>
            <a:rPr lang="en-US" b="1" i="0" u="none" strike="noStrike" spc="50" baseline="0" dirty="0" err="1" smtClean="0">
              <a:ln w="11430"/>
              <a:effectLst>
                <a:outerShdw blurRad="76200" dist="50800" dir="5400000" algn="tl" rotWithShape="0">
                  <a:srgbClr val="000000">
                    <a:alpha val="65000"/>
                  </a:srgbClr>
                </a:outerShdw>
              </a:effectLst>
              <a:latin typeface="Calibri"/>
              <a:cs typeface="Calibri"/>
            </a:rPr>
            <a:t>Meningkatkan</a:t>
          </a:r>
          <a:r>
            <a:rPr lang="en-US" b="1" i="0" u="none" strike="noStrike" spc="50" baseline="0" dirty="0" smtClean="0">
              <a:ln w="11430"/>
              <a:effectLst>
                <a:outerShdw blurRad="76200" dist="50800" dir="5400000" algn="tl" rotWithShape="0">
                  <a:srgbClr val="000000">
                    <a:alpha val="65000"/>
                  </a:srgbClr>
                </a:outerShdw>
              </a:effectLst>
              <a:latin typeface="Calibri"/>
              <a:cs typeface="Calibri"/>
            </a:rPr>
            <a:t> </a:t>
          </a:r>
          <a:r>
            <a:rPr lang="en-US" b="1" i="0" u="none" strike="noStrike" spc="50" baseline="0" dirty="0" err="1" smtClean="0">
              <a:ln w="11430"/>
              <a:effectLst>
                <a:outerShdw blurRad="76200" dist="50800" dir="5400000" algn="tl" rotWithShape="0">
                  <a:srgbClr val="000000">
                    <a:alpha val="65000"/>
                  </a:srgbClr>
                </a:outerShdw>
              </a:effectLst>
              <a:latin typeface="Calibri"/>
              <a:cs typeface="Calibri"/>
            </a:rPr>
            <a:t>Pertumbuhan</a:t>
          </a:r>
          <a:r>
            <a:rPr lang="en-US" b="1" i="0" u="none" strike="noStrike" spc="50" baseline="0" dirty="0" smtClean="0">
              <a:ln w="11430"/>
              <a:effectLst>
                <a:outerShdw blurRad="76200" dist="50800" dir="5400000" algn="tl" rotWithShape="0">
                  <a:srgbClr val="000000">
                    <a:alpha val="65000"/>
                  </a:srgbClr>
                </a:outerShdw>
              </a:effectLst>
              <a:latin typeface="Calibri"/>
              <a:cs typeface="Calibri"/>
            </a:rPr>
            <a:t> </a:t>
          </a:r>
          <a:r>
            <a:rPr lang="en-US" b="1" i="0" u="none" strike="noStrike" spc="50" baseline="0" dirty="0" err="1" smtClean="0">
              <a:ln w="11430"/>
              <a:effectLst>
                <a:outerShdw blurRad="76200" dist="50800" dir="5400000" algn="tl" rotWithShape="0">
                  <a:srgbClr val="000000">
                    <a:alpha val="65000"/>
                  </a:srgbClr>
                </a:outerShdw>
              </a:effectLst>
              <a:latin typeface="Calibri"/>
              <a:cs typeface="Calibri"/>
            </a:rPr>
            <a:t>Ekonomi</a:t>
          </a:r>
          <a:r>
            <a:rPr lang="en-US" b="1" i="0" u="none" strike="noStrike" spc="50" baseline="0" dirty="0" smtClean="0">
              <a:ln w="11430"/>
              <a:effectLst>
                <a:outerShdw blurRad="76200" dist="50800" dir="5400000" algn="tl" rotWithShape="0">
                  <a:srgbClr val="000000">
                    <a:alpha val="65000"/>
                  </a:srgbClr>
                </a:outerShdw>
              </a:effectLst>
              <a:latin typeface="Calibri"/>
              <a:cs typeface="Calibri"/>
            </a:rPr>
            <a:t> </a:t>
          </a:r>
          <a:r>
            <a:rPr lang="en-US" b="1" i="0" u="none" strike="noStrike" spc="50" baseline="0" dirty="0" err="1" smtClean="0">
              <a:ln w="11430"/>
              <a:effectLst>
                <a:outerShdw blurRad="76200" dist="50800" dir="5400000" algn="tl" rotWithShape="0">
                  <a:srgbClr val="000000">
                    <a:alpha val="65000"/>
                  </a:srgbClr>
                </a:outerShdw>
              </a:effectLst>
              <a:latin typeface="Calibri"/>
              <a:cs typeface="Calibri"/>
            </a:rPr>
            <a:t>Unggulan</a:t>
          </a:r>
          <a:r>
            <a:rPr lang="en-US" b="1" i="0" u="none" strike="noStrike" spc="50" baseline="0" dirty="0" smtClean="0">
              <a:ln w="11430"/>
              <a:effectLst>
                <a:outerShdw blurRad="76200" dist="50800" dir="5400000" algn="tl" rotWithShape="0">
                  <a:srgbClr val="000000">
                    <a:alpha val="65000"/>
                  </a:srgbClr>
                </a:outerShdw>
              </a:effectLst>
              <a:latin typeface="Calibri"/>
              <a:cs typeface="Calibri"/>
            </a:rPr>
            <a:t>  Daerah </a:t>
          </a:r>
          <a:r>
            <a:rPr lang="en-US" b="1" i="0" u="none" strike="noStrike" spc="50" baseline="0" dirty="0" err="1" smtClean="0">
              <a:ln w="11430"/>
              <a:effectLst>
                <a:outerShdw blurRad="76200" dist="50800" dir="5400000" algn="tl" rotWithShape="0">
                  <a:srgbClr val="000000">
                    <a:alpha val="65000"/>
                  </a:srgbClr>
                </a:outerShdw>
              </a:effectLst>
              <a:latin typeface="Calibri"/>
              <a:cs typeface="Calibri"/>
            </a:rPr>
            <a:t>Berbasis</a:t>
          </a:r>
          <a:r>
            <a:rPr lang="en-US" b="1" i="0" u="none" strike="noStrike" spc="50" baseline="0" dirty="0" smtClean="0">
              <a:ln w="11430"/>
              <a:effectLst>
                <a:outerShdw blurRad="76200" dist="50800" dir="5400000" algn="tl" rotWithShape="0">
                  <a:srgbClr val="000000">
                    <a:alpha val="65000"/>
                  </a:srgbClr>
                </a:outerShdw>
              </a:effectLst>
              <a:latin typeface="Calibri"/>
              <a:cs typeface="Calibri"/>
            </a:rPr>
            <a:t> Pembangunan </a:t>
          </a:r>
          <a:r>
            <a:rPr lang="en-US" b="1" i="0" u="none" strike="noStrike" spc="50" baseline="0" dirty="0" err="1" smtClean="0">
              <a:ln w="11430"/>
              <a:effectLst>
                <a:outerShdw blurRad="76200" dist="50800" dir="5400000" algn="tl" rotWithShape="0">
                  <a:srgbClr val="000000">
                    <a:alpha val="65000"/>
                  </a:srgbClr>
                </a:outerShdw>
              </a:effectLst>
              <a:latin typeface="Calibri"/>
              <a:cs typeface="Calibri"/>
            </a:rPr>
            <a:t>Berkelanjutan</a:t>
          </a:r>
          <a:endParaRPr lang="en-US" b="1" i="0" u="none" strike="noStrike" spc="50" baseline="0" dirty="0" smtClean="0">
            <a:ln w="11430"/>
            <a:effectLst>
              <a:outerShdw blurRad="76200" dist="50800" dir="5400000" algn="tl" rotWithShape="0">
                <a:srgbClr val="000000">
                  <a:alpha val="65000"/>
                </a:srgbClr>
              </a:outerShdw>
            </a:effectLst>
            <a:latin typeface="Calibri"/>
            <a:cs typeface="Calibri"/>
          </a:endParaRPr>
        </a:p>
        <a:p>
          <a:pPr marL="914400" indent="-914400" rtl="0">
            <a:tabLst/>
          </a:pPr>
          <a:endParaRPr lang="en-US" b="1" i="0" u="none" strike="noStrike" spc="50" baseline="0" dirty="0" smtClean="0">
            <a:ln w="11430"/>
            <a:effectLst>
              <a:outerShdw blurRad="76200" dist="50800" dir="5400000" algn="tl" rotWithShape="0">
                <a:srgbClr val="000000">
                  <a:alpha val="65000"/>
                </a:srgbClr>
              </a:outerShdw>
            </a:effectLst>
            <a:latin typeface="Calibri"/>
            <a:cs typeface="Calibri"/>
          </a:endParaRPr>
        </a:p>
        <a:p>
          <a:pPr marL="914400" indent="-914400" rtl="0">
            <a:tabLst/>
          </a:pPr>
          <a:endParaRPr lang="en-US" dirty="0"/>
        </a:p>
      </dgm:t>
    </dgm:pt>
    <dgm:pt modelId="{6DFA003F-DA64-464F-8072-7CC2956154A8}" type="parTrans" cxnId="{481A8D3D-F048-4481-B8F2-0130D88213E4}">
      <dgm:prSet/>
      <dgm:spPr/>
      <dgm:t>
        <a:bodyPr/>
        <a:lstStyle/>
        <a:p>
          <a:endParaRPr lang="en-US"/>
        </a:p>
      </dgm:t>
    </dgm:pt>
    <dgm:pt modelId="{B2CBC20E-AA96-413C-B005-23931E4FE5A2}" type="sibTrans" cxnId="{481A8D3D-F048-4481-B8F2-0130D88213E4}">
      <dgm:prSet/>
      <dgm:spPr/>
      <dgm:t>
        <a:bodyPr/>
        <a:lstStyle/>
        <a:p>
          <a:endParaRPr lang="en-US"/>
        </a:p>
      </dgm:t>
    </dgm:pt>
    <dgm:pt modelId="{076ED59F-5440-4024-B54D-66AED5FC6785}">
      <dgm:prSet phldrT="[Text]"/>
      <dgm:spPr/>
      <dgm:t>
        <a:bodyPr/>
        <a:lstStyle/>
        <a:p>
          <a:pPr marL="1200150" indent="-1200150" algn="l" rtl="0"/>
          <a:r>
            <a:rPr lang="en-US" b="1" i="0" u="none" strike="noStrike" baseline="0" dirty="0" err="1" smtClean="0">
              <a:solidFill>
                <a:schemeClr val="tx1"/>
              </a:solidFill>
              <a:latin typeface="Calibri"/>
              <a:cs typeface="Calibri"/>
            </a:rPr>
            <a:t>Tujuan</a:t>
          </a:r>
          <a:r>
            <a:rPr lang="en-US" b="1" i="0" u="none" strike="noStrike" baseline="0" dirty="0" smtClean="0">
              <a:solidFill>
                <a:schemeClr val="tx1"/>
              </a:solidFill>
              <a:latin typeface="Calibri"/>
              <a:cs typeface="Calibri"/>
            </a:rPr>
            <a:t> </a:t>
          </a:r>
          <a:r>
            <a:rPr lang="en-US" b="1" i="0" u="none" strike="noStrike" baseline="0" dirty="0" smtClean="0">
              <a:solidFill>
                <a:schemeClr val="tx1"/>
              </a:solidFill>
              <a:latin typeface="Calibri"/>
              <a:cs typeface="Calibri"/>
            </a:rPr>
            <a:t> OPD 1</a:t>
          </a:r>
          <a:r>
            <a:rPr lang="en-US" b="1" i="0" u="none" strike="noStrike" baseline="0" dirty="0" smtClean="0">
              <a:solidFill>
                <a:schemeClr val="tx1"/>
              </a:solidFill>
              <a:latin typeface="Calibri"/>
              <a:cs typeface="Calibri"/>
            </a:rPr>
            <a:t>: </a:t>
          </a:r>
          <a:r>
            <a:rPr lang="en-US" b="1" i="0" u="none" strike="noStrike" baseline="0" dirty="0" err="1" smtClean="0">
              <a:solidFill>
                <a:schemeClr val="tx1"/>
              </a:solidFill>
              <a:latin typeface="Calibri"/>
              <a:cs typeface="Calibri"/>
            </a:rPr>
            <a:t>Meningkatnya</a:t>
          </a:r>
          <a:r>
            <a:rPr lang="en-US" b="1" i="0" u="none" strike="noStrike" baseline="0" dirty="0" smtClean="0">
              <a:solidFill>
                <a:schemeClr val="tx1"/>
              </a:solidFill>
              <a:latin typeface="Calibri"/>
              <a:cs typeface="Calibri"/>
            </a:rPr>
            <a:t> </a:t>
          </a:r>
          <a:r>
            <a:rPr lang="en-US" b="1" i="0" u="none" strike="noStrike" baseline="0" dirty="0" err="1" smtClean="0">
              <a:solidFill>
                <a:schemeClr val="tx1"/>
              </a:solidFill>
              <a:latin typeface="Calibri"/>
              <a:cs typeface="Calibri"/>
            </a:rPr>
            <a:t>daya</a:t>
          </a:r>
          <a:r>
            <a:rPr lang="en-US" b="1" i="0" u="none" strike="noStrike" baseline="0" dirty="0" smtClean="0">
              <a:solidFill>
                <a:schemeClr val="tx1"/>
              </a:solidFill>
              <a:latin typeface="Calibri"/>
              <a:cs typeface="Calibri"/>
            </a:rPr>
            <a:t> </a:t>
          </a:r>
          <a:r>
            <a:rPr lang="en-US" b="1" i="0" u="none" strike="noStrike" baseline="0" dirty="0" err="1" smtClean="0">
              <a:solidFill>
                <a:schemeClr val="tx1"/>
              </a:solidFill>
              <a:latin typeface="Calibri"/>
              <a:cs typeface="Calibri"/>
            </a:rPr>
            <a:t>saing</a:t>
          </a:r>
          <a:r>
            <a:rPr lang="en-US" b="1" i="0" u="none" strike="noStrike" baseline="0" dirty="0" smtClean="0">
              <a:solidFill>
                <a:schemeClr val="tx1"/>
              </a:solidFill>
              <a:latin typeface="Calibri"/>
              <a:cs typeface="Calibri"/>
            </a:rPr>
            <a:t> </a:t>
          </a:r>
          <a:r>
            <a:rPr lang="en-US" b="1" i="0" u="none" strike="noStrike" baseline="0" dirty="0" err="1" smtClean="0">
              <a:solidFill>
                <a:schemeClr val="tx1"/>
              </a:solidFill>
              <a:latin typeface="Calibri"/>
              <a:cs typeface="Calibri"/>
            </a:rPr>
            <a:t>ekonomi</a:t>
          </a:r>
          <a:r>
            <a:rPr lang="en-US" b="1" i="0" u="none" strike="noStrike" baseline="0" dirty="0" smtClean="0">
              <a:solidFill>
                <a:schemeClr val="tx1"/>
              </a:solidFill>
              <a:latin typeface="Calibri"/>
              <a:cs typeface="Calibri"/>
            </a:rPr>
            <a:t>    </a:t>
          </a:r>
          <a:r>
            <a:rPr lang="en-US" b="1" i="0" u="none" strike="noStrike" baseline="0" dirty="0" err="1" smtClean="0">
              <a:solidFill>
                <a:schemeClr val="tx1"/>
              </a:solidFill>
              <a:latin typeface="Calibri"/>
              <a:cs typeface="Calibri"/>
            </a:rPr>
            <a:t>unggulan</a:t>
          </a:r>
          <a:r>
            <a:rPr lang="en-US" b="1" i="0" u="none" strike="noStrike" baseline="0" dirty="0" smtClean="0">
              <a:solidFill>
                <a:schemeClr val="tx1"/>
              </a:solidFill>
              <a:latin typeface="Calibri"/>
              <a:cs typeface="Calibri"/>
            </a:rPr>
            <a:t> </a:t>
          </a:r>
        </a:p>
        <a:p>
          <a:pPr marL="1200150" indent="-285750" algn="l" rtl="0"/>
          <a:r>
            <a:rPr lang="en-US" b="1" i="0" u="none" strike="noStrike" baseline="0" dirty="0" smtClean="0">
              <a:solidFill>
                <a:schemeClr val="tx1"/>
              </a:solidFill>
              <a:latin typeface="Calibri"/>
              <a:cs typeface="Calibri"/>
            </a:rPr>
            <a:t>             </a:t>
          </a:r>
          <a:r>
            <a:rPr lang="en-US" b="1" i="0" u="none" strike="noStrike" baseline="0" dirty="0" err="1" smtClean="0">
              <a:solidFill>
                <a:schemeClr val="tx1"/>
              </a:solidFill>
              <a:latin typeface="Calibri"/>
              <a:cs typeface="Calibri"/>
            </a:rPr>
            <a:t>daerah</a:t>
          </a:r>
          <a:r>
            <a:rPr lang="en-US" b="1" i="0" u="none" strike="noStrike" baseline="0" dirty="0" smtClean="0">
              <a:solidFill>
                <a:schemeClr val="tx1"/>
              </a:solidFill>
              <a:latin typeface="Calibri"/>
              <a:cs typeface="Calibri"/>
            </a:rPr>
            <a:t> </a:t>
          </a:r>
          <a:r>
            <a:rPr lang="en-US" b="1" i="0" u="none" strike="noStrike" baseline="0" dirty="0" smtClean="0">
              <a:solidFill>
                <a:schemeClr val="tx1"/>
              </a:solidFill>
              <a:latin typeface="Calibri"/>
              <a:cs typeface="Calibri"/>
            </a:rPr>
            <a:t>yang </a:t>
          </a:r>
          <a:r>
            <a:rPr lang="en-US" b="1" i="0" u="none" strike="noStrike" baseline="0" dirty="0" err="1" smtClean="0">
              <a:solidFill>
                <a:schemeClr val="tx1"/>
              </a:solidFill>
              <a:latin typeface="Calibri"/>
              <a:cs typeface="Calibri"/>
            </a:rPr>
            <a:t>tangguh</a:t>
          </a:r>
          <a:r>
            <a:rPr lang="en-US" b="1" i="0" u="none" strike="noStrike" baseline="0" dirty="0" smtClean="0">
              <a:solidFill>
                <a:schemeClr val="tx1"/>
              </a:solidFill>
              <a:latin typeface="Calibri"/>
              <a:cs typeface="Calibri"/>
            </a:rPr>
            <a:t> </a:t>
          </a:r>
          <a:r>
            <a:rPr lang="en-US" b="1" i="0" u="none" strike="noStrike" baseline="0" dirty="0" err="1" smtClean="0">
              <a:solidFill>
                <a:schemeClr val="tx1"/>
              </a:solidFill>
              <a:latin typeface="Calibri"/>
              <a:cs typeface="Calibri"/>
            </a:rPr>
            <a:t>berbasis</a:t>
          </a:r>
          <a:r>
            <a:rPr lang="en-US" b="1" i="0" u="none" strike="noStrike" baseline="0" dirty="0" smtClean="0">
              <a:solidFill>
                <a:schemeClr val="tx1"/>
              </a:solidFill>
              <a:latin typeface="Calibri"/>
              <a:cs typeface="Calibri"/>
            </a:rPr>
            <a:t> </a:t>
          </a:r>
          <a:r>
            <a:rPr lang="en-US" b="1" i="0" u="none" strike="noStrike" baseline="0" dirty="0" err="1" smtClean="0">
              <a:solidFill>
                <a:schemeClr val="tx1"/>
              </a:solidFill>
              <a:latin typeface="Calibri"/>
              <a:cs typeface="Calibri"/>
            </a:rPr>
            <a:t>ekonomi</a:t>
          </a:r>
          <a:r>
            <a:rPr lang="en-US" b="1" i="0" u="none" strike="noStrike" baseline="0" dirty="0" smtClean="0">
              <a:solidFill>
                <a:schemeClr val="tx1"/>
              </a:solidFill>
              <a:latin typeface="Calibri"/>
              <a:cs typeface="Calibri"/>
            </a:rPr>
            <a:t> </a:t>
          </a:r>
          <a:r>
            <a:rPr lang="en-US" b="1" i="0" u="none" strike="noStrike" baseline="0" dirty="0" err="1" smtClean="0">
              <a:solidFill>
                <a:schemeClr val="tx1"/>
              </a:solidFill>
              <a:latin typeface="Calibri"/>
              <a:cs typeface="Calibri"/>
            </a:rPr>
            <a:t>kerakyatan</a:t>
          </a:r>
          <a:endParaRPr lang="en-US" dirty="0">
            <a:solidFill>
              <a:schemeClr val="tx1"/>
            </a:solidFill>
          </a:endParaRPr>
        </a:p>
      </dgm:t>
    </dgm:pt>
    <dgm:pt modelId="{746E1388-4EB3-4780-869F-461BAD69D349}" type="parTrans" cxnId="{3A34E47B-DAA3-4D3A-8C74-6D94677ED57D}">
      <dgm:prSet/>
      <dgm:spPr/>
      <dgm:t>
        <a:bodyPr/>
        <a:lstStyle/>
        <a:p>
          <a:endParaRPr lang="en-US"/>
        </a:p>
      </dgm:t>
    </dgm:pt>
    <dgm:pt modelId="{66452D2B-DE1F-4078-AF70-DF81E7BD567B}" type="sibTrans" cxnId="{3A34E47B-DAA3-4D3A-8C74-6D94677ED57D}">
      <dgm:prSet/>
      <dgm:spPr/>
      <dgm:t>
        <a:bodyPr/>
        <a:lstStyle/>
        <a:p>
          <a:endParaRPr lang="en-US"/>
        </a:p>
      </dgm:t>
    </dgm:pt>
    <dgm:pt modelId="{A2DE6E71-522A-4198-A614-B4B274D31972}">
      <dgm:prSet phldrT="[Text]"/>
      <dgm:spPr/>
      <dgm:t>
        <a:bodyPr/>
        <a:lstStyle/>
        <a:p>
          <a:pPr algn="l" rtl="0"/>
          <a:r>
            <a:rPr lang="en-US" b="1" i="0" u="none" strike="noStrike" baseline="0" dirty="0" err="1" smtClean="0">
              <a:solidFill>
                <a:schemeClr val="tx1"/>
              </a:solidFill>
              <a:latin typeface="Calibri"/>
              <a:cs typeface="Calibri"/>
            </a:rPr>
            <a:t>Tujuan</a:t>
          </a:r>
          <a:r>
            <a:rPr lang="en-US" b="1" i="0" u="none" strike="noStrike" baseline="0" dirty="0" smtClean="0">
              <a:solidFill>
                <a:schemeClr val="tx1"/>
              </a:solidFill>
              <a:latin typeface="Calibri"/>
              <a:cs typeface="Calibri"/>
            </a:rPr>
            <a:t> OPD 2 : </a:t>
          </a:r>
          <a:r>
            <a:rPr lang="en-US" b="1" i="0" u="none" strike="noStrike" baseline="0" dirty="0" err="1" smtClean="0">
              <a:solidFill>
                <a:schemeClr val="tx1"/>
              </a:solidFill>
              <a:latin typeface="Calibri"/>
              <a:cs typeface="Calibri"/>
            </a:rPr>
            <a:t>Mengurangi</a:t>
          </a:r>
          <a:r>
            <a:rPr lang="en-US" b="1" i="0" u="none" strike="noStrike" baseline="0" dirty="0" smtClean="0">
              <a:solidFill>
                <a:schemeClr val="tx1"/>
              </a:solidFill>
              <a:latin typeface="Calibri"/>
              <a:cs typeface="Calibri"/>
            </a:rPr>
            <a:t> </a:t>
          </a:r>
          <a:r>
            <a:rPr lang="en-US" b="1" i="0" u="none" strike="noStrike" baseline="0" dirty="0" err="1" smtClean="0">
              <a:solidFill>
                <a:schemeClr val="tx1"/>
              </a:solidFill>
              <a:latin typeface="Calibri"/>
              <a:cs typeface="Calibri"/>
            </a:rPr>
            <a:t>Jumlah</a:t>
          </a:r>
          <a:r>
            <a:rPr lang="en-US" b="1" i="0" u="none" strike="noStrike" baseline="0" dirty="0" smtClean="0">
              <a:solidFill>
                <a:schemeClr val="tx1"/>
              </a:solidFill>
              <a:latin typeface="Calibri"/>
              <a:cs typeface="Calibri"/>
            </a:rPr>
            <a:t> KK </a:t>
          </a:r>
          <a:r>
            <a:rPr lang="en-US" b="1" i="0" u="none" strike="noStrike" baseline="0" dirty="0" err="1" smtClean="0">
              <a:solidFill>
                <a:schemeClr val="tx1"/>
              </a:solidFill>
              <a:latin typeface="Calibri"/>
              <a:cs typeface="Calibri"/>
            </a:rPr>
            <a:t>Miskin</a:t>
          </a:r>
          <a:r>
            <a:rPr lang="en-US" b="1" i="0" u="none" strike="noStrike" baseline="0" dirty="0" smtClean="0">
              <a:solidFill>
                <a:schemeClr val="tx1"/>
              </a:solidFill>
              <a:latin typeface="Calibri"/>
              <a:cs typeface="Calibri"/>
            </a:rPr>
            <a:t> </a:t>
          </a:r>
          <a:r>
            <a:rPr lang="en-US" b="1" i="0" u="none" strike="noStrike" baseline="0" dirty="0" err="1" smtClean="0">
              <a:solidFill>
                <a:schemeClr val="tx1"/>
              </a:solidFill>
              <a:latin typeface="Calibri"/>
              <a:cs typeface="Calibri"/>
            </a:rPr>
            <a:t>di</a:t>
          </a:r>
          <a:r>
            <a:rPr lang="en-US" b="1" i="0" u="none" strike="noStrike" baseline="0" dirty="0" smtClean="0">
              <a:solidFill>
                <a:schemeClr val="tx1"/>
              </a:solidFill>
              <a:latin typeface="Calibri"/>
              <a:cs typeface="Calibri"/>
            </a:rPr>
            <a:t> </a:t>
          </a:r>
          <a:r>
            <a:rPr lang="en-US" b="1" i="0" u="none" strike="noStrike" baseline="0" dirty="0" err="1" smtClean="0">
              <a:solidFill>
                <a:schemeClr val="tx1"/>
              </a:solidFill>
              <a:latin typeface="Calibri"/>
              <a:cs typeface="Calibri"/>
            </a:rPr>
            <a:t>sektor</a:t>
          </a:r>
          <a:r>
            <a:rPr lang="en-US" b="1" i="0" u="none" strike="noStrike" baseline="0" dirty="0" smtClean="0">
              <a:solidFill>
                <a:schemeClr val="tx1"/>
              </a:solidFill>
              <a:latin typeface="Calibri"/>
              <a:cs typeface="Calibri"/>
            </a:rPr>
            <a:t> UMK</a:t>
          </a:r>
          <a:endParaRPr lang="en-US" dirty="0">
            <a:solidFill>
              <a:schemeClr val="tx1"/>
            </a:solidFill>
          </a:endParaRPr>
        </a:p>
      </dgm:t>
    </dgm:pt>
    <dgm:pt modelId="{5A102EE8-0A3C-4F40-89EB-C350580332AD}" type="parTrans" cxnId="{4D82F074-13B1-4BB7-81D6-7395A4EC7674}">
      <dgm:prSet/>
      <dgm:spPr/>
      <dgm:t>
        <a:bodyPr/>
        <a:lstStyle/>
        <a:p>
          <a:endParaRPr lang="en-US"/>
        </a:p>
      </dgm:t>
    </dgm:pt>
    <dgm:pt modelId="{CD73112C-25D4-4106-9B38-554A76F31BCF}" type="sibTrans" cxnId="{4D82F074-13B1-4BB7-81D6-7395A4EC7674}">
      <dgm:prSet/>
      <dgm:spPr/>
      <dgm:t>
        <a:bodyPr/>
        <a:lstStyle/>
        <a:p>
          <a:endParaRPr lang="en-US"/>
        </a:p>
      </dgm:t>
    </dgm:pt>
    <dgm:pt modelId="{ECE43F40-6720-4170-AED3-114960003FCD}">
      <dgm:prSet phldrT="[Text]"/>
      <dgm:spPr/>
      <dgm:t>
        <a:bodyPr/>
        <a:lstStyle/>
        <a:p>
          <a:pPr marL="974725" indent="-974725" algn="l" rtl="0"/>
          <a:r>
            <a:rPr lang="en-US" b="1" i="0" u="none" strike="noStrike" baseline="0" dirty="0" err="1" smtClean="0">
              <a:solidFill>
                <a:schemeClr val="tx1"/>
              </a:solidFill>
              <a:latin typeface="Calibri"/>
              <a:cs typeface="Calibri"/>
            </a:rPr>
            <a:t>Tujuan</a:t>
          </a:r>
          <a:r>
            <a:rPr lang="en-US" b="1" i="0" u="none" strike="noStrike" baseline="0" dirty="0" smtClean="0">
              <a:solidFill>
                <a:schemeClr val="tx1"/>
              </a:solidFill>
              <a:latin typeface="Calibri"/>
              <a:cs typeface="Calibri"/>
            </a:rPr>
            <a:t> OPD 3 : </a:t>
          </a:r>
          <a:r>
            <a:rPr lang="en-US" b="1" i="0" u="none" strike="noStrike" baseline="0" dirty="0" err="1" smtClean="0">
              <a:solidFill>
                <a:schemeClr val="tx1"/>
              </a:solidFill>
              <a:latin typeface="Calibri"/>
              <a:cs typeface="Calibri"/>
            </a:rPr>
            <a:t>Meningkatkan</a:t>
          </a:r>
          <a:r>
            <a:rPr lang="en-US" b="1" i="0" u="none" strike="noStrike" baseline="0" dirty="0" smtClean="0">
              <a:solidFill>
                <a:schemeClr val="tx1"/>
              </a:solidFill>
              <a:latin typeface="Calibri"/>
              <a:cs typeface="Calibri"/>
            </a:rPr>
            <a:t> </a:t>
          </a:r>
          <a:r>
            <a:rPr lang="en-US" b="1" i="0" u="none" strike="noStrike" baseline="0" dirty="0" err="1" smtClean="0">
              <a:solidFill>
                <a:schemeClr val="tx1"/>
              </a:solidFill>
              <a:latin typeface="Calibri"/>
              <a:cs typeface="Calibri"/>
            </a:rPr>
            <a:t>pendapatan</a:t>
          </a:r>
          <a:r>
            <a:rPr lang="en-US" b="1" i="0" u="none" strike="noStrike" baseline="0" dirty="0" smtClean="0">
              <a:solidFill>
                <a:schemeClr val="tx1"/>
              </a:solidFill>
              <a:latin typeface="Calibri"/>
              <a:cs typeface="Calibri"/>
            </a:rPr>
            <a:t> </a:t>
          </a:r>
          <a:r>
            <a:rPr lang="en-US" b="1" i="0" u="none" strike="noStrike" baseline="0" dirty="0" err="1" smtClean="0">
              <a:solidFill>
                <a:schemeClr val="tx1"/>
              </a:solidFill>
              <a:latin typeface="Calibri"/>
              <a:cs typeface="Calibri"/>
            </a:rPr>
            <a:t>masyarakat</a:t>
          </a:r>
          <a:r>
            <a:rPr lang="en-US" b="1" i="0" u="none" strike="noStrike" baseline="0" dirty="0" smtClean="0">
              <a:solidFill>
                <a:schemeClr val="tx1"/>
              </a:solidFill>
              <a:latin typeface="Calibri"/>
              <a:cs typeface="Calibri"/>
            </a:rPr>
            <a:t> </a:t>
          </a:r>
          <a:r>
            <a:rPr lang="en-US" b="1" i="0" u="none" strike="noStrike" baseline="0" dirty="0" err="1" smtClean="0">
              <a:solidFill>
                <a:schemeClr val="tx1"/>
              </a:solidFill>
              <a:latin typeface="Calibri"/>
              <a:cs typeface="Calibri"/>
            </a:rPr>
            <a:t>di</a:t>
          </a:r>
          <a:r>
            <a:rPr lang="en-US" b="1" i="0" u="none" strike="noStrike" baseline="0" dirty="0" smtClean="0">
              <a:solidFill>
                <a:schemeClr val="tx1"/>
              </a:solidFill>
              <a:latin typeface="Calibri"/>
              <a:cs typeface="Calibri"/>
            </a:rPr>
            <a:t> </a:t>
          </a:r>
          <a:r>
            <a:rPr lang="en-US" b="1" i="0" u="none" strike="noStrike" baseline="0" dirty="0" err="1" smtClean="0">
              <a:solidFill>
                <a:schemeClr val="tx1"/>
              </a:solidFill>
              <a:latin typeface="Calibri"/>
              <a:cs typeface="Calibri"/>
            </a:rPr>
            <a:t>sektor</a:t>
          </a:r>
          <a:r>
            <a:rPr lang="en-US" b="1" i="0" u="none" strike="noStrike" baseline="0" dirty="0" smtClean="0">
              <a:solidFill>
                <a:schemeClr val="tx1"/>
              </a:solidFill>
              <a:latin typeface="Calibri"/>
              <a:cs typeface="Calibri"/>
            </a:rPr>
            <a:t> UMK</a:t>
          </a:r>
          <a:endParaRPr lang="en-US" dirty="0">
            <a:solidFill>
              <a:schemeClr val="tx1"/>
            </a:solidFill>
          </a:endParaRPr>
        </a:p>
      </dgm:t>
    </dgm:pt>
    <dgm:pt modelId="{22E2DF3D-9DD5-4C8F-BF81-C28EB97584C1}" type="parTrans" cxnId="{4D18AA9C-ECD1-402D-970F-6798ED75A599}">
      <dgm:prSet/>
      <dgm:spPr/>
      <dgm:t>
        <a:bodyPr/>
        <a:lstStyle/>
        <a:p>
          <a:endParaRPr lang="en-US"/>
        </a:p>
      </dgm:t>
    </dgm:pt>
    <dgm:pt modelId="{FBFE99D4-501C-474D-A1E5-D9AB1BC6C7C5}" type="sibTrans" cxnId="{4D18AA9C-ECD1-402D-970F-6798ED75A599}">
      <dgm:prSet/>
      <dgm:spPr/>
      <dgm:t>
        <a:bodyPr/>
        <a:lstStyle/>
        <a:p>
          <a:endParaRPr lang="en-US"/>
        </a:p>
      </dgm:t>
    </dgm:pt>
    <dgm:pt modelId="{65981697-23C8-48FF-AE64-AA35D7D800FE}" type="pres">
      <dgm:prSet presAssocID="{91187D83-F870-4718-A298-A01D59679BF6}" presName="theList" presStyleCnt="0">
        <dgm:presLayoutVars>
          <dgm:dir/>
          <dgm:animLvl val="lvl"/>
          <dgm:resizeHandles val="exact"/>
        </dgm:presLayoutVars>
      </dgm:prSet>
      <dgm:spPr/>
      <dgm:t>
        <a:bodyPr/>
        <a:lstStyle/>
        <a:p>
          <a:endParaRPr lang="en-US"/>
        </a:p>
      </dgm:t>
    </dgm:pt>
    <dgm:pt modelId="{26B19C3C-E4F2-4B12-8410-7EA4B129B9F2}" type="pres">
      <dgm:prSet presAssocID="{B3AA4F4A-A4C1-4769-9874-8F3B4A8E85F4}" presName="compNode" presStyleCnt="0"/>
      <dgm:spPr/>
    </dgm:pt>
    <dgm:pt modelId="{55F179AF-B7FE-4306-85F3-049D8AC3E2A8}" type="pres">
      <dgm:prSet presAssocID="{B3AA4F4A-A4C1-4769-9874-8F3B4A8E85F4}" presName="aNode" presStyleLbl="bgShp" presStyleIdx="0" presStyleCnt="1"/>
      <dgm:spPr/>
      <dgm:t>
        <a:bodyPr/>
        <a:lstStyle/>
        <a:p>
          <a:endParaRPr lang="en-US"/>
        </a:p>
      </dgm:t>
    </dgm:pt>
    <dgm:pt modelId="{C14DE9D9-EDAC-448D-B083-748FF83A3855}" type="pres">
      <dgm:prSet presAssocID="{B3AA4F4A-A4C1-4769-9874-8F3B4A8E85F4}" presName="textNode" presStyleLbl="bgShp" presStyleIdx="0" presStyleCnt="1"/>
      <dgm:spPr/>
      <dgm:t>
        <a:bodyPr/>
        <a:lstStyle/>
        <a:p>
          <a:endParaRPr lang="en-US"/>
        </a:p>
      </dgm:t>
    </dgm:pt>
    <dgm:pt modelId="{A739A8CB-C1EF-4F07-8CC3-5B3AE5C25097}" type="pres">
      <dgm:prSet presAssocID="{B3AA4F4A-A4C1-4769-9874-8F3B4A8E85F4}" presName="compChildNode" presStyleCnt="0"/>
      <dgm:spPr/>
    </dgm:pt>
    <dgm:pt modelId="{92855C59-D8CF-48FA-8F57-9DC936672DA9}" type="pres">
      <dgm:prSet presAssocID="{B3AA4F4A-A4C1-4769-9874-8F3B4A8E85F4}" presName="theInnerList" presStyleCnt="0"/>
      <dgm:spPr/>
    </dgm:pt>
    <dgm:pt modelId="{232AAEAC-3B74-475B-823E-53B026CA7BCC}" type="pres">
      <dgm:prSet presAssocID="{076ED59F-5440-4024-B54D-66AED5FC6785}" presName="childNode" presStyleLbl="node1" presStyleIdx="0" presStyleCnt="3" custScaleX="116848" custLinFactY="-5396" custLinFactNeighborX="-505" custLinFactNeighborY="-100000">
        <dgm:presLayoutVars>
          <dgm:bulletEnabled val="1"/>
        </dgm:presLayoutVars>
      </dgm:prSet>
      <dgm:spPr/>
      <dgm:t>
        <a:bodyPr/>
        <a:lstStyle/>
        <a:p>
          <a:endParaRPr lang="en-US"/>
        </a:p>
      </dgm:t>
    </dgm:pt>
    <dgm:pt modelId="{C416647D-A36C-4CDD-B97D-CCB53C61299C}" type="pres">
      <dgm:prSet presAssocID="{076ED59F-5440-4024-B54D-66AED5FC6785}" presName="aSpace2" presStyleCnt="0"/>
      <dgm:spPr/>
    </dgm:pt>
    <dgm:pt modelId="{F41E2DE8-0322-410C-A599-239D4041479E}" type="pres">
      <dgm:prSet presAssocID="{A2DE6E71-522A-4198-A614-B4B274D31972}" presName="childNode" presStyleLbl="node1" presStyleIdx="1" presStyleCnt="3" custScaleX="116848" custLinFactNeighborX="-505" custLinFactNeighborY="95239">
        <dgm:presLayoutVars>
          <dgm:bulletEnabled val="1"/>
        </dgm:presLayoutVars>
      </dgm:prSet>
      <dgm:spPr/>
      <dgm:t>
        <a:bodyPr/>
        <a:lstStyle/>
        <a:p>
          <a:endParaRPr lang="en-US"/>
        </a:p>
      </dgm:t>
    </dgm:pt>
    <dgm:pt modelId="{04E644F0-EB62-42F3-805B-8BE9B6B5E743}" type="pres">
      <dgm:prSet presAssocID="{A2DE6E71-522A-4198-A614-B4B274D31972}" presName="aSpace2" presStyleCnt="0"/>
      <dgm:spPr/>
    </dgm:pt>
    <dgm:pt modelId="{DEDB2C0E-4179-4AF9-8019-84F4B959547A}" type="pres">
      <dgm:prSet presAssocID="{ECE43F40-6720-4170-AED3-114960003FCD}" presName="childNode" presStyleLbl="node1" presStyleIdx="2" presStyleCnt="3" custScaleX="116848" custLinFactNeighborX="-505" custLinFactNeighborY="80475">
        <dgm:presLayoutVars>
          <dgm:bulletEnabled val="1"/>
        </dgm:presLayoutVars>
      </dgm:prSet>
      <dgm:spPr/>
      <dgm:t>
        <a:bodyPr/>
        <a:lstStyle/>
        <a:p>
          <a:endParaRPr lang="en-US"/>
        </a:p>
      </dgm:t>
    </dgm:pt>
  </dgm:ptLst>
  <dgm:cxnLst>
    <dgm:cxn modelId="{002893BF-DB93-4282-A5CC-D9A3CF79EE85}" type="presOf" srcId="{A2DE6E71-522A-4198-A614-B4B274D31972}" destId="{F41E2DE8-0322-410C-A599-239D4041479E}" srcOrd="0" destOrd="0" presId="urn:microsoft.com/office/officeart/2005/8/layout/lProcess2"/>
    <dgm:cxn modelId="{748F669B-DF32-434F-9DE2-6D070A3BE374}" type="presOf" srcId="{076ED59F-5440-4024-B54D-66AED5FC6785}" destId="{232AAEAC-3B74-475B-823E-53B026CA7BCC}" srcOrd="0" destOrd="0" presId="urn:microsoft.com/office/officeart/2005/8/layout/lProcess2"/>
    <dgm:cxn modelId="{1ADC50C0-E58A-40E0-99CE-DCCA24C7F279}" type="presOf" srcId="{B3AA4F4A-A4C1-4769-9874-8F3B4A8E85F4}" destId="{C14DE9D9-EDAC-448D-B083-748FF83A3855}" srcOrd="1" destOrd="0" presId="urn:microsoft.com/office/officeart/2005/8/layout/lProcess2"/>
    <dgm:cxn modelId="{3A34E47B-DAA3-4D3A-8C74-6D94677ED57D}" srcId="{B3AA4F4A-A4C1-4769-9874-8F3B4A8E85F4}" destId="{076ED59F-5440-4024-B54D-66AED5FC6785}" srcOrd="0" destOrd="0" parTransId="{746E1388-4EB3-4780-869F-461BAD69D349}" sibTransId="{66452D2B-DE1F-4078-AF70-DF81E7BD567B}"/>
    <dgm:cxn modelId="{4D82F074-13B1-4BB7-81D6-7395A4EC7674}" srcId="{B3AA4F4A-A4C1-4769-9874-8F3B4A8E85F4}" destId="{A2DE6E71-522A-4198-A614-B4B274D31972}" srcOrd="1" destOrd="0" parTransId="{5A102EE8-0A3C-4F40-89EB-C350580332AD}" sibTransId="{CD73112C-25D4-4106-9B38-554A76F31BCF}"/>
    <dgm:cxn modelId="{E36F1C75-B344-4E64-AE38-6EB214DEB23A}" type="presOf" srcId="{91187D83-F870-4718-A298-A01D59679BF6}" destId="{65981697-23C8-48FF-AE64-AA35D7D800FE}" srcOrd="0" destOrd="0" presId="urn:microsoft.com/office/officeart/2005/8/layout/lProcess2"/>
    <dgm:cxn modelId="{481A8D3D-F048-4481-B8F2-0130D88213E4}" srcId="{91187D83-F870-4718-A298-A01D59679BF6}" destId="{B3AA4F4A-A4C1-4769-9874-8F3B4A8E85F4}" srcOrd="0" destOrd="0" parTransId="{6DFA003F-DA64-464F-8072-7CC2956154A8}" sibTransId="{B2CBC20E-AA96-413C-B005-23931E4FE5A2}"/>
    <dgm:cxn modelId="{4D18AA9C-ECD1-402D-970F-6798ED75A599}" srcId="{B3AA4F4A-A4C1-4769-9874-8F3B4A8E85F4}" destId="{ECE43F40-6720-4170-AED3-114960003FCD}" srcOrd="2" destOrd="0" parTransId="{22E2DF3D-9DD5-4C8F-BF81-C28EB97584C1}" sibTransId="{FBFE99D4-501C-474D-A1E5-D9AB1BC6C7C5}"/>
    <dgm:cxn modelId="{B280D83B-392C-404D-87A8-72711D7C90D8}" type="presOf" srcId="{B3AA4F4A-A4C1-4769-9874-8F3B4A8E85F4}" destId="{55F179AF-B7FE-4306-85F3-049D8AC3E2A8}" srcOrd="0" destOrd="0" presId="urn:microsoft.com/office/officeart/2005/8/layout/lProcess2"/>
    <dgm:cxn modelId="{EA616BEA-CEF7-4C38-8ECC-D077929ECDE3}" type="presOf" srcId="{ECE43F40-6720-4170-AED3-114960003FCD}" destId="{DEDB2C0E-4179-4AF9-8019-84F4B959547A}" srcOrd="0" destOrd="0" presId="urn:microsoft.com/office/officeart/2005/8/layout/lProcess2"/>
    <dgm:cxn modelId="{7EC45E18-4B8B-45E0-B291-7D39F22A8821}" type="presParOf" srcId="{65981697-23C8-48FF-AE64-AA35D7D800FE}" destId="{26B19C3C-E4F2-4B12-8410-7EA4B129B9F2}" srcOrd="0" destOrd="0" presId="urn:microsoft.com/office/officeart/2005/8/layout/lProcess2"/>
    <dgm:cxn modelId="{EFBBE256-FD01-4CBE-AA78-C2D2E006DFC6}" type="presParOf" srcId="{26B19C3C-E4F2-4B12-8410-7EA4B129B9F2}" destId="{55F179AF-B7FE-4306-85F3-049D8AC3E2A8}" srcOrd="0" destOrd="0" presId="urn:microsoft.com/office/officeart/2005/8/layout/lProcess2"/>
    <dgm:cxn modelId="{26E56937-772F-410D-8648-1595AE20B80C}" type="presParOf" srcId="{26B19C3C-E4F2-4B12-8410-7EA4B129B9F2}" destId="{C14DE9D9-EDAC-448D-B083-748FF83A3855}" srcOrd="1" destOrd="0" presId="urn:microsoft.com/office/officeart/2005/8/layout/lProcess2"/>
    <dgm:cxn modelId="{5794B69F-DB22-4497-9AF3-68EED3BA2204}" type="presParOf" srcId="{26B19C3C-E4F2-4B12-8410-7EA4B129B9F2}" destId="{A739A8CB-C1EF-4F07-8CC3-5B3AE5C25097}" srcOrd="2" destOrd="0" presId="urn:microsoft.com/office/officeart/2005/8/layout/lProcess2"/>
    <dgm:cxn modelId="{B492F43C-B07E-4663-9233-5C29971FA283}" type="presParOf" srcId="{A739A8CB-C1EF-4F07-8CC3-5B3AE5C25097}" destId="{92855C59-D8CF-48FA-8F57-9DC936672DA9}" srcOrd="0" destOrd="0" presId="urn:microsoft.com/office/officeart/2005/8/layout/lProcess2"/>
    <dgm:cxn modelId="{34DDAD44-F888-4B55-BD9E-3F464F7D37D2}" type="presParOf" srcId="{92855C59-D8CF-48FA-8F57-9DC936672DA9}" destId="{232AAEAC-3B74-475B-823E-53B026CA7BCC}" srcOrd="0" destOrd="0" presId="urn:microsoft.com/office/officeart/2005/8/layout/lProcess2"/>
    <dgm:cxn modelId="{28BDD42D-1C41-4D88-89B6-7E7EE2895966}" type="presParOf" srcId="{92855C59-D8CF-48FA-8F57-9DC936672DA9}" destId="{C416647D-A36C-4CDD-B97D-CCB53C61299C}" srcOrd="1" destOrd="0" presId="urn:microsoft.com/office/officeart/2005/8/layout/lProcess2"/>
    <dgm:cxn modelId="{5A4E054C-D9B3-4F6D-81C6-9379707A5D06}" type="presParOf" srcId="{92855C59-D8CF-48FA-8F57-9DC936672DA9}" destId="{F41E2DE8-0322-410C-A599-239D4041479E}" srcOrd="2" destOrd="0" presId="urn:microsoft.com/office/officeart/2005/8/layout/lProcess2"/>
    <dgm:cxn modelId="{2C903288-0F9B-4240-995B-702A4DE2F6B7}" type="presParOf" srcId="{92855C59-D8CF-48FA-8F57-9DC936672DA9}" destId="{04E644F0-EB62-42F3-805B-8BE9B6B5E743}" srcOrd="3" destOrd="0" presId="urn:microsoft.com/office/officeart/2005/8/layout/lProcess2"/>
    <dgm:cxn modelId="{9713FE8F-C124-4E4E-A397-47DCB439D0AB}" type="presParOf" srcId="{92855C59-D8CF-48FA-8F57-9DC936672DA9}" destId="{DEDB2C0E-4179-4AF9-8019-84F4B959547A}" srcOrd="4" destOrd="0" presId="urn:microsoft.com/office/officeart/2005/8/layout/lProcess2"/>
  </dgm:cxnLst>
  <dgm:bg/>
  <dgm:whole/>
</dgm:dataModel>
</file>

<file path=ppt/diagrams/data2.xml><?xml version="1.0" encoding="utf-8"?>
<dgm:dataModel xmlns:dgm="http://schemas.openxmlformats.org/drawingml/2006/diagram" xmlns:a="http://schemas.openxmlformats.org/drawingml/2006/main">
  <dgm:ptLst>
    <dgm:pt modelId="{9D44364B-B9EE-424C-AF11-3D1BC9AE8608}" type="doc">
      <dgm:prSet loTypeId="urn:microsoft.com/office/officeart/2005/8/layout/process4" loCatId="list" qsTypeId="urn:microsoft.com/office/officeart/2005/8/quickstyle/3d1" qsCatId="3D" csTypeId="urn:microsoft.com/office/officeart/2005/8/colors/accent1_2" csCatId="accent1" phldr="1"/>
      <dgm:spPr/>
      <dgm:t>
        <a:bodyPr/>
        <a:lstStyle/>
        <a:p>
          <a:endParaRPr lang="en-US"/>
        </a:p>
      </dgm:t>
    </dgm:pt>
    <dgm:pt modelId="{951573AF-64C3-41DA-9640-E3D033F783A8}">
      <dgm:prSet phldrT="[Text]" custT="1"/>
      <dgm:spPr/>
      <dgm:t>
        <a:bodyPr/>
        <a:lstStyle/>
        <a:p>
          <a:pPr algn="l"/>
          <a:r>
            <a:rPr lang="en-US" sz="2800" dirty="0" err="1" smtClean="0">
              <a:solidFill>
                <a:schemeClr val="tx1"/>
              </a:solidFill>
            </a:rPr>
            <a:t>Tujuan</a:t>
          </a:r>
          <a:r>
            <a:rPr lang="en-US" sz="2800" dirty="0" smtClean="0">
              <a:solidFill>
                <a:schemeClr val="tx1"/>
              </a:solidFill>
            </a:rPr>
            <a:t> </a:t>
          </a:r>
          <a:r>
            <a:rPr lang="en-US" sz="2800" dirty="0" smtClean="0">
              <a:solidFill>
                <a:schemeClr val="tx1"/>
              </a:solidFill>
            </a:rPr>
            <a:t> OPD 1 </a:t>
          </a:r>
          <a:r>
            <a:rPr lang="en-US" sz="2800" dirty="0" smtClean="0">
              <a:solidFill>
                <a:schemeClr val="tx1"/>
              </a:solidFill>
            </a:rPr>
            <a:t>:</a:t>
          </a:r>
          <a:r>
            <a:rPr lang="en-US" sz="1800" dirty="0" smtClean="0">
              <a:solidFill>
                <a:schemeClr val="tx1"/>
              </a:solidFill>
            </a:rPr>
            <a:t>   </a:t>
          </a:r>
          <a:r>
            <a:rPr lang="en-US" sz="1800" b="1" i="0" u="none" strike="noStrike" baseline="0" dirty="0" err="1" smtClean="0">
              <a:solidFill>
                <a:schemeClr val="tx1"/>
              </a:solidFill>
              <a:latin typeface="Calibri"/>
              <a:cs typeface="Calibri"/>
            </a:rPr>
            <a:t>Meningkatnya</a:t>
          </a:r>
          <a:r>
            <a:rPr lang="en-US" sz="1800" b="1" i="0" u="none" strike="noStrike" baseline="0" dirty="0" smtClean="0">
              <a:solidFill>
                <a:schemeClr val="tx1"/>
              </a:solidFill>
              <a:latin typeface="Calibri"/>
              <a:cs typeface="Calibri"/>
            </a:rPr>
            <a:t> </a:t>
          </a:r>
          <a:r>
            <a:rPr lang="en-US" sz="1800" b="1" i="0" u="none" strike="noStrike" baseline="0" dirty="0" err="1" smtClean="0">
              <a:solidFill>
                <a:schemeClr val="tx1"/>
              </a:solidFill>
              <a:latin typeface="Calibri"/>
              <a:cs typeface="Calibri"/>
            </a:rPr>
            <a:t>daya</a:t>
          </a:r>
          <a:r>
            <a:rPr lang="en-US" sz="1800" b="1" i="0" u="none" strike="noStrike" baseline="0" dirty="0" smtClean="0">
              <a:solidFill>
                <a:schemeClr val="tx1"/>
              </a:solidFill>
              <a:latin typeface="Calibri"/>
              <a:cs typeface="Calibri"/>
            </a:rPr>
            <a:t> </a:t>
          </a:r>
          <a:r>
            <a:rPr lang="en-US" sz="1800" b="1" i="0" u="none" strike="noStrike" baseline="0" dirty="0" err="1" smtClean="0">
              <a:solidFill>
                <a:schemeClr val="tx1"/>
              </a:solidFill>
              <a:latin typeface="Calibri"/>
              <a:cs typeface="Calibri"/>
            </a:rPr>
            <a:t>saing</a:t>
          </a:r>
          <a:r>
            <a:rPr lang="en-US" sz="1800" b="1" i="0" u="none" strike="noStrike" baseline="0" dirty="0" smtClean="0">
              <a:solidFill>
                <a:schemeClr val="tx1"/>
              </a:solidFill>
              <a:latin typeface="Calibri"/>
              <a:cs typeface="Calibri"/>
            </a:rPr>
            <a:t> </a:t>
          </a:r>
          <a:r>
            <a:rPr lang="en-US" sz="1800" b="1" i="0" u="none" strike="noStrike" baseline="0" dirty="0" err="1" smtClean="0">
              <a:solidFill>
                <a:schemeClr val="tx1"/>
              </a:solidFill>
              <a:latin typeface="Calibri"/>
              <a:cs typeface="Calibri"/>
            </a:rPr>
            <a:t>ekonomi</a:t>
          </a:r>
          <a:r>
            <a:rPr lang="en-US" sz="1800" b="1" i="0" u="none" strike="noStrike" baseline="0" dirty="0" smtClean="0">
              <a:solidFill>
                <a:schemeClr val="tx1"/>
              </a:solidFill>
              <a:latin typeface="Calibri"/>
              <a:cs typeface="Calibri"/>
            </a:rPr>
            <a:t>    </a:t>
          </a:r>
          <a:r>
            <a:rPr lang="en-US" sz="1800" b="1" i="0" u="none" strike="noStrike" baseline="0" dirty="0" err="1" smtClean="0">
              <a:solidFill>
                <a:schemeClr val="tx1"/>
              </a:solidFill>
              <a:latin typeface="Calibri"/>
              <a:cs typeface="Calibri"/>
            </a:rPr>
            <a:t>unggulan</a:t>
          </a:r>
          <a:r>
            <a:rPr lang="en-US" sz="1800" b="1" i="0" u="none" strike="noStrike" baseline="0" dirty="0" smtClean="0">
              <a:solidFill>
                <a:schemeClr val="tx1"/>
              </a:solidFill>
              <a:latin typeface="Calibri"/>
              <a:cs typeface="Calibri"/>
            </a:rPr>
            <a:t> </a:t>
          </a:r>
        </a:p>
        <a:p>
          <a:pPr algn="ctr"/>
          <a:r>
            <a:rPr lang="en-US" sz="1800" b="1" i="0" u="none" strike="noStrike" baseline="0" dirty="0" smtClean="0">
              <a:solidFill>
                <a:schemeClr val="tx1"/>
              </a:solidFill>
              <a:latin typeface="Calibri"/>
              <a:cs typeface="Calibri"/>
            </a:rPr>
            <a:t>                                 </a:t>
          </a:r>
          <a:r>
            <a:rPr lang="en-US" sz="1800" b="1" i="0" u="none" strike="noStrike" baseline="0" dirty="0" err="1" smtClean="0">
              <a:solidFill>
                <a:schemeClr val="tx1"/>
              </a:solidFill>
              <a:latin typeface="Calibri"/>
              <a:cs typeface="Calibri"/>
            </a:rPr>
            <a:t>daerah</a:t>
          </a:r>
          <a:r>
            <a:rPr lang="en-US" sz="1800" b="1" i="0" u="none" strike="noStrike" baseline="0" dirty="0" smtClean="0">
              <a:solidFill>
                <a:schemeClr val="tx1"/>
              </a:solidFill>
              <a:latin typeface="Calibri"/>
              <a:cs typeface="Calibri"/>
            </a:rPr>
            <a:t> </a:t>
          </a:r>
          <a:r>
            <a:rPr lang="en-US" sz="1800" b="1" i="0" u="none" strike="noStrike" baseline="0" dirty="0" smtClean="0">
              <a:solidFill>
                <a:schemeClr val="tx1"/>
              </a:solidFill>
              <a:latin typeface="Calibri"/>
              <a:cs typeface="Calibri"/>
            </a:rPr>
            <a:t>yang </a:t>
          </a:r>
          <a:r>
            <a:rPr lang="en-US" sz="1800" b="1" i="0" u="none" strike="noStrike" baseline="0" dirty="0" err="1" smtClean="0">
              <a:solidFill>
                <a:schemeClr val="tx1"/>
              </a:solidFill>
              <a:latin typeface="Calibri"/>
              <a:cs typeface="Calibri"/>
            </a:rPr>
            <a:t>tangguh</a:t>
          </a:r>
          <a:r>
            <a:rPr lang="en-US" sz="1800" b="1" i="0" u="none" strike="noStrike" baseline="0" dirty="0" smtClean="0">
              <a:solidFill>
                <a:schemeClr val="tx1"/>
              </a:solidFill>
              <a:latin typeface="Calibri"/>
              <a:cs typeface="Calibri"/>
            </a:rPr>
            <a:t> </a:t>
          </a:r>
          <a:r>
            <a:rPr lang="en-US" sz="1800" b="1" i="0" u="none" strike="noStrike" baseline="0" dirty="0" err="1" smtClean="0">
              <a:solidFill>
                <a:schemeClr val="tx1"/>
              </a:solidFill>
              <a:latin typeface="Calibri"/>
              <a:cs typeface="Calibri"/>
            </a:rPr>
            <a:t>berbasis</a:t>
          </a:r>
          <a:r>
            <a:rPr lang="en-US" sz="1800" b="1" i="0" u="none" strike="noStrike" baseline="0" dirty="0" smtClean="0">
              <a:solidFill>
                <a:schemeClr val="tx1"/>
              </a:solidFill>
              <a:latin typeface="Calibri"/>
              <a:cs typeface="Calibri"/>
            </a:rPr>
            <a:t> </a:t>
          </a:r>
          <a:r>
            <a:rPr lang="en-US" sz="1800" b="1" i="0" u="none" strike="noStrike" baseline="0" dirty="0" err="1" smtClean="0">
              <a:solidFill>
                <a:schemeClr val="tx1"/>
              </a:solidFill>
              <a:latin typeface="Calibri"/>
              <a:cs typeface="Calibri"/>
            </a:rPr>
            <a:t>ekonomi</a:t>
          </a:r>
          <a:r>
            <a:rPr lang="en-US" sz="1800" b="1" i="0" u="none" strike="noStrike" baseline="0" dirty="0" smtClean="0">
              <a:solidFill>
                <a:schemeClr val="tx1"/>
              </a:solidFill>
              <a:latin typeface="Calibri"/>
              <a:cs typeface="Calibri"/>
            </a:rPr>
            <a:t> </a:t>
          </a:r>
          <a:r>
            <a:rPr lang="en-US" sz="1800" b="1" i="0" u="none" strike="noStrike" baseline="0" dirty="0" err="1" smtClean="0">
              <a:solidFill>
                <a:schemeClr val="tx1"/>
              </a:solidFill>
              <a:latin typeface="Calibri"/>
              <a:cs typeface="Calibri"/>
            </a:rPr>
            <a:t>kerakyatan</a:t>
          </a:r>
          <a:r>
            <a:rPr lang="en-US" sz="1800" dirty="0" smtClean="0">
              <a:solidFill>
                <a:schemeClr val="tx1"/>
              </a:solidFill>
            </a:rPr>
            <a:t> </a:t>
          </a:r>
          <a:endParaRPr lang="en-US" sz="1800" dirty="0">
            <a:solidFill>
              <a:schemeClr val="tx1"/>
            </a:solidFill>
          </a:endParaRPr>
        </a:p>
      </dgm:t>
    </dgm:pt>
    <dgm:pt modelId="{F5029A15-7AB2-44CC-8F37-E80F4C54E006}" type="parTrans" cxnId="{E161C37E-0F9A-450E-A160-693AACCEC889}">
      <dgm:prSet/>
      <dgm:spPr/>
      <dgm:t>
        <a:bodyPr/>
        <a:lstStyle/>
        <a:p>
          <a:endParaRPr lang="en-US">
            <a:solidFill>
              <a:schemeClr val="tx1"/>
            </a:solidFill>
          </a:endParaRPr>
        </a:p>
      </dgm:t>
    </dgm:pt>
    <dgm:pt modelId="{D3525D17-7E81-4878-9D97-9C4A3CC59A54}" type="sibTrans" cxnId="{E161C37E-0F9A-450E-A160-693AACCEC889}">
      <dgm:prSet/>
      <dgm:spPr/>
      <dgm:t>
        <a:bodyPr/>
        <a:lstStyle/>
        <a:p>
          <a:endParaRPr lang="en-US">
            <a:solidFill>
              <a:schemeClr val="tx1"/>
            </a:solidFill>
          </a:endParaRPr>
        </a:p>
      </dgm:t>
    </dgm:pt>
    <dgm:pt modelId="{0CE2E3A9-82CC-4249-AB36-FA68DF260978}">
      <dgm:prSet phldrT="[Text]" custT="1"/>
      <dgm:spPr/>
      <dgm:t>
        <a:bodyPr/>
        <a:lstStyle/>
        <a:p>
          <a:r>
            <a:rPr lang="en-US" sz="1600" dirty="0" err="1" smtClean="0">
              <a:solidFill>
                <a:schemeClr val="tx1"/>
              </a:solidFill>
            </a:rPr>
            <a:t>Sasaran</a:t>
          </a:r>
          <a:r>
            <a:rPr lang="en-US" sz="1600" dirty="0" smtClean="0">
              <a:solidFill>
                <a:schemeClr val="tx1"/>
              </a:solidFill>
            </a:rPr>
            <a:t> </a:t>
          </a:r>
          <a:r>
            <a:rPr lang="en-US" sz="1600" dirty="0" err="1" smtClean="0">
              <a:solidFill>
                <a:schemeClr val="tx1"/>
              </a:solidFill>
            </a:rPr>
            <a:t>strategis</a:t>
          </a:r>
          <a:endParaRPr lang="en-US" sz="1600" dirty="0" smtClean="0">
            <a:solidFill>
              <a:schemeClr val="tx1"/>
            </a:solidFill>
          </a:endParaRPr>
        </a:p>
        <a:p>
          <a:r>
            <a:rPr lang="en-US" sz="1600" dirty="0" smtClean="0">
              <a:solidFill>
                <a:schemeClr val="tx1"/>
              </a:solidFill>
            </a:rPr>
            <a:t>1. </a:t>
          </a:r>
          <a:r>
            <a:rPr lang="en-US" sz="1600" dirty="0" err="1" smtClean="0">
              <a:solidFill>
                <a:schemeClr val="tx1"/>
              </a:solidFill>
            </a:rPr>
            <a:t>Meningkatnya</a:t>
          </a:r>
          <a:r>
            <a:rPr lang="en-US" sz="1600" dirty="0" smtClean="0">
              <a:solidFill>
                <a:schemeClr val="tx1"/>
              </a:solidFill>
            </a:rPr>
            <a:t> </a:t>
          </a:r>
          <a:r>
            <a:rPr lang="en-US" sz="1600" dirty="0" err="1" smtClean="0">
              <a:solidFill>
                <a:schemeClr val="tx1"/>
              </a:solidFill>
            </a:rPr>
            <a:t>Produktifitas</a:t>
          </a:r>
          <a:r>
            <a:rPr lang="en-US" sz="1600" dirty="0" smtClean="0">
              <a:solidFill>
                <a:schemeClr val="tx1"/>
              </a:solidFill>
            </a:rPr>
            <a:t> </a:t>
          </a:r>
          <a:r>
            <a:rPr lang="en-US" sz="1600" dirty="0" err="1" smtClean="0">
              <a:solidFill>
                <a:schemeClr val="tx1"/>
              </a:solidFill>
            </a:rPr>
            <a:t>sektor</a:t>
          </a:r>
          <a:r>
            <a:rPr lang="en-US" sz="1600" dirty="0" smtClean="0">
              <a:solidFill>
                <a:schemeClr val="tx1"/>
              </a:solidFill>
            </a:rPr>
            <a:t> </a:t>
          </a:r>
          <a:r>
            <a:rPr lang="en-US" sz="1600" dirty="0" err="1" smtClean="0">
              <a:solidFill>
                <a:schemeClr val="tx1"/>
              </a:solidFill>
            </a:rPr>
            <a:t>Perdagangan</a:t>
          </a:r>
          <a:endParaRPr lang="en-US" sz="1600" dirty="0" smtClean="0">
            <a:solidFill>
              <a:schemeClr val="tx1"/>
            </a:solidFill>
          </a:endParaRPr>
        </a:p>
      </dgm:t>
    </dgm:pt>
    <dgm:pt modelId="{359D10D9-B71C-4492-A081-E0D913D5BED9}" type="parTrans" cxnId="{E158F9FE-047F-4D98-9B26-795583CA7F85}">
      <dgm:prSet/>
      <dgm:spPr/>
      <dgm:t>
        <a:bodyPr/>
        <a:lstStyle/>
        <a:p>
          <a:endParaRPr lang="en-US">
            <a:solidFill>
              <a:schemeClr val="tx1"/>
            </a:solidFill>
          </a:endParaRPr>
        </a:p>
      </dgm:t>
    </dgm:pt>
    <dgm:pt modelId="{E0142CE5-2C12-4954-84BD-18CDDBDCF3E3}" type="sibTrans" cxnId="{E158F9FE-047F-4D98-9B26-795583CA7F85}">
      <dgm:prSet/>
      <dgm:spPr/>
      <dgm:t>
        <a:bodyPr/>
        <a:lstStyle/>
        <a:p>
          <a:endParaRPr lang="en-US">
            <a:solidFill>
              <a:schemeClr val="tx1"/>
            </a:solidFill>
          </a:endParaRPr>
        </a:p>
      </dgm:t>
    </dgm:pt>
    <dgm:pt modelId="{79337948-9245-4C5A-BF22-37A24128C358}">
      <dgm:prSet phldrT="[Text]"/>
      <dgm:spPr/>
      <dgm:t>
        <a:bodyPr/>
        <a:lstStyle/>
        <a:p>
          <a:r>
            <a:rPr lang="en-US" dirty="0" smtClean="0">
              <a:solidFill>
                <a:schemeClr val="tx1"/>
              </a:solidFill>
            </a:rPr>
            <a:t>14 </a:t>
          </a:r>
          <a:r>
            <a:rPr lang="en-US" dirty="0" err="1" smtClean="0">
              <a:solidFill>
                <a:schemeClr val="tx1"/>
              </a:solidFill>
            </a:rPr>
            <a:t>kegiatan</a:t>
          </a:r>
          <a:endParaRPr lang="en-US" dirty="0">
            <a:solidFill>
              <a:schemeClr val="tx1"/>
            </a:solidFill>
          </a:endParaRPr>
        </a:p>
      </dgm:t>
    </dgm:pt>
    <dgm:pt modelId="{4673F051-64B4-4BCD-B9A7-624504488955}" type="parTrans" cxnId="{58176972-15DF-440F-9042-2E352B723A34}">
      <dgm:prSet/>
      <dgm:spPr/>
      <dgm:t>
        <a:bodyPr/>
        <a:lstStyle/>
        <a:p>
          <a:endParaRPr lang="en-US">
            <a:solidFill>
              <a:schemeClr val="tx1"/>
            </a:solidFill>
          </a:endParaRPr>
        </a:p>
      </dgm:t>
    </dgm:pt>
    <dgm:pt modelId="{C5FF8F1E-E8B3-48F1-8E88-A27CA0784747}" type="sibTrans" cxnId="{58176972-15DF-440F-9042-2E352B723A34}">
      <dgm:prSet/>
      <dgm:spPr/>
      <dgm:t>
        <a:bodyPr/>
        <a:lstStyle/>
        <a:p>
          <a:endParaRPr lang="en-US">
            <a:solidFill>
              <a:schemeClr val="tx1"/>
            </a:solidFill>
          </a:endParaRPr>
        </a:p>
      </dgm:t>
    </dgm:pt>
    <dgm:pt modelId="{502A3B25-4145-4CC4-B97F-D34E5DB40343}">
      <dgm:prSet phldrT="[Text]"/>
      <dgm:spPr/>
      <dgm:t>
        <a:bodyPr/>
        <a:lstStyle/>
        <a:p>
          <a:r>
            <a:rPr lang="en-US" dirty="0" smtClean="0">
              <a:solidFill>
                <a:schemeClr val="tx1"/>
              </a:solidFill>
            </a:rPr>
            <a:t>2. </a:t>
          </a:r>
          <a:r>
            <a:rPr lang="en-US" dirty="0" err="1" smtClean="0">
              <a:solidFill>
                <a:schemeClr val="tx1"/>
              </a:solidFill>
            </a:rPr>
            <a:t>Meningkanya</a:t>
          </a:r>
          <a:r>
            <a:rPr lang="en-US" dirty="0" smtClean="0">
              <a:solidFill>
                <a:schemeClr val="tx1"/>
              </a:solidFill>
            </a:rPr>
            <a:t> </a:t>
          </a:r>
          <a:r>
            <a:rPr lang="en-US" dirty="0" err="1" smtClean="0">
              <a:solidFill>
                <a:schemeClr val="tx1"/>
              </a:solidFill>
            </a:rPr>
            <a:t>Produktifitas</a:t>
          </a:r>
          <a:r>
            <a:rPr lang="en-US" dirty="0" smtClean="0">
              <a:solidFill>
                <a:schemeClr val="tx1"/>
              </a:solidFill>
            </a:rPr>
            <a:t> </a:t>
          </a:r>
          <a:r>
            <a:rPr lang="en-US" dirty="0" err="1" smtClean="0">
              <a:solidFill>
                <a:schemeClr val="tx1"/>
              </a:solidFill>
            </a:rPr>
            <a:t>Sektor</a:t>
          </a:r>
          <a:r>
            <a:rPr lang="en-US" dirty="0" smtClean="0">
              <a:solidFill>
                <a:schemeClr val="tx1"/>
              </a:solidFill>
            </a:rPr>
            <a:t> </a:t>
          </a:r>
          <a:r>
            <a:rPr lang="en-US" dirty="0" err="1" smtClean="0">
              <a:solidFill>
                <a:schemeClr val="tx1"/>
              </a:solidFill>
            </a:rPr>
            <a:t>Industri</a:t>
          </a:r>
          <a:endParaRPr lang="en-US" dirty="0" smtClean="0">
            <a:solidFill>
              <a:schemeClr val="tx1"/>
            </a:solidFill>
          </a:endParaRPr>
        </a:p>
      </dgm:t>
    </dgm:pt>
    <dgm:pt modelId="{ECEB1D21-00BE-4D29-AB2C-F20D1E570013}" type="parTrans" cxnId="{F3CAB013-E8F0-4E0D-A46A-79B81F31E25D}">
      <dgm:prSet/>
      <dgm:spPr/>
      <dgm:t>
        <a:bodyPr/>
        <a:lstStyle/>
        <a:p>
          <a:endParaRPr lang="en-US">
            <a:solidFill>
              <a:schemeClr val="tx1"/>
            </a:solidFill>
          </a:endParaRPr>
        </a:p>
      </dgm:t>
    </dgm:pt>
    <dgm:pt modelId="{22E7EA5A-5899-4F17-82AC-CE279E056513}" type="sibTrans" cxnId="{F3CAB013-E8F0-4E0D-A46A-79B81F31E25D}">
      <dgm:prSet/>
      <dgm:spPr/>
      <dgm:t>
        <a:bodyPr/>
        <a:lstStyle/>
        <a:p>
          <a:endParaRPr lang="en-US">
            <a:solidFill>
              <a:schemeClr val="tx1"/>
            </a:solidFill>
          </a:endParaRPr>
        </a:p>
      </dgm:t>
    </dgm:pt>
    <dgm:pt modelId="{D013F6C3-BA82-4112-8943-0C44DAA842EE}">
      <dgm:prSet phldrT="[Text]"/>
      <dgm:spPr/>
      <dgm:t>
        <a:bodyPr/>
        <a:lstStyle/>
        <a:p>
          <a:r>
            <a:rPr lang="en-US" dirty="0" smtClean="0">
              <a:solidFill>
                <a:schemeClr val="tx1"/>
              </a:solidFill>
            </a:rPr>
            <a:t>Program </a:t>
          </a:r>
          <a:r>
            <a:rPr lang="en-US" dirty="0" err="1" smtClean="0">
              <a:solidFill>
                <a:schemeClr val="tx1"/>
              </a:solidFill>
            </a:rPr>
            <a:t>pengembangan</a:t>
          </a:r>
          <a:r>
            <a:rPr lang="en-US" dirty="0" smtClean="0">
              <a:solidFill>
                <a:schemeClr val="tx1"/>
              </a:solidFill>
            </a:rPr>
            <a:t> </a:t>
          </a:r>
          <a:r>
            <a:rPr lang="en-US" dirty="0" err="1" smtClean="0">
              <a:solidFill>
                <a:schemeClr val="tx1"/>
              </a:solidFill>
            </a:rPr>
            <a:t>industri</a:t>
          </a:r>
          <a:r>
            <a:rPr lang="en-US" dirty="0" smtClean="0">
              <a:solidFill>
                <a:schemeClr val="tx1"/>
              </a:solidFill>
            </a:rPr>
            <a:t> </a:t>
          </a:r>
          <a:r>
            <a:rPr lang="en-US" dirty="0" err="1" smtClean="0">
              <a:solidFill>
                <a:schemeClr val="tx1"/>
              </a:solidFill>
            </a:rPr>
            <a:t>kecil</a:t>
          </a:r>
          <a:r>
            <a:rPr lang="en-US" dirty="0" smtClean="0">
              <a:solidFill>
                <a:schemeClr val="tx1"/>
              </a:solidFill>
            </a:rPr>
            <a:t> </a:t>
          </a:r>
          <a:r>
            <a:rPr lang="en-US" dirty="0" err="1" smtClean="0">
              <a:solidFill>
                <a:schemeClr val="tx1"/>
              </a:solidFill>
            </a:rPr>
            <a:t>dan</a:t>
          </a:r>
          <a:r>
            <a:rPr lang="en-US" dirty="0" smtClean="0">
              <a:solidFill>
                <a:schemeClr val="tx1"/>
              </a:solidFill>
            </a:rPr>
            <a:t> </a:t>
          </a:r>
          <a:r>
            <a:rPr lang="en-US" dirty="0" err="1" smtClean="0">
              <a:solidFill>
                <a:schemeClr val="tx1"/>
              </a:solidFill>
            </a:rPr>
            <a:t>menengah</a:t>
          </a:r>
          <a:endParaRPr lang="en-US" dirty="0">
            <a:solidFill>
              <a:schemeClr val="tx1"/>
            </a:solidFill>
          </a:endParaRPr>
        </a:p>
      </dgm:t>
    </dgm:pt>
    <dgm:pt modelId="{FA56A5BB-FCAC-48A1-A0B2-859535DD5753}" type="parTrans" cxnId="{E542CCE0-482B-4432-A7CF-B9D774DDF69B}">
      <dgm:prSet/>
      <dgm:spPr/>
      <dgm:t>
        <a:bodyPr/>
        <a:lstStyle/>
        <a:p>
          <a:endParaRPr lang="en-US">
            <a:solidFill>
              <a:schemeClr val="tx1"/>
            </a:solidFill>
          </a:endParaRPr>
        </a:p>
      </dgm:t>
    </dgm:pt>
    <dgm:pt modelId="{5F8143E8-B1BC-4B10-8C5D-AC0112DA425F}" type="sibTrans" cxnId="{E542CCE0-482B-4432-A7CF-B9D774DDF69B}">
      <dgm:prSet/>
      <dgm:spPr/>
      <dgm:t>
        <a:bodyPr/>
        <a:lstStyle/>
        <a:p>
          <a:endParaRPr lang="en-US">
            <a:solidFill>
              <a:schemeClr val="tx1"/>
            </a:solidFill>
          </a:endParaRPr>
        </a:p>
      </dgm:t>
    </dgm:pt>
    <dgm:pt modelId="{62117BEB-99A8-4224-B369-2367EB4D0C1C}">
      <dgm:prSet phldrT="[Text]"/>
      <dgm:spPr/>
      <dgm:t>
        <a:bodyPr/>
        <a:lstStyle/>
        <a:p>
          <a:r>
            <a:rPr lang="en-US" dirty="0" smtClean="0">
              <a:solidFill>
                <a:schemeClr val="tx1"/>
              </a:solidFill>
            </a:rPr>
            <a:t>10 </a:t>
          </a:r>
          <a:r>
            <a:rPr lang="en-US" dirty="0" err="1" smtClean="0">
              <a:solidFill>
                <a:schemeClr val="tx1"/>
              </a:solidFill>
            </a:rPr>
            <a:t>kegiatan</a:t>
          </a:r>
          <a:endParaRPr lang="en-US" dirty="0">
            <a:solidFill>
              <a:schemeClr val="tx1"/>
            </a:solidFill>
          </a:endParaRPr>
        </a:p>
      </dgm:t>
    </dgm:pt>
    <dgm:pt modelId="{A337D3F9-D5D0-478F-B93E-113ED2265F36}" type="parTrans" cxnId="{2A06947C-BF71-4E64-94AC-E8412BCAC0CB}">
      <dgm:prSet/>
      <dgm:spPr/>
      <dgm:t>
        <a:bodyPr/>
        <a:lstStyle/>
        <a:p>
          <a:endParaRPr lang="en-US">
            <a:solidFill>
              <a:schemeClr val="tx1"/>
            </a:solidFill>
          </a:endParaRPr>
        </a:p>
      </dgm:t>
    </dgm:pt>
    <dgm:pt modelId="{768B3EDE-DB97-4A6C-80A8-B80717274FF1}" type="sibTrans" cxnId="{2A06947C-BF71-4E64-94AC-E8412BCAC0CB}">
      <dgm:prSet/>
      <dgm:spPr/>
      <dgm:t>
        <a:bodyPr/>
        <a:lstStyle/>
        <a:p>
          <a:endParaRPr lang="en-US">
            <a:solidFill>
              <a:schemeClr val="tx1"/>
            </a:solidFill>
          </a:endParaRPr>
        </a:p>
      </dgm:t>
    </dgm:pt>
    <dgm:pt modelId="{5988891E-9A99-4FF6-8CC1-905CE897B769}">
      <dgm:prSet phldrT="[Text]"/>
      <dgm:spPr/>
      <dgm:t>
        <a:bodyPr/>
        <a:lstStyle/>
        <a:p>
          <a:r>
            <a:rPr lang="en-US" dirty="0" smtClean="0">
              <a:solidFill>
                <a:schemeClr val="tx1"/>
              </a:solidFill>
            </a:rPr>
            <a:t>3. </a:t>
          </a:r>
          <a:r>
            <a:rPr lang="en-US" dirty="0" err="1" smtClean="0">
              <a:solidFill>
                <a:schemeClr val="tx1"/>
              </a:solidFill>
            </a:rPr>
            <a:t>Meningkatnya</a:t>
          </a:r>
          <a:r>
            <a:rPr lang="en-US" dirty="0" smtClean="0">
              <a:solidFill>
                <a:schemeClr val="tx1"/>
              </a:solidFill>
            </a:rPr>
            <a:t>  </a:t>
          </a:r>
          <a:r>
            <a:rPr lang="en-US" dirty="0" err="1" smtClean="0">
              <a:solidFill>
                <a:schemeClr val="tx1"/>
              </a:solidFill>
            </a:rPr>
            <a:t>Koperasi</a:t>
          </a:r>
          <a:r>
            <a:rPr lang="en-US" dirty="0" smtClean="0">
              <a:solidFill>
                <a:schemeClr val="tx1"/>
              </a:solidFill>
            </a:rPr>
            <a:t> </a:t>
          </a:r>
          <a:r>
            <a:rPr lang="en-US" dirty="0" err="1" smtClean="0">
              <a:solidFill>
                <a:schemeClr val="tx1"/>
              </a:solidFill>
            </a:rPr>
            <a:t>aktif</a:t>
          </a:r>
          <a:r>
            <a:rPr lang="en-US" dirty="0" smtClean="0">
              <a:solidFill>
                <a:schemeClr val="tx1"/>
              </a:solidFill>
            </a:rPr>
            <a:t> </a:t>
          </a:r>
          <a:r>
            <a:rPr lang="en-US" dirty="0" err="1" smtClean="0">
              <a:solidFill>
                <a:schemeClr val="tx1"/>
              </a:solidFill>
            </a:rPr>
            <a:t>berpola</a:t>
          </a:r>
          <a:r>
            <a:rPr lang="en-US" dirty="0" smtClean="0">
              <a:solidFill>
                <a:schemeClr val="tx1"/>
              </a:solidFill>
            </a:rPr>
            <a:t> </a:t>
          </a:r>
          <a:r>
            <a:rPr lang="en-US" dirty="0" err="1" smtClean="0">
              <a:solidFill>
                <a:schemeClr val="tx1"/>
              </a:solidFill>
            </a:rPr>
            <a:t>syariah</a:t>
          </a:r>
          <a:endParaRPr lang="en-US" dirty="0" smtClean="0">
            <a:solidFill>
              <a:schemeClr val="tx1"/>
            </a:solidFill>
          </a:endParaRPr>
        </a:p>
      </dgm:t>
    </dgm:pt>
    <dgm:pt modelId="{99E68985-AAC7-4288-902B-3B6758893D61}" type="parTrans" cxnId="{491F12E4-5016-4561-AB31-8372BC92F821}">
      <dgm:prSet/>
      <dgm:spPr/>
      <dgm:t>
        <a:bodyPr/>
        <a:lstStyle/>
        <a:p>
          <a:endParaRPr lang="en-US">
            <a:solidFill>
              <a:schemeClr val="tx1"/>
            </a:solidFill>
          </a:endParaRPr>
        </a:p>
      </dgm:t>
    </dgm:pt>
    <dgm:pt modelId="{1C44CA29-3C8E-4267-A31D-9B6A408F66CF}" type="sibTrans" cxnId="{491F12E4-5016-4561-AB31-8372BC92F821}">
      <dgm:prSet/>
      <dgm:spPr/>
      <dgm:t>
        <a:bodyPr/>
        <a:lstStyle/>
        <a:p>
          <a:endParaRPr lang="en-US">
            <a:solidFill>
              <a:schemeClr val="tx1"/>
            </a:solidFill>
          </a:endParaRPr>
        </a:p>
      </dgm:t>
    </dgm:pt>
    <dgm:pt modelId="{DCCE7CE5-64A1-4526-A341-55F44EB1F222}">
      <dgm:prSet phldrT="[Text]"/>
      <dgm:spPr/>
      <dgm:t>
        <a:bodyPr/>
        <a:lstStyle/>
        <a:p>
          <a:r>
            <a:rPr lang="en-US" dirty="0" smtClean="0">
              <a:solidFill>
                <a:schemeClr val="tx1"/>
              </a:solidFill>
            </a:rPr>
            <a:t>Program </a:t>
          </a:r>
          <a:r>
            <a:rPr lang="en-US" dirty="0" err="1" smtClean="0">
              <a:solidFill>
                <a:schemeClr val="tx1"/>
              </a:solidFill>
            </a:rPr>
            <a:t>Peningkatan</a:t>
          </a:r>
          <a:r>
            <a:rPr lang="en-US" dirty="0" smtClean="0">
              <a:solidFill>
                <a:schemeClr val="tx1"/>
              </a:solidFill>
            </a:rPr>
            <a:t> </a:t>
          </a:r>
          <a:r>
            <a:rPr lang="en-US" dirty="0" err="1" smtClean="0">
              <a:solidFill>
                <a:schemeClr val="tx1"/>
              </a:solidFill>
            </a:rPr>
            <a:t>Kualitas</a:t>
          </a:r>
          <a:r>
            <a:rPr lang="en-US" dirty="0" smtClean="0">
              <a:solidFill>
                <a:schemeClr val="tx1"/>
              </a:solidFill>
            </a:rPr>
            <a:t> </a:t>
          </a:r>
          <a:r>
            <a:rPr lang="en-US" dirty="0" err="1" smtClean="0">
              <a:solidFill>
                <a:schemeClr val="tx1"/>
              </a:solidFill>
            </a:rPr>
            <a:t>Kelembagaan</a:t>
          </a:r>
          <a:r>
            <a:rPr lang="en-US" dirty="0" smtClean="0">
              <a:solidFill>
                <a:schemeClr val="tx1"/>
              </a:solidFill>
            </a:rPr>
            <a:t> </a:t>
          </a:r>
          <a:r>
            <a:rPr lang="en-US" dirty="0" err="1" smtClean="0">
              <a:solidFill>
                <a:schemeClr val="tx1"/>
              </a:solidFill>
            </a:rPr>
            <a:t>Koperasi</a:t>
          </a:r>
          <a:endParaRPr lang="en-US" dirty="0">
            <a:solidFill>
              <a:schemeClr val="tx1"/>
            </a:solidFill>
          </a:endParaRPr>
        </a:p>
      </dgm:t>
    </dgm:pt>
    <dgm:pt modelId="{E6FCFC05-12EF-4E80-857F-84B63C4776AB}" type="parTrans" cxnId="{5F14ED29-E8E7-4EFD-9A19-4C8BDA621266}">
      <dgm:prSet/>
      <dgm:spPr/>
      <dgm:t>
        <a:bodyPr/>
        <a:lstStyle/>
        <a:p>
          <a:endParaRPr lang="en-US">
            <a:solidFill>
              <a:schemeClr val="tx1"/>
            </a:solidFill>
          </a:endParaRPr>
        </a:p>
      </dgm:t>
    </dgm:pt>
    <dgm:pt modelId="{79869CCE-7BA2-4300-B26D-5A826CAC634A}" type="sibTrans" cxnId="{5F14ED29-E8E7-4EFD-9A19-4C8BDA621266}">
      <dgm:prSet/>
      <dgm:spPr/>
      <dgm:t>
        <a:bodyPr/>
        <a:lstStyle/>
        <a:p>
          <a:endParaRPr lang="en-US">
            <a:solidFill>
              <a:schemeClr val="tx1"/>
            </a:solidFill>
          </a:endParaRPr>
        </a:p>
      </dgm:t>
    </dgm:pt>
    <dgm:pt modelId="{3067AB47-48AF-4E61-81E3-C5E8DD52A505}">
      <dgm:prSet phldrT="[Text]"/>
      <dgm:spPr/>
      <dgm:t>
        <a:bodyPr/>
        <a:lstStyle/>
        <a:p>
          <a:r>
            <a:rPr lang="en-US" dirty="0" smtClean="0">
              <a:solidFill>
                <a:schemeClr val="tx1"/>
              </a:solidFill>
            </a:rPr>
            <a:t>5 </a:t>
          </a:r>
          <a:r>
            <a:rPr lang="en-US" dirty="0" err="1" smtClean="0">
              <a:solidFill>
                <a:schemeClr val="tx1"/>
              </a:solidFill>
            </a:rPr>
            <a:t>kegiatan</a:t>
          </a:r>
          <a:endParaRPr lang="en-US" dirty="0">
            <a:solidFill>
              <a:schemeClr val="tx1"/>
            </a:solidFill>
          </a:endParaRPr>
        </a:p>
      </dgm:t>
    </dgm:pt>
    <dgm:pt modelId="{B75CF826-8B28-4CEE-A2D5-E68E19B90E7A}" type="parTrans" cxnId="{5121378C-B27F-4B35-BEF7-4232B226B266}">
      <dgm:prSet/>
      <dgm:spPr/>
      <dgm:t>
        <a:bodyPr/>
        <a:lstStyle/>
        <a:p>
          <a:endParaRPr lang="en-US">
            <a:solidFill>
              <a:schemeClr val="tx1"/>
            </a:solidFill>
          </a:endParaRPr>
        </a:p>
      </dgm:t>
    </dgm:pt>
    <dgm:pt modelId="{18C7CE3C-CD17-4031-BC8F-66BC72E7B7EF}" type="sibTrans" cxnId="{5121378C-B27F-4B35-BEF7-4232B226B266}">
      <dgm:prSet/>
      <dgm:spPr/>
      <dgm:t>
        <a:bodyPr/>
        <a:lstStyle/>
        <a:p>
          <a:endParaRPr lang="en-US">
            <a:solidFill>
              <a:schemeClr val="tx1"/>
            </a:solidFill>
          </a:endParaRPr>
        </a:p>
      </dgm:t>
    </dgm:pt>
    <dgm:pt modelId="{9B86D914-860C-4D55-9E07-2B6EE66275A2}">
      <dgm:prSet phldrT="[Text]"/>
      <dgm:spPr/>
      <dgm:t>
        <a:bodyPr/>
        <a:lstStyle/>
        <a:p>
          <a:r>
            <a:rPr lang="en-US" dirty="0" smtClean="0">
              <a:solidFill>
                <a:schemeClr val="tx1"/>
              </a:solidFill>
            </a:rPr>
            <a:t>4. </a:t>
          </a:r>
          <a:r>
            <a:rPr lang="en-US" dirty="0" err="1" smtClean="0">
              <a:solidFill>
                <a:schemeClr val="tx1"/>
              </a:solidFill>
            </a:rPr>
            <a:t>Meningkatnya</a:t>
          </a:r>
          <a:r>
            <a:rPr lang="en-US" dirty="0" smtClean="0">
              <a:solidFill>
                <a:schemeClr val="tx1"/>
              </a:solidFill>
            </a:rPr>
            <a:t> </a:t>
          </a:r>
          <a:r>
            <a:rPr lang="en-US" dirty="0" err="1" smtClean="0">
              <a:solidFill>
                <a:schemeClr val="tx1"/>
              </a:solidFill>
            </a:rPr>
            <a:t>Skala</a:t>
          </a:r>
          <a:r>
            <a:rPr lang="en-US" dirty="0" smtClean="0">
              <a:solidFill>
                <a:schemeClr val="tx1"/>
              </a:solidFill>
            </a:rPr>
            <a:t> Usaha </a:t>
          </a:r>
          <a:r>
            <a:rPr lang="en-US" dirty="0" err="1" smtClean="0">
              <a:solidFill>
                <a:schemeClr val="tx1"/>
              </a:solidFill>
            </a:rPr>
            <a:t>Mikro</a:t>
          </a:r>
          <a:r>
            <a:rPr lang="en-US" dirty="0" smtClean="0">
              <a:solidFill>
                <a:schemeClr val="tx1"/>
              </a:solidFill>
            </a:rPr>
            <a:t> Kecil</a:t>
          </a:r>
          <a:endParaRPr lang="en-US" dirty="0">
            <a:solidFill>
              <a:schemeClr val="tx1"/>
            </a:solidFill>
          </a:endParaRPr>
        </a:p>
      </dgm:t>
    </dgm:pt>
    <dgm:pt modelId="{07FF5AA3-6174-4F95-AD0D-A8B4FFB663E9}" type="parTrans" cxnId="{49C005F7-78BB-4232-A654-B05FF94BB1B8}">
      <dgm:prSet/>
      <dgm:spPr/>
      <dgm:t>
        <a:bodyPr/>
        <a:lstStyle/>
        <a:p>
          <a:endParaRPr lang="en-US">
            <a:solidFill>
              <a:schemeClr val="tx1"/>
            </a:solidFill>
          </a:endParaRPr>
        </a:p>
      </dgm:t>
    </dgm:pt>
    <dgm:pt modelId="{F49F6CD2-605D-4F58-B316-1764868DCDD0}" type="sibTrans" cxnId="{49C005F7-78BB-4232-A654-B05FF94BB1B8}">
      <dgm:prSet/>
      <dgm:spPr/>
      <dgm:t>
        <a:bodyPr/>
        <a:lstStyle/>
        <a:p>
          <a:endParaRPr lang="en-US">
            <a:solidFill>
              <a:schemeClr val="tx1"/>
            </a:solidFill>
          </a:endParaRPr>
        </a:p>
      </dgm:t>
    </dgm:pt>
    <dgm:pt modelId="{CF303543-1D15-4C45-ADB2-0CCBEFBAD128}">
      <dgm:prSet phldrT="[Text]"/>
      <dgm:spPr/>
      <dgm:t>
        <a:bodyPr/>
        <a:lstStyle/>
        <a:p>
          <a:r>
            <a:rPr lang="en-US" dirty="0" smtClean="0">
              <a:solidFill>
                <a:schemeClr val="tx1"/>
              </a:solidFill>
            </a:rPr>
            <a:t>Program </a:t>
          </a:r>
          <a:r>
            <a:rPr lang="en-US" dirty="0" err="1" smtClean="0">
              <a:solidFill>
                <a:schemeClr val="tx1"/>
              </a:solidFill>
            </a:rPr>
            <a:t>pengembangan</a:t>
          </a:r>
          <a:r>
            <a:rPr lang="en-US" dirty="0" smtClean="0">
              <a:solidFill>
                <a:schemeClr val="tx1"/>
              </a:solidFill>
            </a:rPr>
            <a:t> </a:t>
          </a:r>
          <a:r>
            <a:rPr lang="en-US" dirty="0" err="1" smtClean="0">
              <a:solidFill>
                <a:schemeClr val="tx1"/>
              </a:solidFill>
            </a:rPr>
            <a:t>sistim</a:t>
          </a:r>
          <a:r>
            <a:rPr lang="en-US" dirty="0" smtClean="0">
              <a:solidFill>
                <a:schemeClr val="tx1"/>
              </a:solidFill>
            </a:rPr>
            <a:t> </a:t>
          </a:r>
          <a:r>
            <a:rPr lang="en-US" dirty="0" err="1" smtClean="0">
              <a:solidFill>
                <a:schemeClr val="tx1"/>
              </a:solidFill>
            </a:rPr>
            <a:t>pendukung</a:t>
          </a:r>
          <a:r>
            <a:rPr lang="en-US" dirty="0" smtClean="0">
              <a:solidFill>
                <a:schemeClr val="tx1"/>
              </a:solidFill>
            </a:rPr>
            <a:t> </a:t>
          </a:r>
          <a:r>
            <a:rPr lang="en-US" dirty="0" err="1" smtClean="0">
              <a:solidFill>
                <a:schemeClr val="tx1"/>
              </a:solidFill>
            </a:rPr>
            <a:t>usaha</a:t>
          </a:r>
          <a:r>
            <a:rPr lang="en-US" dirty="0" smtClean="0">
              <a:solidFill>
                <a:schemeClr val="tx1"/>
              </a:solidFill>
            </a:rPr>
            <a:t> </a:t>
          </a:r>
          <a:r>
            <a:rPr lang="en-US" dirty="0" err="1" smtClean="0">
              <a:solidFill>
                <a:schemeClr val="tx1"/>
              </a:solidFill>
            </a:rPr>
            <a:t>bagi</a:t>
          </a:r>
          <a:r>
            <a:rPr lang="en-US" dirty="0" smtClean="0">
              <a:solidFill>
                <a:schemeClr val="tx1"/>
              </a:solidFill>
            </a:rPr>
            <a:t> </a:t>
          </a:r>
          <a:r>
            <a:rPr lang="en-US" dirty="0" err="1" smtClean="0">
              <a:solidFill>
                <a:schemeClr val="tx1"/>
              </a:solidFill>
            </a:rPr>
            <a:t>usaha</a:t>
          </a:r>
          <a:r>
            <a:rPr lang="en-US" dirty="0" smtClean="0">
              <a:solidFill>
                <a:schemeClr val="tx1"/>
              </a:solidFill>
            </a:rPr>
            <a:t> </a:t>
          </a:r>
          <a:r>
            <a:rPr lang="en-US" dirty="0" err="1" smtClean="0">
              <a:solidFill>
                <a:schemeClr val="tx1"/>
              </a:solidFill>
            </a:rPr>
            <a:t>kecil</a:t>
          </a:r>
          <a:r>
            <a:rPr lang="en-US" dirty="0" smtClean="0">
              <a:solidFill>
                <a:schemeClr val="tx1"/>
              </a:solidFill>
            </a:rPr>
            <a:t> </a:t>
          </a:r>
          <a:r>
            <a:rPr lang="en-US" dirty="0" err="1" smtClean="0">
              <a:solidFill>
                <a:schemeClr val="tx1"/>
              </a:solidFill>
            </a:rPr>
            <a:t>dan</a:t>
          </a:r>
          <a:r>
            <a:rPr lang="en-US" dirty="0" smtClean="0">
              <a:solidFill>
                <a:schemeClr val="tx1"/>
              </a:solidFill>
            </a:rPr>
            <a:t> </a:t>
          </a:r>
          <a:r>
            <a:rPr lang="en-US" dirty="0" err="1" smtClean="0">
              <a:solidFill>
                <a:schemeClr val="tx1"/>
              </a:solidFill>
            </a:rPr>
            <a:t>menengah</a:t>
          </a:r>
          <a:endParaRPr lang="en-US" dirty="0">
            <a:solidFill>
              <a:schemeClr val="tx1"/>
            </a:solidFill>
          </a:endParaRPr>
        </a:p>
      </dgm:t>
    </dgm:pt>
    <dgm:pt modelId="{B03FA355-CCCC-4CE1-A021-CD238372F48E}" type="parTrans" cxnId="{CF502D14-EB37-49CB-9476-443E9BBAABC9}">
      <dgm:prSet/>
      <dgm:spPr/>
      <dgm:t>
        <a:bodyPr/>
        <a:lstStyle/>
        <a:p>
          <a:endParaRPr lang="en-US">
            <a:solidFill>
              <a:schemeClr val="tx1"/>
            </a:solidFill>
          </a:endParaRPr>
        </a:p>
      </dgm:t>
    </dgm:pt>
    <dgm:pt modelId="{1DB2541F-0E26-4E68-A531-BBE04E80003E}" type="sibTrans" cxnId="{CF502D14-EB37-49CB-9476-443E9BBAABC9}">
      <dgm:prSet/>
      <dgm:spPr/>
      <dgm:t>
        <a:bodyPr/>
        <a:lstStyle/>
        <a:p>
          <a:endParaRPr lang="en-US">
            <a:solidFill>
              <a:schemeClr val="tx1"/>
            </a:solidFill>
          </a:endParaRPr>
        </a:p>
      </dgm:t>
    </dgm:pt>
    <dgm:pt modelId="{D1937678-C4DB-4566-9917-4272C7F641A5}">
      <dgm:prSet phldrT="[Text]"/>
      <dgm:spPr/>
      <dgm:t>
        <a:bodyPr/>
        <a:lstStyle/>
        <a:p>
          <a:r>
            <a:rPr lang="en-US" dirty="0" smtClean="0">
              <a:solidFill>
                <a:schemeClr val="tx1"/>
              </a:solidFill>
            </a:rPr>
            <a:t>5 </a:t>
          </a:r>
          <a:r>
            <a:rPr lang="en-US" dirty="0" err="1" smtClean="0">
              <a:solidFill>
                <a:schemeClr val="tx1"/>
              </a:solidFill>
            </a:rPr>
            <a:t>kegiatan</a:t>
          </a:r>
          <a:endParaRPr lang="en-US" dirty="0">
            <a:solidFill>
              <a:schemeClr val="tx1"/>
            </a:solidFill>
          </a:endParaRPr>
        </a:p>
      </dgm:t>
    </dgm:pt>
    <dgm:pt modelId="{A778DE65-144F-43B8-9FF4-894303CD58BB}" type="parTrans" cxnId="{91881356-C05C-4C51-9004-A037D66D0E5B}">
      <dgm:prSet/>
      <dgm:spPr/>
      <dgm:t>
        <a:bodyPr/>
        <a:lstStyle/>
        <a:p>
          <a:endParaRPr lang="en-US">
            <a:solidFill>
              <a:schemeClr val="tx1"/>
            </a:solidFill>
          </a:endParaRPr>
        </a:p>
      </dgm:t>
    </dgm:pt>
    <dgm:pt modelId="{BB24622B-4D07-4203-947E-2842E3B6198D}" type="sibTrans" cxnId="{91881356-C05C-4C51-9004-A037D66D0E5B}">
      <dgm:prSet/>
      <dgm:spPr/>
      <dgm:t>
        <a:bodyPr/>
        <a:lstStyle/>
        <a:p>
          <a:endParaRPr lang="en-US">
            <a:solidFill>
              <a:schemeClr val="tx1"/>
            </a:solidFill>
          </a:endParaRPr>
        </a:p>
      </dgm:t>
    </dgm:pt>
    <dgm:pt modelId="{8EBFB922-47F7-4A92-AEF6-943EAAAC0FA4}">
      <dgm:prSet phldrT="[Text]"/>
      <dgm:spPr/>
      <dgm:t>
        <a:bodyPr/>
        <a:lstStyle/>
        <a:p>
          <a:r>
            <a:rPr lang="en-US" dirty="0" smtClean="0">
              <a:solidFill>
                <a:schemeClr val="tx1"/>
              </a:solidFill>
            </a:rPr>
            <a:t>Program </a:t>
          </a:r>
          <a:r>
            <a:rPr lang="en-US" dirty="0" err="1" smtClean="0">
              <a:solidFill>
                <a:schemeClr val="tx1"/>
              </a:solidFill>
            </a:rPr>
            <a:t>Peningkatan</a:t>
          </a:r>
          <a:r>
            <a:rPr lang="en-US" dirty="0" smtClean="0">
              <a:solidFill>
                <a:schemeClr val="tx1"/>
              </a:solidFill>
            </a:rPr>
            <a:t> </a:t>
          </a:r>
          <a:r>
            <a:rPr lang="en-US" dirty="0" err="1" smtClean="0">
              <a:solidFill>
                <a:schemeClr val="tx1"/>
              </a:solidFill>
            </a:rPr>
            <a:t>Efesiensi</a:t>
          </a:r>
          <a:r>
            <a:rPr lang="en-US" dirty="0" smtClean="0">
              <a:solidFill>
                <a:schemeClr val="tx1"/>
              </a:solidFill>
            </a:rPr>
            <a:t> </a:t>
          </a:r>
          <a:r>
            <a:rPr lang="en-US" dirty="0" err="1" smtClean="0">
              <a:solidFill>
                <a:schemeClr val="tx1"/>
              </a:solidFill>
            </a:rPr>
            <a:t>dalam</a:t>
          </a:r>
          <a:r>
            <a:rPr lang="en-US" dirty="0" smtClean="0">
              <a:solidFill>
                <a:schemeClr val="tx1"/>
              </a:solidFill>
            </a:rPr>
            <a:t> </a:t>
          </a:r>
          <a:r>
            <a:rPr lang="en-US" dirty="0" err="1" smtClean="0">
              <a:solidFill>
                <a:schemeClr val="tx1"/>
              </a:solidFill>
            </a:rPr>
            <a:t>negeri</a:t>
          </a:r>
          <a:endParaRPr lang="en-US" dirty="0">
            <a:solidFill>
              <a:schemeClr val="tx1"/>
            </a:solidFill>
          </a:endParaRPr>
        </a:p>
      </dgm:t>
    </dgm:pt>
    <dgm:pt modelId="{F274B55C-E821-449B-97A4-74EA80AF8B55}" type="sibTrans" cxnId="{0F5C7BAF-8E82-45FF-BC7A-75A524948060}">
      <dgm:prSet/>
      <dgm:spPr/>
      <dgm:t>
        <a:bodyPr/>
        <a:lstStyle/>
        <a:p>
          <a:endParaRPr lang="en-US">
            <a:solidFill>
              <a:schemeClr val="tx1"/>
            </a:solidFill>
          </a:endParaRPr>
        </a:p>
      </dgm:t>
    </dgm:pt>
    <dgm:pt modelId="{98444AEB-7187-46E3-BDAA-A96A48F9E9BB}" type="parTrans" cxnId="{0F5C7BAF-8E82-45FF-BC7A-75A524948060}">
      <dgm:prSet/>
      <dgm:spPr/>
      <dgm:t>
        <a:bodyPr/>
        <a:lstStyle/>
        <a:p>
          <a:endParaRPr lang="en-US">
            <a:solidFill>
              <a:schemeClr val="tx1"/>
            </a:solidFill>
          </a:endParaRPr>
        </a:p>
      </dgm:t>
    </dgm:pt>
    <dgm:pt modelId="{CACB1941-A626-483A-B5E0-FDE81198FA2F}" type="pres">
      <dgm:prSet presAssocID="{9D44364B-B9EE-424C-AF11-3D1BC9AE8608}" presName="Name0" presStyleCnt="0">
        <dgm:presLayoutVars>
          <dgm:dir/>
          <dgm:animLvl val="lvl"/>
          <dgm:resizeHandles val="exact"/>
        </dgm:presLayoutVars>
      </dgm:prSet>
      <dgm:spPr/>
      <dgm:t>
        <a:bodyPr/>
        <a:lstStyle/>
        <a:p>
          <a:endParaRPr lang="en-US"/>
        </a:p>
      </dgm:t>
    </dgm:pt>
    <dgm:pt modelId="{AA8F6C89-A8BF-4146-8A2C-DC22B981C933}" type="pres">
      <dgm:prSet presAssocID="{9B86D914-860C-4D55-9E07-2B6EE66275A2}" presName="boxAndChildren" presStyleCnt="0"/>
      <dgm:spPr/>
    </dgm:pt>
    <dgm:pt modelId="{249ECAE7-3DE1-4A9B-9134-44C4A130C962}" type="pres">
      <dgm:prSet presAssocID="{9B86D914-860C-4D55-9E07-2B6EE66275A2}" presName="parentTextBox" presStyleLbl="node1" presStyleIdx="0" presStyleCnt="5"/>
      <dgm:spPr/>
      <dgm:t>
        <a:bodyPr/>
        <a:lstStyle/>
        <a:p>
          <a:endParaRPr lang="en-US"/>
        </a:p>
      </dgm:t>
    </dgm:pt>
    <dgm:pt modelId="{6180DF99-2D0D-40AC-887C-BFFEF9E33AC2}" type="pres">
      <dgm:prSet presAssocID="{9B86D914-860C-4D55-9E07-2B6EE66275A2}" presName="entireBox" presStyleLbl="node1" presStyleIdx="0" presStyleCnt="5"/>
      <dgm:spPr/>
      <dgm:t>
        <a:bodyPr/>
        <a:lstStyle/>
        <a:p>
          <a:endParaRPr lang="en-US"/>
        </a:p>
      </dgm:t>
    </dgm:pt>
    <dgm:pt modelId="{9904CF1F-6F2B-494D-BE20-04B63DE3A7AE}" type="pres">
      <dgm:prSet presAssocID="{9B86D914-860C-4D55-9E07-2B6EE66275A2}" presName="descendantBox" presStyleCnt="0"/>
      <dgm:spPr/>
    </dgm:pt>
    <dgm:pt modelId="{9C6F722E-D1A1-47C7-AE6C-43152A26B7F7}" type="pres">
      <dgm:prSet presAssocID="{CF303543-1D15-4C45-ADB2-0CCBEFBAD128}" presName="childTextBox" presStyleLbl="fgAccFollowNode1" presStyleIdx="0" presStyleCnt="8">
        <dgm:presLayoutVars>
          <dgm:bulletEnabled val="1"/>
        </dgm:presLayoutVars>
      </dgm:prSet>
      <dgm:spPr/>
      <dgm:t>
        <a:bodyPr/>
        <a:lstStyle/>
        <a:p>
          <a:endParaRPr lang="en-US"/>
        </a:p>
      </dgm:t>
    </dgm:pt>
    <dgm:pt modelId="{664C9504-5075-4D50-B2B8-B317B61D9D9B}" type="pres">
      <dgm:prSet presAssocID="{D1937678-C4DB-4566-9917-4272C7F641A5}" presName="childTextBox" presStyleLbl="fgAccFollowNode1" presStyleIdx="1" presStyleCnt="8">
        <dgm:presLayoutVars>
          <dgm:bulletEnabled val="1"/>
        </dgm:presLayoutVars>
      </dgm:prSet>
      <dgm:spPr/>
      <dgm:t>
        <a:bodyPr/>
        <a:lstStyle/>
        <a:p>
          <a:endParaRPr lang="en-US"/>
        </a:p>
      </dgm:t>
    </dgm:pt>
    <dgm:pt modelId="{058440DA-01AA-4F79-89A7-B777DFD9B9ED}" type="pres">
      <dgm:prSet presAssocID="{1C44CA29-3C8E-4267-A31D-9B6A408F66CF}" presName="sp" presStyleCnt="0"/>
      <dgm:spPr/>
    </dgm:pt>
    <dgm:pt modelId="{C690917B-4924-4239-8EE6-4E3CB00077D2}" type="pres">
      <dgm:prSet presAssocID="{5988891E-9A99-4FF6-8CC1-905CE897B769}" presName="arrowAndChildren" presStyleCnt="0"/>
      <dgm:spPr/>
    </dgm:pt>
    <dgm:pt modelId="{0D35D794-20F8-4EDA-8A71-2460BDC5D8F5}" type="pres">
      <dgm:prSet presAssocID="{5988891E-9A99-4FF6-8CC1-905CE897B769}" presName="parentTextArrow" presStyleLbl="node1" presStyleIdx="0" presStyleCnt="5"/>
      <dgm:spPr/>
      <dgm:t>
        <a:bodyPr/>
        <a:lstStyle/>
        <a:p>
          <a:endParaRPr lang="en-US"/>
        </a:p>
      </dgm:t>
    </dgm:pt>
    <dgm:pt modelId="{853E4C0B-2ADA-4506-8542-948DED66E0FE}" type="pres">
      <dgm:prSet presAssocID="{5988891E-9A99-4FF6-8CC1-905CE897B769}" presName="arrow" presStyleLbl="node1" presStyleIdx="1" presStyleCnt="5"/>
      <dgm:spPr/>
      <dgm:t>
        <a:bodyPr/>
        <a:lstStyle/>
        <a:p>
          <a:endParaRPr lang="en-US"/>
        </a:p>
      </dgm:t>
    </dgm:pt>
    <dgm:pt modelId="{381099F5-4352-4CD8-967D-B6C4A6EE71B7}" type="pres">
      <dgm:prSet presAssocID="{5988891E-9A99-4FF6-8CC1-905CE897B769}" presName="descendantArrow" presStyleCnt="0"/>
      <dgm:spPr/>
    </dgm:pt>
    <dgm:pt modelId="{08B67CEC-E059-4E6E-9F75-6C640A68CCA5}" type="pres">
      <dgm:prSet presAssocID="{DCCE7CE5-64A1-4526-A341-55F44EB1F222}" presName="childTextArrow" presStyleLbl="fgAccFollowNode1" presStyleIdx="2" presStyleCnt="8">
        <dgm:presLayoutVars>
          <dgm:bulletEnabled val="1"/>
        </dgm:presLayoutVars>
      </dgm:prSet>
      <dgm:spPr/>
      <dgm:t>
        <a:bodyPr/>
        <a:lstStyle/>
        <a:p>
          <a:endParaRPr lang="en-US"/>
        </a:p>
      </dgm:t>
    </dgm:pt>
    <dgm:pt modelId="{1F363A16-781C-47EE-AC76-565786DB4B96}" type="pres">
      <dgm:prSet presAssocID="{3067AB47-48AF-4E61-81E3-C5E8DD52A505}" presName="childTextArrow" presStyleLbl="fgAccFollowNode1" presStyleIdx="3" presStyleCnt="8">
        <dgm:presLayoutVars>
          <dgm:bulletEnabled val="1"/>
        </dgm:presLayoutVars>
      </dgm:prSet>
      <dgm:spPr/>
      <dgm:t>
        <a:bodyPr/>
        <a:lstStyle/>
        <a:p>
          <a:endParaRPr lang="en-US"/>
        </a:p>
      </dgm:t>
    </dgm:pt>
    <dgm:pt modelId="{F3C45D91-02FD-4EC8-AFEA-25FF022AE6EC}" type="pres">
      <dgm:prSet presAssocID="{22E7EA5A-5899-4F17-82AC-CE279E056513}" presName="sp" presStyleCnt="0"/>
      <dgm:spPr/>
    </dgm:pt>
    <dgm:pt modelId="{2D28628B-19AA-4CEB-93A7-B5005A0949E8}" type="pres">
      <dgm:prSet presAssocID="{502A3B25-4145-4CC4-B97F-D34E5DB40343}" presName="arrowAndChildren" presStyleCnt="0"/>
      <dgm:spPr/>
    </dgm:pt>
    <dgm:pt modelId="{478F40B3-2E41-43DD-BC8C-7C71DDAEE07B}" type="pres">
      <dgm:prSet presAssocID="{502A3B25-4145-4CC4-B97F-D34E5DB40343}" presName="parentTextArrow" presStyleLbl="node1" presStyleIdx="1" presStyleCnt="5"/>
      <dgm:spPr/>
      <dgm:t>
        <a:bodyPr/>
        <a:lstStyle/>
        <a:p>
          <a:endParaRPr lang="en-US"/>
        </a:p>
      </dgm:t>
    </dgm:pt>
    <dgm:pt modelId="{CB46867F-E48B-425D-AE11-0C373BB225BF}" type="pres">
      <dgm:prSet presAssocID="{502A3B25-4145-4CC4-B97F-D34E5DB40343}" presName="arrow" presStyleLbl="node1" presStyleIdx="2" presStyleCnt="5"/>
      <dgm:spPr/>
      <dgm:t>
        <a:bodyPr/>
        <a:lstStyle/>
        <a:p>
          <a:endParaRPr lang="en-US"/>
        </a:p>
      </dgm:t>
    </dgm:pt>
    <dgm:pt modelId="{36F6A5F3-6806-478D-A47E-1D4F6EF80311}" type="pres">
      <dgm:prSet presAssocID="{502A3B25-4145-4CC4-B97F-D34E5DB40343}" presName="descendantArrow" presStyleCnt="0"/>
      <dgm:spPr/>
    </dgm:pt>
    <dgm:pt modelId="{05B9DF33-98D6-4237-8811-53B566155BB7}" type="pres">
      <dgm:prSet presAssocID="{D013F6C3-BA82-4112-8943-0C44DAA842EE}" presName="childTextArrow" presStyleLbl="fgAccFollowNode1" presStyleIdx="4" presStyleCnt="8">
        <dgm:presLayoutVars>
          <dgm:bulletEnabled val="1"/>
        </dgm:presLayoutVars>
      </dgm:prSet>
      <dgm:spPr/>
      <dgm:t>
        <a:bodyPr/>
        <a:lstStyle/>
        <a:p>
          <a:endParaRPr lang="en-US"/>
        </a:p>
      </dgm:t>
    </dgm:pt>
    <dgm:pt modelId="{4365D718-0CD3-4263-97C9-16BBCF46547E}" type="pres">
      <dgm:prSet presAssocID="{62117BEB-99A8-4224-B369-2367EB4D0C1C}" presName="childTextArrow" presStyleLbl="fgAccFollowNode1" presStyleIdx="5" presStyleCnt="8">
        <dgm:presLayoutVars>
          <dgm:bulletEnabled val="1"/>
        </dgm:presLayoutVars>
      </dgm:prSet>
      <dgm:spPr/>
      <dgm:t>
        <a:bodyPr/>
        <a:lstStyle/>
        <a:p>
          <a:endParaRPr lang="en-US"/>
        </a:p>
      </dgm:t>
    </dgm:pt>
    <dgm:pt modelId="{A4FE8FC8-5B72-4D00-A1A4-9944FE8E7503}" type="pres">
      <dgm:prSet presAssocID="{E0142CE5-2C12-4954-84BD-18CDDBDCF3E3}" presName="sp" presStyleCnt="0"/>
      <dgm:spPr/>
    </dgm:pt>
    <dgm:pt modelId="{14C0B4B2-DE05-4794-B1AC-BD6A353E7E0D}" type="pres">
      <dgm:prSet presAssocID="{0CE2E3A9-82CC-4249-AB36-FA68DF260978}" presName="arrowAndChildren" presStyleCnt="0"/>
      <dgm:spPr/>
    </dgm:pt>
    <dgm:pt modelId="{47E526FD-BA61-46C2-943A-26159A0AF9CD}" type="pres">
      <dgm:prSet presAssocID="{0CE2E3A9-82CC-4249-AB36-FA68DF260978}" presName="parentTextArrow" presStyleLbl="node1" presStyleIdx="2" presStyleCnt="5"/>
      <dgm:spPr/>
      <dgm:t>
        <a:bodyPr/>
        <a:lstStyle/>
        <a:p>
          <a:endParaRPr lang="en-US"/>
        </a:p>
      </dgm:t>
    </dgm:pt>
    <dgm:pt modelId="{4F80D860-13A5-43B2-859C-F8841ADA785E}" type="pres">
      <dgm:prSet presAssocID="{0CE2E3A9-82CC-4249-AB36-FA68DF260978}" presName="arrow" presStyleLbl="node1" presStyleIdx="3" presStyleCnt="5" custLinFactNeighborY="-2075"/>
      <dgm:spPr/>
      <dgm:t>
        <a:bodyPr/>
        <a:lstStyle/>
        <a:p>
          <a:endParaRPr lang="en-US"/>
        </a:p>
      </dgm:t>
    </dgm:pt>
    <dgm:pt modelId="{50CC3A54-1675-4873-85C1-15DD7F8FDE3F}" type="pres">
      <dgm:prSet presAssocID="{0CE2E3A9-82CC-4249-AB36-FA68DF260978}" presName="descendantArrow" presStyleCnt="0"/>
      <dgm:spPr/>
    </dgm:pt>
    <dgm:pt modelId="{CA1FF37B-EB5D-4065-82E1-BE998C9CAB8C}" type="pres">
      <dgm:prSet presAssocID="{8EBFB922-47F7-4A92-AEF6-943EAAAC0FA4}" presName="childTextArrow" presStyleLbl="fgAccFollowNode1" presStyleIdx="6" presStyleCnt="8" custLinFactNeighborY="-6938">
        <dgm:presLayoutVars>
          <dgm:bulletEnabled val="1"/>
        </dgm:presLayoutVars>
      </dgm:prSet>
      <dgm:spPr/>
      <dgm:t>
        <a:bodyPr/>
        <a:lstStyle/>
        <a:p>
          <a:endParaRPr lang="en-US"/>
        </a:p>
      </dgm:t>
    </dgm:pt>
    <dgm:pt modelId="{3AE3F69F-ED55-4844-AFD9-6122DBB4BC6B}" type="pres">
      <dgm:prSet presAssocID="{79337948-9245-4C5A-BF22-37A24128C358}" presName="childTextArrow" presStyleLbl="fgAccFollowNode1" presStyleIdx="7" presStyleCnt="8" custLinFactNeighborY="-6938">
        <dgm:presLayoutVars>
          <dgm:bulletEnabled val="1"/>
        </dgm:presLayoutVars>
      </dgm:prSet>
      <dgm:spPr/>
      <dgm:t>
        <a:bodyPr/>
        <a:lstStyle/>
        <a:p>
          <a:endParaRPr lang="en-US"/>
        </a:p>
      </dgm:t>
    </dgm:pt>
    <dgm:pt modelId="{8813A670-A46A-476B-8FD3-198D5D8CAC91}" type="pres">
      <dgm:prSet presAssocID="{D3525D17-7E81-4878-9D97-9C4A3CC59A54}" presName="sp" presStyleCnt="0"/>
      <dgm:spPr/>
    </dgm:pt>
    <dgm:pt modelId="{50EABA47-CB89-454B-88A8-A25344E15CFB}" type="pres">
      <dgm:prSet presAssocID="{951573AF-64C3-41DA-9640-E3D033F783A8}" presName="arrowAndChildren" presStyleCnt="0"/>
      <dgm:spPr/>
    </dgm:pt>
    <dgm:pt modelId="{136F53AB-EAF8-4EBB-A29D-FD5D95A6952C}" type="pres">
      <dgm:prSet presAssocID="{951573AF-64C3-41DA-9640-E3D033F783A8}" presName="parentTextArrow" presStyleLbl="node1" presStyleIdx="4" presStyleCnt="5"/>
      <dgm:spPr/>
      <dgm:t>
        <a:bodyPr/>
        <a:lstStyle/>
        <a:p>
          <a:endParaRPr lang="en-US"/>
        </a:p>
      </dgm:t>
    </dgm:pt>
  </dgm:ptLst>
  <dgm:cxnLst>
    <dgm:cxn modelId="{50F9F37C-18D6-4A9C-876B-153D3F39E3C8}" type="presOf" srcId="{9D44364B-B9EE-424C-AF11-3D1BC9AE8608}" destId="{CACB1941-A626-483A-B5E0-FDE81198FA2F}" srcOrd="0" destOrd="0" presId="urn:microsoft.com/office/officeart/2005/8/layout/process4"/>
    <dgm:cxn modelId="{E542CCE0-482B-4432-A7CF-B9D774DDF69B}" srcId="{502A3B25-4145-4CC4-B97F-D34E5DB40343}" destId="{D013F6C3-BA82-4112-8943-0C44DAA842EE}" srcOrd="0" destOrd="0" parTransId="{FA56A5BB-FCAC-48A1-A0B2-859535DD5753}" sibTransId="{5F8143E8-B1BC-4B10-8C5D-AC0112DA425F}"/>
    <dgm:cxn modelId="{0F5C7BAF-8E82-45FF-BC7A-75A524948060}" srcId="{0CE2E3A9-82CC-4249-AB36-FA68DF260978}" destId="{8EBFB922-47F7-4A92-AEF6-943EAAAC0FA4}" srcOrd="0" destOrd="0" parTransId="{98444AEB-7187-46E3-BDAA-A96A48F9E9BB}" sibTransId="{F274B55C-E821-449B-97A4-74EA80AF8B55}"/>
    <dgm:cxn modelId="{FA554378-7CE5-4BFD-AAE9-44186EBC1C8E}" type="presOf" srcId="{8EBFB922-47F7-4A92-AEF6-943EAAAC0FA4}" destId="{CA1FF37B-EB5D-4065-82E1-BE998C9CAB8C}" srcOrd="0" destOrd="0" presId="urn:microsoft.com/office/officeart/2005/8/layout/process4"/>
    <dgm:cxn modelId="{E161C37E-0F9A-450E-A160-693AACCEC889}" srcId="{9D44364B-B9EE-424C-AF11-3D1BC9AE8608}" destId="{951573AF-64C3-41DA-9640-E3D033F783A8}" srcOrd="0" destOrd="0" parTransId="{F5029A15-7AB2-44CC-8F37-E80F4C54E006}" sibTransId="{D3525D17-7E81-4878-9D97-9C4A3CC59A54}"/>
    <dgm:cxn modelId="{7A527729-C6BD-4961-A4F2-15F54FEB603A}" type="presOf" srcId="{502A3B25-4145-4CC4-B97F-D34E5DB40343}" destId="{478F40B3-2E41-43DD-BC8C-7C71DDAEE07B}" srcOrd="0" destOrd="0" presId="urn:microsoft.com/office/officeart/2005/8/layout/process4"/>
    <dgm:cxn modelId="{491F12E4-5016-4561-AB31-8372BC92F821}" srcId="{9D44364B-B9EE-424C-AF11-3D1BC9AE8608}" destId="{5988891E-9A99-4FF6-8CC1-905CE897B769}" srcOrd="3" destOrd="0" parTransId="{99E68985-AAC7-4288-902B-3B6758893D61}" sibTransId="{1C44CA29-3C8E-4267-A31D-9B6A408F66CF}"/>
    <dgm:cxn modelId="{7681A239-A0B8-457B-A89F-6A98EF7BCB3A}" type="presOf" srcId="{3067AB47-48AF-4E61-81E3-C5E8DD52A505}" destId="{1F363A16-781C-47EE-AC76-565786DB4B96}" srcOrd="0" destOrd="0" presId="urn:microsoft.com/office/officeart/2005/8/layout/process4"/>
    <dgm:cxn modelId="{7C51655B-4E75-409F-B50D-03BCD922A417}" type="presOf" srcId="{CF303543-1D15-4C45-ADB2-0CCBEFBAD128}" destId="{9C6F722E-D1A1-47C7-AE6C-43152A26B7F7}" srcOrd="0" destOrd="0" presId="urn:microsoft.com/office/officeart/2005/8/layout/process4"/>
    <dgm:cxn modelId="{31A2CA61-7CAA-46DF-9EA3-9E1DA406B89E}" type="presOf" srcId="{79337948-9245-4C5A-BF22-37A24128C358}" destId="{3AE3F69F-ED55-4844-AFD9-6122DBB4BC6B}" srcOrd="0" destOrd="0" presId="urn:microsoft.com/office/officeart/2005/8/layout/process4"/>
    <dgm:cxn modelId="{29650E2A-08A3-40EB-8CCF-606FA106A5FA}" type="presOf" srcId="{5988891E-9A99-4FF6-8CC1-905CE897B769}" destId="{853E4C0B-2ADA-4506-8542-948DED66E0FE}" srcOrd="1" destOrd="0" presId="urn:microsoft.com/office/officeart/2005/8/layout/process4"/>
    <dgm:cxn modelId="{F3CAB013-E8F0-4E0D-A46A-79B81F31E25D}" srcId="{9D44364B-B9EE-424C-AF11-3D1BC9AE8608}" destId="{502A3B25-4145-4CC4-B97F-D34E5DB40343}" srcOrd="2" destOrd="0" parTransId="{ECEB1D21-00BE-4D29-AB2C-F20D1E570013}" sibTransId="{22E7EA5A-5899-4F17-82AC-CE279E056513}"/>
    <dgm:cxn modelId="{D07C2D89-FED8-440C-9F28-2995DCC46883}" type="presOf" srcId="{951573AF-64C3-41DA-9640-E3D033F783A8}" destId="{136F53AB-EAF8-4EBB-A29D-FD5D95A6952C}" srcOrd="0" destOrd="0" presId="urn:microsoft.com/office/officeart/2005/8/layout/process4"/>
    <dgm:cxn modelId="{1AC8D242-2D80-41C2-90DA-637CC29D624B}" type="presOf" srcId="{0CE2E3A9-82CC-4249-AB36-FA68DF260978}" destId="{47E526FD-BA61-46C2-943A-26159A0AF9CD}" srcOrd="0" destOrd="0" presId="urn:microsoft.com/office/officeart/2005/8/layout/process4"/>
    <dgm:cxn modelId="{58176972-15DF-440F-9042-2E352B723A34}" srcId="{0CE2E3A9-82CC-4249-AB36-FA68DF260978}" destId="{79337948-9245-4C5A-BF22-37A24128C358}" srcOrd="1" destOrd="0" parTransId="{4673F051-64B4-4BCD-B9A7-624504488955}" sibTransId="{C5FF8F1E-E8B3-48F1-8E88-A27CA0784747}"/>
    <dgm:cxn modelId="{B05C63EC-B439-4550-B349-31C3328BD61D}" type="presOf" srcId="{502A3B25-4145-4CC4-B97F-D34E5DB40343}" destId="{CB46867F-E48B-425D-AE11-0C373BB225BF}" srcOrd="1" destOrd="0" presId="urn:microsoft.com/office/officeart/2005/8/layout/process4"/>
    <dgm:cxn modelId="{0D9D80F9-B6B0-4080-BD50-7E394A7083D2}" type="presOf" srcId="{9B86D914-860C-4D55-9E07-2B6EE66275A2}" destId="{6180DF99-2D0D-40AC-887C-BFFEF9E33AC2}" srcOrd="1" destOrd="0" presId="urn:microsoft.com/office/officeart/2005/8/layout/process4"/>
    <dgm:cxn modelId="{CF502D14-EB37-49CB-9476-443E9BBAABC9}" srcId="{9B86D914-860C-4D55-9E07-2B6EE66275A2}" destId="{CF303543-1D15-4C45-ADB2-0CCBEFBAD128}" srcOrd="0" destOrd="0" parTransId="{B03FA355-CCCC-4CE1-A021-CD238372F48E}" sibTransId="{1DB2541F-0E26-4E68-A531-BBE04E80003E}"/>
    <dgm:cxn modelId="{FB2A9D36-221E-4F63-A070-D4D6559DB040}" type="presOf" srcId="{5988891E-9A99-4FF6-8CC1-905CE897B769}" destId="{0D35D794-20F8-4EDA-8A71-2460BDC5D8F5}" srcOrd="0" destOrd="0" presId="urn:microsoft.com/office/officeart/2005/8/layout/process4"/>
    <dgm:cxn modelId="{E158F9FE-047F-4D98-9B26-795583CA7F85}" srcId="{9D44364B-B9EE-424C-AF11-3D1BC9AE8608}" destId="{0CE2E3A9-82CC-4249-AB36-FA68DF260978}" srcOrd="1" destOrd="0" parTransId="{359D10D9-B71C-4492-A081-E0D913D5BED9}" sibTransId="{E0142CE5-2C12-4954-84BD-18CDDBDCF3E3}"/>
    <dgm:cxn modelId="{5121378C-B27F-4B35-BEF7-4232B226B266}" srcId="{5988891E-9A99-4FF6-8CC1-905CE897B769}" destId="{3067AB47-48AF-4E61-81E3-C5E8DD52A505}" srcOrd="1" destOrd="0" parTransId="{B75CF826-8B28-4CEE-A2D5-E68E19B90E7A}" sibTransId="{18C7CE3C-CD17-4031-BC8F-66BC72E7B7EF}"/>
    <dgm:cxn modelId="{682AFFAC-B419-4624-A0A5-8E832B6BDE09}" type="presOf" srcId="{0CE2E3A9-82CC-4249-AB36-FA68DF260978}" destId="{4F80D860-13A5-43B2-859C-F8841ADA785E}" srcOrd="1" destOrd="0" presId="urn:microsoft.com/office/officeart/2005/8/layout/process4"/>
    <dgm:cxn modelId="{6BFD8926-3094-4B86-82FF-6ADD75EC36EE}" type="presOf" srcId="{D1937678-C4DB-4566-9917-4272C7F641A5}" destId="{664C9504-5075-4D50-B2B8-B317B61D9D9B}" srcOrd="0" destOrd="0" presId="urn:microsoft.com/office/officeart/2005/8/layout/process4"/>
    <dgm:cxn modelId="{9AEF7FB5-F4DE-4C9C-9947-FB174DDEB7AF}" type="presOf" srcId="{D013F6C3-BA82-4112-8943-0C44DAA842EE}" destId="{05B9DF33-98D6-4237-8811-53B566155BB7}" srcOrd="0" destOrd="0" presId="urn:microsoft.com/office/officeart/2005/8/layout/process4"/>
    <dgm:cxn modelId="{050EB983-1BAE-4B3D-B477-BE75D2248175}" type="presOf" srcId="{62117BEB-99A8-4224-B369-2367EB4D0C1C}" destId="{4365D718-0CD3-4263-97C9-16BBCF46547E}" srcOrd="0" destOrd="0" presId="urn:microsoft.com/office/officeart/2005/8/layout/process4"/>
    <dgm:cxn modelId="{2A06947C-BF71-4E64-94AC-E8412BCAC0CB}" srcId="{502A3B25-4145-4CC4-B97F-D34E5DB40343}" destId="{62117BEB-99A8-4224-B369-2367EB4D0C1C}" srcOrd="1" destOrd="0" parTransId="{A337D3F9-D5D0-478F-B93E-113ED2265F36}" sibTransId="{768B3EDE-DB97-4A6C-80A8-B80717274FF1}"/>
    <dgm:cxn modelId="{49C005F7-78BB-4232-A654-B05FF94BB1B8}" srcId="{9D44364B-B9EE-424C-AF11-3D1BC9AE8608}" destId="{9B86D914-860C-4D55-9E07-2B6EE66275A2}" srcOrd="4" destOrd="0" parTransId="{07FF5AA3-6174-4F95-AD0D-A8B4FFB663E9}" sibTransId="{F49F6CD2-605D-4F58-B316-1764868DCDD0}"/>
    <dgm:cxn modelId="{259D4758-724B-4F14-88F7-B9D946849BE4}" type="presOf" srcId="{DCCE7CE5-64A1-4526-A341-55F44EB1F222}" destId="{08B67CEC-E059-4E6E-9F75-6C640A68CCA5}" srcOrd="0" destOrd="0" presId="urn:microsoft.com/office/officeart/2005/8/layout/process4"/>
    <dgm:cxn modelId="{12F077DF-44AA-444C-A09D-9E2654A218BE}" type="presOf" srcId="{9B86D914-860C-4D55-9E07-2B6EE66275A2}" destId="{249ECAE7-3DE1-4A9B-9134-44C4A130C962}" srcOrd="0" destOrd="0" presId="urn:microsoft.com/office/officeart/2005/8/layout/process4"/>
    <dgm:cxn modelId="{91881356-C05C-4C51-9004-A037D66D0E5B}" srcId="{9B86D914-860C-4D55-9E07-2B6EE66275A2}" destId="{D1937678-C4DB-4566-9917-4272C7F641A5}" srcOrd="1" destOrd="0" parTransId="{A778DE65-144F-43B8-9FF4-894303CD58BB}" sibTransId="{BB24622B-4D07-4203-947E-2842E3B6198D}"/>
    <dgm:cxn modelId="{5F14ED29-E8E7-4EFD-9A19-4C8BDA621266}" srcId="{5988891E-9A99-4FF6-8CC1-905CE897B769}" destId="{DCCE7CE5-64A1-4526-A341-55F44EB1F222}" srcOrd="0" destOrd="0" parTransId="{E6FCFC05-12EF-4E80-857F-84B63C4776AB}" sibTransId="{79869CCE-7BA2-4300-B26D-5A826CAC634A}"/>
    <dgm:cxn modelId="{D43E2B09-3EDF-43DE-A82F-B147613E9A1B}" type="presParOf" srcId="{CACB1941-A626-483A-B5E0-FDE81198FA2F}" destId="{AA8F6C89-A8BF-4146-8A2C-DC22B981C933}" srcOrd="0" destOrd="0" presId="urn:microsoft.com/office/officeart/2005/8/layout/process4"/>
    <dgm:cxn modelId="{493F4A1F-EAA0-489D-B611-11FCDFD30B19}" type="presParOf" srcId="{AA8F6C89-A8BF-4146-8A2C-DC22B981C933}" destId="{249ECAE7-3DE1-4A9B-9134-44C4A130C962}" srcOrd="0" destOrd="0" presId="urn:microsoft.com/office/officeart/2005/8/layout/process4"/>
    <dgm:cxn modelId="{4C3766F1-D985-4E08-AB74-B5176B4C5484}" type="presParOf" srcId="{AA8F6C89-A8BF-4146-8A2C-DC22B981C933}" destId="{6180DF99-2D0D-40AC-887C-BFFEF9E33AC2}" srcOrd="1" destOrd="0" presId="urn:microsoft.com/office/officeart/2005/8/layout/process4"/>
    <dgm:cxn modelId="{568F9B79-C7C8-4941-9114-BCC531DB46DC}" type="presParOf" srcId="{AA8F6C89-A8BF-4146-8A2C-DC22B981C933}" destId="{9904CF1F-6F2B-494D-BE20-04B63DE3A7AE}" srcOrd="2" destOrd="0" presId="urn:microsoft.com/office/officeart/2005/8/layout/process4"/>
    <dgm:cxn modelId="{ACB2F9B2-F467-41AD-8E0B-40B01621060A}" type="presParOf" srcId="{9904CF1F-6F2B-494D-BE20-04B63DE3A7AE}" destId="{9C6F722E-D1A1-47C7-AE6C-43152A26B7F7}" srcOrd="0" destOrd="0" presId="urn:microsoft.com/office/officeart/2005/8/layout/process4"/>
    <dgm:cxn modelId="{8E0D8222-83C1-40DC-9883-E4593B4BDA62}" type="presParOf" srcId="{9904CF1F-6F2B-494D-BE20-04B63DE3A7AE}" destId="{664C9504-5075-4D50-B2B8-B317B61D9D9B}" srcOrd="1" destOrd="0" presId="urn:microsoft.com/office/officeart/2005/8/layout/process4"/>
    <dgm:cxn modelId="{7AE38B02-43EE-4907-8A14-2CC20968AF6D}" type="presParOf" srcId="{CACB1941-A626-483A-B5E0-FDE81198FA2F}" destId="{058440DA-01AA-4F79-89A7-B777DFD9B9ED}" srcOrd="1" destOrd="0" presId="urn:microsoft.com/office/officeart/2005/8/layout/process4"/>
    <dgm:cxn modelId="{B87BC071-6B03-4568-BD46-0CCAF580D3FA}" type="presParOf" srcId="{CACB1941-A626-483A-B5E0-FDE81198FA2F}" destId="{C690917B-4924-4239-8EE6-4E3CB00077D2}" srcOrd="2" destOrd="0" presId="urn:microsoft.com/office/officeart/2005/8/layout/process4"/>
    <dgm:cxn modelId="{6D794778-648D-4F9B-A9AD-EB546B60761F}" type="presParOf" srcId="{C690917B-4924-4239-8EE6-4E3CB00077D2}" destId="{0D35D794-20F8-4EDA-8A71-2460BDC5D8F5}" srcOrd="0" destOrd="0" presId="urn:microsoft.com/office/officeart/2005/8/layout/process4"/>
    <dgm:cxn modelId="{4B353174-9796-45B7-8950-A9AE69D75873}" type="presParOf" srcId="{C690917B-4924-4239-8EE6-4E3CB00077D2}" destId="{853E4C0B-2ADA-4506-8542-948DED66E0FE}" srcOrd="1" destOrd="0" presId="urn:microsoft.com/office/officeart/2005/8/layout/process4"/>
    <dgm:cxn modelId="{AC8044F3-943B-41CF-BC7A-2CBB0C44D288}" type="presParOf" srcId="{C690917B-4924-4239-8EE6-4E3CB00077D2}" destId="{381099F5-4352-4CD8-967D-B6C4A6EE71B7}" srcOrd="2" destOrd="0" presId="urn:microsoft.com/office/officeart/2005/8/layout/process4"/>
    <dgm:cxn modelId="{4D1E72A7-C792-4283-8297-5AF18400C748}" type="presParOf" srcId="{381099F5-4352-4CD8-967D-B6C4A6EE71B7}" destId="{08B67CEC-E059-4E6E-9F75-6C640A68CCA5}" srcOrd="0" destOrd="0" presId="urn:microsoft.com/office/officeart/2005/8/layout/process4"/>
    <dgm:cxn modelId="{8162CB48-7B1A-438F-A2C6-387B8C006FBD}" type="presParOf" srcId="{381099F5-4352-4CD8-967D-B6C4A6EE71B7}" destId="{1F363A16-781C-47EE-AC76-565786DB4B96}" srcOrd="1" destOrd="0" presId="urn:microsoft.com/office/officeart/2005/8/layout/process4"/>
    <dgm:cxn modelId="{A021CBE8-FFA2-4C5E-A831-CB12A3A92247}" type="presParOf" srcId="{CACB1941-A626-483A-B5E0-FDE81198FA2F}" destId="{F3C45D91-02FD-4EC8-AFEA-25FF022AE6EC}" srcOrd="3" destOrd="0" presId="urn:microsoft.com/office/officeart/2005/8/layout/process4"/>
    <dgm:cxn modelId="{4A395005-17FF-4EF4-8C2E-32C45F4627DB}" type="presParOf" srcId="{CACB1941-A626-483A-B5E0-FDE81198FA2F}" destId="{2D28628B-19AA-4CEB-93A7-B5005A0949E8}" srcOrd="4" destOrd="0" presId="urn:microsoft.com/office/officeart/2005/8/layout/process4"/>
    <dgm:cxn modelId="{D31037F7-521A-462D-B846-94CD09EF90F7}" type="presParOf" srcId="{2D28628B-19AA-4CEB-93A7-B5005A0949E8}" destId="{478F40B3-2E41-43DD-BC8C-7C71DDAEE07B}" srcOrd="0" destOrd="0" presId="urn:microsoft.com/office/officeart/2005/8/layout/process4"/>
    <dgm:cxn modelId="{8F908FB3-1B3E-47EC-9AD8-A6C3471484BF}" type="presParOf" srcId="{2D28628B-19AA-4CEB-93A7-B5005A0949E8}" destId="{CB46867F-E48B-425D-AE11-0C373BB225BF}" srcOrd="1" destOrd="0" presId="urn:microsoft.com/office/officeart/2005/8/layout/process4"/>
    <dgm:cxn modelId="{A2A457BD-B236-47BD-96AF-DF15553089AA}" type="presParOf" srcId="{2D28628B-19AA-4CEB-93A7-B5005A0949E8}" destId="{36F6A5F3-6806-478D-A47E-1D4F6EF80311}" srcOrd="2" destOrd="0" presId="urn:microsoft.com/office/officeart/2005/8/layout/process4"/>
    <dgm:cxn modelId="{46BC9B4C-1073-446A-8106-C9C2F749E5BD}" type="presParOf" srcId="{36F6A5F3-6806-478D-A47E-1D4F6EF80311}" destId="{05B9DF33-98D6-4237-8811-53B566155BB7}" srcOrd="0" destOrd="0" presId="urn:microsoft.com/office/officeart/2005/8/layout/process4"/>
    <dgm:cxn modelId="{D455676C-E57C-49A1-AD90-CF4DFFA6686E}" type="presParOf" srcId="{36F6A5F3-6806-478D-A47E-1D4F6EF80311}" destId="{4365D718-0CD3-4263-97C9-16BBCF46547E}" srcOrd="1" destOrd="0" presId="urn:microsoft.com/office/officeart/2005/8/layout/process4"/>
    <dgm:cxn modelId="{04AE8DDF-5123-4408-B728-B98EF971279A}" type="presParOf" srcId="{CACB1941-A626-483A-B5E0-FDE81198FA2F}" destId="{A4FE8FC8-5B72-4D00-A1A4-9944FE8E7503}" srcOrd="5" destOrd="0" presId="urn:microsoft.com/office/officeart/2005/8/layout/process4"/>
    <dgm:cxn modelId="{3026ABA1-E928-40A4-AC9D-A55063D3838B}" type="presParOf" srcId="{CACB1941-A626-483A-B5E0-FDE81198FA2F}" destId="{14C0B4B2-DE05-4794-B1AC-BD6A353E7E0D}" srcOrd="6" destOrd="0" presId="urn:microsoft.com/office/officeart/2005/8/layout/process4"/>
    <dgm:cxn modelId="{BBEB6989-C1FB-463B-BDF2-6E4ACDA7A15A}" type="presParOf" srcId="{14C0B4B2-DE05-4794-B1AC-BD6A353E7E0D}" destId="{47E526FD-BA61-46C2-943A-26159A0AF9CD}" srcOrd="0" destOrd="0" presId="urn:microsoft.com/office/officeart/2005/8/layout/process4"/>
    <dgm:cxn modelId="{A1435EFC-E1B4-435B-A86F-0CBEA9C5604C}" type="presParOf" srcId="{14C0B4B2-DE05-4794-B1AC-BD6A353E7E0D}" destId="{4F80D860-13A5-43B2-859C-F8841ADA785E}" srcOrd="1" destOrd="0" presId="urn:microsoft.com/office/officeart/2005/8/layout/process4"/>
    <dgm:cxn modelId="{A81D96C5-C2B3-46AC-ABDB-A51224BA291B}" type="presParOf" srcId="{14C0B4B2-DE05-4794-B1AC-BD6A353E7E0D}" destId="{50CC3A54-1675-4873-85C1-15DD7F8FDE3F}" srcOrd="2" destOrd="0" presId="urn:microsoft.com/office/officeart/2005/8/layout/process4"/>
    <dgm:cxn modelId="{05087780-108D-4938-AC8C-222ABF40D1D1}" type="presParOf" srcId="{50CC3A54-1675-4873-85C1-15DD7F8FDE3F}" destId="{CA1FF37B-EB5D-4065-82E1-BE998C9CAB8C}" srcOrd="0" destOrd="0" presId="urn:microsoft.com/office/officeart/2005/8/layout/process4"/>
    <dgm:cxn modelId="{B290BD36-C0B6-4D1C-97CE-EC81A81F0AA5}" type="presParOf" srcId="{50CC3A54-1675-4873-85C1-15DD7F8FDE3F}" destId="{3AE3F69F-ED55-4844-AFD9-6122DBB4BC6B}" srcOrd="1" destOrd="0" presId="urn:microsoft.com/office/officeart/2005/8/layout/process4"/>
    <dgm:cxn modelId="{BF025877-C639-45EA-A02D-8B18C6BE8267}" type="presParOf" srcId="{CACB1941-A626-483A-B5E0-FDE81198FA2F}" destId="{8813A670-A46A-476B-8FD3-198D5D8CAC91}" srcOrd="7" destOrd="0" presId="urn:microsoft.com/office/officeart/2005/8/layout/process4"/>
    <dgm:cxn modelId="{BB027D23-C503-4930-9915-AFBD549056B5}" type="presParOf" srcId="{CACB1941-A626-483A-B5E0-FDE81198FA2F}" destId="{50EABA47-CB89-454B-88A8-A25344E15CFB}" srcOrd="8" destOrd="0" presId="urn:microsoft.com/office/officeart/2005/8/layout/process4"/>
    <dgm:cxn modelId="{4FDEE6FA-B1FA-4E69-89EC-0FDBF5D4CE10}" type="presParOf" srcId="{50EABA47-CB89-454B-88A8-A25344E15CFB}" destId="{136F53AB-EAF8-4EBB-A29D-FD5D95A6952C}" srcOrd="0" destOrd="0" presId="urn:microsoft.com/office/officeart/2005/8/layout/process4"/>
  </dgm:cxnLst>
  <dgm:bg/>
  <dgm:whole/>
</dgm:dataModel>
</file>

<file path=ppt/diagrams/data3.xml><?xml version="1.0" encoding="utf-8"?>
<dgm:dataModel xmlns:dgm="http://schemas.openxmlformats.org/drawingml/2006/diagram" xmlns:a="http://schemas.openxmlformats.org/drawingml/2006/main">
  <dgm:ptLst>
    <dgm:pt modelId="{DFF12CA6-A208-49EF-8FC9-D597F016AB24}" type="doc">
      <dgm:prSet loTypeId="urn:microsoft.com/office/officeart/2005/8/layout/hierarchy6" loCatId="hierarchy" qsTypeId="urn:microsoft.com/office/officeart/2005/8/quickstyle/3d1" qsCatId="3D" csTypeId="urn:microsoft.com/office/officeart/2005/8/colors/accent1_2" csCatId="accent1" phldr="1"/>
      <dgm:spPr/>
      <dgm:t>
        <a:bodyPr/>
        <a:lstStyle/>
        <a:p>
          <a:endParaRPr lang="en-US"/>
        </a:p>
      </dgm:t>
    </dgm:pt>
    <dgm:pt modelId="{E90CAFB1-6884-4F9E-AFAE-A39EEAAC2458}">
      <dgm:prSet phldrT="[Text]" custT="1"/>
      <dgm:spPr/>
      <dgm:t>
        <a:bodyPr/>
        <a:lstStyle/>
        <a:p>
          <a:r>
            <a:rPr lang="en-US" sz="2800" b="1" i="0" u="none" strike="noStrike" baseline="0" dirty="0" err="1" smtClean="0">
              <a:solidFill>
                <a:schemeClr val="tx1"/>
              </a:solidFill>
              <a:latin typeface="Calibri"/>
              <a:cs typeface="Calibri"/>
            </a:rPr>
            <a:t>Menurunnya</a:t>
          </a:r>
          <a:r>
            <a:rPr lang="en-US" sz="2800" b="1" i="0" u="none" strike="noStrike" baseline="0" dirty="0" smtClean="0">
              <a:solidFill>
                <a:schemeClr val="tx1"/>
              </a:solidFill>
              <a:latin typeface="Calibri"/>
              <a:cs typeface="Calibri"/>
            </a:rPr>
            <a:t> </a:t>
          </a:r>
          <a:r>
            <a:rPr lang="en-US" sz="2800" b="1" i="0" u="none" strike="noStrike" baseline="0" dirty="0" err="1" smtClean="0">
              <a:solidFill>
                <a:schemeClr val="tx1"/>
              </a:solidFill>
              <a:latin typeface="Calibri"/>
              <a:cs typeface="Calibri"/>
            </a:rPr>
            <a:t>angka</a:t>
          </a:r>
          <a:r>
            <a:rPr lang="en-US" sz="2800" b="1" i="0" u="none" strike="noStrike" baseline="0" dirty="0" smtClean="0">
              <a:solidFill>
                <a:schemeClr val="tx1"/>
              </a:solidFill>
              <a:latin typeface="Calibri"/>
              <a:cs typeface="Calibri"/>
            </a:rPr>
            <a:t> </a:t>
          </a:r>
          <a:r>
            <a:rPr lang="en-US" sz="2800" b="1" i="0" u="none" strike="noStrike" baseline="0" dirty="0" err="1" smtClean="0">
              <a:solidFill>
                <a:schemeClr val="tx1"/>
              </a:solidFill>
              <a:latin typeface="Calibri"/>
              <a:cs typeface="Calibri"/>
            </a:rPr>
            <a:t>kemiskinan</a:t>
          </a:r>
          <a:endParaRPr lang="en-US" sz="2800" dirty="0">
            <a:solidFill>
              <a:schemeClr val="tx1"/>
            </a:solidFill>
          </a:endParaRPr>
        </a:p>
      </dgm:t>
    </dgm:pt>
    <dgm:pt modelId="{D6BD34CA-5F47-4AF7-8925-FF54BF084E36}" type="parTrans" cxnId="{DFF5C38E-59CC-4E1B-AB60-9B1AA6AB856E}">
      <dgm:prSet/>
      <dgm:spPr/>
      <dgm:t>
        <a:bodyPr/>
        <a:lstStyle/>
        <a:p>
          <a:endParaRPr lang="en-US"/>
        </a:p>
      </dgm:t>
    </dgm:pt>
    <dgm:pt modelId="{C061870D-DF24-45A3-B24B-43696956066B}" type="sibTrans" cxnId="{DFF5C38E-59CC-4E1B-AB60-9B1AA6AB856E}">
      <dgm:prSet/>
      <dgm:spPr/>
      <dgm:t>
        <a:bodyPr/>
        <a:lstStyle/>
        <a:p>
          <a:endParaRPr lang="en-US"/>
        </a:p>
      </dgm:t>
    </dgm:pt>
    <dgm:pt modelId="{3AC49173-33A0-4E71-AAB3-DDDC29D06349}">
      <dgm:prSet phldrT="[Text]" custT="1"/>
      <dgm:spPr/>
      <dgm:t>
        <a:bodyPr/>
        <a:lstStyle/>
        <a:p>
          <a:r>
            <a:rPr lang="en-US" sz="2400" dirty="0" err="1" smtClean="0">
              <a:solidFill>
                <a:schemeClr val="tx1"/>
              </a:solidFill>
            </a:rPr>
            <a:t>Meningkatnya</a:t>
          </a:r>
          <a:r>
            <a:rPr lang="en-US" sz="2400" dirty="0" smtClean="0">
              <a:solidFill>
                <a:schemeClr val="tx1"/>
              </a:solidFill>
            </a:rPr>
            <a:t> </a:t>
          </a:r>
          <a:r>
            <a:rPr lang="en-US" sz="2400" dirty="0" err="1" smtClean="0">
              <a:solidFill>
                <a:schemeClr val="tx1"/>
              </a:solidFill>
            </a:rPr>
            <a:t>Pendapatan</a:t>
          </a:r>
          <a:r>
            <a:rPr lang="en-US" sz="2400" dirty="0" smtClean="0">
              <a:solidFill>
                <a:schemeClr val="tx1"/>
              </a:solidFill>
            </a:rPr>
            <a:t> </a:t>
          </a:r>
          <a:r>
            <a:rPr lang="en-US" sz="2400" dirty="0" err="1" smtClean="0">
              <a:solidFill>
                <a:schemeClr val="tx1"/>
              </a:solidFill>
            </a:rPr>
            <a:t>masyrakat</a:t>
          </a:r>
          <a:r>
            <a:rPr lang="en-US" sz="2400" dirty="0" smtClean="0">
              <a:solidFill>
                <a:schemeClr val="tx1"/>
              </a:solidFill>
            </a:rPr>
            <a:t> </a:t>
          </a:r>
          <a:r>
            <a:rPr lang="en-US" sz="2400" dirty="0" err="1" smtClean="0">
              <a:solidFill>
                <a:schemeClr val="tx1"/>
              </a:solidFill>
            </a:rPr>
            <a:t>miskin</a:t>
          </a:r>
          <a:r>
            <a:rPr lang="en-US" sz="2400" dirty="0" smtClean="0">
              <a:solidFill>
                <a:schemeClr val="tx1"/>
              </a:solidFill>
            </a:rPr>
            <a:t> </a:t>
          </a:r>
          <a:r>
            <a:rPr lang="en-US" sz="2400" dirty="0" err="1" smtClean="0">
              <a:solidFill>
                <a:schemeClr val="tx1"/>
              </a:solidFill>
            </a:rPr>
            <a:t>disektor</a:t>
          </a:r>
          <a:r>
            <a:rPr lang="en-US" sz="2400" dirty="0" smtClean="0">
              <a:solidFill>
                <a:schemeClr val="tx1"/>
              </a:solidFill>
            </a:rPr>
            <a:t> UMK</a:t>
          </a:r>
          <a:endParaRPr lang="en-US" sz="2400" dirty="0">
            <a:solidFill>
              <a:schemeClr val="tx1"/>
            </a:solidFill>
          </a:endParaRPr>
        </a:p>
      </dgm:t>
    </dgm:pt>
    <dgm:pt modelId="{24F6B74B-86A5-4BA3-B2A8-904839563583}" type="parTrans" cxnId="{667CD4F6-37CD-4D93-BA92-0A973CF953CB}">
      <dgm:prSet/>
      <dgm:spPr/>
      <dgm:t>
        <a:bodyPr/>
        <a:lstStyle/>
        <a:p>
          <a:endParaRPr lang="en-US"/>
        </a:p>
      </dgm:t>
    </dgm:pt>
    <dgm:pt modelId="{2EDDEFC2-27D9-47AF-891D-82047D2B39E2}" type="sibTrans" cxnId="{667CD4F6-37CD-4D93-BA92-0A973CF953CB}">
      <dgm:prSet/>
      <dgm:spPr/>
      <dgm:t>
        <a:bodyPr/>
        <a:lstStyle/>
        <a:p>
          <a:endParaRPr lang="en-US"/>
        </a:p>
      </dgm:t>
    </dgm:pt>
    <dgm:pt modelId="{7C5F0AD5-E599-4660-B068-964F9FAF098F}">
      <dgm:prSet phldrT="[Text]"/>
      <dgm:spPr/>
      <dgm:t>
        <a:bodyPr/>
        <a:lstStyle/>
        <a:p>
          <a:r>
            <a:rPr lang="en-US" dirty="0" smtClean="0">
              <a:solidFill>
                <a:schemeClr val="tx1"/>
              </a:solidFill>
            </a:rPr>
            <a:t>Program </a:t>
          </a:r>
          <a:r>
            <a:rPr lang="en-US" dirty="0" err="1" smtClean="0">
              <a:solidFill>
                <a:schemeClr val="tx1"/>
              </a:solidFill>
            </a:rPr>
            <a:t>Kewirausahaan</a:t>
          </a:r>
          <a:endParaRPr lang="en-US" dirty="0" smtClean="0">
            <a:solidFill>
              <a:schemeClr val="tx1"/>
            </a:solidFill>
          </a:endParaRPr>
        </a:p>
        <a:p>
          <a:r>
            <a:rPr lang="en-US" dirty="0" err="1" smtClean="0">
              <a:solidFill>
                <a:schemeClr val="tx1"/>
              </a:solidFill>
            </a:rPr>
            <a:t>Bagi</a:t>
          </a:r>
          <a:r>
            <a:rPr lang="en-US" dirty="0" smtClean="0">
              <a:solidFill>
                <a:schemeClr val="tx1"/>
              </a:solidFill>
            </a:rPr>
            <a:t> </a:t>
          </a:r>
          <a:r>
            <a:rPr lang="en-US" dirty="0" err="1" smtClean="0">
              <a:solidFill>
                <a:schemeClr val="tx1"/>
              </a:solidFill>
            </a:rPr>
            <a:t>Masyarakat</a:t>
          </a:r>
          <a:r>
            <a:rPr lang="en-US" dirty="0" smtClean="0">
              <a:solidFill>
                <a:schemeClr val="tx1"/>
              </a:solidFill>
            </a:rPr>
            <a:t> </a:t>
          </a:r>
          <a:r>
            <a:rPr lang="en-US" dirty="0" err="1" smtClean="0">
              <a:solidFill>
                <a:schemeClr val="tx1"/>
              </a:solidFill>
            </a:rPr>
            <a:t>Miskin</a:t>
          </a:r>
          <a:endParaRPr lang="en-US" dirty="0">
            <a:solidFill>
              <a:schemeClr val="tx1"/>
            </a:solidFill>
          </a:endParaRPr>
        </a:p>
      </dgm:t>
    </dgm:pt>
    <dgm:pt modelId="{BFC622ED-432E-4E62-B8B2-D7F338976768}" type="parTrans" cxnId="{9336FDBF-4DC3-43FC-B57F-0D03D07A1A90}">
      <dgm:prSet/>
      <dgm:spPr/>
      <dgm:t>
        <a:bodyPr/>
        <a:lstStyle/>
        <a:p>
          <a:endParaRPr lang="en-US"/>
        </a:p>
      </dgm:t>
    </dgm:pt>
    <dgm:pt modelId="{8B12BB5C-DE09-4F8C-808F-AA53A3656D11}" type="sibTrans" cxnId="{9336FDBF-4DC3-43FC-B57F-0D03D07A1A90}">
      <dgm:prSet/>
      <dgm:spPr/>
      <dgm:t>
        <a:bodyPr/>
        <a:lstStyle/>
        <a:p>
          <a:endParaRPr lang="en-US"/>
        </a:p>
      </dgm:t>
    </dgm:pt>
    <dgm:pt modelId="{95F13413-930F-4445-A09E-5E895CFD8834}">
      <dgm:prSet phldrT="[Text]" custT="1"/>
      <dgm:spPr/>
      <dgm:t>
        <a:bodyPr/>
        <a:lstStyle/>
        <a:p>
          <a:pPr marL="0" indent="0" rtl="0">
            <a:tabLst/>
          </a:pPr>
          <a:r>
            <a:rPr lang="en-US" sz="2800" b="1" i="0" u="none" strike="noStrike" baseline="0" dirty="0" err="1" smtClean="0">
              <a:latin typeface="Calibri"/>
              <a:cs typeface="Calibri"/>
            </a:rPr>
            <a:t>Tujuan</a:t>
          </a:r>
          <a:r>
            <a:rPr lang="en-US" sz="2800" b="1" i="0" u="none" strike="noStrike" baseline="0" dirty="0" smtClean="0">
              <a:latin typeface="Calibri"/>
              <a:cs typeface="Calibri"/>
            </a:rPr>
            <a:t> </a:t>
          </a:r>
          <a:r>
            <a:rPr lang="en-US" sz="2800" b="1" i="0" u="none" strike="noStrike" baseline="0" dirty="0" smtClean="0">
              <a:latin typeface="Calibri"/>
              <a:cs typeface="Calibri"/>
            </a:rPr>
            <a:t>OPD 2</a:t>
          </a:r>
          <a:r>
            <a:rPr lang="en-US" sz="2800" b="1" i="0" u="none" strike="noStrike" baseline="0" dirty="0" smtClean="0">
              <a:latin typeface="Calibri"/>
              <a:cs typeface="Calibri"/>
            </a:rPr>
            <a:t>:</a:t>
          </a:r>
          <a:endParaRPr lang="en-US" sz="2800" dirty="0"/>
        </a:p>
      </dgm:t>
    </dgm:pt>
    <dgm:pt modelId="{BB62510F-7231-4D7C-A263-916BD3D71C0A}" type="parTrans" cxnId="{A107D4B5-8ADC-4993-87BB-326918606539}">
      <dgm:prSet/>
      <dgm:spPr/>
      <dgm:t>
        <a:bodyPr/>
        <a:lstStyle/>
        <a:p>
          <a:endParaRPr lang="en-US"/>
        </a:p>
      </dgm:t>
    </dgm:pt>
    <dgm:pt modelId="{7370D20A-7C86-4DD3-9E80-F0524C77FEEF}" type="sibTrans" cxnId="{A107D4B5-8ADC-4993-87BB-326918606539}">
      <dgm:prSet/>
      <dgm:spPr/>
      <dgm:t>
        <a:bodyPr/>
        <a:lstStyle/>
        <a:p>
          <a:endParaRPr lang="en-US"/>
        </a:p>
      </dgm:t>
    </dgm:pt>
    <dgm:pt modelId="{530D4FA8-5444-4421-AB08-8AD658BA88B1}">
      <dgm:prSet phldrT="[Text]"/>
      <dgm:spPr/>
      <dgm:t>
        <a:bodyPr/>
        <a:lstStyle/>
        <a:p>
          <a:r>
            <a:rPr lang="en-US" dirty="0" err="1" smtClean="0"/>
            <a:t>Sasaran</a:t>
          </a:r>
          <a:r>
            <a:rPr lang="en-US" dirty="0" smtClean="0"/>
            <a:t> </a:t>
          </a:r>
          <a:r>
            <a:rPr lang="en-US" dirty="0" err="1" smtClean="0"/>
            <a:t>strategis</a:t>
          </a:r>
          <a:endParaRPr lang="en-US" dirty="0"/>
        </a:p>
      </dgm:t>
    </dgm:pt>
    <dgm:pt modelId="{24599341-BD7B-49C1-8701-37F3654626B5}" type="parTrans" cxnId="{ABDDDE09-50CF-4AC0-BBFD-690BCD37BF17}">
      <dgm:prSet/>
      <dgm:spPr/>
      <dgm:t>
        <a:bodyPr/>
        <a:lstStyle/>
        <a:p>
          <a:endParaRPr lang="en-US"/>
        </a:p>
      </dgm:t>
    </dgm:pt>
    <dgm:pt modelId="{EE8CCE50-EF16-4B32-9465-07DD36290E61}" type="sibTrans" cxnId="{ABDDDE09-50CF-4AC0-BBFD-690BCD37BF17}">
      <dgm:prSet/>
      <dgm:spPr/>
      <dgm:t>
        <a:bodyPr/>
        <a:lstStyle/>
        <a:p>
          <a:endParaRPr lang="en-US"/>
        </a:p>
      </dgm:t>
    </dgm:pt>
    <dgm:pt modelId="{F47122E8-75AB-437C-AC31-6BB0E2CCC448}">
      <dgm:prSet phldrT="[Text]"/>
      <dgm:spPr/>
      <dgm:t>
        <a:bodyPr/>
        <a:lstStyle/>
        <a:p>
          <a:r>
            <a:rPr lang="en-US" dirty="0" smtClean="0"/>
            <a:t>Program</a:t>
          </a:r>
          <a:endParaRPr lang="en-US" dirty="0"/>
        </a:p>
      </dgm:t>
    </dgm:pt>
    <dgm:pt modelId="{E4786AC3-455C-4B62-B0F2-3117812E62D0}" type="parTrans" cxnId="{E169AFB7-FA8C-40BC-BE4B-62784F046B84}">
      <dgm:prSet/>
      <dgm:spPr/>
      <dgm:t>
        <a:bodyPr/>
        <a:lstStyle/>
        <a:p>
          <a:endParaRPr lang="en-US"/>
        </a:p>
      </dgm:t>
    </dgm:pt>
    <dgm:pt modelId="{40573501-B48A-4A2F-A1AA-2359CDE91669}" type="sibTrans" cxnId="{E169AFB7-FA8C-40BC-BE4B-62784F046B84}">
      <dgm:prSet/>
      <dgm:spPr/>
      <dgm:t>
        <a:bodyPr/>
        <a:lstStyle/>
        <a:p>
          <a:endParaRPr lang="en-US"/>
        </a:p>
      </dgm:t>
    </dgm:pt>
    <dgm:pt modelId="{12FA80FF-3E64-4776-BFDF-AAFA60F4815E}" type="pres">
      <dgm:prSet presAssocID="{DFF12CA6-A208-49EF-8FC9-D597F016AB24}" presName="mainComposite" presStyleCnt="0">
        <dgm:presLayoutVars>
          <dgm:chPref val="1"/>
          <dgm:dir/>
          <dgm:animOne val="branch"/>
          <dgm:animLvl val="lvl"/>
          <dgm:resizeHandles val="exact"/>
        </dgm:presLayoutVars>
      </dgm:prSet>
      <dgm:spPr/>
      <dgm:t>
        <a:bodyPr/>
        <a:lstStyle/>
        <a:p>
          <a:endParaRPr lang="en-US"/>
        </a:p>
      </dgm:t>
    </dgm:pt>
    <dgm:pt modelId="{5E3701F2-0DDC-4EAA-9EE2-DD041778303B}" type="pres">
      <dgm:prSet presAssocID="{DFF12CA6-A208-49EF-8FC9-D597F016AB24}" presName="hierFlow" presStyleCnt="0"/>
      <dgm:spPr/>
    </dgm:pt>
    <dgm:pt modelId="{5091FD51-DFA9-408A-B6EC-F13320671EF5}" type="pres">
      <dgm:prSet presAssocID="{DFF12CA6-A208-49EF-8FC9-D597F016AB24}" presName="firstBuf" presStyleCnt="0"/>
      <dgm:spPr/>
    </dgm:pt>
    <dgm:pt modelId="{F7E8D894-D43D-4242-832A-C9CA188A128F}" type="pres">
      <dgm:prSet presAssocID="{DFF12CA6-A208-49EF-8FC9-D597F016AB24}" presName="hierChild1" presStyleCnt="0">
        <dgm:presLayoutVars>
          <dgm:chPref val="1"/>
          <dgm:animOne val="branch"/>
          <dgm:animLvl val="lvl"/>
        </dgm:presLayoutVars>
      </dgm:prSet>
      <dgm:spPr/>
    </dgm:pt>
    <dgm:pt modelId="{4525D3BD-3103-4C7D-8AE5-C53D2A0C8598}" type="pres">
      <dgm:prSet presAssocID="{E90CAFB1-6884-4F9E-AFAE-A39EEAAC2458}" presName="Name14" presStyleCnt="0"/>
      <dgm:spPr/>
    </dgm:pt>
    <dgm:pt modelId="{8BB01C7F-C87E-4FE1-8259-372F243E74EC}" type="pres">
      <dgm:prSet presAssocID="{E90CAFB1-6884-4F9E-AFAE-A39EEAAC2458}" presName="level1Shape" presStyleLbl="node0" presStyleIdx="0" presStyleCnt="1" custScaleX="292850">
        <dgm:presLayoutVars>
          <dgm:chPref val="3"/>
        </dgm:presLayoutVars>
      </dgm:prSet>
      <dgm:spPr/>
      <dgm:t>
        <a:bodyPr/>
        <a:lstStyle/>
        <a:p>
          <a:endParaRPr lang="en-US"/>
        </a:p>
      </dgm:t>
    </dgm:pt>
    <dgm:pt modelId="{5B6C96FC-9E69-479B-8D75-6F3B62E1438A}" type="pres">
      <dgm:prSet presAssocID="{E90CAFB1-6884-4F9E-AFAE-A39EEAAC2458}" presName="hierChild2" presStyleCnt="0"/>
      <dgm:spPr/>
    </dgm:pt>
    <dgm:pt modelId="{A15E0E6E-4F0C-451D-8F88-A07F1EA755E0}" type="pres">
      <dgm:prSet presAssocID="{24F6B74B-86A5-4BA3-B2A8-904839563583}" presName="Name19" presStyleLbl="parChTrans1D2" presStyleIdx="0" presStyleCnt="1"/>
      <dgm:spPr/>
      <dgm:t>
        <a:bodyPr/>
        <a:lstStyle/>
        <a:p>
          <a:endParaRPr lang="en-US"/>
        </a:p>
      </dgm:t>
    </dgm:pt>
    <dgm:pt modelId="{E1204AF7-6358-43EA-8C51-BF40A6D08053}" type="pres">
      <dgm:prSet presAssocID="{3AC49173-33A0-4E71-AAB3-DDDC29D06349}" presName="Name21" presStyleCnt="0"/>
      <dgm:spPr/>
    </dgm:pt>
    <dgm:pt modelId="{6D399C6D-B8DD-4FB2-8ACD-7CAD5C8BB437}" type="pres">
      <dgm:prSet presAssocID="{3AC49173-33A0-4E71-AAB3-DDDC29D06349}" presName="level2Shape" presStyleLbl="node2" presStyleIdx="0" presStyleCnt="1" custScaleX="307639"/>
      <dgm:spPr/>
      <dgm:t>
        <a:bodyPr/>
        <a:lstStyle/>
        <a:p>
          <a:endParaRPr lang="en-US"/>
        </a:p>
      </dgm:t>
    </dgm:pt>
    <dgm:pt modelId="{85BE1B8F-1FFB-4673-97BE-502C5BB705C1}" type="pres">
      <dgm:prSet presAssocID="{3AC49173-33A0-4E71-AAB3-DDDC29D06349}" presName="hierChild3" presStyleCnt="0"/>
      <dgm:spPr/>
    </dgm:pt>
    <dgm:pt modelId="{446A1278-8C8A-4ABD-A6D1-66CDAAA14887}" type="pres">
      <dgm:prSet presAssocID="{BFC622ED-432E-4E62-B8B2-D7F338976768}" presName="Name19" presStyleLbl="parChTrans1D3" presStyleIdx="0" presStyleCnt="1"/>
      <dgm:spPr/>
      <dgm:t>
        <a:bodyPr/>
        <a:lstStyle/>
        <a:p>
          <a:endParaRPr lang="en-US"/>
        </a:p>
      </dgm:t>
    </dgm:pt>
    <dgm:pt modelId="{DFD22C38-80FA-4F3B-89E8-657D79FE1C36}" type="pres">
      <dgm:prSet presAssocID="{7C5F0AD5-E599-4660-B068-964F9FAF098F}" presName="Name21" presStyleCnt="0"/>
      <dgm:spPr/>
    </dgm:pt>
    <dgm:pt modelId="{ED111E96-B8DC-4D6C-BF33-4D7780A4478A}" type="pres">
      <dgm:prSet presAssocID="{7C5F0AD5-E599-4660-B068-964F9FAF098F}" presName="level2Shape" presStyleLbl="node3" presStyleIdx="0" presStyleCnt="1" custScaleX="130038" custScaleY="75313"/>
      <dgm:spPr/>
      <dgm:t>
        <a:bodyPr/>
        <a:lstStyle/>
        <a:p>
          <a:endParaRPr lang="en-US"/>
        </a:p>
      </dgm:t>
    </dgm:pt>
    <dgm:pt modelId="{FCA51319-1F3C-4401-BA40-E9B0A9B3B241}" type="pres">
      <dgm:prSet presAssocID="{7C5F0AD5-E599-4660-B068-964F9FAF098F}" presName="hierChild3" presStyleCnt="0"/>
      <dgm:spPr/>
    </dgm:pt>
    <dgm:pt modelId="{5982652D-DECC-4925-A72F-BC4E6D553285}" type="pres">
      <dgm:prSet presAssocID="{DFF12CA6-A208-49EF-8FC9-D597F016AB24}" presName="bgShapesFlow" presStyleCnt="0"/>
      <dgm:spPr/>
    </dgm:pt>
    <dgm:pt modelId="{255063C1-29ED-4C27-AE9C-426987139680}" type="pres">
      <dgm:prSet presAssocID="{95F13413-930F-4445-A09E-5E895CFD8834}" presName="rectComp" presStyleCnt="0"/>
      <dgm:spPr/>
    </dgm:pt>
    <dgm:pt modelId="{CAE53C16-DF9F-4E02-BD31-1C78A3B2FC57}" type="pres">
      <dgm:prSet presAssocID="{95F13413-930F-4445-A09E-5E895CFD8834}" presName="bgRect" presStyleLbl="bgShp" presStyleIdx="0" presStyleCnt="3"/>
      <dgm:spPr/>
      <dgm:t>
        <a:bodyPr/>
        <a:lstStyle/>
        <a:p>
          <a:endParaRPr lang="en-US"/>
        </a:p>
      </dgm:t>
    </dgm:pt>
    <dgm:pt modelId="{F91B9A2C-DE2F-40C3-88CA-F56B51FF15EA}" type="pres">
      <dgm:prSet presAssocID="{95F13413-930F-4445-A09E-5E895CFD8834}" presName="bgRectTx" presStyleLbl="bgShp" presStyleIdx="0" presStyleCnt="3">
        <dgm:presLayoutVars>
          <dgm:bulletEnabled val="1"/>
        </dgm:presLayoutVars>
      </dgm:prSet>
      <dgm:spPr/>
      <dgm:t>
        <a:bodyPr/>
        <a:lstStyle/>
        <a:p>
          <a:endParaRPr lang="en-US"/>
        </a:p>
      </dgm:t>
    </dgm:pt>
    <dgm:pt modelId="{C4872A28-C7DE-41A1-ABBC-4279194D2B20}" type="pres">
      <dgm:prSet presAssocID="{95F13413-930F-4445-A09E-5E895CFD8834}" presName="spComp" presStyleCnt="0"/>
      <dgm:spPr/>
    </dgm:pt>
    <dgm:pt modelId="{9C00B0FA-A430-4076-ABE2-F9DB619DBC12}" type="pres">
      <dgm:prSet presAssocID="{95F13413-930F-4445-A09E-5E895CFD8834}" presName="vSp" presStyleCnt="0"/>
      <dgm:spPr/>
    </dgm:pt>
    <dgm:pt modelId="{7EF69235-9C8F-46A8-AB3B-B65EBB6C0A6D}" type="pres">
      <dgm:prSet presAssocID="{530D4FA8-5444-4421-AB08-8AD658BA88B1}" presName="rectComp" presStyleCnt="0"/>
      <dgm:spPr/>
    </dgm:pt>
    <dgm:pt modelId="{4E1B6CBA-7BBA-4C39-B570-6B6E2FDFFD65}" type="pres">
      <dgm:prSet presAssocID="{530D4FA8-5444-4421-AB08-8AD658BA88B1}" presName="bgRect" presStyleLbl="bgShp" presStyleIdx="1" presStyleCnt="3"/>
      <dgm:spPr/>
      <dgm:t>
        <a:bodyPr/>
        <a:lstStyle/>
        <a:p>
          <a:endParaRPr lang="en-US"/>
        </a:p>
      </dgm:t>
    </dgm:pt>
    <dgm:pt modelId="{49BD8B5D-3AC5-4F0D-B2EA-617CB38A0A93}" type="pres">
      <dgm:prSet presAssocID="{530D4FA8-5444-4421-AB08-8AD658BA88B1}" presName="bgRectTx" presStyleLbl="bgShp" presStyleIdx="1" presStyleCnt="3">
        <dgm:presLayoutVars>
          <dgm:bulletEnabled val="1"/>
        </dgm:presLayoutVars>
      </dgm:prSet>
      <dgm:spPr/>
      <dgm:t>
        <a:bodyPr/>
        <a:lstStyle/>
        <a:p>
          <a:endParaRPr lang="en-US"/>
        </a:p>
      </dgm:t>
    </dgm:pt>
    <dgm:pt modelId="{4D6E7238-296B-4AF6-A736-0B53446FDF90}" type="pres">
      <dgm:prSet presAssocID="{530D4FA8-5444-4421-AB08-8AD658BA88B1}" presName="spComp" presStyleCnt="0"/>
      <dgm:spPr/>
    </dgm:pt>
    <dgm:pt modelId="{9ADE5338-A094-44D4-822F-6990D0B6DB78}" type="pres">
      <dgm:prSet presAssocID="{530D4FA8-5444-4421-AB08-8AD658BA88B1}" presName="vSp" presStyleCnt="0"/>
      <dgm:spPr/>
    </dgm:pt>
    <dgm:pt modelId="{6814F795-F671-4A52-A39D-8FA0EB36112E}" type="pres">
      <dgm:prSet presAssocID="{F47122E8-75AB-437C-AC31-6BB0E2CCC448}" presName="rectComp" presStyleCnt="0"/>
      <dgm:spPr/>
    </dgm:pt>
    <dgm:pt modelId="{2BAF59FB-DA01-40D6-89A3-D49B74089362}" type="pres">
      <dgm:prSet presAssocID="{F47122E8-75AB-437C-AC31-6BB0E2CCC448}" presName="bgRect" presStyleLbl="bgShp" presStyleIdx="2" presStyleCnt="3" custScaleY="81381"/>
      <dgm:spPr/>
      <dgm:t>
        <a:bodyPr/>
        <a:lstStyle/>
        <a:p>
          <a:endParaRPr lang="en-US"/>
        </a:p>
      </dgm:t>
    </dgm:pt>
    <dgm:pt modelId="{F868EF61-691E-4CDA-A214-789F04A191D4}" type="pres">
      <dgm:prSet presAssocID="{F47122E8-75AB-437C-AC31-6BB0E2CCC448}" presName="bgRectTx" presStyleLbl="bgShp" presStyleIdx="2" presStyleCnt="3">
        <dgm:presLayoutVars>
          <dgm:bulletEnabled val="1"/>
        </dgm:presLayoutVars>
      </dgm:prSet>
      <dgm:spPr/>
      <dgm:t>
        <a:bodyPr/>
        <a:lstStyle/>
        <a:p>
          <a:endParaRPr lang="en-US"/>
        </a:p>
      </dgm:t>
    </dgm:pt>
  </dgm:ptLst>
  <dgm:cxnLst>
    <dgm:cxn modelId="{AA211375-7F42-40D4-A36F-A00FADAE5775}" type="presOf" srcId="{DFF12CA6-A208-49EF-8FC9-D597F016AB24}" destId="{12FA80FF-3E64-4776-BFDF-AAFA60F4815E}" srcOrd="0" destOrd="0" presId="urn:microsoft.com/office/officeart/2005/8/layout/hierarchy6"/>
    <dgm:cxn modelId="{0DF40764-7B0B-4A7E-9E75-7AC71A6F1F11}" type="presOf" srcId="{95F13413-930F-4445-A09E-5E895CFD8834}" destId="{F91B9A2C-DE2F-40C3-88CA-F56B51FF15EA}" srcOrd="1" destOrd="0" presId="urn:microsoft.com/office/officeart/2005/8/layout/hierarchy6"/>
    <dgm:cxn modelId="{A4D46849-6415-49AA-AFBC-D25D8571BA2A}" type="presOf" srcId="{F47122E8-75AB-437C-AC31-6BB0E2CCC448}" destId="{2BAF59FB-DA01-40D6-89A3-D49B74089362}" srcOrd="0" destOrd="0" presId="urn:microsoft.com/office/officeart/2005/8/layout/hierarchy6"/>
    <dgm:cxn modelId="{8540729C-2B0C-4FFB-B203-B92B42D3595D}" type="presOf" srcId="{95F13413-930F-4445-A09E-5E895CFD8834}" destId="{CAE53C16-DF9F-4E02-BD31-1C78A3B2FC57}" srcOrd="0" destOrd="0" presId="urn:microsoft.com/office/officeart/2005/8/layout/hierarchy6"/>
    <dgm:cxn modelId="{A46846EC-701F-4294-86D7-E8F754FA9168}" type="presOf" srcId="{530D4FA8-5444-4421-AB08-8AD658BA88B1}" destId="{4E1B6CBA-7BBA-4C39-B570-6B6E2FDFFD65}" srcOrd="0" destOrd="0" presId="urn:microsoft.com/office/officeart/2005/8/layout/hierarchy6"/>
    <dgm:cxn modelId="{ABDDDE09-50CF-4AC0-BBFD-690BCD37BF17}" srcId="{DFF12CA6-A208-49EF-8FC9-D597F016AB24}" destId="{530D4FA8-5444-4421-AB08-8AD658BA88B1}" srcOrd="2" destOrd="0" parTransId="{24599341-BD7B-49C1-8701-37F3654626B5}" sibTransId="{EE8CCE50-EF16-4B32-9465-07DD36290E61}"/>
    <dgm:cxn modelId="{667CD4F6-37CD-4D93-BA92-0A973CF953CB}" srcId="{E90CAFB1-6884-4F9E-AFAE-A39EEAAC2458}" destId="{3AC49173-33A0-4E71-AAB3-DDDC29D06349}" srcOrd="0" destOrd="0" parTransId="{24F6B74B-86A5-4BA3-B2A8-904839563583}" sibTransId="{2EDDEFC2-27D9-47AF-891D-82047D2B39E2}"/>
    <dgm:cxn modelId="{714B224B-6F67-42A3-9E98-64BD4AC83B8A}" type="presOf" srcId="{530D4FA8-5444-4421-AB08-8AD658BA88B1}" destId="{49BD8B5D-3AC5-4F0D-B2EA-617CB38A0A93}" srcOrd="1" destOrd="0" presId="urn:microsoft.com/office/officeart/2005/8/layout/hierarchy6"/>
    <dgm:cxn modelId="{9336FDBF-4DC3-43FC-B57F-0D03D07A1A90}" srcId="{3AC49173-33A0-4E71-AAB3-DDDC29D06349}" destId="{7C5F0AD5-E599-4660-B068-964F9FAF098F}" srcOrd="0" destOrd="0" parTransId="{BFC622ED-432E-4E62-B8B2-D7F338976768}" sibTransId="{8B12BB5C-DE09-4F8C-808F-AA53A3656D11}"/>
    <dgm:cxn modelId="{8FA47062-CAF5-45F0-8B0E-4BB212F5AB55}" type="presOf" srcId="{BFC622ED-432E-4E62-B8B2-D7F338976768}" destId="{446A1278-8C8A-4ABD-A6D1-66CDAAA14887}" srcOrd="0" destOrd="0" presId="urn:microsoft.com/office/officeart/2005/8/layout/hierarchy6"/>
    <dgm:cxn modelId="{5A2010DA-B489-468D-B5BE-B7C43BA2D20D}" type="presOf" srcId="{F47122E8-75AB-437C-AC31-6BB0E2CCC448}" destId="{F868EF61-691E-4CDA-A214-789F04A191D4}" srcOrd="1" destOrd="0" presId="urn:microsoft.com/office/officeart/2005/8/layout/hierarchy6"/>
    <dgm:cxn modelId="{C053BF42-D125-4827-8268-28B804079E2E}" type="presOf" srcId="{24F6B74B-86A5-4BA3-B2A8-904839563583}" destId="{A15E0E6E-4F0C-451D-8F88-A07F1EA755E0}" srcOrd="0" destOrd="0" presId="urn:microsoft.com/office/officeart/2005/8/layout/hierarchy6"/>
    <dgm:cxn modelId="{79890C31-F247-4C24-AA73-40E5608960FC}" type="presOf" srcId="{7C5F0AD5-E599-4660-B068-964F9FAF098F}" destId="{ED111E96-B8DC-4D6C-BF33-4D7780A4478A}" srcOrd="0" destOrd="0" presId="urn:microsoft.com/office/officeart/2005/8/layout/hierarchy6"/>
    <dgm:cxn modelId="{1A690E63-2C56-4D4C-8032-864C559649FD}" type="presOf" srcId="{3AC49173-33A0-4E71-AAB3-DDDC29D06349}" destId="{6D399C6D-B8DD-4FB2-8ACD-7CAD5C8BB437}" srcOrd="0" destOrd="0" presId="urn:microsoft.com/office/officeart/2005/8/layout/hierarchy6"/>
    <dgm:cxn modelId="{E169AFB7-FA8C-40BC-BE4B-62784F046B84}" srcId="{DFF12CA6-A208-49EF-8FC9-D597F016AB24}" destId="{F47122E8-75AB-437C-AC31-6BB0E2CCC448}" srcOrd="3" destOrd="0" parTransId="{E4786AC3-455C-4B62-B0F2-3117812E62D0}" sibTransId="{40573501-B48A-4A2F-A1AA-2359CDE91669}"/>
    <dgm:cxn modelId="{DFF5C38E-59CC-4E1B-AB60-9B1AA6AB856E}" srcId="{DFF12CA6-A208-49EF-8FC9-D597F016AB24}" destId="{E90CAFB1-6884-4F9E-AFAE-A39EEAAC2458}" srcOrd="0" destOrd="0" parTransId="{D6BD34CA-5F47-4AF7-8925-FF54BF084E36}" sibTransId="{C061870D-DF24-45A3-B24B-43696956066B}"/>
    <dgm:cxn modelId="{A107D4B5-8ADC-4993-87BB-326918606539}" srcId="{DFF12CA6-A208-49EF-8FC9-D597F016AB24}" destId="{95F13413-930F-4445-A09E-5E895CFD8834}" srcOrd="1" destOrd="0" parTransId="{BB62510F-7231-4D7C-A263-916BD3D71C0A}" sibTransId="{7370D20A-7C86-4DD3-9E80-F0524C77FEEF}"/>
    <dgm:cxn modelId="{5677CBC3-F9F2-4D93-8B3D-2DC3317020B4}" type="presOf" srcId="{E90CAFB1-6884-4F9E-AFAE-A39EEAAC2458}" destId="{8BB01C7F-C87E-4FE1-8259-372F243E74EC}" srcOrd="0" destOrd="0" presId="urn:microsoft.com/office/officeart/2005/8/layout/hierarchy6"/>
    <dgm:cxn modelId="{A3D01F83-8940-4474-8D19-7F3BC73D5FFD}" type="presParOf" srcId="{12FA80FF-3E64-4776-BFDF-AAFA60F4815E}" destId="{5E3701F2-0DDC-4EAA-9EE2-DD041778303B}" srcOrd="0" destOrd="0" presId="urn:microsoft.com/office/officeart/2005/8/layout/hierarchy6"/>
    <dgm:cxn modelId="{C5949DCA-AB5A-4D28-B0ED-E694D001A144}" type="presParOf" srcId="{5E3701F2-0DDC-4EAA-9EE2-DD041778303B}" destId="{5091FD51-DFA9-408A-B6EC-F13320671EF5}" srcOrd="0" destOrd="0" presId="urn:microsoft.com/office/officeart/2005/8/layout/hierarchy6"/>
    <dgm:cxn modelId="{3BB11484-C1DD-49DE-849E-1ADF8ECA2EEF}" type="presParOf" srcId="{5E3701F2-0DDC-4EAA-9EE2-DD041778303B}" destId="{F7E8D894-D43D-4242-832A-C9CA188A128F}" srcOrd="1" destOrd="0" presId="urn:microsoft.com/office/officeart/2005/8/layout/hierarchy6"/>
    <dgm:cxn modelId="{1ECB0E46-961D-4157-B36D-4FE5A86FB606}" type="presParOf" srcId="{F7E8D894-D43D-4242-832A-C9CA188A128F}" destId="{4525D3BD-3103-4C7D-8AE5-C53D2A0C8598}" srcOrd="0" destOrd="0" presId="urn:microsoft.com/office/officeart/2005/8/layout/hierarchy6"/>
    <dgm:cxn modelId="{007F835F-F4A6-46CF-AA52-7E5AE8241BDC}" type="presParOf" srcId="{4525D3BD-3103-4C7D-8AE5-C53D2A0C8598}" destId="{8BB01C7F-C87E-4FE1-8259-372F243E74EC}" srcOrd="0" destOrd="0" presId="urn:microsoft.com/office/officeart/2005/8/layout/hierarchy6"/>
    <dgm:cxn modelId="{AB44EDEE-AB5F-4511-8EEB-9ABE0FDCB85D}" type="presParOf" srcId="{4525D3BD-3103-4C7D-8AE5-C53D2A0C8598}" destId="{5B6C96FC-9E69-479B-8D75-6F3B62E1438A}" srcOrd="1" destOrd="0" presId="urn:microsoft.com/office/officeart/2005/8/layout/hierarchy6"/>
    <dgm:cxn modelId="{529C312E-D1E9-46BD-B6BA-100C24132257}" type="presParOf" srcId="{5B6C96FC-9E69-479B-8D75-6F3B62E1438A}" destId="{A15E0E6E-4F0C-451D-8F88-A07F1EA755E0}" srcOrd="0" destOrd="0" presId="urn:microsoft.com/office/officeart/2005/8/layout/hierarchy6"/>
    <dgm:cxn modelId="{EFD9542A-CDF5-4E5C-8446-AD364E041938}" type="presParOf" srcId="{5B6C96FC-9E69-479B-8D75-6F3B62E1438A}" destId="{E1204AF7-6358-43EA-8C51-BF40A6D08053}" srcOrd="1" destOrd="0" presId="urn:microsoft.com/office/officeart/2005/8/layout/hierarchy6"/>
    <dgm:cxn modelId="{55C25527-C0C3-4EA4-A9EE-53406622A001}" type="presParOf" srcId="{E1204AF7-6358-43EA-8C51-BF40A6D08053}" destId="{6D399C6D-B8DD-4FB2-8ACD-7CAD5C8BB437}" srcOrd="0" destOrd="0" presId="urn:microsoft.com/office/officeart/2005/8/layout/hierarchy6"/>
    <dgm:cxn modelId="{EC2E48BE-F790-4F93-BA9C-A6B2110E9F90}" type="presParOf" srcId="{E1204AF7-6358-43EA-8C51-BF40A6D08053}" destId="{85BE1B8F-1FFB-4673-97BE-502C5BB705C1}" srcOrd="1" destOrd="0" presId="urn:microsoft.com/office/officeart/2005/8/layout/hierarchy6"/>
    <dgm:cxn modelId="{855AB4C2-26F1-46E6-B556-AAC0242F12CD}" type="presParOf" srcId="{85BE1B8F-1FFB-4673-97BE-502C5BB705C1}" destId="{446A1278-8C8A-4ABD-A6D1-66CDAAA14887}" srcOrd="0" destOrd="0" presId="urn:microsoft.com/office/officeart/2005/8/layout/hierarchy6"/>
    <dgm:cxn modelId="{D03C9491-58CE-431C-A851-73D559B6AC4A}" type="presParOf" srcId="{85BE1B8F-1FFB-4673-97BE-502C5BB705C1}" destId="{DFD22C38-80FA-4F3B-89E8-657D79FE1C36}" srcOrd="1" destOrd="0" presId="urn:microsoft.com/office/officeart/2005/8/layout/hierarchy6"/>
    <dgm:cxn modelId="{2F24512C-23D3-4414-98FB-3C2E7C96F1F1}" type="presParOf" srcId="{DFD22C38-80FA-4F3B-89E8-657D79FE1C36}" destId="{ED111E96-B8DC-4D6C-BF33-4D7780A4478A}" srcOrd="0" destOrd="0" presId="urn:microsoft.com/office/officeart/2005/8/layout/hierarchy6"/>
    <dgm:cxn modelId="{E4AD42BE-77C0-4B43-B066-717D163A5B3C}" type="presParOf" srcId="{DFD22C38-80FA-4F3B-89E8-657D79FE1C36}" destId="{FCA51319-1F3C-4401-BA40-E9B0A9B3B241}" srcOrd="1" destOrd="0" presId="urn:microsoft.com/office/officeart/2005/8/layout/hierarchy6"/>
    <dgm:cxn modelId="{3B67CCF6-18C6-47D8-9480-48F5F3D7E2E2}" type="presParOf" srcId="{12FA80FF-3E64-4776-BFDF-AAFA60F4815E}" destId="{5982652D-DECC-4925-A72F-BC4E6D553285}" srcOrd="1" destOrd="0" presId="urn:microsoft.com/office/officeart/2005/8/layout/hierarchy6"/>
    <dgm:cxn modelId="{15DBF2B0-81E0-4E76-80B3-67340234067E}" type="presParOf" srcId="{5982652D-DECC-4925-A72F-BC4E6D553285}" destId="{255063C1-29ED-4C27-AE9C-426987139680}" srcOrd="0" destOrd="0" presId="urn:microsoft.com/office/officeart/2005/8/layout/hierarchy6"/>
    <dgm:cxn modelId="{6478C2CD-4F2E-41C3-8997-7933F9831789}" type="presParOf" srcId="{255063C1-29ED-4C27-AE9C-426987139680}" destId="{CAE53C16-DF9F-4E02-BD31-1C78A3B2FC57}" srcOrd="0" destOrd="0" presId="urn:microsoft.com/office/officeart/2005/8/layout/hierarchy6"/>
    <dgm:cxn modelId="{14253FAA-4164-40BE-B75D-28D692CA469B}" type="presParOf" srcId="{255063C1-29ED-4C27-AE9C-426987139680}" destId="{F91B9A2C-DE2F-40C3-88CA-F56B51FF15EA}" srcOrd="1" destOrd="0" presId="urn:microsoft.com/office/officeart/2005/8/layout/hierarchy6"/>
    <dgm:cxn modelId="{40A014D6-DA7A-4A16-B14B-FB44903B107C}" type="presParOf" srcId="{5982652D-DECC-4925-A72F-BC4E6D553285}" destId="{C4872A28-C7DE-41A1-ABBC-4279194D2B20}" srcOrd="1" destOrd="0" presId="urn:microsoft.com/office/officeart/2005/8/layout/hierarchy6"/>
    <dgm:cxn modelId="{D34DF036-B4A4-466F-8C34-DE34E642E8AB}" type="presParOf" srcId="{C4872A28-C7DE-41A1-ABBC-4279194D2B20}" destId="{9C00B0FA-A430-4076-ABE2-F9DB619DBC12}" srcOrd="0" destOrd="0" presId="urn:microsoft.com/office/officeart/2005/8/layout/hierarchy6"/>
    <dgm:cxn modelId="{47FBC7AE-F370-4271-A339-C1522DAAB96B}" type="presParOf" srcId="{5982652D-DECC-4925-A72F-BC4E6D553285}" destId="{7EF69235-9C8F-46A8-AB3B-B65EBB6C0A6D}" srcOrd="2" destOrd="0" presId="urn:microsoft.com/office/officeart/2005/8/layout/hierarchy6"/>
    <dgm:cxn modelId="{33BFDB9C-072C-4F5F-91DB-424EB9336DA2}" type="presParOf" srcId="{7EF69235-9C8F-46A8-AB3B-B65EBB6C0A6D}" destId="{4E1B6CBA-7BBA-4C39-B570-6B6E2FDFFD65}" srcOrd="0" destOrd="0" presId="urn:microsoft.com/office/officeart/2005/8/layout/hierarchy6"/>
    <dgm:cxn modelId="{3043E359-D8F3-4054-B023-7025D0695915}" type="presParOf" srcId="{7EF69235-9C8F-46A8-AB3B-B65EBB6C0A6D}" destId="{49BD8B5D-3AC5-4F0D-B2EA-617CB38A0A93}" srcOrd="1" destOrd="0" presId="urn:microsoft.com/office/officeart/2005/8/layout/hierarchy6"/>
    <dgm:cxn modelId="{CC23B82B-EAA7-44B1-B982-A3DB44A57C88}" type="presParOf" srcId="{5982652D-DECC-4925-A72F-BC4E6D553285}" destId="{4D6E7238-296B-4AF6-A736-0B53446FDF90}" srcOrd="3" destOrd="0" presId="urn:microsoft.com/office/officeart/2005/8/layout/hierarchy6"/>
    <dgm:cxn modelId="{8E881C40-41F3-464C-B53A-DBC9FACE1D8D}" type="presParOf" srcId="{4D6E7238-296B-4AF6-A736-0B53446FDF90}" destId="{9ADE5338-A094-44D4-822F-6990D0B6DB78}" srcOrd="0" destOrd="0" presId="urn:microsoft.com/office/officeart/2005/8/layout/hierarchy6"/>
    <dgm:cxn modelId="{2D1C6DD6-071B-4311-96F0-3894FED96A65}" type="presParOf" srcId="{5982652D-DECC-4925-A72F-BC4E6D553285}" destId="{6814F795-F671-4A52-A39D-8FA0EB36112E}" srcOrd="4" destOrd="0" presId="urn:microsoft.com/office/officeart/2005/8/layout/hierarchy6"/>
    <dgm:cxn modelId="{2ABC86D3-8C8F-4BF3-866A-8D905484AF42}" type="presParOf" srcId="{6814F795-F671-4A52-A39D-8FA0EB36112E}" destId="{2BAF59FB-DA01-40D6-89A3-D49B74089362}" srcOrd="0" destOrd="0" presId="urn:microsoft.com/office/officeart/2005/8/layout/hierarchy6"/>
    <dgm:cxn modelId="{F3BB68F7-CF0B-4CF1-B2BF-A844AE1AEDAF}" type="presParOf" srcId="{6814F795-F671-4A52-A39D-8FA0EB36112E}" destId="{F868EF61-691E-4CDA-A214-789F04A191D4}" srcOrd="1" destOrd="0" presId="urn:microsoft.com/office/officeart/2005/8/layout/hierarchy6"/>
  </dgm:cxnLst>
  <dgm:bg/>
  <dgm:whole/>
</dgm:dataModel>
</file>

<file path=ppt/diagrams/data4.xml><?xml version="1.0" encoding="utf-8"?>
<dgm:dataModel xmlns:dgm="http://schemas.openxmlformats.org/drawingml/2006/diagram" xmlns:a="http://schemas.openxmlformats.org/drawingml/2006/main">
  <dgm:ptLst>
    <dgm:pt modelId="{DFF12CA6-A208-49EF-8FC9-D597F016AB24}" type="doc">
      <dgm:prSet loTypeId="urn:microsoft.com/office/officeart/2005/8/layout/hierarchy6" loCatId="hierarchy" qsTypeId="urn:microsoft.com/office/officeart/2005/8/quickstyle/3d1" qsCatId="3D" csTypeId="urn:microsoft.com/office/officeart/2005/8/colors/accent1_2" csCatId="accent1" phldr="1"/>
      <dgm:spPr/>
      <dgm:t>
        <a:bodyPr/>
        <a:lstStyle/>
        <a:p>
          <a:endParaRPr lang="en-US"/>
        </a:p>
      </dgm:t>
    </dgm:pt>
    <dgm:pt modelId="{E90CAFB1-6884-4F9E-AFAE-A39EEAAC2458}">
      <dgm:prSet phldrT="[Text]" custT="1"/>
      <dgm:spPr/>
      <dgm:t>
        <a:bodyPr/>
        <a:lstStyle/>
        <a:p>
          <a:r>
            <a:rPr lang="en-US" sz="2800" b="1" i="0" u="none" strike="noStrike" baseline="0" dirty="0" err="1" smtClean="0">
              <a:solidFill>
                <a:schemeClr val="tx1"/>
              </a:solidFill>
              <a:latin typeface="Calibri"/>
              <a:cs typeface="Calibri"/>
            </a:rPr>
            <a:t>Meningkatkan</a:t>
          </a:r>
          <a:r>
            <a:rPr lang="en-US" sz="2800" b="1" i="0" u="none" strike="noStrike" baseline="0" dirty="0" smtClean="0">
              <a:solidFill>
                <a:schemeClr val="tx1"/>
              </a:solidFill>
              <a:latin typeface="Calibri"/>
              <a:cs typeface="Calibri"/>
            </a:rPr>
            <a:t> </a:t>
          </a:r>
          <a:r>
            <a:rPr lang="en-US" sz="2800" b="1" i="0" u="none" strike="noStrike" baseline="0" dirty="0" err="1" smtClean="0">
              <a:solidFill>
                <a:schemeClr val="tx1"/>
              </a:solidFill>
              <a:latin typeface="Calibri"/>
              <a:cs typeface="Calibri"/>
            </a:rPr>
            <a:t>pendapatan</a:t>
          </a:r>
          <a:r>
            <a:rPr lang="en-US" sz="2800" b="1" i="0" u="none" strike="noStrike" baseline="0" dirty="0" smtClean="0">
              <a:solidFill>
                <a:schemeClr val="tx1"/>
              </a:solidFill>
              <a:latin typeface="Calibri"/>
              <a:cs typeface="Calibri"/>
            </a:rPr>
            <a:t> </a:t>
          </a:r>
          <a:r>
            <a:rPr lang="en-US" sz="2800" b="1" i="0" u="none" strike="noStrike" baseline="0" dirty="0" err="1" smtClean="0">
              <a:solidFill>
                <a:schemeClr val="tx1"/>
              </a:solidFill>
              <a:latin typeface="Calibri"/>
              <a:cs typeface="Calibri"/>
            </a:rPr>
            <a:t>masyarakat</a:t>
          </a:r>
          <a:endParaRPr lang="en-US" sz="2800" dirty="0">
            <a:solidFill>
              <a:schemeClr val="tx1"/>
            </a:solidFill>
          </a:endParaRPr>
        </a:p>
      </dgm:t>
    </dgm:pt>
    <dgm:pt modelId="{D6BD34CA-5F47-4AF7-8925-FF54BF084E36}" type="parTrans" cxnId="{DFF5C38E-59CC-4E1B-AB60-9B1AA6AB856E}">
      <dgm:prSet/>
      <dgm:spPr/>
      <dgm:t>
        <a:bodyPr/>
        <a:lstStyle/>
        <a:p>
          <a:endParaRPr lang="en-US"/>
        </a:p>
      </dgm:t>
    </dgm:pt>
    <dgm:pt modelId="{C061870D-DF24-45A3-B24B-43696956066B}" type="sibTrans" cxnId="{DFF5C38E-59CC-4E1B-AB60-9B1AA6AB856E}">
      <dgm:prSet/>
      <dgm:spPr/>
      <dgm:t>
        <a:bodyPr/>
        <a:lstStyle/>
        <a:p>
          <a:endParaRPr lang="en-US"/>
        </a:p>
      </dgm:t>
    </dgm:pt>
    <dgm:pt modelId="{3AC49173-33A0-4E71-AAB3-DDDC29D06349}">
      <dgm:prSet phldrT="[Text]" custT="1"/>
      <dgm:spPr/>
      <dgm:t>
        <a:bodyPr/>
        <a:lstStyle/>
        <a:p>
          <a:r>
            <a:rPr lang="en-US" sz="2400" dirty="0" err="1" smtClean="0">
              <a:solidFill>
                <a:schemeClr val="tx1"/>
              </a:solidFill>
            </a:rPr>
            <a:t>Pengembangan</a:t>
          </a:r>
          <a:r>
            <a:rPr lang="en-US" sz="2400" dirty="0" smtClean="0">
              <a:solidFill>
                <a:schemeClr val="tx1"/>
              </a:solidFill>
            </a:rPr>
            <a:t> </a:t>
          </a:r>
          <a:r>
            <a:rPr lang="en-US" sz="2400" dirty="0" err="1" smtClean="0">
              <a:solidFill>
                <a:schemeClr val="tx1"/>
              </a:solidFill>
            </a:rPr>
            <a:t>wirausahawan</a:t>
          </a:r>
          <a:endParaRPr lang="en-US" sz="2400" dirty="0">
            <a:solidFill>
              <a:schemeClr val="tx1"/>
            </a:solidFill>
          </a:endParaRPr>
        </a:p>
      </dgm:t>
    </dgm:pt>
    <dgm:pt modelId="{24F6B74B-86A5-4BA3-B2A8-904839563583}" type="parTrans" cxnId="{667CD4F6-37CD-4D93-BA92-0A973CF953CB}">
      <dgm:prSet/>
      <dgm:spPr/>
      <dgm:t>
        <a:bodyPr/>
        <a:lstStyle/>
        <a:p>
          <a:endParaRPr lang="en-US"/>
        </a:p>
      </dgm:t>
    </dgm:pt>
    <dgm:pt modelId="{2EDDEFC2-27D9-47AF-891D-82047D2B39E2}" type="sibTrans" cxnId="{667CD4F6-37CD-4D93-BA92-0A973CF953CB}">
      <dgm:prSet/>
      <dgm:spPr/>
      <dgm:t>
        <a:bodyPr/>
        <a:lstStyle/>
        <a:p>
          <a:endParaRPr lang="en-US"/>
        </a:p>
      </dgm:t>
    </dgm:pt>
    <dgm:pt modelId="{51DE944D-8093-4720-852C-A0AA3EE9CC8E}">
      <dgm:prSet phldrT="[Text]"/>
      <dgm:spPr/>
      <dgm:t>
        <a:bodyPr/>
        <a:lstStyle/>
        <a:p>
          <a:r>
            <a:rPr lang="en-US" dirty="0" smtClean="0">
              <a:solidFill>
                <a:schemeClr val="tx1"/>
              </a:solidFill>
            </a:rPr>
            <a:t>Program </a:t>
          </a:r>
          <a:r>
            <a:rPr lang="en-US" dirty="0" err="1" smtClean="0">
              <a:solidFill>
                <a:schemeClr val="tx1"/>
              </a:solidFill>
            </a:rPr>
            <a:t>Pengembangan</a:t>
          </a:r>
          <a:endParaRPr lang="en-US" dirty="0" smtClean="0">
            <a:solidFill>
              <a:schemeClr val="tx1"/>
            </a:solidFill>
          </a:endParaRPr>
        </a:p>
        <a:p>
          <a:r>
            <a:rPr lang="en-US" dirty="0" err="1" smtClean="0">
              <a:solidFill>
                <a:schemeClr val="tx1"/>
              </a:solidFill>
            </a:rPr>
            <a:t>Rumah</a:t>
          </a:r>
          <a:r>
            <a:rPr lang="en-US" dirty="0" smtClean="0">
              <a:solidFill>
                <a:schemeClr val="tx1"/>
              </a:solidFill>
            </a:rPr>
            <a:t> </a:t>
          </a:r>
          <a:r>
            <a:rPr lang="en-US" dirty="0" err="1" smtClean="0">
              <a:solidFill>
                <a:schemeClr val="tx1"/>
              </a:solidFill>
            </a:rPr>
            <a:t>Wirausaha</a:t>
          </a:r>
          <a:endParaRPr lang="en-US" dirty="0">
            <a:solidFill>
              <a:schemeClr val="tx1"/>
            </a:solidFill>
          </a:endParaRPr>
        </a:p>
      </dgm:t>
    </dgm:pt>
    <dgm:pt modelId="{94689FD2-D500-4DC2-9EEA-9C46AD79F804}" type="parTrans" cxnId="{8EAFE2B1-1DCA-4C3D-B6E7-69E03344E27A}">
      <dgm:prSet/>
      <dgm:spPr/>
      <dgm:t>
        <a:bodyPr/>
        <a:lstStyle/>
        <a:p>
          <a:endParaRPr lang="en-US"/>
        </a:p>
      </dgm:t>
    </dgm:pt>
    <dgm:pt modelId="{8D32A637-E3B3-4BF2-AFF7-632D908ABA0D}" type="sibTrans" cxnId="{8EAFE2B1-1DCA-4C3D-B6E7-69E03344E27A}">
      <dgm:prSet/>
      <dgm:spPr/>
      <dgm:t>
        <a:bodyPr/>
        <a:lstStyle/>
        <a:p>
          <a:endParaRPr lang="en-US"/>
        </a:p>
      </dgm:t>
    </dgm:pt>
    <dgm:pt modelId="{95F13413-930F-4445-A09E-5E895CFD8834}">
      <dgm:prSet phldrT="[Text]" custT="1"/>
      <dgm:spPr/>
      <dgm:t>
        <a:bodyPr/>
        <a:lstStyle/>
        <a:p>
          <a:pPr rtl="0">
            <a:tabLst/>
          </a:pPr>
          <a:r>
            <a:rPr lang="en-US" sz="2800" b="1" i="0" u="none" strike="noStrike" baseline="0" dirty="0" err="1" smtClean="0">
              <a:latin typeface="Calibri"/>
              <a:cs typeface="Calibri"/>
            </a:rPr>
            <a:t>Tujuan</a:t>
          </a:r>
          <a:r>
            <a:rPr lang="en-US" sz="2800" b="1" i="0" u="none" strike="noStrike" baseline="0" dirty="0" smtClean="0">
              <a:latin typeface="Calibri"/>
              <a:cs typeface="Calibri"/>
            </a:rPr>
            <a:t> OPD </a:t>
          </a:r>
          <a:r>
            <a:rPr lang="en-US" sz="2800" b="1" i="0" u="none" strike="noStrike" baseline="0" dirty="0" smtClean="0">
              <a:latin typeface="Calibri"/>
              <a:cs typeface="Calibri"/>
            </a:rPr>
            <a:t>3: </a:t>
          </a:r>
          <a:endParaRPr lang="en-US" sz="2800" dirty="0"/>
        </a:p>
      </dgm:t>
    </dgm:pt>
    <dgm:pt modelId="{BB62510F-7231-4D7C-A263-916BD3D71C0A}" type="parTrans" cxnId="{A107D4B5-8ADC-4993-87BB-326918606539}">
      <dgm:prSet/>
      <dgm:spPr/>
      <dgm:t>
        <a:bodyPr/>
        <a:lstStyle/>
        <a:p>
          <a:endParaRPr lang="en-US"/>
        </a:p>
      </dgm:t>
    </dgm:pt>
    <dgm:pt modelId="{7370D20A-7C86-4DD3-9E80-F0524C77FEEF}" type="sibTrans" cxnId="{A107D4B5-8ADC-4993-87BB-326918606539}">
      <dgm:prSet/>
      <dgm:spPr/>
      <dgm:t>
        <a:bodyPr/>
        <a:lstStyle/>
        <a:p>
          <a:endParaRPr lang="en-US"/>
        </a:p>
      </dgm:t>
    </dgm:pt>
    <dgm:pt modelId="{530D4FA8-5444-4421-AB08-8AD658BA88B1}">
      <dgm:prSet phldrT="[Text]"/>
      <dgm:spPr/>
      <dgm:t>
        <a:bodyPr/>
        <a:lstStyle/>
        <a:p>
          <a:r>
            <a:rPr lang="en-US" dirty="0" err="1" smtClean="0"/>
            <a:t>Sasaran</a:t>
          </a:r>
          <a:r>
            <a:rPr lang="en-US" dirty="0" smtClean="0"/>
            <a:t> </a:t>
          </a:r>
          <a:r>
            <a:rPr lang="en-US" dirty="0" err="1" smtClean="0"/>
            <a:t>strategis</a:t>
          </a:r>
          <a:endParaRPr lang="en-US" dirty="0"/>
        </a:p>
      </dgm:t>
    </dgm:pt>
    <dgm:pt modelId="{24599341-BD7B-49C1-8701-37F3654626B5}" type="parTrans" cxnId="{ABDDDE09-50CF-4AC0-BBFD-690BCD37BF17}">
      <dgm:prSet/>
      <dgm:spPr/>
      <dgm:t>
        <a:bodyPr/>
        <a:lstStyle/>
        <a:p>
          <a:endParaRPr lang="en-US"/>
        </a:p>
      </dgm:t>
    </dgm:pt>
    <dgm:pt modelId="{EE8CCE50-EF16-4B32-9465-07DD36290E61}" type="sibTrans" cxnId="{ABDDDE09-50CF-4AC0-BBFD-690BCD37BF17}">
      <dgm:prSet/>
      <dgm:spPr/>
      <dgm:t>
        <a:bodyPr/>
        <a:lstStyle/>
        <a:p>
          <a:endParaRPr lang="en-US"/>
        </a:p>
      </dgm:t>
    </dgm:pt>
    <dgm:pt modelId="{F47122E8-75AB-437C-AC31-6BB0E2CCC448}">
      <dgm:prSet phldrT="[Text]"/>
      <dgm:spPr/>
      <dgm:t>
        <a:bodyPr/>
        <a:lstStyle/>
        <a:p>
          <a:r>
            <a:rPr lang="en-US" dirty="0" smtClean="0"/>
            <a:t>Program</a:t>
          </a:r>
          <a:endParaRPr lang="en-US" dirty="0"/>
        </a:p>
      </dgm:t>
    </dgm:pt>
    <dgm:pt modelId="{E4786AC3-455C-4B62-B0F2-3117812E62D0}" type="parTrans" cxnId="{E169AFB7-FA8C-40BC-BE4B-62784F046B84}">
      <dgm:prSet/>
      <dgm:spPr/>
      <dgm:t>
        <a:bodyPr/>
        <a:lstStyle/>
        <a:p>
          <a:endParaRPr lang="en-US"/>
        </a:p>
      </dgm:t>
    </dgm:pt>
    <dgm:pt modelId="{40573501-B48A-4A2F-A1AA-2359CDE91669}" type="sibTrans" cxnId="{E169AFB7-FA8C-40BC-BE4B-62784F046B84}">
      <dgm:prSet/>
      <dgm:spPr/>
      <dgm:t>
        <a:bodyPr/>
        <a:lstStyle/>
        <a:p>
          <a:endParaRPr lang="en-US"/>
        </a:p>
      </dgm:t>
    </dgm:pt>
    <dgm:pt modelId="{12FA80FF-3E64-4776-BFDF-AAFA60F4815E}" type="pres">
      <dgm:prSet presAssocID="{DFF12CA6-A208-49EF-8FC9-D597F016AB24}" presName="mainComposite" presStyleCnt="0">
        <dgm:presLayoutVars>
          <dgm:chPref val="1"/>
          <dgm:dir/>
          <dgm:animOne val="branch"/>
          <dgm:animLvl val="lvl"/>
          <dgm:resizeHandles val="exact"/>
        </dgm:presLayoutVars>
      </dgm:prSet>
      <dgm:spPr/>
      <dgm:t>
        <a:bodyPr/>
        <a:lstStyle/>
        <a:p>
          <a:endParaRPr lang="en-US"/>
        </a:p>
      </dgm:t>
    </dgm:pt>
    <dgm:pt modelId="{5E3701F2-0DDC-4EAA-9EE2-DD041778303B}" type="pres">
      <dgm:prSet presAssocID="{DFF12CA6-A208-49EF-8FC9-D597F016AB24}" presName="hierFlow" presStyleCnt="0"/>
      <dgm:spPr/>
    </dgm:pt>
    <dgm:pt modelId="{5091FD51-DFA9-408A-B6EC-F13320671EF5}" type="pres">
      <dgm:prSet presAssocID="{DFF12CA6-A208-49EF-8FC9-D597F016AB24}" presName="firstBuf" presStyleCnt="0"/>
      <dgm:spPr/>
    </dgm:pt>
    <dgm:pt modelId="{F7E8D894-D43D-4242-832A-C9CA188A128F}" type="pres">
      <dgm:prSet presAssocID="{DFF12CA6-A208-49EF-8FC9-D597F016AB24}" presName="hierChild1" presStyleCnt="0">
        <dgm:presLayoutVars>
          <dgm:chPref val="1"/>
          <dgm:animOne val="branch"/>
          <dgm:animLvl val="lvl"/>
        </dgm:presLayoutVars>
      </dgm:prSet>
      <dgm:spPr/>
    </dgm:pt>
    <dgm:pt modelId="{4525D3BD-3103-4C7D-8AE5-C53D2A0C8598}" type="pres">
      <dgm:prSet presAssocID="{E90CAFB1-6884-4F9E-AFAE-A39EEAAC2458}" presName="Name14" presStyleCnt="0"/>
      <dgm:spPr/>
    </dgm:pt>
    <dgm:pt modelId="{8BB01C7F-C87E-4FE1-8259-372F243E74EC}" type="pres">
      <dgm:prSet presAssocID="{E90CAFB1-6884-4F9E-AFAE-A39EEAAC2458}" presName="level1Shape" presStyleLbl="node0" presStyleIdx="0" presStyleCnt="1" custScaleX="292850">
        <dgm:presLayoutVars>
          <dgm:chPref val="3"/>
        </dgm:presLayoutVars>
      </dgm:prSet>
      <dgm:spPr/>
      <dgm:t>
        <a:bodyPr/>
        <a:lstStyle/>
        <a:p>
          <a:endParaRPr lang="en-US"/>
        </a:p>
      </dgm:t>
    </dgm:pt>
    <dgm:pt modelId="{5B6C96FC-9E69-479B-8D75-6F3B62E1438A}" type="pres">
      <dgm:prSet presAssocID="{E90CAFB1-6884-4F9E-AFAE-A39EEAAC2458}" presName="hierChild2" presStyleCnt="0"/>
      <dgm:spPr/>
    </dgm:pt>
    <dgm:pt modelId="{A15E0E6E-4F0C-451D-8F88-A07F1EA755E0}" type="pres">
      <dgm:prSet presAssocID="{24F6B74B-86A5-4BA3-B2A8-904839563583}" presName="Name19" presStyleLbl="parChTrans1D2" presStyleIdx="0" presStyleCnt="1"/>
      <dgm:spPr/>
      <dgm:t>
        <a:bodyPr/>
        <a:lstStyle/>
        <a:p>
          <a:endParaRPr lang="en-US"/>
        </a:p>
      </dgm:t>
    </dgm:pt>
    <dgm:pt modelId="{E1204AF7-6358-43EA-8C51-BF40A6D08053}" type="pres">
      <dgm:prSet presAssocID="{3AC49173-33A0-4E71-AAB3-DDDC29D06349}" presName="Name21" presStyleCnt="0"/>
      <dgm:spPr/>
    </dgm:pt>
    <dgm:pt modelId="{6D399C6D-B8DD-4FB2-8ACD-7CAD5C8BB437}" type="pres">
      <dgm:prSet presAssocID="{3AC49173-33A0-4E71-AAB3-DDDC29D06349}" presName="level2Shape" presStyleLbl="node2" presStyleIdx="0" presStyleCnt="1" custScaleX="307639"/>
      <dgm:spPr/>
      <dgm:t>
        <a:bodyPr/>
        <a:lstStyle/>
        <a:p>
          <a:endParaRPr lang="en-US"/>
        </a:p>
      </dgm:t>
    </dgm:pt>
    <dgm:pt modelId="{85BE1B8F-1FFB-4673-97BE-502C5BB705C1}" type="pres">
      <dgm:prSet presAssocID="{3AC49173-33A0-4E71-AAB3-DDDC29D06349}" presName="hierChild3" presStyleCnt="0"/>
      <dgm:spPr/>
    </dgm:pt>
    <dgm:pt modelId="{DD52D9CB-BE1C-4593-B37F-7391F2FEEB89}" type="pres">
      <dgm:prSet presAssocID="{94689FD2-D500-4DC2-9EEA-9C46AD79F804}" presName="Name19" presStyleLbl="parChTrans1D3" presStyleIdx="0" presStyleCnt="1"/>
      <dgm:spPr/>
      <dgm:t>
        <a:bodyPr/>
        <a:lstStyle/>
        <a:p>
          <a:endParaRPr lang="en-US"/>
        </a:p>
      </dgm:t>
    </dgm:pt>
    <dgm:pt modelId="{4BFB9EDA-D2DC-4888-BBCE-B06D3E547825}" type="pres">
      <dgm:prSet presAssocID="{51DE944D-8093-4720-852C-A0AA3EE9CC8E}" presName="Name21" presStyleCnt="0"/>
      <dgm:spPr/>
    </dgm:pt>
    <dgm:pt modelId="{7A01A8B3-DA64-4378-9F4C-569F3CA73EA6}" type="pres">
      <dgm:prSet presAssocID="{51DE944D-8093-4720-852C-A0AA3EE9CC8E}" presName="level2Shape" presStyleLbl="node3" presStyleIdx="0" presStyleCnt="1" custScaleX="139499" custScaleY="72969"/>
      <dgm:spPr/>
      <dgm:t>
        <a:bodyPr/>
        <a:lstStyle/>
        <a:p>
          <a:endParaRPr lang="en-US"/>
        </a:p>
      </dgm:t>
    </dgm:pt>
    <dgm:pt modelId="{7537B093-470C-4B71-BFDB-E96D93AE7F19}" type="pres">
      <dgm:prSet presAssocID="{51DE944D-8093-4720-852C-A0AA3EE9CC8E}" presName="hierChild3" presStyleCnt="0"/>
      <dgm:spPr/>
    </dgm:pt>
    <dgm:pt modelId="{5982652D-DECC-4925-A72F-BC4E6D553285}" type="pres">
      <dgm:prSet presAssocID="{DFF12CA6-A208-49EF-8FC9-D597F016AB24}" presName="bgShapesFlow" presStyleCnt="0"/>
      <dgm:spPr/>
    </dgm:pt>
    <dgm:pt modelId="{255063C1-29ED-4C27-AE9C-426987139680}" type="pres">
      <dgm:prSet presAssocID="{95F13413-930F-4445-A09E-5E895CFD8834}" presName="rectComp" presStyleCnt="0"/>
      <dgm:spPr/>
    </dgm:pt>
    <dgm:pt modelId="{CAE53C16-DF9F-4E02-BD31-1C78A3B2FC57}" type="pres">
      <dgm:prSet presAssocID="{95F13413-930F-4445-A09E-5E895CFD8834}" presName="bgRect" presStyleLbl="bgShp" presStyleIdx="0" presStyleCnt="3"/>
      <dgm:spPr/>
      <dgm:t>
        <a:bodyPr/>
        <a:lstStyle/>
        <a:p>
          <a:endParaRPr lang="en-US"/>
        </a:p>
      </dgm:t>
    </dgm:pt>
    <dgm:pt modelId="{F91B9A2C-DE2F-40C3-88CA-F56B51FF15EA}" type="pres">
      <dgm:prSet presAssocID="{95F13413-930F-4445-A09E-5E895CFD8834}" presName="bgRectTx" presStyleLbl="bgShp" presStyleIdx="0" presStyleCnt="3">
        <dgm:presLayoutVars>
          <dgm:bulletEnabled val="1"/>
        </dgm:presLayoutVars>
      </dgm:prSet>
      <dgm:spPr/>
      <dgm:t>
        <a:bodyPr/>
        <a:lstStyle/>
        <a:p>
          <a:endParaRPr lang="en-US"/>
        </a:p>
      </dgm:t>
    </dgm:pt>
    <dgm:pt modelId="{C4872A28-C7DE-41A1-ABBC-4279194D2B20}" type="pres">
      <dgm:prSet presAssocID="{95F13413-930F-4445-A09E-5E895CFD8834}" presName="spComp" presStyleCnt="0"/>
      <dgm:spPr/>
    </dgm:pt>
    <dgm:pt modelId="{9C00B0FA-A430-4076-ABE2-F9DB619DBC12}" type="pres">
      <dgm:prSet presAssocID="{95F13413-930F-4445-A09E-5E895CFD8834}" presName="vSp" presStyleCnt="0"/>
      <dgm:spPr/>
    </dgm:pt>
    <dgm:pt modelId="{7EF69235-9C8F-46A8-AB3B-B65EBB6C0A6D}" type="pres">
      <dgm:prSet presAssocID="{530D4FA8-5444-4421-AB08-8AD658BA88B1}" presName="rectComp" presStyleCnt="0"/>
      <dgm:spPr/>
    </dgm:pt>
    <dgm:pt modelId="{4E1B6CBA-7BBA-4C39-B570-6B6E2FDFFD65}" type="pres">
      <dgm:prSet presAssocID="{530D4FA8-5444-4421-AB08-8AD658BA88B1}" presName="bgRect" presStyleLbl="bgShp" presStyleIdx="1" presStyleCnt="3"/>
      <dgm:spPr/>
      <dgm:t>
        <a:bodyPr/>
        <a:lstStyle/>
        <a:p>
          <a:endParaRPr lang="en-US"/>
        </a:p>
      </dgm:t>
    </dgm:pt>
    <dgm:pt modelId="{49BD8B5D-3AC5-4F0D-B2EA-617CB38A0A93}" type="pres">
      <dgm:prSet presAssocID="{530D4FA8-5444-4421-AB08-8AD658BA88B1}" presName="bgRectTx" presStyleLbl="bgShp" presStyleIdx="1" presStyleCnt="3">
        <dgm:presLayoutVars>
          <dgm:bulletEnabled val="1"/>
        </dgm:presLayoutVars>
      </dgm:prSet>
      <dgm:spPr/>
      <dgm:t>
        <a:bodyPr/>
        <a:lstStyle/>
        <a:p>
          <a:endParaRPr lang="en-US"/>
        </a:p>
      </dgm:t>
    </dgm:pt>
    <dgm:pt modelId="{4D6E7238-296B-4AF6-A736-0B53446FDF90}" type="pres">
      <dgm:prSet presAssocID="{530D4FA8-5444-4421-AB08-8AD658BA88B1}" presName="spComp" presStyleCnt="0"/>
      <dgm:spPr/>
    </dgm:pt>
    <dgm:pt modelId="{9ADE5338-A094-44D4-822F-6990D0B6DB78}" type="pres">
      <dgm:prSet presAssocID="{530D4FA8-5444-4421-AB08-8AD658BA88B1}" presName="vSp" presStyleCnt="0"/>
      <dgm:spPr/>
    </dgm:pt>
    <dgm:pt modelId="{6814F795-F671-4A52-A39D-8FA0EB36112E}" type="pres">
      <dgm:prSet presAssocID="{F47122E8-75AB-437C-AC31-6BB0E2CCC448}" presName="rectComp" presStyleCnt="0"/>
      <dgm:spPr/>
    </dgm:pt>
    <dgm:pt modelId="{2BAF59FB-DA01-40D6-89A3-D49B74089362}" type="pres">
      <dgm:prSet presAssocID="{F47122E8-75AB-437C-AC31-6BB0E2CCC448}" presName="bgRect" presStyleLbl="bgShp" presStyleIdx="2" presStyleCnt="3" custScaleY="81381"/>
      <dgm:spPr/>
      <dgm:t>
        <a:bodyPr/>
        <a:lstStyle/>
        <a:p>
          <a:endParaRPr lang="en-US"/>
        </a:p>
      </dgm:t>
    </dgm:pt>
    <dgm:pt modelId="{F868EF61-691E-4CDA-A214-789F04A191D4}" type="pres">
      <dgm:prSet presAssocID="{F47122E8-75AB-437C-AC31-6BB0E2CCC448}" presName="bgRectTx" presStyleLbl="bgShp" presStyleIdx="2" presStyleCnt="3">
        <dgm:presLayoutVars>
          <dgm:bulletEnabled val="1"/>
        </dgm:presLayoutVars>
      </dgm:prSet>
      <dgm:spPr/>
      <dgm:t>
        <a:bodyPr/>
        <a:lstStyle/>
        <a:p>
          <a:endParaRPr lang="en-US"/>
        </a:p>
      </dgm:t>
    </dgm:pt>
  </dgm:ptLst>
  <dgm:cxnLst>
    <dgm:cxn modelId="{1F0AE20F-3826-48F6-ACE1-016D775D3643}" type="presOf" srcId="{F47122E8-75AB-437C-AC31-6BB0E2CCC448}" destId="{F868EF61-691E-4CDA-A214-789F04A191D4}" srcOrd="1" destOrd="0" presId="urn:microsoft.com/office/officeart/2005/8/layout/hierarchy6"/>
    <dgm:cxn modelId="{ABDDDE09-50CF-4AC0-BBFD-690BCD37BF17}" srcId="{DFF12CA6-A208-49EF-8FC9-D597F016AB24}" destId="{530D4FA8-5444-4421-AB08-8AD658BA88B1}" srcOrd="2" destOrd="0" parTransId="{24599341-BD7B-49C1-8701-37F3654626B5}" sibTransId="{EE8CCE50-EF16-4B32-9465-07DD36290E61}"/>
    <dgm:cxn modelId="{FB7A8802-D887-4FBD-8E48-5CFF0B457B91}" type="presOf" srcId="{E90CAFB1-6884-4F9E-AFAE-A39EEAAC2458}" destId="{8BB01C7F-C87E-4FE1-8259-372F243E74EC}" srcOrd="0" destOrd="0" presId="urn:microsoft.com/office/officeart/2005/8/layout/hierarchy6"/>
    <dgm:cxn modelId="{667CD4F6-37CD-4D93-BA92-0A973CF953CB}" srcId="{E90CAFB1-6884-4F9E-AFAE-A39EEAAC2458}" destId="{3AC49173-33A0-4E71-AAB3-DDDC29D06349}" srcOrd="0" destOrd="0" parTransId="{24F6B74B-86A5-4BA3-B2A8-904839563583}" sibTransId="{2EDDEFC2-27D9-47AF-891D-82047D2B39E2}"/>
    <dgm:cxn modelId="{8EAFE2B1-1DCA-4C3D-B6E7-69E03344E27A}" srcId="{3AC49173-33A0-4E71-AAB3-DDDC29D06349}" destId="{51DE944D-8093-4720-852C-A0AA3EE9CC8E}" srcOrd="0" destOrd="0" parTransId="{94689FD2-D500-4DC2-9EEA-9C46AD79F804}" sibTransId="{8D32A637-E3B3-4BF2-AFF7-632D908ABA0D}"/>
    <dgm:cxn modelId="{6EC564D6-7D2E-4F34-AFE9-9732792BCB8A}" type="presOf" srcId="{F47122E8-75AB-437C-AC31-6BB0E2CCC448}" destId="{2BAF59FB-DA01-40D6-89A3-D49B74089362}" srcOrd="0" destOrd="0" presId="urn:microsoft.com/office/officeart/2005/8/layout/hierarchy6"/>
    <dgm:cxn modelId="{FF565588-C09F-47FD-ABFF-F9A8A23A1EFA}" type="presOf" srcId="{24F6B74B-86A5-4BA3-B2A8-904839563583}" destId="{A15E0E6E-4F0C-451D-8F88-A07F1EA755E0}" srcOrd="0" destOrd="0" presId="urn:microsoft.com/office/officeart/2005/8/layout/hierarchy6"/>
    <dgm:cxn modelId="{27CB83D8-5930-479C-A6E5-217ECB808A7B}" type="presOf" srcId="{95F13413-930F-4445-A09E-5E895CFD8834}" destId="{CAE53C16-DF9F-4E02-BD31-1C78A3B2FC57}" srcOrd="0" destOrd="0" presId="urn:microsoft.com/office/officeart/2005/8/layout/hierarchy6"/>
    <dgm:cxn modelId="{89B2313C-10BC-45DC-A405-A4C40EAFDB2D}" type="presOf" srcId="{530D4FA8-5444-4421-AB08-8AD658BA88B1}" destId="{4E1B6CBA-7BBA-4C39-B570-6B6E2FDFFD65}" srcOrd="0" destOrd="0" presId="urn:microsoft.com/office/officeart/2005/8/layout/hierarchy6"/>
    <dgm:cxn modelId="{2D8A3009-3734-4C16-BE59-6E1011952651}" type="presOf" srcId="{51DE944D-8093-4720-852C-A0AA3EE9CC8E}" destId="{7A01A8B3-DA64-4378-9F4C-569F3CA73EA6}" srcOrd="0" destOrd="0" presId="urn:microsoft.com/office/officeart/2005/8/layout/hierarchy6"/>
    <dgm:cxn modelId="{E169AFB7-FA8C-40BC-BE4B-62784F046B84}" srcId="{DFF12CA6-A208-49EF-8FC9-D597F016AB24}" destId="{F47122E8-75AB-437C-AC31-6BB0E2CCC448}" srcOrd="3" destOrd="0" parTransId="{E4786AC3-455C-4B62-B0F2-3117812E62D0}" sibTransId="{40573501-B48A-4A2F-A1AA-2359CDE91669}"/>
    <dgm:cxn modelId="{73357899-6B07-4522-B978-48821755914E}" type="presOf" srcId="{94689FD2-D500-4DC2-9EEA-9C46AD79F804}" destId="{DD52D9CB-BE1C-4593-B37F-7391F2FEEB89}" srcOrd="0" destOrd="0" presId="urn:microsoft.com/office/officeart/2005/8/layout/hierarchy6"/>
    <dgm:cxn modelId="{DFF5C38E-59CC-4E1B-AB60-9B1AA6AB856E}" srcId="{DFF12CA6-A208-49EF-8FC9-D597F016AB24}" destId="{E90CAFB1-6884-4F9E-AFAE-A39EEAAC2458}" srcOrd="0" destOrd="0" parTransId="{D6BD34CA-5F47-4AF7-8925-FF54BF084E36}" sibTransId="{C061870D-DF24-45A3-B24B-43696956066B}"/>
    <dgm:cxn modelId="{2004A8A3-74DB-4D0A-883A-A41AE6E27023}" type="presOf" srcId="{530D4FA8-5444-4421-AB08-8AD658BA88B1}" destId="{49BD8B5D-3AC5-4F0D-B2EA-617CB38A0A93}" srcOrd="1" destOrd="0" presId="urn:microsoft.com/office/officeart/2005/8/layout/hierarchy6"/>
    <dgm:cxn modelId="{33D444FA-A508-4848-A5D2-42B1942B6D74}" type="presOf" srcId="{95F13413-930F-4445-A09E-5E895CFD8834}" destId="{F91B9A2C-DE2F-40C3-88CA-F56B51FF15EA}" srcOrd="1" destOrd="0" presId="urn:microsoft.com/office/officeart/2005/8/layout/hierarchy6"/>
    <dgm:cxn modelId="{8E7A19ED-3017-4773-815B-EC0390C1C3C0}" type="presOf" srcId="{3AC49173-33A0-4E71-AAB3-DDDC29D06349}" destId="{6D399C6D-B8DD-4FB2-8ACD-7CAD5C8BB437}" srcOrd="0" destOrd="0" presId="urn:microsoft.com/office/officeart/2005/8/layout/hierarchy6"/>
    <dgm:cxn modelId="{A107D4B5-8ADC-4993-87BB-326918606539}" srcId="{DFF12CA6-A208-49EF-8FC9-D597F016AB24}" destId="{95F13413-930F-4445-A09E-5E895CFD8834}" srcOrd="1" destOrd="0" parTransId="{BB62510F-7231-4D7C-A263-916BD3D71C0A}" sibTransId="{7370D20A-7C86-4DD3-9E80-F0524C77FEEF}"/>
    <dgm:cxn modelId="{4CA9C8C5-471E-4DA0-9AEE-7EA37B309539}" type="presOf" srcId="{DFF12CA6-A208-49EF-8FC9-D597F016AB24}" destId="{12FA80FF-3E64-4776-BFDF-AAFA60F4815E}" srcOrd="0" destOrd="0" presId="urn:microsoft.com/office/officeart/2005/8/layout/hierarchy6"/>
    <dgm:cxn modelId="{0A67AE59-2B3E-4F32-B092-301798068027}" type="presParOf" srcId="{12FA80FF-3E64-4776-BFDF-AAFA60F4815E}" destId="{5E3701F2-0DDC-4EAA-9EE2-DD041778303B}" srcOrd="0" destOrd="0" presId="urn:microsoft.com/office/officeart/2005/8/layout/hierarchy6"/>
    <dgm:cxn modelId="{85BA6DB1-0A28-4943-81E2-DAF0DCAE59E1}" type="presParOf" srcId="{5E3701F2-0DDC-4EAA-9EE2-DD041778303B}" destId="{5091FD51-DFA9-408A-B6EC-F13320671EF5}" srcOrd="0" destOrd="0" presId="urn:microsoft.com/office/officeart/2005/8/layout/hierarchy6"/>
    <dgm:cxn modelId="{B6440321-D049-4CB3-9541-1F5E6BD7D050}" type="presParOf" srcId="{5E3701F2-0DDC-4EAA-9EE2-DD041778303B}" destId="{F7E8D894-D43D-4242-832A-C9CA188A128F}" srcOrd="1" destOrd="0" presId="urn:microsoft.com/office/officeart/2005/8/layout/hierarchy6"/>
    <dgm:cxn modelId="{AD2463B8-8CE9-4930-9736-87E106892B4D}" type="presParOf" srcId="{F7E8D894-D43D-4242-832A-C9CA188A128F}" destId="{4525D3BD-3103-4C7D-8AE5-C53D2A0C8598}" srcOrd="0" destOrd="0" presId="urn:microsoft.com/office/officeart/2005/8/layout/hierarchy6"/>
    <dgm:cxn modelId="{C7B36C14-11CF-4C15-9792-E5EC30CE4F48}" type="presParOf" srcId="{4525D3BD-3103-4C7D-8AE5-C53D2A0C8598}" destId="{8BB01C7F-C87E-4FE1-8259-372F243E74EC}" srcOrd="0" destOrd="0" presId="urn:microsoft.com/office/officeart/2005/8/layout/hierarchy6"/>
    <dgm:cxn modelId="{8078C934-8C97-49D1-8C0E-B3BDEF08B206}" type="presParOf" srcId="{4525D3BD-3103-4C7D-8AE5-C53D2A0C8598}" destId="{5B6C96FC-9E69-479B-8D75-6F3B62E1438A}" srcOrd="1" destOrd="0" presId="urn:microsoft.com/office/officeart/2005/8/layout/hierarchy6"/>
    <dgm:cxn modelId="{8D8AB91C-7144-4BF5-8C75-ECC35AEFA7C9}" type="presParOf" srcId="{5B6C96FC-9E69-479B-8D75-6F3B62E1438A}" destId="{A15E0E6E-4F0C-451D-8F88-A07F1EA755E0}" srcOrd="0" destOrd="0" presId="urn:microsoft.com/office/officeart/2005/8/layout/hierarchy6"/>
    <dgm:cxn modelId="{BAB91B8E-61A6-40D9-9AB3-20A749D59586}" type="presParOf" srcId="{5B6C96FC-9E69-479B-8D75-6F3B62E1438A}" destId="{E1204AF7-6358-43EA-8C51-BF40A6D08053}" srcOrd="1" destOrd="0" presId="urn:microsoft.com/office/officeart/2005/8/layout/hierarchy6"/>
    <dgm:cxn modelId="{1C71B7F7-F951-4FA9-96CF-BB4ACAB63A32}" type="presParOf" srcId="{E1204AF7-6358-43EA-8C51-BF40A6D08053}" destId="{6D399C6D-B8DD-4FB2-8ACD-7CAD5C8BB437}" srcOrd="0" destOrd="0" presId="urn:microsoft.com/office/officeart/2005/8/layout/hierarchy6"/>
    <dgm:cxn modelId="{A0B21755-4869-4F06-8339-E078722B2EF7}" type="presParOf" srcId="{E1204AF7-6358-43EA-8C51-BF40A6D08053}" destId="{85BE1B8F-1FFB-4673-97BE-502C5BB705C1}" srcOrd="1" destOrd="0" presId="urn:microsoft.com/office/officeart/2005/8/layout/hierarchy6"/>
    <dgm:cxn modelId="{9506359E-AD9F-4A69-80E2-ED6C508E61DF}" type="presParOf" srcId="{85BE1B8F-1FFB-4673-97BE-502C5BB705C1}" destId="{DD52D9CB-BE1C-4593-B37F-7391F2FEEB89}" srcOrd="0" destOrd="0" presId="urn:microsoft.com/office/officeart/2005/8/layout/hierarchy6"/>
    <dgm:cxn modelId="{A6661365-BB76-4E71-9315-BEF93FB8DEE3}" type="presParOf" srcId="{85BE1B8F-1FFB-4673-97BE-502C5BB705C1}" destId="{4BFB9EDA-D2DC-4888-BBCE-B06D3E547825}" srcOrd="1" destOrd="0" presId="urn:microsoft.com/office/officeart/2005/8/layout/hierarchy6"/>
    <dgm:cxn modelId="{B7F2674C-42C0-4A66-98C3-8D1B3C4FABE2}" type="presParOf" srcId="{4BFB9EDA-D2DC-4888-BBCE-B06D3E547825}" destId="{7A01A8B3-DA64-4378-9F4C-569F3CA73EA6}" srcOrd="0" destOrd="0" presId="urn:microsoft.com/office/officeart/2005/8/layout/hierarchy6"/>
    <dgm:cxn modelId="{646ED76D-E3E9-47E1-8BDC-3ACF095B9197}" type="presParOf" srcId="{4BFB9EDA-D2DC-4888-BBCE-B06D3E547825}" destId="{7537B093-470C-4B71-BFDB-E96D93AE7F19}" srcOrd="1" destOrd="0" presId="urn:microsoft.com/office/officeart/2005/8/layout/hierarchy6"/>
    <dgm:cxn modelId="{70613407-E4DF-4327-B43C-D6BCF41CB9EB}" type="presParOf" srcId="{12FA80FF-3E64-4776-BFDF-AAFA60F4815E}" destId="{5982652D-DECC-4925-A72F-BC4E6D553285}" srcOrd="1" destOrd="0" presId="urn:microsoft.com/office/officeart/2005/8/layout/hierarchy6"/>
    <dgm:cxn modelId="{0D31230B-6FB5-40FF-9283-2BE444917F9E}" type="presParOf" srcId="{5982652D-DECC-4925-A72F-BC4E6D553285}" destId="{255063C1-29ED-4C27-AE9C-426987139680}" srcOrd="0" destOrd="0" presId="urn:microsoft.com/office/officeart/2005/8/layout/hierarchy6"/>
    <dgm:cxn modelId="{EF8A7190-2927-4B0C-8691-1FF7BF841342}" type="presParOf" srcId="{255063C1-29ED-4C27-AE9C-426987139680}" destId="{CAE53C16-DF9F-4E02-BD31-1C78A3B2FC57}" srcOrd="0" destOrd="0" presId="urn:microsoft.com/office/officeart/2005/8/layout/hierarchy6"/>
    <dgm:cxn modelId="{D84941B6-9A59-437D-924B-A35882813F79}" type="presParOf" srcId="{255063C1-29ED-4C27-AE9C-426987139680}" destId="{F91B9A2C-DE2F-40C3-88CA-F56B51FF15EA}" srcOrd="1" destOrd="0" presId="urn:microsoft.com/office/officeart/2005/8/layout/hierarchy6"/>
    <dgm:cxn modelId="{9781A74F-A188-46B1-9F41-5C5CA165B18F}" type="presParOf" srcId="{5982652D-DECC-4925-A72F-BC4E6D553285}" destId="{C4872A28-C7DE-41A1-ABBC-4279194D2B20}" srcOrd="1" destOrd="0" presId="urn:microsoft.com/office/officeart/2005/8/layout/hierarchy6"/>
    <dgm:cxn modelId="{E1476DCB-39B2-45EF-9654-F418BD101FC5}" type="presParOf" srcId="{C4872A28-C7DE-41A1-ABBC-4279194D2B20}" destId="{9C00B0FA-A430-4076-ABE2-F9DB619DBC12}" srcOrd="0" destOrd="0" presId="urn:microsoft.com/office/officeart/2005/8/layout/hierarchy6"/>
    <dgm:cxn modelId="{70CD3E98-95F2-4420-93B7-D008A9690DC9}" type="presParOf" srcId="{5982652D-DECC-4925-A72F-BC4E6D553285}" destId="{7EF69235-9C8F-46A8-AB3B-B65EBB6C0A6D}" srcOrd="2" destOrd="0" presId="urn:microsoft.com/office/officeart/2005/8/layout/hierarchy6"/>
    <dgm:cxn modelId="{1442E0D8-A89B-4FE5-8CB0-0DA2C7E81EEE}" type="presParOf" srcId="{7EF69235-9C8F-46A8-AB3B-B65EBB6C0A6D}" destId="{4E1B6CBA-7BBA-4C39-B570-6B6E2FDFFD65}" srcOrd="0" destOrd="0" presId="urn:microsoft.com/office/officeart/2005/8/layout/hierarchy6"/>
    <dgm:cxn modelId="{F0EF54AE-50B3-4C7E-9851-F2DCC3719D5A}" type="presParOf" srcId="{7EF69235-9C8F-46A8-AB3B-B65EBB6C0A6D}" destId="{49BD8B5D-3AC5-4F0D-B2EA-617CB38A0A93}" srcOrd="1" destOrd="0" presId="urn:microsoft.com/office/officeart/2005/8/layout/hierarchy6"/>
    <dgm:cxn modelId="{F66C0E14-8551-4588-A02E-CE7C47BBE7A9}" type="presParOf" srcId="{5982652D-DECC-4925-A72F-BC4E6D553285}" destId="{4D6E7238-296B-4AF6-A736-0B53446FDF90}" srcOrd="3" destOrd="0" presId="urn:microsoft.com/office/officeart/2005/8/layout/hierarchy6"/>
    <dgm:cxn modelId="{A67AB43B-19D6-4881-B27B-89CB2BC0C36B}" type="presParOf" srcId="{4D6E7238-296B-4AF6-A736-0B53446FDF90}" destId="{9ADE5338-A094-44D4-822F-6990D0B6DB78}" srcOrd="0" destOrd="0" presId="urn:microsoft.com/office/officeart/2005/8/layout/hierarchy6"/>
    <dgm:cxn modelId="{35F599C5-9889-4165-A58F-DE410835A91C}" type="presParOf" srcId="{5982652D-DECC-4925-A72F-BC4E6D553285}" destId="{6814F795-F671-4A52-A39D-8FA0EB36112E}" srcOrd="4" destOrd="0" presId="urn:microsoft.com/office/officeart/2005/8/layout/hierarchy6"/>
    <dgm:cxn modelId="{F4A2F511-3717-4FF2-9FB5-CFCE47AD6C57}" type="presParOf" srcId="{6814F795-F671-4A52-A39D-8FA0EB36112E}" destId="{2BAF59FB-DA01-40D6-89A3-D49B74089362}" srcOrd="0" destOrd="0" presId="urn:microsoft.com/office/officeart/2005/8/layout/hierarchy6"/>
    <dgm:cxn modelId="{AD344859-5482-4940-8A3A-CC5CEF0523F0}" type="presParOf" srcId="{6814F795-F671-4A52-A39D-8FA0EB36112E}" destId="{F868EF61-691E-4CDA-A214-789F04A191D4}" srcOrd="1" destOrd="0" presId="urn:microsoft.com/office/officeart/2005/8/layout/hierarchy6"/>
  </dgm:cxnLst>
  <dgm:bg/>
  <dgm:whole/>
</dgm:dataModel>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1"/>
            <a:ext cx="3078163" cy="469900"/>
          </a:xfrm>
          <a:prstGeom prst="rect">
            <a:avLst/>
          </a:prstGeom>
        </p:spPr>
        <p:txBody>
          <a:bodyPr vert="horz" lIns="80742" tIns="40371" rIns="80742" bIns="40371" rtlCol="0"/>
          <a:lstStyle>
            <a:lvl1pPr algn="l">
              <a:defRPr sz="1100"/>
            </a:lvl1pPr>
          </a:lstStyle>
          <a:p>
            <a:endParaRPr lang="en-US"/>
          </a:p>
        </p:txBody>
      </p:sp>
      <p:sp>
        <p:nvSpPr>
          <p:cNvPr id="3" name="Date Placeholder 2"/>
          <p:cNvSpPr>
            <a:spLocks noGrp="1"/>
          </p:cNvSpPr>
          <p:nvPr>
            <p:ph type="dt" sz="quarter" idx="1"/>
          </p:nvPr>
        </p:nvSpPr>
        <p:spPr>
          <a:xfrm>
            <a:off x="4022730" y="1"/>
            <a:ext cx="3078163" cy="469900"/>
          </a:xfrm>
          <a:prstGeom prst="rect">
            <a:avLst/>
          </a:prstGeom>
        </p:spPr>
        <p:txBody>
          <a:bodyPr vert="horz" lIns="80742" tIns="40371" rIns="80742" bIns="40371" rtlCol="0"/>
          <a:lstStyle>
            <a:lvl1pPr algn="r">
              <a:defRPr sz="1100"/>
            </a:lvl1pPr>
          </a:lstStyle>
          <a:p>
            <a:fld id="{525411BD-D5FD-4980-A265-BF94825725C4}" type="datetimeFigureOut">
              <a:rPr lang="en-US" smtClean="0"/>
              <a:pPr/>
              <a:t>8/19/2020</a:t>
            </a:fld>
            <a:endParaRPr lang="en-US"/>
          </a:p>
        </p:txBody>
      </p:sp>
      <p:sp>
        <p:nvSpPr>
          <p:cNvPr id="4" name="Footer Placeholder 3"/>
          <p:cNvSpPr>
            <a:spLocks noGrp="1"/>
          </p:cNvSpPr>
          <p:nvPr>
            <p:ph type="ftr" sz="quarter" idx="2"/>
          </p:nvPr>
        </p:nvSpPr>
        <p:spPr>
          <a:xfrm>
            <a:off x="6" y="8916989"/>
            <a:ext cx="3078163" cy="469900"/>
          </a:xfrm>
          <a:prstGeom prst="rect">
            <a:avLst/>
          </a:prstGeom>
        </p:spPr>
        <p:txBody>
          <a:bodyPr vert="horz" lIns="80742" tIns="40371" rIns="80742" bIns="40371" rtlCol="0" anchor="b"/>
          <a:lstStyle>
            <a:lvl1pPr algn="l">
              <a:defRPr sz="1100"/>
            </a:lvl1pPr>
          </a:lstStyle>
          <a:p>
            <a:endParaRPr lang="en-US"/>
          </a:p>
        </p:txBody>
      </p:sp>
      <p:sp>
        <p:nvSpPr>
          <p:cNvPr id="5" name="Slide Number Placeholder 4"/>
          <p:cNvSpPr>
            <a:spLocks noGrp="1"/>
          </p:cNvSpPr>
          <p:nvPr>
            <p:ph type="sldNum" sz="quarter" idx="3"/>
          </p:nvPr>
        </p:nvSpPr>
        <p:spPr>
          <a:xfrm>
            <a:off x="4022730" y="8916989"/>
            <a:ext cx="3078163" cy="469900"/>
          </a:xfrm>
          <a:prstGeom prst="rect">
            <a:avLst/>
          </a:prstGeom>
        </p:spPr>
        <p:txBody>
          <a:bodyPr vert="horz" lIns="80742" tIns="40371" rIns="80742" bIns="40371" rtlCol="0" anchor="b"/>
          <a:lstStyle>
            <a:lvl1pPr algn="r">
              <a:defRPr sz="1100"/>
            </a:lvl1pPr>
          </a:lstStyle>
          <a:p>
            <a:fld id="{564F77D1-AA2D-4DF9-9B84-D2CD6220193A}"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3077739" cy="469425"/>
          </a:xfrm>
          <a:prstGeom prst="rect">
            <a:avLst/>
          </a:prstGeom>
        </p:spPr>
        <p:txBody>
          <a:bodyPr vert="horz" lIns="83204" tIns="41602" rIns="83204" bIns="41602" rtlCol="0"/>
          <a:lstStyle>
            <a:lvl1pPr algn="l">
              <a:defRPr sz="1100"/>
            </a:lvl1pPr>
          </a:lstStyle>
          <a:p>
            <a:endParaRPr lang="id-ID"/>
          </a:p>
        </p:txBody>
      </p:sp>
      <p:sp>
        <p:nvSpPr>
          <p:cNvPr id="3" name="Date Placeholder 2"/>
          <p:cNvSpPr>
            <a:spLocks noGrp="1"/>
          </p:cNvSpPr>
          <p:nvPr>
            <p:ph type="dt" idx="1"/>
          </p:nvPr>
        </p:nvSpPr>
        <p:spPr>
          <a:xfrm>
            <a:off x="4023094" y="2"/>
            <a:ext cx="3077739" cy="469425"/>
          </a:xfrm>
          <a:prstGeom prst="rect">
            <a:avLst/>
          </a:prstGeom>
        </p:spPr>
        <p:txBody>
          <a:bodyPr vert="horz" lIns="83204" tIns="41602" rIns="83204" bIns="41602" rtlCol="0"/>
          <a:lstStyle>
            <a:lvl1pPr algn="r">
              <a:defRPr sz="1100"/>
            </a:lvl1pPr>
          </a:lstStyle>
          <a:p>
            <a:fld id="{6D4AF7FC-A490-4676-A394-8A9DEA500E85}" type="datetimeFigureOut">
              <a:rPr lang="id-ID" smtClean="0"/>
              <a:pPr/>
              <a:t>19/08/2020</a:t>
            </a:fld>
            <a:endParaRPr lang="id-ID"/>
          </a:p>
        </p:txBody>
      </p:sp>
      <p:sp>
        <p:nvSpPr>
          <p:cNvPr id="4" name="Slide Image Placeholder 3"/>
          <p:cNvSpPr>
            <a:spLocks noGrp="1" noRot="1" noChangeAspect="1"/>
          </p:cNvSpPr>
          <p:nvPr>
            <p:ph type="sldImg" idx="2"/>
          </p:nvPr>
        </p:nvSpPr>
        <p:spPr>
          <a:xfrm>
            <a:off x="1204913" y="704850"/>
            <a:ext cx="4692650" cy="3519488"/>
          </a:xfrm>
          <a:prstGeom prst="rect">
            <a:avLst/>
          </a:prstGeom>
          <a:noFill/>
          <a:ln w="12700">
            <a:solidFill>
              <a:prstClr val="black"/>
            </a:solidFill>
          </a:ln>
        </p:spPr>
        <p:txBody>
          <a:bodyPr vert="horz" lIns="83204" tIns="41602" rIns="83204" bIns="41602" rtlCol="0" anchor="ctr"/>
          <a:lstStyle/>
          <a:p>
            <a:endParaRPr lang="id-ID"/>
          </a:p>
        </p:txBody>
      </p:sp>
      <p:sp>
        <p:nvSpPr>
          <p:cNvPr id="5" name="Notes Placeholder 4"/>
          <p:cNvSpPr>
            <a:spLocks noGrp="1"/>
          </p:cNvSpPr>
          <p:nvPr>
            <p:ph type="body" sz="quarter" idx="3"/>
          </p:nvPr>
        </p:nvSpPr>
        <p:spPr>
          <a:xfrm>
            <a:off x="710249" y="4459527"/>
            <a:ext cx="5681980" cy="4224814"/>
          </a:xfrm>
          <a:prstGeom prst="rect">
            <a:avLst/>
          </a:prstGeom>
        </p:spPr>
        <p:txBody>
          <a:bodyPr vert="horz" lIns="83204" tIns="41602" rIns="83204" bIns="4160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3" y="8917425"/>
            <a:ext cx="3077739" cy="469425"/>
          </a:xfrm>
          <a:prstGeom prst="rect">
            <a:avLst/>
          </a:prstGeom>
        </p:spPr>
        <p:txBody>
          <a:bodyPr vert="horz" lIns="83204" tIns="41602" rIns="83204" bIns="41602" rtlCol="0" anchor="b"/>
          <a:lstStyle>
            <a:lvl1pPr algn="l">
              <a:defRPr sz="1100"/>
            </a:lvl1pPr>
          </a:lstStyle>
          <a:p>
            <a:endParaRPr lang="id-ID"/>
          </a:p>
        </p:txBody>
      </p:sp>
      <p:sp>
        <p:nvSpPr>
          <p:cNvPr id="7" name="Slide Number Placeholder 6"/>
          <p:cNvSpPr>
            <a:spLocks noGrp="1"/>
          </p:cNvSpPr>
          <p:nvPr>
            <p:ph type="sldNum" sz="quarter" idx="5"/>
          </p:nvPr>
        </p:nvSpPr>
        <p:spPr>
          <a:xfrm>
            <a:off x="4023094" y="8917425"/>
            <a:ext cx="3077739" cy="469425"/>
          </a:xfrm>
          <a:prstGeom prst="rect">
            <a:avLst/>
          </a:prstGeom>
        </p:spPr>
        <p:txBody>
          <a:bodyPr vert="horz" lIns="83204" tIns="41602" rIns="83204" bIns="41602" rtlCol="0" anchor="b"/>
          <a:lstStyle>
            <a:lvl1pPr algn="r">
              <a:defRPr sz="1100"/>
            </a:lvl1pPr>
          </a:lstStyle>
          <a:p>
            <a:fld id="{AA930396-71AC-4464-A09A-014379561558}" type="slidenum">
              <a:rPr lang="id-ID" smtClean="0"/>
              <a:pPr/>
              <a:t>‹#›</a:t>
            </a:fld>
            <a:endParaRPr lang="id-ID"/>
          </a:p>
        </p:txBody>
      </p:sp>
    </p:spTree>
    <p:extLst>
      <p:ext uri="{BB962C8B-B14F-4D97-AF65-F5344CB8AC3E}">
        <p14:creationId xmlns="" xmlns:p14="http://schemas.microsoft.com/office/powerpoint/2010/main" val="3658315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AA930396-71AC-4464-A09A-014379561558}" type="slidenum">
              <a:rPr lang="id-ID" smtClean="0"/>
              <a:pPr/>
              <a:t>11</a:t>
            </a:fld>
            <a:endParaRPr lang="id-ID"/>
          </a:p>
        </p:txBody>
      </p:sp>
    </p:spTree>
    <p:extLst>
      <p:ext uri="{BB962C8B-B14F-4D97-AF65-F5344CB8AC3E}">
        <p14:creationId xmlns="" xmlns:p14="http://schemas.microsoft.com/office/powerpoint/2010/main" val="2974155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AA930396-71AC-4464-A09A-014379561558}" type="slidenum">
              <a:rPr lang="id-ID" smtClean="0"/>
              <a:pPr/>
              <a:t>12</a:t>
            </a:fld>
            <a:endParaRPr lang="id-ID"/>
          </a:p>
        </p:txBody>
      </p:sp>
    </p:spTree>
    <p:extLst>
      <p:ext uri="{BB962C8B-B14F-4D97-AF65-F5344CB8AC3E}">
        <p14:creationId xmlns="" xmlns:p14="http://schemas.microsoft.com/office/powerpoint/2010/main" val="2974155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930396-71AC-4464-A09A-014379561558}" type="slidenum">
              <a:rPr lang="id-ID" smtClean="0"/>
              <a:pPr/>
              <a:t>14</a:t>
            </a:fld>
            <a:endParaRPr lang="id-ID"/>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930396-71AC-4464-A09A-014379561558}" type="slidenum">
              <a:rPr lang="id-ID" smtClean="0"/>
              <a:pPr/>
              <a:t>15</a:t>
            </a:fld>
            <a:endParaRPr lang="id-ID"/>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930396-71AC-4464-A09A-014379561558}" type="slidenum">
              <a:rPr lang="id-ID" smtClean="0"/>
              <a:pPr/>
              <a:t>16</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97C0DF-BE62-4047-B832-FD36261368FB}" type="datetimeFigureOut">
              <a:rPr lang="id-ID" smtClean="0"/>
              <a:pPr/>
              <a:t>19/08/2020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2C9EB38-EFE3-4E96-990B-49BA0953369A}" type="slidenum">
              <a:rPr lang="id-ID" smtClean="0"/>
              <a:pPr/>
              <a:t>‹#›</a:t>
            </a:fld>
            <a:endParaRPr lang="id-ID"/>
          </a:p>
        </p:txBody>
      </p:sp>
    </p:spTree>
    <p:extLst>
      <p:ext uri="{BB962C8B-B14F-4D97-AF65-F5344CB8AC3E}">
        <p14:creationId xmlns="" xmlns:p14="http://schemas.microsoft.com/office/powerpoint/2010/main" val="3082006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97C0DF-BE62-4047-B832-FD36261368FB}" type="datetimeFigureOut">
              <a:rPr lang="id-ID" smtClean="0"/>
              <a:pPr/>
              <a:t>19/08/2020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2C9EB38-EFE3-4E96-990B-49BA0953369A}" type="slidenum">
              <a:rPr lang="id-ID" smtClean="0"/>
              <a:pPr/>
              <a:t>‹#›</a:t>
            </a:fld>
            <a:endParaRPr lang="id-ID"/>
          </a:p>
        </p:txBody>
      </p:sp>
    </p:spTree>
    <p:extLst>
      <p:ext uri="{BB962C8B-B14F-4D97-AF65-F5344CB8AC3E}">
        <p14:creationId xmlns="" xmlns:p14="http://schemas.microsoft.com/office/powerpoint/2010/main" val="2061386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97C0DF-BE62-4047-B832-FD36261368FB}" type="datetimeFigureOut">
              <a:rPr lang="id-ID" smtClean="0"/>
              <a:pPr/>
              <a:t>19/08/2020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2C9EB38-EFE3-4E96-990B-49BA0953369A}" type="slidenum">
              <a:rPr lang="id-ID" smtClean="0"/>
              <a:pPr/>
              <a:t>‹#›</a:t>
            </a:fld>
            <a:endParaRPr lang="id-ID"/>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3181404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97C0DF-BE62-4047-B832-FD36261368FB}" type="datetimeFigureOut">
              <a:rPr lang="id-ID" smtClean="0"/>
              <a:pPr/>
              <a:t>19/08/2020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2C9EB38-EFE3-4E96-990B-49BA0953369A}" type="slidenum">
              <a:rPr lang="id-ID" smtClean="0"/>
              <a:pPr/>
              <a:t>‹#›</a:t>
            </a:fld>
            <a:endParaRPr lang="id-ID"/>
          </a:p>
        </p:txBody>
      </p:sp>
    </p:spTree>
    <p:extLst>
      <p:ext uri="{BB962C8B-B14F-4D97-AF65-F5344CB8AC3E}">
        <p14:creationId xmlns="" xmlns:p14="http://schemas.microsoft.com/office/powerpoint/2010/main" val="2690009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97C0DF-BE62-4047-B832-FD36261368FB}" type="datetimeFigureOut">
              <a:rPr lang="id-ID" smtClean="0"/>
              <a:pPr/>
              <a:t>19/08/2020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2C9EB38-EFE3-4E96-990B-49BA0953369A}" type="slidenum">
              <a:rPr lang="id-ID" smtClean="0"/>
              <a:pPr/>
              <a:t>‹#›</a:t>
            </a:fld>
            <a:endParaRPr lang="id-ID"/>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3893508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97C0DF-BE62-4047-B832-FD36261368FB}" type="datetimeFigureOut">
              <a:rPr lang="id-ID" smtClean="0"/>
              <a:pPr/>
              <a:t>19/08/2020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2C9EB38-EFE3-4E96-990B-49BA0953369A}" type="slidenum">
              <a:rPr lang="id-ID" smtClean="0"/>
              <a:pPr/>
              <a:t>‹#›</a:t>
            </a:fld>
            <a:endParaRPr lang="id-ID"/>
          </a:p>
        </p:txBody>
      </p:sp>
    </p:spTree>
    <p:extLst>
      <p:ext uri="{BB962C8B-B14F-4D97-AF65-F5344CB8AC3E}">
        <p14:creationId xmlns="" xmlns:p14="http://schemas.microsoft.com/office/powerpoint/2010/main" val="2495497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97C0DF-BE62-4047-B832-FD36261368FB}" type="datetimeFigureOut">
              <a:rPr lang="id-ID" smtClean="0"/>
              <a:pPr/>
              <a:t>19/08/2020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2C9EB38-EFE3-4E96-990B-49BA0953369A}" type="slidenum">
              <a:rPr lang="id-ID" smtClean="0"/>
              <a:pPr/>
              <a:t>‹#›</a:t>
            </a:fld>
            <a:endParaRPr lang="id-ID"/>
          </a:p>
        </p:txBody>
      </p:sp>
    </p:spTree>
    <p:extLst>
      <p:ext uri="{BB962C8B-B14F-4D97-AF65-F5344CB8AC3E}">
        <p14:creationId xmlns="" xmlns:p14="http://schemas.microsoft.com/office/powerpoint/2010/main" val="1134051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97C0DF-BE62-4047-B832-FD36261368FB}" type="datetimeFigureOut">
              <a:rPr lang="id-ID" smtClean="0"/>
              <a:pPr/>
              <a:t>19/08/2020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2C9EB38-EFE3-4E96-990B-49BA0953369A}" type="slidenum">
              <a:rPr lang="id-ID" smtClean="0"/>
              <a:pPr/>
              <a:t>‹#›</a:t>
            </a:fld>
            <a:endParaRPr lang="id-ID"/>
          </a:p>
        </p:txBody>
      </p:sp>
    </p:spTree>
    <p:extLst>
      <p:ext uri="{BB962C8B-B14F-4D97-AF65-F5344CB8AC3E}">
        <p14:creationId xmlns="" xmlns:p14="http://schemas.microsoft.com/office/powerpoint/2010/main" val="3118392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Full Image without Header &amp; Foote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0"/>
            <a:ext cx="9143999" cy="6875362"/>
          </a:xfrm>
        </p:spPr>
        <p:txBody>
          <a:bodyPr anchor="ctr">
            <a:normAutofit/>
          </a:bodyPr>
          <a:lstStyle>
            <a:lvl1pPr marL="0" indent="0" algn="ctr">
              <a:buNone/>
              <a:defRPr sz="1200"/>
            </a:lvl1pPr>
          </a:lstStyle>
          <a:p>
            <a:endParaRPr lang="en-US" dirty="0"/>
          </a:p>
        </p:txBody>
      </p:sp>
    </p:spTree>
    <p:extLst>
      <p:ext uri="{BB962C8B-B14F-4D97-AF65-F5344CB8AC3E}">
        <p14:creationId xmlns:p14="http://schemas.microsoft.com/office/powerpoint/2010/main" xmlns="" val="2136520918"/>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97C0DF-BE62-4047-B832-FD36261368FB}" type="datetimeFigureOut">
              <a:rPr lang="id-ID" smtClean="0"/>
              <a:pPr/>
              <a:t>19/08/2020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2C9EB38-EFE3-4E96-990B-49BA0953369A}" type="slidenum">
              <a:rPr lang="id-ID" smtClean="0"/>
              <a:pPr/>
              <a:t>‹#›</a:t>
            </a:fld>
            <a:endParaRPr lang="id-ID"/>
          </a:p>
        </p:txBody>
      </p:sp>
    </p:spTree>
    <p:extLst>
      <p:ext uri="{BB962C8B-B14F-4D97-AF65-F5344CB8AC3E}">
        <p14:creationId xmlns="" xmlns:p14="http://schemas.microsoft.com/office/powerpoint/2010/main" val="2410041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97C0DF-BE62-4047-B832-FD36261368FB}" type="datetimeFigureOut">
              <a:rPr lang="id-ID" smtClean="0"/>
              <a:pPr/>
              <a:t>19/08/2020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2C9EB38-EFE3-4E96-990B-49BA0953369A}" type="slidenum">
              <a:rPr lang="id-ID" smtClean="0"/>
              <a:pPr/>
              <a:t>‹#›</a:t>
            </a:fld>
            <a:endParaRPr lang="id-ID"/>
          </a:p>
        </p:txBody>
      </p:sp>
    </p:spTree>
    <p:extLst>
      <p:ext uri="{BB962C8B-B14F-4D97-AF65-F5344CB8AC3E}">
        <p14:creationId xmlns="" xmlns:p14="http://schemas.microsoft.com/office/powerpoint/2010/main" val="3608965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97C0DF-BE62-4047-B832-FD36261368FB}" type="datetimeFigureOut">
              <a:rPr lang="id-ID" smtClean="0"/>
              <a:pPr/>
              <a:t>19/08/2020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2C9EB38-EFE3-4E96-990B-49BA0953369A}" type="slidenum">
              <a:rPr lang="id-ID" smtClean="0"/>
              <a:pPr/>
              <a:t>‹#›</a:t>
            </a:fld>
            <a:endParaRPr lang="id-ID"/>
          </a:p>
        </p:txBody>
      </p:sp>
    </p:spTree>
    <p:extLst>
      <p:ext uri="{BB962C8B-B14F-4D97-AF65-F5344CB8AC3E}">
        <p14:creationId xmlns="" xmlns:p14="http://schemas.microsoft.com/office/powerpoint/2010/main" val="231999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97C0DF-BE62-4047-B832-FD36261368FB}" type="datetimeFigureOut">
              <a:rPr lang="id-ID" smtClean="0"/>
              <a:pPr/>
              <a:t>19/08/2020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2C9EB38-EFE3-4E96-990B-49BA0953369A}" type="slidenum">
              <a:rPr lang="id-ID" smtClean="0"/>
              <a:pPr/>
              <a:t>‹#›</a:t>
            </a:fld>
            <a:endParaRPr lang="id-ID"/>
          </a:p>
        </p:txBody>
      </p:sp>
    </p:spTree>
    <p:extLst>
      <p:ext uri="{BB962C8B-B14F-4D97-AF65-F5344CB8AC3E}">
        <p14:creationId xmlns="" xmlns:p14="http://schemas.microsoft.com/office/powerpoint/2010/main" val="1424065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97C0DF-BE62-4047-B832-FD36261368FB}" type="datetimeFigureOut">
              <a:rPr lang="id-ID" smtClean="0"/>
              <a:pPr/>
              <a:t>19/08/2020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2C9EB38-EFE3-4E96-990B-49BA0953369A}" type="slidenum">
              <a:rPr lang="id-ID" smtClean="0"/>
              <a:pPr/>
              <a:t>‹#›</a:t>
            </a:fld>
            <a:endParaRPr lang="id-ID"/>
          </a:p>
        </p:txBody>
      </p:sp>
    </p:spTree>
    <p:extLst>
      <p:ext uri="{BB962C8B-B14F-4D97-AF65-F5344CB8AC3E}">
        <p14:creationId xmlns="" xmlns:p14="http://schemas.microsoft.com/office/powerpoint/2010/main" val="2348296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97C0DF-BE62-4047-B832-FD36261368FB}" type="datetimeFigureOut">
              <a:rPr lang="id-ID" smtClean="0"/>
              <a:pPr/>
              <a:t>19/08/2020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2C9EB38-EFE3-4E96-990B-49BA0953369A}" type="slidenum">
              <a:rPr lang="id-ID" smtClean="0"/>
              <a:pPr/>
              <a:t>‹#›</a:t>
            </a:fld>
            <a:endParaRPr lang="id-ID"/>
          </a:p>
        </p:txBody>
      </p:sp>
    </p:spTree>
    <p:extLst>
      <p:ext uri="{BB962C8B-B14F-4D97-AF65-F5344CB8AC3E}">
        <p14:creationId xmlns="" xmlns:p14="http://schemas.microsoft.com/office/powerpoint/2010/main" val="1474024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97C0DF-BE62-4047-B832-FD36261368FB}" type="datetimeFigureOut">
              <a:rPr lang="id-ID" smtClean="0"/>
              <a:pPr/>
              <a:t>19/08/2020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2C9EB38-EFE3-4E96-990B-49BA0953369A}" type="slidenum">
              <a:rPr lang="id-ID" smtClean="0"/>
              <a:pPr/>
              <a:t>‹#›</a:t>
            </a:fld>
            <a:endParaRPr lang="id-ID"/>
          </a:p>
        </p:txBody>
      </p:sp>
    </p:spTree>
    <p:extLst>
      <p:ext uri="{BB962C8B-B14F-4D97-AF65-F5344CB8AC3E}">
        <p14:creationId xmlns="" xmlns:p14="http://schemas.microsoft.com/office/powerpoint/2010/main" val="129068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97C0DF-BE62-4047-B832-FD36261368FB}" type="datetimeFigureOut">
              <a:rPr lang="id-ID" smtClean="0"/>
              <a:pPr/>
              <a:t>19/08/2020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2C9EB38-EFE3-4E96-990B-49BA0953369A}" type="slidenum">
              <a:rPr lang="id-ID" smtClean="0"/>
              <a:pPr/>
              <a:t>‹#›</a:t>
            </a:fld>
            <a:endParaRPr lang="id-ID"/>
          </a:p>
        </p:txBody>
      </p:sp>
    </p:spTree>
    <p:extLst>
      <p:ext uri="{BB962C8B-B14F-4D97-AF65-F5344CB8AC3E}">
        <p14:creationId xmlns="" xmlns:p14="http://schemas.microsoft.com/office/powerpoint/2010/main" val="496269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97C0DF-BE62-4047-B832-FD36261368FB}" type="datetimeFigureOut">
              <a:rPr lang="id-ID" smtClean="0"/>
              <a:pPr/>
              <a:t>19/08/2020</a:t>
            </a:fld>
            <a:endParaRPr lang="id-ID"/>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2C9EB38-EFE3-4E96-990B-49BA0953369A}" type="slidenum">
              <a:rPr lang="id-ID" smtClean="0"/>
              <a:pPr/>
              <a:t>‹#›</a:t>
            </a:fld>
            <a:endParaRPr lang="id-ID"/>
          </a:p>
        </p:txBody>
      </p:sp>
    </p:spTree>
    <p:extLst>
      <p:ext uri="{BB962C8B-B14F-4D97-AF65-F5344CB8AC3E}">
        <p14:creationId xmlns="" xmlns:p14="http://schemas.microsoft.com/office/powerpoint/2010/main" val="43634897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RENCANA%20AKSI%202020.ppt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CAS%20CEDING%20(2).pdf"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2286000"/>
            <a:ext cx="6660798" cy="1754326"/>
          </a:xfrm>
          <a:prstGeom prst="rect">
            <a:avLst/>
          </a:prstGeom>
          <a:noFill/>
        </p:spPr>
        <p:txBody>
          <a:bodyPr wrap="none" rtlCol="0">
            <a:spAutoFit/>
          </a:bodyPr>
          <a:lstStyle/>
          <a:p>
            <a:pPr algn="ctr"/>
            <a:r>
              <a:rPr lang="en-US" sz="3600" b="1" dirty="0" smtClean="0">
                <a:latin typeface="Arial Narrow" pitchFamily="34" charset="0"/>
              </a:rPr>
              <a:t>DINAS PERDAGANGAN KOPERASI </a:t>
            </a:r>
          </a:p>
          <a:p>
            <a:pPr algn="ctr"/>
            <a:r>
              <a:rPr lang="en-US" sz="3600" b="1" dirty="0" smtClean="0">
                <a:latin typeface="Arial Narrow" pitchFamily="34" charset="0"/>
              </a:rPr>
              <a:t>USAHA KECIL DAN MENENGAH</a:t>
            </a:r>
          </a:p>
          <a:p>
            <a:pPr algn="ctr"/>
            <a:r>
              <a:rPr lang="en-US" sz="3600" b="1" dirty="0" smtClean="0">
                <a:latin typeface="Arial Narrow" pitchFamily="34" charset="0"/>
              </a:rPr>
              <a:t> KOTA PADANG PANJANG</a:t>
            </a:r>
            <a:endParaRPr lang="en-US" sz="3600" b="1" dirty="0">
              <a:latin typeface="Arial Narrow" pitchFamily="34" charset="0"/>
            </a:endParaRPr>
          </a:p>
        </p:txBody>
      </p:sp>
      <p:sp>
        <p:nvSpPr>
          <p:cNvPr id="3" name="TextBox 2"/>
          <p:cNvSpPr txBox="1"/>
          <p:nvPr/>
        </p:nvSpPr>
        <p:spPr>
          <a:xfrm>
            <a:off x="914400" y="838200"/>
            <a:ext cx="6400800" cy="1661993"/>
          </a:xfrm>
          <a:prstGeom prst="rect">
            <a:avLst/>
          </a:prstGeom>
          <a:noFill/>
        </p:spPr>
        <p:txBody>
          <a:bodyPr wrap="square" rtlCol="0">
            <a:spAutoFit/>
          </a:bodyPr>
          <a:lstStyle/>
          <a:p>
            <a:r>
              <a:rPr lang="fi-FI" altLang="en-US" b="1" dirty="0" smtClean="0">
                <a:latin typeface="Tahoma" pitchFamily="34" charset="0"/>
              </a:rPr>
              <a:t>Sistem Akuntabilitas Kinerja Instansi Pemerintahan</a:t>
            </a:r>
            <a:r>
              <a:rPr lang="id-ID" altLang="en-US" b="1" dirty="0" smtClean="0">
                <a:latin typeface="Tahoma" pitchFamily="34" charset="0"/>
              </a:rPr>
              <a:t> </a:t>
            </a:r>
            <a:br>
              <a:rPr lang="id-ID" altLang="en-US" b="1" dirty="0" smtClean="0">
                <a:latin typeface="Tahoma" pitchFamily="34" charset="0"/>
              </a:rPr>
            </a:br>
            <a:r>
              <a:rPr lang="en-US" altLang="en-US" b="1" dirty="0" smtClean="0">
                <a:latin typeface="Tahoma" pitchFamily="34" charset="0"/>
              </a:rPr>
              <a:t/>
            </a:r>
            <a:br>
              <a:rPr lang="en-US" altLang="en-US" b="1" dirty="0" smtClean="0">
                <a:latin typeface="Tahoma" pitchFamily="34" charset="0"/>
              </a:rPr>
            </a:br>
            <a:r>
              <a:rPr lang="id-ID" altLang="en-US" sz="2400" b="1" dirty="0" smtClean="0">
                <a:latin typeface="Tahoma" pitchFamily="34" charset="0"/>
              </a:rPr>
              <a:t/>
            </a:r>
            <a:br>
              <a:rPr lang="id-ID" altLang="en-US" sz="2400" b="1" dirty="0" smtClean="0">
                <a:latin typeface="Tahoma" pitchFamily="34" charset="0"/>
              </a:rPr>
            </a:br>
            <a:r>
              <a:rPr lang="id-ID" altLang="en-US" sz="2400" b="1" dirty="0" smtClean="0">
                <a:latin typeface="Tahoma" pitchFamily="34" charset="0"/>
              </a:rPr>
              <a:t/>
            </a:r>
            <a:br>
              <a:rPr lang="id-ID" altLang="en-US" sz="2400" b="1" dirty="0" smtClean="0">
                <a:latin typeface="Tahoma" pitchFamily="34" charset="0"/>
              </a:rPr>
            </a:br>
            <a:endParaRPr lang="en-US" dirty="0"/>
          </a:p>
        </p:txBody>
      </p:sp>
      <p:sp>
        <p:nvSpPr>
          <p:cNvPr id="5" name="TextBox 4"/>
          <p:cNvSpPr txBox="1"/>
          <p:nvPr/>
        </p:nvSpPr>
        <p:spPr>
          <a:xfrm>
            <a:off x="2743200" y="4800600"/>
            <a:ext cx="1893812" cy="369332"/>
          </a:xfrm>
          <a:prstGeom prst="rect">
            <a:avLst/>
          </a:prstGeom>
          <a:noFill/>
        </p:spPr>
        <p:txBody>
          <a:bodyPr wrap="square" rtlCol="0">
            <a:spAutoFit/>
          </a:bodyPr>
          <a:lstStyle/>
          <a:p>
            <a:r>
              <a:rPr lang="en-US" dirty="0" smtClean="0"/>
              <a:t>TAHUN 2019</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0"/>
          <p:cNvSpPr>
            <a:spLocks noChangeArrowheads="1"/>
          </p:cNvSpPr>
          <p:nvPr/>
        </p:nvSpPr>
        <p:spPr bwMode="auto">
          <a:xfrm>
            <a:off x="1066800" y="1524000"/>
            <a:ext cx="6821310" cy="190500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wrap="square" lIns="91440" tIns="45720" rIns="91440" bIns="4572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en-US" sz="1600" b="1" i="0" u="none" strike="noStrike" baseline="0" dirty="0" err="1">
                <a:solidFill>
                  <a:srgbClr val="000000"/>
                </a:solidFill>
                <a:latin typeface="Calibri"/>
                <a:cs typeface="Calibri"/>
              </a:rPr>
              <a:t>Sargis</a:t>
            </a:r>
            <a:r>
              <a:rPr lang="en-US" sz="1600" b="1" i="0" u="none" strike="noStrike" baseline="0" dirty="0">
                <a:solidFill>
                  <a:srgbClr val="000000"/>
                </a:solidFill>
                <a:latin typeface="Calibri"/>
                <a:cs typeface="Calibri"/>
              </a:rPr>
              <a:t> </a:t>
            </a:r>
            <a:r>
              <a:rPr lang="en-US" sz="1600" b="1" i="0" u="none" strike="noStrike" baseline="0" dirty="0" smtClean="0">
                <a:solidFill>
                  <a:srgbClr val="000000"/>
                </a:solidFill>
                <a:latin typeface="Calibri"/>
                <a:cs typeface="Calibri"/>
              </a:rPr>
              <a:t> 4: </a:t>
            </a:r>
            <a:r>
              <a:rPr lang="en-US" sz="1600" b="1" i="0" u="none" strike="noStrike" baseline="0" dirty="0" err="1">
                <a:solidFill>
                  <a:srgbClr val="000000"/>
                </a:solidFill>
                <a:latin typeface="Calibri"/>
                <a:cs typeface="Calibri"/>
              </a:rPr>
              <a:t>Meningkatnya</a:t>
            </a:r>
            <a:r>
              <a:rPr lang="en-US" sz="1600" b="1" i="0" u="none" strike="noStrike" baseline="0" dirty="0">
                <a:solidFill>
                  <a:srgbClr val="000000"/>
                </a:solidFill>
                <a:latin typeface="Calibri"/>
                <a:cs typeface="Calibri"/>
              </a:rPr>
              <a:t> </a:t>
            </a:r>
            <a:r>
              <a:rPr lang="en-US" sz="1600" b="1" i="0" u="none" strike="noStrike" baseline="0" dirty="0" err="1">
                <a:solidFill>
                  <a:srgbClr val="000000"/>
                </a:solidFill>
                <a:latin typeface="Calibri"/>
                <a:cs typeface="Calibri"/>
              </a:rPr>
              <a:t>skala</a:t>
            </a:r>
            <a:r>
              <a:rPr lang="en-US" sz="1600" b="1" i="0" u="none" strike="noStrike" baseline="0" dirty="0">
                <a:solidFill>
                  <a:srgbClr val="000000"/>
                </a:solidFill>
                <a:latin typeface="Calibri"/>
                <a:cs typeface="Calibri"/>
              </a:rPr>
              <a:t> UMK</a:t>
            </a:r>
          </a:p>
          <a:p>
            <a:pPr marL="0" marR="0" indent="0" algn="ctr" defTabSz="914400" rtl="0" eaLnBrk="1" fontAlgn="auto" latinLnBrk="0" hangingPunct="1">
              <a:lnSpc>
                <a:spcPct val="100000"/>
              </a:lnSpc>
              <a:spcBef>
                <a:spcPts val="0"/>
              </a:spcBef>
              <a:spcAft>
                <a:spcPts val="0"/>
              </a:spcAft>
              <a:buClrTx/>
              <a:buSzTx/>
              <a:buFontTx/>
              <a:buNone/>
              <a:tabLst/>
              <a:defRPr sz="1000"/>
            </a:pPr>
            <a:r>
              <a:rPr lang="en-US" sz="1600" b="1" i="0" u="none" strike="noStrike" baseline="0" dirty="0" err="1">
                <a:solidFill>
                  <a:srgbClr val="000000"/>
                </a:solidFill>
                <a:latin typeface="Calibri"/>
                <a:cs typeface="Calibri"/>
              </a:rPr>
              <a:t>Indikator</a:t>
            </a:r>
            <a:r>
              <a:rPr lang="en-US" sz="1600" b="1" i="0" u="none" strike="noStrike" baseline="0" dirty="0">
                <a:solidFill>
                  <a:srgbClr val="000000"/>
                </a:solidFill>
                <a:latin typeface="Calibri"/>
                <a:cs typeface="Calibri"/>
              </a:rPr>
              <a:t> : </a:t>
            </a:r>
            <a:r>
              <a:rPr lang="en-US" sz="1600" b="1" i="0" u="none" strike="noStrike" baseline="0" dirty="0" err="1">
                <a:solidFill>
                  <a:srgbClr val="000000"/>
                </a:solidFill>
                <a:latin typeface="Calibri"/>
                <a:cs typeface="Calibri"/>
              </a:rPr>
              <a:t>Persentase</a:t>
            </a:r>
            <a:r>
              <a:rPr lang="en-US" sz="1600" b="1" i="0" u="none" strike="noStrike" baseline="0" dirty="0">
                <a:solidFill>
                  <a:srgbClr val="000000"/>
                </a:solidFill>
                <a:latin typeface="Calibri"/>
                <a:cs typeface="Calibri"/>
              </a:rPr>
              <a:t> </a:t>
            </a:r>
            <a:r>
              <a:rPr lang="en-US" sz="1600" b="1" i="0" u="none" strike="noStrike" baseline="0" dirty="0" err="1">
                <a:solidFill>
                  <a:srgbClr val="000000"/>
                </a:solidFill>
                <a:latin typeface="Calibri"/>
                <a:cs typeface="Calibri"/>
              </a:rPr>
              <a:t>peningkatan</a:t>
            </a:r>
            <a:r>
              <a:rPr lang="en-US" sz="1600" b="1" i="0" u="none" strike="noStrike" baseline="0" dirty="0">
                <a:solidFill>
                  <a:srgbClr val="000000"/>
                </a:solidFill>
                <a:latin typeface="Calibri"/>
                <a:cs typeface="Calibri"/>
              </a:rPr>
              <a:t> </a:t>
            </a:r>
            <a:r>
              <a:rPr lang="en-US" sz="1600" b="1" i="0" u="none" strike="noStrike" baseline="0" dirty="0" err="1">
                <a:solidFill>
                  <a:srgbClr val="000000"/>
                </a:solidFill>
                <a:latin typeface="Calibri"/>
                <a:cs typeface="Calibri"/>
              </a:rPr>
              <a:t>skala</a:t>
            </a:r>
            <a:r>
              <a:rPr lang="en-US" sz="1600" b="1" i="0" u="none" strike="noStrike" baseline="0" dirty="0">
                <a:solidFill>
                  <a:srgbClr val="000000"/>
                </a:solidFill>
                <a:latin typeface="Calibri"/>
                <a:cs typeface="Calibri"/>
              </a:rPr>
              <a:t> UMK</a:t>
            </a:r>
            <a:r>
              <a:rPr lang="id-ID" sz="1600" b="1" i="0" u="none" strike="noStrike" baseline="0" dirty="0">
                <a:solidFill>
                  <a:srgbClr val="000000"/>
                </a:solidFill>
                <a:latin typeface="Calibri"/>
                <a:cs typeface="Calibri"/>
              </a:rPr>
              <a:t> </a:t>
            </a:r>
            <a:endParaRPr lang="en-US" sz="1600" b="1" i="0" u="none" strike="noStrike" baseline="0" dirty="0" smtClean="0">
              <a:solidFill>
                <a:srgbClr val="000000"/>
              </a:solidFill>
              <a:latin typeface="Calibri"/>
              <a:cs typeface="Calibri"/>
            </a:endParaRPr>
          </a:p>
          <a:p>
            <a:pPr marL="0" marR="0" indent="0" algn="ctr" defTabSz="914400" rtl="0" eaLnBrk="1" fontAlgn="auto" latinLnBrk="0" hangingPunct="1">
              <a:lnSpc>
                <a:spcPct val="100000"/>
              </a:lnSpc>
              <a:spcBef>
                <a:spcPts val="0"/>
              </a:spcBef>
              <a:spcAft>
                <a:spcPts val="0"/>
              </a:spcAft>
              <a:buClrTx/>
              <a:buSzTx/>
              <a:buFontTx/>
              <a:buNone/>
              <a:tabLst/>
              <a:defRPr sz="1000"/>
            </a:pPr>
            <a:r>
              <a:rPr lang="id-ID" sz="1600" b="1" i="0" baseline="0" dirty="0" smtClean="0">
                <a:latin typeface="+mn-lt"/>
                <a:ea typeface="+mn-ea"/>
                <a:cs typeface="+mn-cs"/>
              </a:rPr>
              <a:t>Target </a:t>
            </a:r>
            <a:r>
              <a:rPr lang="id-ID" sz="1600" b="1" i="0" baseline="0" dirty="0">
                <a:latin typeface="+mn-lt"/>
                <a:ea typeface="+mn-ea"/>
                <a:cs typeface="+mn-cs"/>
              </a:rPr>
              <a:t>:  th  2019 (</a:t>
            </a:r>
            <a:r>
              <a:rPr lang="en-US" sz="1600" b="1" i="0" baseline="0" dirty="0">
                <a:latin typeface="+mn-lt"/>
                <a:ea typeface="+mn-ea"/>
                <a:cs typeface="+mn-cs"/>
              </a:rPr>
              <a:t>0,5</a:t>
            </a:r>
            <a:r>
              <a:rPr lang="id-ID" sz="1600" b="1" i="0" baseline="0" dirty="0">
                <a:latin typeface="+mn-lt"/>
                <a:ea typeface="+mn-ea"/>
                <a:cs typeface="+mn-cs"/>
              </a:rPr>
              <a:t>1  %), </a:t>
            </a:r>
            <a:endParaRPr lang="en-US" sz="1600" b="1" i="0" baseline="0" dirty="0" smtClean="0">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sz="1000"/>
            </a:pPr>
            <a:r>
              <a:rPr lang="id-ID" sz="1600" b="1" i="0" baseline="0" dirty="0" smtClean="0">
                <a:latin typeface="+mn-lt"/>
                <a:ea typeface="+mn-ea"/>
                <a:cs typeface="+mn-cs"/>
              </a:rPr>
              <a:t> </a:t>
            </a:r>
            <a:r>
              <a:rPr lang="id-ID" sz="1600" b="1" i="0" baseline="0" dirty="0">
                <a:latin typeface="+mn-lt"/>
                <a:ea typeface="+mn-ea"/>
                <a:cs typeface="+mn-cs"/>
              </a:rPr>
              <a:t>2020 (</a:t>
            </a:r>
            <a:r>
              <a:rPr lang="en-US" sz="1600" b="1" i="0" baseline="0" dirty="0">
                <a:latin typeface="+mn-lt"/>
                <a:ea typeface="+mn-ea"/>
                <a:cs typeface="+mn-cs"/>
              </a:rPr>
              <a:t>0,89</a:t>
            </a:r>
            <a:r>
              <a:rPr lang="id-ID" sz="1600" b="1" i="0" baseline="0" dirty="0">
                <a:latin typeface="+mn-lt"/>
                <a:ea typeface="+mn-ea"/>
                <a:cs typeface="+mn-cs"/>
              </a:rPr>
              <a:t>%), </a:t>
            </a:r>
            <a:endParaRPr lang="en-US" sz="1600" b="1" i="0" baseline="0" dirty="0" smtClean="0">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sz="1000"/>
            </a:pPr>
            <a:r>
              <a:rPr lang="id-ID" sz="1600" b="1" i="0" baseline="0" dirty="0" smtClean="0">
                <a:latin typeface="+mn-lt"/>
                <a:ea typeface="+mn-ea"/>
                <a:cs typeface="+mn-cs"/>
              </a:rPr>
              <a:t>2021 </a:t>
            </a:r>
            <a:r>
              <a:rPr lang="id-ID" sz="1600" b="1" i="0" baseline="0" dirty="0">
                <a:latin typeface="+mn-lt"/>
                <a:ea typeface="+mn-ea"/>
                <a:cs typeface="+mn-cs"/>
              </a:rPr>
              <a:t>(</a:t>
            </a:r>
            <a:r>
              <a:rPr lang="en-US" sz="1600" b="1" i="0" baseline="0" dirty="0">
                <a:latin typeface="+mn-lt"/>
                <a:ea typeface="+mn-ea"/>
                <a:cs typeface="+mn-cs"/>
              </a:rPr>
              <a:t>1,34 </a:t>
            </a:r>
            <a:r>
              <a:rPr lang="id-ID" sz="1600" b="1" i="0" baseline="0" dirty="0">
                <a:latin typeface="+mn-lt"/>
                <a:ea typeface="+mn-ea"/>
                <a:cs typeface="+mn-cs"/>
              </a:rPr>
              <a:t>%), </a:t>
            </a:r>
            <a:endParaRPr lang="en-US" sz="1600" b="1" i="0" baseline="0" dirty="0" smtClean="0">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sz="1000"/>
            </a:pPr>
            <a:r>
              <a:rPr lang="id-ID" sz="1600" b="1" i="0" baseline="0" dirty="0" smtClean="0">
                <a:latin typeface="+mn-lt"/>
                <a:ea typeface="+mn-ea"/>
                <a:cs typeface="+mn-cs"/>
              </a:rPr>
              <a:t>2022 </a:t>
            </a:r>
            <a:r>
              <a:rPr lang="id-ID" sz="1600" b="1" i="0" baseline="0" dirty="0">
                <a:latin typeface="+mn-lt"/>
                <a:ea typeface="+mn-ea"/>
                <a:cs typeface="+mn-cs"/>
              </a:rPr>
              <a:t>(</a:t>
            </a:r>
            <a:r>
              <a:rPr lang="en-US" sz="1600" b="1" i="0" baseline="0" dirty="0">
                <a:latin typeface="+mn-lt"/>
                <a:ea typeface="+mn-ea"/>
                <a:cs typeface="+mn-cs"/>
              </a:rPr>
              <a:t>1</a:t>
            </a:r>
            <a:r>
              <a:rPr lang="id-ID" sz="1600" b="1" i="0" baseline="0" dirty="0">
                <a:latin typeface="+mn-lt"/>
                <a:ea typeface="+mn-ea"/>
                <a:cs typeface="+mn-cs"/>
              </a:rPr>
              <a:t>,</a:t>
            </a:r>
            <a:r>
              <a:rPr lang="en-US" sz="1600" b="1" i="0" baseline="0" dirty="0">
                <a:latin typeface="+mn-lt"/>
                <a:ea typeface="+mn-ea"/>
                <a:cs typeface="+mn-cs"/>
              </a:rPr>
              <a:t>8</a:t>
            </a:r>
            <a:r>
              <a:rPr lang="id-ID" sz="1600" b="1" i="0" baseline="0" dirty="0">
                <a:latin typeface="+mn-lt"/>
                <a:ea typeface="+mn-ea"/>
                <a:cs typeface="+mn-cs"/>
              </a:rPr>
              <a:t>5%), </a:t>
            </a:r>
            <a:endParaRPr lang="en-US" sz="1600" b="1" i="0" baseline="0" dirty="0" smtClean="0">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sz="1000"/>
            </a:pPr>
            <a:r>
              <a:rPr lang="id-ID" sz="1600" b="1" i="0" baseline="0" dirty="0" smtClean="0">
                <a:latin typeface="+mn-lt"/>
                <a:ea typeface="+mn-ea"/>
                <a:cs typeface="+mn-cs"/>
              </a:rPr>
              <a:t>2023 </a:t>
            </a:r>
            <a:r>
              <a:rPr lang="id-ID" sz="1600" b="1" i="0" baseline="0" dirty="0">
                <a:latin typeface="+mn-lt"/>
                <a:ea typeface="+mn-ea"/>
                <a:cs typeface="+mn-cs"/>
              </a:rPr>
              <a:t>(</a:t>
            </a:r>
            <a:r>
              <a:rPr lang="en-US" sz="1600" b="1" i="0" baseline="0" dirty="0">
                <a:latin typeface="+mn-lt"/>
                <a:ea typeface="+mn-ea"/>
                <a:cs typeface="+mn-cs"/>
              </a:rPr>
              <a:t>2</a:t>
            </a:r>
            <a:r>
              <a:rPr lang="id-ID" sz="1600" b="1" i="0" baseline="0" dirty="0">
                <a:latin typeface="+mn-lt"/>
                <a:ea typeface="+mn-ea"/>
                <a:cs typeface="+mn-cs"/>
              </a:rPr>
              <a:t>,</a:t>
            </a:r>
            <a:r>
              <a:rPr lang="en-US" sz="1600" b="1" i="0" baseline="0" dirty="0">
                <a:latin typeface="+mn-lt"/>
                <a:ea typeface="+mn-ea"/>
                <a:cs typeface="+mn-cs"/>
              </a:rPr>
              <a:t>45 </a:t>
            </a:r>
            <a:r>
              <a:rPr lang="id-ID" sz="1600" b="1" i="0" baseline="0" dirty="0">
                <a:latin typeface="+mn-lt"/>
                <a:ea typeface="+mn-ea"/>
                <a:cs typeface="+mn-cs"/>
              </a:rPr>
              <a:t>%)</a:t>
            </a:r>
            <a:endParaRPr lang="en-US" sz="1600" b="1" i="0" baseline="0" dirty="0">
              <a:latin typeface="+mn-lt"/>
              <a:ea typeface="+mn-ea"/>
              <a:cs typeface="+mn-cs"/>
            </a:endParaRPr>
          </a:p>
          <a:p>
            <a:pPr algn="ctr" rtl="0">
              <a:defRPr sz="1000"/>
            </a:pPr>
            <a:endParaRPr lang="id-ID" sz="1600" b="1" i="0" u="none" strike="noStrike" baseline="0" dirty="0">
              <a:solidFill>
                <a:srgbClr val="000000"/>
              </a:solidFill>
              <a:latin typeface="Calibri"/>
              <a:cs typeface="Calibri"/>
            </a:endParaRPr>
          </a:p>
          <a:p>
            <a:pPr algn="ctr" rtl="0">
              <a:defRPr sz="1000"/>
            </a:pPr>
            <a:endParaRPr lang="en-US" sz="1600" b="1" i="0" u="none" strike="noStrike" baseline="0" dirty="0">
              <a:solidFill>
                <a:srgbClr val="000000"/>
              </a:solidFill>
              <a:latin typeface="Calibri"/>
              <a:cs typeface="Calibri"/>
            </a:endParaRPr>
          </a:p>
          <a:p>
            <a:pPr algn="ctr" rtl="0">
              <a:defRPr sz="1000"/>
            </a:pPr>
            <a:endParaRPr lang="en-US" sz="1600" b="1" i="0" u="none" strike="noStrike" baseline="0" dirty="0">
              <a:solidFill>
                <a:srgbClr val="000000"/>
              </a:solidFill>
              <a:latin typeface="Times New Roman"/>
              <a:cs typeface="Times New Roman"/>
            </a:endParaRPr>
          </a:p>
          <a:p>
            <a:pPr algn="ctr" rtl="0">
              <a:defRPr sz="1000"/>
            </a:pPr>
            <a:endParaRPr lang="en-US" sz="1600" b="1" i="0" u="none" strike="noStrike" baseline="0" dirty="0">
              <a:solidFill>
                <a:srgbClr val="000000"/>
              </a:solidFill>
              <a:latin typeface="Times New Roman"/>
              <a:cs typeface="Times New Roman"/>
            </a:endParaRPr>
          </a:p>
          <a:p>
            <a:pPr algn="ctr" rtl="0">
              <a:defRPr sz="1000"/>
            </a:pPr>
            <a:endParaRPr lang="en-US" sz="1600" b="1" i="0" u="none" strike="noStrike" baseline="0" dirty="0">
              <a:solidFill>
                <a:srgbClr val="000000"/>
              </a:solidFill>
              <a:latin typeface="Times New Roman"/>
              <a:cs typeface="Times New Roman"/>
            </a:endParaRPr>
          </a:p>
        </p:txBody>
      </p:sp>
      <p:sp>
        <p:nvSpPr>
          <p:cNvPr id="5" name="AutoShape 61"/>
          <p:cNvSpPr>
            <a:spLocks noChangeArrowheads="1"/>
          </p:cNvSpPr>
          <p:nvPr/>
        </p:nvSpPr>
        <p:spPr bwMode="auto">
          <a:xfrm>
            <a:off x="2468380" y="3961150"/>
            <a:ext cx="4030723" cy="2514600"/>
          </a:xfrm>
          <a:prstGeom prst="roundRect">
            <a:avLst>
              <a:gd name="adj" fmla="val 16667"/>
            </a:avLst>
          </a:prstGeom>
          <a:ln>
            <a:headEnd/>
            <a:tailEnd/>
          </a:ln>
        </p:spPr>
        <p:style>
          <a:lnRef idx="3">
            <a:schemeClr val="lt1"/>
          </a:lnRef>
          <a:fillRef idx="1">
            <a:schemeClr val="accent4"/>
          </a:fillRef>
          <a:effectRef idx="1">
            <a:schemeClr val="accent4"/>
          </a:effectRef>
          <a:fontRef idx="minor">
            <a:schemeClr val="lt1"/>
          </a:fontRef>
        </p:style>
        <p:txBody>
          <a:bodyPr wrap="square" lIns="91440" tIns="45720" rIns="91440" bIns="4572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sz="1000"/>
            </a:pPr>
            <a:r>
              <a:rPr lang="en-US" sz="1600" b="1" i="0" u="none" strike="noStrike" baseline="0" dirty="0">
                <a:solidFill>
                  <a:schemeClr val="tx1"/>
                </a:solidFill>
                <a:latin typeface="Calibri"/>
                <a:cs typeface="Calibri"/>
              </a:rPr>
              <a:t>Program </a:t>
            </a:r>
            <a:r>
              <a:rPr lang="en-US" sz="1600" b="1" i="0" u="none" strike="noStrike" baseline="0" dirty="0" err="1">
                <a:solidFill>
                  <a:schemeClr val="tx1"/>
                </a:solidFill>
                <a:latin typeface="Calibri"/>
                <a:cs typeface="Calibri"/>
              </a:rPr>
              <a:t>pengembangan</a:t>
            </a:r>
            <a:r>
              <a:rPr lang="en-US" sz="1600" b="1" i="0" u="none" strike="noStrike" baseline="0" dirty="0">
                <a:solidFill>
                  <a:schemeClr val="tx1"/>
                </a:solidFill>
                <a:latin typeface="Calibri"/>
                <a:cs typeface="Calibri"/>
              </a:rPr>
              <a:t> </a:t>
            </a:r>
            <a:r>
              <a:rPr lang="en-US" sz="1600" b="1" i="0" u="none" strike="noStrike" baseline="0" dirty="0" err="1">
                <a:solidFill>
                  <a:schemeClr val="tx1"/>
                </a:solidFill>
                <a:latin typeface="Calibri"/>
                <a:cs typeface="Calibri"/>
              </a:rPr>
              <a:t>Sistem</a:t>
            </a:r>
            <a:r>
              <a:rPr lang="en-US" sz="1600" b="1" i="0" u="none" strike="noStrike" baseline="0" dirty="0">
                <a:solidFill>
                  <a:schemeClr val="tx1"/>
                </a:solidFill>
                <a:latin typeface="Calibri"/>
                <a:cs typeface="Calibri"/>
              </a:rPr>
              <a:t> </a:t>
            </a:r>
            <a:r>
              <a:rPr lang="en-US" sz="1600" b="1" i="0" u="none" strike="noStrike" baseline="0" dirty="0" err="1">
                <a:solidFill>
                  <a:schemeClr val="tx1"/>
                </a:solidFill>
                <a:latin typeface="Calibri"/>
                <a:cs typeface="Calibri"/>
              </a:rPr>
              <a:t>pendukung</a:t>
            </a:r>
            <a:r>
              <a:rPr lang="en-US" sz="1600" b="1" i="0" u="none" strike="noStrike" baseline="0" dirty="0">
                <a:solidFill>
                  <a:schemeClr val="tx1"/>
                </a:solidFill>
                <a:latin typeface="Calibri"/>
                <a:cs typeface="Calibri"/>
              </a:rPr>
              <a:t> Usaha </a:t>
            </a:r>
            <a:r>
              <a:rPr lang="en-US" sz="1600" b="1" i="0" u="none" strike="noStrike" baseline="0" dirty="0" err="1">
                <a:solidFill>
                  <a:schemeClr val="tx1"/>
                </a:solidFill>
                <a:latin typeface="Calibri"/>
                <a:cs typeface="Calibri"/>
              </a:rPr>
              <a:t>bagi</a:t>
            </a:r>
            <a:r>
              <a:rPr lang="en-US" sz="1600" b="1" i="0" u="none" strike="noStrike" baseline="0" dirty="0">
                <a:solidFill>
                  <a:schemeClr val="tx1"/>
                </a:solidFill>
                <a:latin typeface="Calibri"/>
                <a:cs typeface="Calibri"/>
              </a:rPr>
              <a:t> UKM </a:t>
            </a:r>
          </a:p>
          <a:p>
            <a:pPr marL="0" marR="0" indent="0" algn="ctr" defTabSz="914400" rtl="0" eaLnBrk="1" fontAlgn="auto" latinLnBrk="0" hangingPunct="1">
              <a:lnSpc>
                <a:spcPct val="100000"/>
              </a:lnSpc>
              <a:spcBef>
                <a:spcPts val="0"/>
              </a:spcBef>
              <a:spcAft>
                <a:spcPts val="0"/>
              </a:spcAft>
              <a:buClrTx/>
              <a:buSzTx/>
              <a:buFontTx/>
              <a:buNone/>
              <a:tabLst/>
              <a:defRPr sz="1000"/>
            </a:pPr>
            <a:r>
              <a:rPr lang="en-US" sz="1600" b="1" i="0" u="none" strike="noStrike" baseline="0" dirty="0" err="1">
                <a:solidFill>
                  <a:schemeClr val="tx1"/>
                </a:solidFill>
                <a:latin typeface="Calibri"/>
                <a:cs typeface="Calibri"/>
              </a:rPr>
              <a:t>Indikator</a:t>
            </a:r>
            <a:r>
              <a:rPr lang="en-US" sz="1600" b="1" i="0" u="none" strike="noStrike" baseline="0" dirty="0">
                <a:solidFill>
                  <a:schemeClr val="tx1"/>
                </a:solidFill>
                <a:latin typeface="Calibri"/>
                <a:cs typeface="Calibri"/>
              </a:rPr>
              <a:t> :  1.Jumlah  </a:t>
            </a:r>
            <a:r>
              <a:rPr lang="en-US" sz="1600" b="1" i="0" u="none" strike="noStrike" baseline="0" dirty="0" err="1">
                <a:solidFill>
                  <a:schemeClr val="tx1"/>
                </a:solidFill>
                <a:latin typeface="Calibri"/>
                <a:cs typeface="Calibri"/>
              </a:rPr>
              <a:t>usaha</a:t>
            </a:r>
            <a:r>
              <a:rPr lang="en-US" sz="1600" b="1" i="0" u="none" strike="noStrike" baseline="0" dirty="0">
                <a:solidFill>
                  <a:schemeClr val="tx1"/>
                </a:solidFill>
                <a:latin typeface="Calibri"/>
                <a:cs typeface="Calibri"/>
              </a:rPr>
              <a:t>  </a:t>
            </a:r>
            <a:r>
              <a:rPr lang="en-US" sz="1600" b="1" i="0" u="none" strike="noStrike" baseline="0" dirty="0" err="1">
                <a:solidFill>
                  <a:schemeClr val="tx1"/>
                </a:solidFill>
                <a:latin typeface="Calibri"/>
                <a:cs typeface="Calibri"/>
              </a:rPr>
              <a:t>mikro</a:t>
            </a:r>
            <a:r>
              <a:rPr lang="en-US" sz="1600" b="1" i="0" u="none" strike="noStrike" baseline="0" dirty="0">
                <a:solidFill>
                  <a:schemeClr val="tx1"/>
                </a:solidFill>
                <a:latin typeface="Calibri"/>
                <a:cs typeface="Calibri"/>
              </a:rPr>
              <a:t> yang </a:t>
            </a:r>
            <a:r>
              <a:rPr lang="en-US" sz="1600" b="1" i="0" u="none" strike="noStrike" baseline="0" dirty="0" err="1">
                <a:solidFill>
                  <a:schemeClr val="tx1"/>
                </a:solidFill>
                <a:latin typeface="Calibri"/>
                <a:cs typeface="Calibri"/>
              </a:rPr>
              <a:t>naik</a:t>
            </a:r>
            <a:r>
              <a:rPr lang="en-US" sz="1600" b="1" i="0" u="none" strike="noStrike" baseline="0" dirty="0">
                <a:solidFill>
                  <a:schemeClr val="tx1"/>
                </a:solidFill>
                <a:latin typeface="Calibri"/>
                <a:cs typeface="Calibri"/>
              </a:rPr>
              <a:t> </a:t>
            </a:r>
            <a:r>
              <a:rPr lang="en-US" sz="1600" b="1" i="0" u="none" strike="noStrike" baseline="0" dirty="0" err="1" smtClean="0">
                <a:solidFill>
                  <a:schemeClr val="tx1"/>
                </a:solidFill>
                <a:latin typeface="Calibri"/>
                <a:cs typeface="Calibri"/>
              </a:rPr>
              <a:t>kelas</a:t>
            </a:r>
            <a:endParaRPr lang="en-US" sz="1600" b="1" i="0" u="none" strike="noStrike" baseline="0" dirty="0">
              <a:solidFill>
                <a:schemeClr val="tx1"/>
              </a:solidFill>
              <a:latin typeface="Calibri"/>
              <a:cs typeface="Calibri"/>
            </a:endParaRPr>
          </a:p>
          <a:p>
            <a:pPr marL="0" marR="0" indent="0" algn="ctr" defTabSz="914400" rtl="0" eaLnBrk="1" fontAlgn="auto" latinLnBrk="0" hangingPunct="1">
              <a:lnSpc>
                <a:spcPct val="100000"/>
              </a:lnSpc>
              <a:spcBef>
                <a:spcPts val="0"/>
              </a:spcBef>
              <a:spcAft>
                <a:spcPts val="0"/>
              </a:spcAft>
              <a:buClrTx/>
              <a:buSzTx/>
              <a:buFontTx/>
              <a:buNone/>
              <a:tabLst/>
              <a:defRPr sz="1000"/>
            </a:pPr>
            <a:r>
              <a:rPr lang="id-ID" sz="1600" b="1" i="0" baseline="0" dirty="0">
                <a:solidFill>
                  <a:schemeClr val="tx1"/>
                </a:solidFill>
                <a:latin typeface="+mn-lt"/>
                <a:ea typeface="+mn-ea"/>
                <a:cs typeface="+mn-cs"/>
              </a:rPr>
              <a:t>Target :  </a:t>
            </a:r>
            <a:r>
              <a:rPr lang="en-US" sz="1600" b="1" i="0" baseline="0" dirty="0" err="1">
                <a:solidFill>
                  <a:schemeClr val="tx1"/>
                </a:solidFill>
                <a:latin typeface="+mn-lt"/>
                <a:ea typeface="+mn-ea"/>
                <a:cs typeface="+mn-cs"/>
              </a:rPr>
              <a:t>tahun</a:t>
            </a:r>
            <a:r>
              <a:rPr lang="en-US" sz="1600" b="1" i="0" baseline="0" dirty="0">
                <a:solidFill>
                  <a:schemeClr val="tx1"/>
                </a:solidFill>
                <a:latin typeface="+mn-lt"/>
                <a:ea typeface="+mn-ea"/>
                <a:cs typeface="+mn-cs"/>
              </a:rPr>
              <a:t> 2019 (70 UM) </a:t>
            </a:r>
            <a:endParaRPr lang="en-US" sz="1600" b="1" i="0" baseline="0" dirty="0" smtClean="0">
              <a:solidFill>
                <a:schemeClr val="tx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sz="1000"/>
            </a:pPr>
            <a:r>
              <a:rPr lang="en-US" sz="1600" b="1" i="0" baseline="0" dirty="0" smtClean="0">
                <a:solidFill>
                  <a:schemeClr val="tx1"/>
                </a:solidFill>
                <a:latin typeface="+mn-lt"/>
                <a:ea typeface="+mn-ea"/>
                <a:cs typeface="+mn-cs"/>
              </a:rPr>
              <a:t>2020 </a:t>
            </a:r>
            <a:r>
              <a:rPr lang="en-US" sz="1600" b="1" i="0" baseline="0" dirty="0">
                <a:solidFill>
                  <a:schemeClr val="tx1"/>
                </a:solidFill>
                <a:latin typeface="+mn-lt"/>
                <a:ea typeface="+mn-ea"/>
                <a:cs typeface="+mn-cs"/>
              </a:rPr>
              <a:t>(120 UM), </a:t>
            </a:r>
            <a:endParaRPr lang="en-US" sz="1600" b="1" i="0" baseline="0" dirty="0" smtClean="0">
              <a:solidFill>
                <a:schemeClr val="tx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sz="1000"/>
            </a:pPr>
            <a:r>
              <a:rPr lang="en-US" sz="1600" b="1" i="0" baseline="0" dirty="0" smtClean="0">
                <a:solidFill>
                  <a:schemeClr val="tx1"/>
                </a:solidFill>
                <a:latin typeface="+mn-lt"/>
                <a:ea typeface="+mn-ea"/>
                <a:cs typeface="+mn-cs"/>
              </a:rPr>
              <a:t>2021 </a:t>
            </a:r>
            <a:r>
              <a:rPr lang="en-US" sz="1600" b="1" i="0" baseline="0" dirty="0">
                <a:solidFill>
                  <a:schemeClr val="tx1"/>
                </a:solidFill>
                <a:latin typeface="+mn-lt"/>
                <a:ea typeface="+mn-ea"/>
                <a:cs typeface="+mn-cs"/>
              </a:rPr>
              <a:t>(180 UM</a:t>
            </a:r>
            <a:r>
              <a:rPr lang="en-US" sz="1600" b="1" i="0" baseline="0" dirty="0" smtClean="0">
                <a:solidFill>
                  <a:schemeClr val="tx1"/>
                </a:solidFill>
                <a:latin typeface="+mn-lt"/>
                <a:ea typeface="+mn-ea"/>
                <a:cs typeface="+mn-cs"/>
              </a:rPr>
              <a:t>),</a:t>
            </a:r>
          </a:p>
          <a:p>
            <a:pPr marL="0" marR="0" indent="0" algn="ctr" defTabSz="914400" rtl="0" eaLnBrk="1" fontAlgn="auto" latinLnBrk="0" hangingPunct="1">
              <a:lnSpc>
                <a:spcPct val="100000"/>
              </a:lnSpc>
              <a:spcBef>
                <a:spcPts val="0"/>
              </a:spcBef>
              <a:spcAft>
                <a:spcPts val="0"/>
              </a:spcAft>
              <a:buClrTx/>
              <a:buSzTx/>
              <a:buFontTx/>
              <a:buNone/>
              <a:tabLst/>
              <a:defRPr sz="1000"/>
            </a:pPr>
            <a:r>
              <a:rPr lang="en-US" sz="1600" b="1" i="0" baseline="0" dirty="0" smtClean="0">
                <a:solidFill>
                  <a:schemeClr val="tx1"/>
                </a:solidFill>
                <a:latin typeface="+mn-lt"/>
                <a:ea typeface="+mn-ea"/>
                <a:cs typeface="+mn-cs"/>
              </a:rPr>
              <a:t> </a:t>
            </a:r>
            <a:r>
              <a:rPr lang="en-US" sz="1600" b="1" i="0" baseline="0" dirty="0">
                <a:solidFill>
                  <a:schemeClr val="tx1"/>
                </a:solidFill>
                <a:latin typeface="+mn-lt"/>
                <a:ea typeface="+mn-ea"/>
                <a:cs typeface="+mn-cs"/>
              </a:rPr>
              <a:t>2022 ( 250 UM</a:t>
            </a:r>
            <a:r>
              <a:rPr lang="en-US" sz="1600" b="1" i="0" baseline="0" dirty="0" smtClean="0">
                <a:solidFill>
                  <a:schemeClr val="tx1"/>
                </a:solidFill>
                <a:latin typeface="+mn-lt"/>
                <a:ea typeface="+mn-ea"/>
                <a:cs typeface="+mn-cs"/>
              </a:rPr>
              <a:t>),</a:t>
            </a:r>
          </a:p>
          <a:p>
            <a:pPr marL="0" marR="0" indent="0" algn="ctr" defTabSz="914400" rtl="0" eaLnBrk="1" fontAlgn="auto" latinLnBrk="0" hangingPunct="1">
              <a:lnSpc>
                <a:spcPct val="100000"/>
              </a:lnSpc>
              <a:spcBef>
                <a:spcPts val="0"/>
              </a:spcBef>
              <a:spcAft>
                <a:spcPts val="0"/>
              </a:spcAft>
              <a:buClrTx/>
              <a:buSzTx/>
              <a:buFontTx/>
              <a:buNone/>
              <a:tabLst/>
              <a:defRPr sz="1000"/>
            </a:pPr>
            <a:r>
              <a:rPr lang="en-US" sz="1600" b="1" i="0" baseline="0" dirty="0" smtClean="0">
                <a:solidFill>
                  <a:schemeClr val="tx1"/>
                </a:solidFill>
                <a:latin typeface="+mn-lt"/>
                <a:ea typeface="+mn-ea"/>
                <a:cs typeface="+mn-cs"/>
              </a:rPr>
              <a:t> </a:t>
            </a:r>
            <a:r>
              <a:rPr lang="en-US" sz="1600" b="1" i="0" baseline="0" dirty="0">
                <a:solidFill>
                  <a:schemeClr val="tx1"/>
                </a:solidFill>
                <a:latin typeface="+mn-lt"/>
                <a:ea typeface="+mn-ea"/>
                <a:cs typeface="+mn-cs"/>
              </a:rPr>
              <a:t>2023 (330 UM)</a:t>
            </a:r>
            <a:endParaRPr lang="id-ID" sz="1600" b="1" dirty="0">
              <a:solidFill>
                <a:schemeClr val="tx1"/>
              </a:solidFill>
              <a:latin typeface="+mn-lt"/>
              <a:ea typeface="+mn-ea"/>
              <a:cs typeface="+mn-cs"/>
            </a:endParaRPr>
          </a:p>
        </p:txBody>
      </p:sp>
      <p:sp>
        <p:nvSpPr>
          <p:cNvPr id="7" name="AutoShape 51"/>
          <p:cNvSpPr>
            <a:spLocks noChangeArrowheads="1"/>
          </p:cNvSpPr>
          <p:nvPr/>
        </p:nvSpPr>
        <p:spPr bwMode="auto">
          <a:xfrm>
            <a:off x="1219200" y="457200"/>
            <a:ext cx="6541960" cy="685800"/>
          </a:xfrm>
          <a:prstGeom prst="roundRect">
            <a:avLst>
              <a:gd name="adj" fmla="val 16667"/>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en-US" sz="1800" b="1" dirty="0" err="1" smtClean="0">
                <a:solidFill>
                  <a:schemeClr val="tx1"/>
                </a:solidFill>
                <a:latin typeface="Arial Narrow" pitchFamily="34" charset="0"/>
                <a:cs typeface="Calibri"/>
              </a:rPr>
              <a:t>Lanjutan</a:t>
            </a:r>
            <a:r>
              <a:rPr lang="en-US" sz="1800" b="1" dirty="0" smtClean="0">
                <a:solidFill>
                  <a:schemeClr val="tx1"/>
                </a:solidFill>
                <a:latin typeface="Arial Narrow" pitchFamily="34" charset="0"/>
                <a:cs typeface="Calibri"/>
              </a:rPr>
              <a:t> </a:t>
            </a:r>
            <a:r>
              <a:rPr lang="en-US" sz="1800" b="1" dirty="0" err="1" smtClean="0">
                <a:solidFill>
                  <a:schemeClr val="tx1"/>
                </a:solidFill>
                <a:latin typeface="Arial Narrow" pitchFamily="34" charset="0"/>
                <a:cs typeface="Calibri"/>
              </a:rPr>
              <a:t>Tujuan</a:t>
            </a:r>
            <a:r>
              <a:rPr lang="en-US" sz="1800" b="1" dirty="0" smtClean="0">
                <a:solidFill>
                  <a:schemeClr val="tx1"/>
                </a:solidFill>
                <a:latin typeface="Arial Narrow" pitchFamily="34" charset="0"/>
                <a:cs typeface="Calibri"/>
              </a:rPr>
              <a:t> </a:t>
            </a:r>
            <a:r>
              <a:rPr lang="en-US" sz="1800" b="1" dirty="0" smtClean="0">
                <a:solidFill>
                  <a:schemeClr val="tx1"/>
                </a:solidFill>
                <a:latin typeface="Arial Narrow" pitchFamily="34" charset="0"/>
                <a:cs typeface="Calibri"/>
              </a:rPr>
              <a:t> OPD 1</a:t>
            </a:r>
            <a:r>
              <a:rPr lang="en-US" sz="1800" b="1" dirty="0" smtClean="0">
                <a:solidFill>
                  <a:schemeClr val="tx1"/>
                </a:solidFill>
                <a:latin typeface="Arial Narrow" pitchFamily="34" charset="0"/>
                <a:cs typeface="Calibri"/>
              </a:rPr>
              <a:t>…………………………………………………………</a:t>
            </a:r>
            <a:endParaRPr lang="en-US" sz="1800" b="1" i="0" u="none" strike="noStrike" baseline="0" dirty="0">
              <a:solidFill>
                <a:schemeClr val="tx1"/>
              </a:solidFill>
              <a:latin typeface="Times New Roman"/>
              <a:cs typeface="Times New Roman"/>
            </a:endParaRPr>
          </a:p>
        </p:txBody>
      </p:sp>
      <p:cxnSp>
        <p:nvCxnSpPr>
          <p:cNvPr id="9" name="Straight Arrow Connector 8"/>
          <p:cNvCxnSpPr>
            <a:stCxn id="7" idx="2"/>
            <a:endCxn id="4" idx="0"/>
          </p:cNvCxnSpPr>
          <p:nvPr/>
        </p:nvCxnSpPr>
        <p:spPr>
          <a:xfrm rot="5400000">
            <a:off x="4293318" y="1327138"/>
            <a:ext cx="381000" cy="127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2"/>
            <a:endCxn id="5" idx="0"/>
          </p:cNvCxnSpPr>
          <p:nvPr/>
        </p:nvCxnSpPr>
        <p:spPr>
          <a:xfrm rot="16200000" flipH="1">
            <a:off x="4214523" y="3691931"/>
            <a:ext cx="532150" cy="62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4"/>
          <p:cNvSpPr>
            <a:spLocks noChangeArrowheads="1"/>
          </p:cNvSpPr>
          <p:nvPr/>
        </p:nvSpPr>
        <p:spPr bwMode="auto">
          <a:xfrm>
            <a:off x="609600" y="1907920"/>
            <a:ext cx="7391400" cy="205448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wrap="square" lIns="91440" tIns="45720" rIns="91440" bIns="4572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id-ID" sz="1600" b="1" i="0" u="none" strike="noStrike" baseline="0" dirty="0" smtClean="0">
              <a:solidFill>
                <a:srgbClr val="000000"/>
              </a:solidFill>
              <a:latin typeface="Calibri"/>
              <a:cs typeface="Calibri"/>
            </a:endParaRPr>
          </a:p>
          <a:p>
            <a:pPr algn="ctr" rtl="0">
              <a:defRPr sz="1000"/>
            </a:pPr>
            <a:endParaRPr lang="id-ID" sz="1600" b="1" i="0" u="none" strike="noStrike" baseline="0" dirty="0" smtClean="0">
              <a:solidFill>
                <a:srgbClr val="000000"/>
              </a:solidFill>
              <a:latin typeface="Calibri"/>
              <a:cs typeface="Calibri"/>
            </a:endParaRPr>
          </a:p>
          <a:p>
            <a:pPr algn="ctr" rtl="0">
              <a:defRPr sz="1000"/>
            </a:pPr>
            <a:endParaRPr lang="id-ID" sz="1600" b="1" dirty="0" smtClean="0">
              <a:solidFill>
                <a:srgbClr val="000000"/>
              </a:solidFill>
              <a:latin typeface="Calibri"/>
              <a:cs typeface="Calibri"/>
            </a:endParaRPr>
          </a:p>
          <a:p>
            <a:pPr algn="ctr" rtl="0">
              <a:defRPr sz="1000"/>
            </a:pPr>
            <a:r>
              <a:rPr lang="en-US" sz="1600" b="1" i="0" u="none" strike="noStrike" baseline="0" dirty="0" err="1" smtClean="0">
                <a:solidFill>
                  <a:srgbClr val="000000"/>
                </a:solidFill>
                <a:latin typeface="Calibri"/>
                <a:cs typeface="Calibri"/>
              </a:rPr>
              <a:t>Sargis</a:t>
            </a:r>
            <a:r>
              <a:rPr lang="en-US" sz="1600" b="1" i="0" u="none" strike="noStrike" baseline="0" dirty="0" smtClean="0">
                <a:solidFill>
                  <a:srgbClr val="000000"/>
                </a:solidFill>
                <a:latin typeface="Calibri"/>
                <a:cs typeface="Calibri"/>
              </a:rPr>
              <a:t> </a:t>
            </a:r>
            <a:r>
              <a:rPr lang="en-US" sz="1600" b="1" i="0" u="none" strike="noStrike" baseline="0" dirty="0">
                <a:solidFill>
                  <a:srgbClr val="000000"/>
                </a:solidFill>
                <a:latin typeface="Calibri"/>
                <a:cs typeface="Calibri"/>
              </a:rPr>
              <a:t>: </a:t>
            </a:r>
            <a:r>
              <a:rPr lang="en-US" sz="1600" b="1" i="0" u="none" strike="noStrike" baseline="0" dirty="0" err="1">
                <a:solidFill>
                  <a:srgbClr val="000000"/>
                </a:solidFill>
                <a:latin typeface="Calibri"/>
                <a:cs typeface="Calibri"/>
              </a:rPr>
              <a:t>Mengurangi</a:t>
            </a:r>
            <a:r>
              <a:rPr lang="en-US" sz="1600" b="1" i="0" u="none" strike="noStrike" baseline="0" dirty="0">
                <a:solidFill>
                  <a:srgbClr val="000000"/>
                </a:solidFill>
                <a:latin typeface="Calibri"/>
                <a:cs typeface="Calibri"/>
              </a:rPr>
              <a:t> </a:t>
            </a:r>
            <a:r>
              <a:rPr lang="en-US" sz="1600" b="1" i="0" u="none" strike="noStrike" baseline="0" dirty="0" err="1">
                <a:solidFill>
                  <a:srgbClr val="000000"/>
                </a:solidFill>
                <a:latin typeface="Calibri"/>
                <a:cs typeface="Calibri"/>
              </a:rPr>
              <a:t>kemiskinan</a:t>
            </a:r>
            <a:r>
              <a:rPr lang="en-US" sz="1600" b="1" i="0" u="none" strike="noStrike" baseline="0" dirty="0">
                <a:solidFill>
                  <a:srgbClr val="000000"/>
                </a:solidFill>
                <a:latin typeface="Calibri"/>
                <a:cs typeface="Calibri"/>
              </a:rPr>
              <a:t> </a:t>
            </a:r>
            <a:r>
              <a:rPr lang="en-US" sz="1600" b="1" i="0" u="none" strike="noStrike" baseline="0" dirty="0" err="1">
                <a:solidFill>
                  <a:srgbClr val="000000"/>
                </a:solidFill>
                <a:latin typeface="Calibri"/>
                <a:cs typeface="Calibri"/>
              </a:rPr>
              <a:t>di</a:t>
            </a:r>
            <a:r>
              <a:rPr lang="en-US" sz="1600" b="1" i="0" u="none" strike="noStrike" baseline="0" dirty="0">
                <a:solidFill>
                  <a:srgbClr val="000000"/>
                </a:solidFill>
                <a:latin typeface="Calibri"/>
                <a:cs typeface="Calibri"/>
              </a:rPr>
              <a:t> </a:t>
            </a:r>
            <a:r>
              <a:rPr lang="en-US" sz="1600" b="1" i="0" u="none" strike="noStrike" baseline="0" dirty="0" err="1">
                <a:solidFill>
                  <a:srgbClr val="000000"/>
                </a:solidFill>
                <a:latin typeface="Calibri"/>
                <a:cs typeface="Calibri"/>
              </a:rPr>
              <a:t>sektor</a:t>
            </a:r>
            <a:r>
              <a:rPr lang="en-US" sz="1600" b="1" i="0" u="none" strike="noStrike" baseline="0" dirty="0">
                <a:solidFill>
                  <a:srgbClr val="000000"/>
                </a:solidFill>
                <a:latin typeface="Calibri"/>
                <a:cs typeface="Calibri"/>
              </a:rPr>
              <a:t> UMK</a:t>
            </a:r>
          </a:p>
          <a:p>
            <a:pPr marL="0" marR="0" indent="0" algn="ctr" defTabSz="914400" rtl="0" eaLnBrk="1" fontAlgn="auto" latinLnBrk="0" hangingPunct="1">
              <a:lnSpc>
                <a:spcPct val="100000"/>
              </a:lnSpc>
              <a:spcBef>
                <a:spcPts val="0"/>
              </a:spcBef>
              <a:spcAft>
                <a:spcPts val="0"/>
              </a:spcAft>
              <a:buClrTx/>
              <a:buSzTx/>
              <a:buFontTx/>
              <a:buNone/>
              <a:tabLst/>
              <a:defRPr sz="1000"/>
            </a:pPr>
            <a:r>
              <a:rPr lang="en-US" sz="1600" b="1" i="0" u="none" strike="noStrike" baseline="0" dirty="0" err="1">
                <a:solidFill>
                  <a:srgbClr val="000000"/>
                </a:solidFill>
                <a:latin typeface="Calibri"/>
                <a:cs typeface="Calibri"/>
              </a:rPr>
              <a:t>Indikator</a:t>
            </a:r>
            <a:r>
              <a:rPr lang="en-US" sz="1600" b="1" i="0" u="none" strike="noStrike" baseline="0" dirty="0">
                <a:solidFill>
                  <a:srgbClr val="000000"/>
                </a:solidFill>
                <a:latin typeface="Calibri"/>
                <a:cs typeface="Calibri"/>
              </a:rPr>
              <a:t> :  </a:t>
            </a:r>
            <a:r>
              <a:rPr lang="en-US" sz="1600" b="1" i="0" u="none" strike="noStrike" baseline="0" dirty="0" err="1">
                <a:solidFill>
                  <a:srgbClr val="000000"/>
                </a:solidFill>
                <a:latin typeface="Calibri"/>
                <a:cs typeface="Calibri"/>
              </a:rPr>
              <a:t>Persentase</a:t>
            </a:r>
            <a:r>
              <a:rPr lang="en-US" sz="1600" b="1" i="0" u="none" strike="noStrike" baseline="0" dirty="0">
                <a:solidFill>
                  <a:srgbClr val="000000"/>
                </a:solidFill>
                <a:latin typeface="Calibri"/>
                <a:cs typeface="Calibri"/>
              </a:rPr>
              <a:t>  </a:t>
            </a:r>
            <a:r>
              <a:rPr lang="en-US" sz="1600" b="1" i="0" u="none" strike="noStrike" baseline="0" dirty="0" err="1">
                <a:solidFill>
                  <a:srgbClr val="000000"/>
                </a:solidFill>
                <a:latin typeface="Calibri"/>
                <a:cs typeface="Calibri"/>
              </a:rPr>
              <a:t>Peningkatan</a:t>
            </a:r>
            <a:r>
              <a:rPr lang="en-US" sz="1600" b="1" i="0" u="none" strike="noStrike" baseline="0" dirty="0">
                <a:solidFill>
                  <a:srgbClr val="000000"/>
                </a:solidFill>
                <a:latin typeface="Calibri"/>
                <a:cs typeface="Calibri"/>
              </a:rPr>
              <a:t> </a:t>
            </a:r>
            <a:r>
              <a:rPr lang="en-US" sz="1600" b="1" i="0" u="none" strike="noStrike" baseline="0" dirty="0" err="1" smtClean="0">
                <a:solidFill>
                  <a:srgbClr val="000000"/>
                </a:solidFill>
                <a:latin typeface="Calibri"/>
                <a:cs typeface="Calibri"/>
              </a:rPr>
              <a:t>Pendapatan</a:t>
            </a:r>
            <a:r>
              <a:rPr lang="en-US" sz="1600" b="1" i="0" u="none" strike="noStrike" baseline="0" dirty="0" smtClean="0">
                <a:solidFill>
                  <a:srgbClr val="000000"/>
                </a:solidFill>
                <a:latin typeface="Calibri"/>
                <a:cs typeface="Calibri"/>
              </a:rPr>
              <a:t> </a:t>
            </a:r>
            <a:r>
              <a:rPr lang="en-US" sz="1600" b="1" i="0" u="none" strike="noStrike" baseline="0" dirty="0" err="1" smtClean="0">
                <a:solidFill>
                  <a:srgbClr val="000000"/>
                </a:solidFill>
                <a:latin typeface="Calibri"/>
                <a:cs typeface="Calibri"/>
              </a:rPr>
              <a:t>masyarakat</a:t>
            </a:r>
            <a:r>
              <a:rPr lang="en-US" sz="1600" b="1" i="0" u="none" strike="noStrike" baseline="0" dirty="0" smtClean="0">
                <a:solidFill>
                  <a:srgbClr val="000000"/>
                </a:solidFill>
                <a:latin typeface="Calibri"/>
                <a:cs typeface="Calibri"/>
              </a:rPr>
              <a:t> </a:t>
            </a:r>
            <a:r>
              <a:rPr lang="en-US" sz="1600" b="1" i="0" u="none" strike="noStrike" baseline="0" dirty="0" err="1" smtClean="0">
                <a:solidFill>
                  <a:srgbClr val="000000"/>
                </a:solidFill>
                <a:latin typeface="Calibri"/>
                <a:cs typeface="Calibri"/>
              </a:rPr>
              <a:t>miskin</a:t>
            </a:r>
            <a:r>
              <a:rPr lang="en-US" sz="1600" b="1" i="0" u="none" strike="noStrike" baseline="0" dirty="0" smtClean="0">
                <a:solidFill>
                  <a:srgbClr val="000000"/>
                </a:solidFill>
                <a:latin typeface="Calibri"/>
                <a:cs typeface="Calibri"/>
              </a:rPr>
              <a:t> yang </a:t>
            </a:r>
            <a:r>
              <a:rPr lang="en-US" sz="1600" b="1" i="0" u="none" strike="noStrike" baseline="0" dirty="0" err="1" smtClean="0">
                <a:solidFill>
                  <a:srgbClr val="000000"/>
                </a:solidFill>
                <a:latin typeface="Calibri"/>
                <a:cs typeface="Calibri"/>
              </a:rPr>
              <a:t>bergerak</a:t>
            </a:r>
            <a:r>
              <a:rPr lang="en-US" sz="1600" b="1" i="0" u="none" strike="noStrike" baseline="0" dirty="0" smtClean="0">
                <a:solidFill>
                  <a:srgbClr val="000000"/>
                </a:solidFill>
                <a:latin typeface="Calibri"/>
                <a:cs typeface="Calibri"/>
              </a:rPr>
              <a:t> </a:t>
            </a:r>
            <a:r>
              <a:rPr lang="en-US" sz="1600" b="1" i="0" u="none" strike="noStrike" baseline="0" dirty="0" err="1" smtClean="0">
                <a:solidFill>
                  <a:srgbClr val="000000"/>
                </a:solidFill>
                <a:latin typeface="Calibri"/>
                <a:cs typeface="Calibri"/>
              </a:rPr>
              <a:t>disektor</a:t>
            </a:r>
            <a:r>
              <a:rPr lang="en-US" sz="1600" b="1" i="0" u="none" strike="noStrike" baseline="0" dirty="0" smtClean="0">
                <a:solidFill>
                  <a:srgbClr val="000000"/>
                </a:solidFill>
                <a:latin typeface="Calibri"/>
                <a:cs typeface="Calibri"/>
              </a:rPr>
              <a:t> UMK</a:t>
            </a:r>
          </a:p>
          <a:p>
            <a:pPr lvl="3">
              <a:defRPr sz="1000"/>
            </a:pPr>
            <a:r>
              <a:rPr lang="id-ID" sz="1600" b="1" i="0" baseline="0" dirty="0" smtClean="0">
                <a:latin typeface="+mn-lt"/>
                <a:ea typeface="+mn-ea"/>
                <a:cs typeface="+mn-cs"/>
              </a:rPr>
              <a:t>Target :</a:t>
            </a:r>
            <a:r>
              <a:rPr lang="en-US" sz="1600" b="1" i="0" baseline="0" dirty="0" smtClean="0">
                <a:latin typeface="+mn-lt"/>
                <a:ea typeface="+mn-ea"/>
                <a:cs typeface="+mn-cs"/>
              </a:rPr>
              <a:t> </a:t>
            </a:r>
            <a:r>
              <a:rPr lang="en-US" sz="1600" b="1" i="0" baseline="0" dirty="0" err="1" smtClean="0">
                <a:latin typeface="+mn-lt"/>
                <a:ea typeface="+mn-ea"/>
                <a:cs typeface="+mn-cs"/>
              </a:rPr>
              <a:t>ta</a:t>
            </a:r>
            <a:r>
              <a:rPr lang="id-ID" sz="1600" b="1" i="0" baseline="0" dirty="0" smtClean="0">
                <a:latin typeface="+mn-lt"/>
                <a:ea typeface="+mn-ea"/>
                <a:cs typeface="+mn-cs"/>
              </a:rPr>
              <a:t>h</a:t>
            </a:r>
            <a:r>
              <a:rPr lang="en-US" sz="1600" b="1" i="0" baseline="0" dirty="0" smtClean="0">
                <a:latin typeface="+mn-lt"/>
                <a:ea typeface="+mn-ea"/>
                <a:cs typeface="+mn-cs"/>
              </a:rPr>
              <a:t>un   </a:t>
            </a:r>
            <a:r>
              <a:rPr lang="id-ID" sz="1600" b="1" i="0" baseline="0" dirty="0" smtClean="0">
                <a:latin typeface="+mn-lt"/>
                <a:ea typeface="+mn-ea"/>
                <a:cs typeface="+mn-cs"/>
              </a:rPr>
              <a:t>2019 </a:t>
            </a:r>
            <a:r>
              <a:rPr lang="id-ID" sz="1600" b="1" i="0" baseline="0" dirty="0">
                <a:latin typeface="+mn-lt"/>
                <a:ea typeface="+mn-ea"/>
                <a:cs typeface="+mn-cs"/>
              </a:rPr>
              <a:t>(</a:t>
            </a:r>
            <a:r>
              <a:rPr lang="en-US" sz="1600" b="1" i="0" baseline="0" dirty="0">
                <a:latin typeface="+mn-lt"/>
                <a:ea typeface="+mn-ea"/>
                <a:cs typeface="+mn-cs"/>
              </a:rPr>
              <a:t>41</a:t>
            </a:r>
            <a:r>
              <a:rPr lang="id-ID" sz="1600" b="1" i="0" baseline="0" dirty="0">
                <a:latin typeface="+mn-lt"/>
                <a:ea typeface="+mn-ea"/>
                <a:cs typeface="+mn-cs"/>
              </a:rPr>
              <a:t> %),  </a:t>
            </a:r>
            <a:endParaRPr lang="en-US" sz="1600" b="1" dirty="0" smtClean="0"/>
          </a:p>
          <a:p>
            <a:pPr algn="ctr">
              <a:defRPr sz="1000"/>
            </a:pPr>
            <a:r>
              <a:rPr lang="en-US" sz="1600" b="1" i="0" baseline="0" dirty="0" smtClean="0">
                <a:latin typeface="+mn-lt"/>
                <a:ea typeface="+mn-ea"/>
                <a:cs typeface="+mn-cs"/>
              </a:rPr>
              <a:t>2</a:t>
            </a:r>
            <a:r>
              <a:rPr lang="id-ID" sz="1600" b="1" i="0" baseline="0" dirty="0" smtClean="0">
                <a:latin typeface="+mn-lt"/>
                <a:ea typeface="+mn-ea"/>
                <a:cs typeface="+mn-cs"/>
              </a:rPr>
              <a:t>020 </a:t>
            </a:r>
            <a:r>
              <a:rPr lang="id-ID" sz="1600" b="1" i="0" baseline="0" dirty="0">
                <a:latin typeface="+mn-lt"/>
                <a:ea typeface="+mn-ea"/>
                <a:cs typeface="+mn-cs"/>
              </a:rPr>
              <a:t>(</a:t>
            </a:r>
            <a:r>
              <a:rPr lang="en-US" sz="1600" b="1" i="0" baseline="0" dirty="0">
                <a:latin typeface="+mn-lt"/>
                <a:ea typeface="+mn-ea"/>
                <a:cs typeface="+mn-cs"/>
              </a:rPr>
              <a:t>45</a:t>
            </a:r>
            <a:r>
              <a:rPr lang="id-ID" sz="1600" b="1" i="0" baseline="0" dirty="0">
                <a:latin typeface="+mn-lt"/>
                <a:ea typeface="+mn-ea"/>
                <a:cs typeface="+mn-cs"/>
              </a:rPr>
              <a:t>%), </a:t>
            </a:r>
            <a:endParaRPr lang="en-US" sz="1600" b="1" i="0" baseline="0" dirty="0" smtClean="0">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sz="1000"/>
            </a:pPr>
            <a:r>
              <a:rPr lang="id-ID" sz="1600" b="1" i="0" baseline="0" dirty="0" smtClean="0">
                <a:latin typeface="+mn-lt"/>
                <a:ea typeface="+mn-ea"/>
                <a:cs typeface="+mn-cs"/>
              </a:rPr>
              <a:t>2021(</a:t>
            </a:r>
            <a:r>
              <a:rPr lang="en-US" sz="1600" b="1" i="0" baseline="0" dirty="0">
                <a:latin typeface="+mn-lt"/>
                <a:ea typeface="+mn-ea"/>
                <a:cs typeface="+mn-cs"/>
              </a:rPr>
              <a:t>50 </a:t>
            </a:r>
            <a:r>
              <a:rPr lang="id-ID" sz="1600" b="1" i="0" baseline="0" dirty="0">
                <a:latin typeface="+mn-lt"/>
                <a:ea typeface="+mn-ea"/>
                <a:cs typeface="+mn-cs"/>
              </a:rPr>
              <a:t>%), </a:t>
            </a:r>
            <a:endParaRPr lang="en-US" sz="1600" b="1" i="0" baseline="0" dirty="0" smtClean="0">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sz="1000"/>
            </a:pPr>
            <a:r>
              <a:rPr lang="id-ID" sz="1600" b="1" i="0" baseline="0" dirty="0" smtClean="0">
                <a:latin typeface="+mn-lt"/>
                <a:ea typeface="+mn-ea"/>
                <a:cs typeface="+mn-cs"/>
              </a:rPr>
              <a:t>2022(</a:t>
            </a:r>
            <a:r>
              <a:rPr lang="en-US" sz="1600" b="1" i="0" baseline="0" dirty="0">
                <a:latin typeface="+mn-lt"/>
                <a:ea typeface="+mn-ea"/>
                <a:cs typeface="+mn-cs"/>
              </a:rPr>
              <a:t>5</a:t>
            </a:r>
            <a:r>
              <a:rPr lang="id-ID" sz="1600" b="1" i="0" baseline="0" dirty="0">
                <a:latin typeface="+mn-lt"/>
                <a:ea typeface="+mn-ea"/>
                <a:cs typeface="+mn-cs"/>
              </a:rPr>
              <a:t>5</a:t>
            </a:r>
            <a:r>
              <a:rPr lang="en-US" sz="1600" b="1" i="0" baseline="0" dirty="0">
                <a:latin typeface="+mn-lt"/>
                <a:ea typeface="+mn-ea"/>
                <a:cs typeface="+mn-cs"/>
              </a:rPr>
              <a:t> </a:t>
            </a:r>
            <a:r>
              <a:rPr lang="id-ID" sz="1600" b="1" i="0" baseline="0" dirty="0">
                <a:latin typeface="+mn-lt"/>
                <a:ea typeface="+mn-ea"/>
                <a:cs typeface="+mn-cs"/>
              </a:rPr>
              <a:t>%), </a:t>
            </a:r>
            <a:endParaRPr lang="en-US" sz="1600" b="1" i="0" baseline="0" dirty="0" smtClean="0">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sz="1000"/>
            </a:pPr>
            <a:r>
              <a:rPr lang="id-ID" sz="1600" b="1" i="0" baseline="0" dirty="0" smtClean="0">
                <a:latin typeface="+mn-lt"/>
                <a:ea typeface="+mn-ea"/>
                <a:cs typeface="+mn-cs"/>
              </a:rPr>
              <a:t>2023 </a:t>
            </a:r>
            <a:r>
              <a:rPr lang="id-ID" sz="1600" b="1" i="0" baseline="0" dirty="0">
                <a:latin typeface="+mn-lt"/>
                <a:ea typeface="+mn-ea"/>
                <a:cs typeface="+mn-cs"/>
              </a:rPr>
              <a:t>(</a:t>
            </a:r>
            <a:r>
              <a:rPr lang="en-US" sz="1600" b="1" i="0" baseline="0" dirty="0">
                <a:latin typeface="+mn-lt"/>
                <a:ea typeface="+mn-ea"/>
                <a:cs typeface="+mn-cs"/>
              </a:rPr>
              <a:t>60</a:t>
            </a:r>
            <a:r>
              <a:rPr lang="id-ID" sz="1600" b="1" i="0" baseline="0" dirty="0">
                <a:latin typeface="+mn-lt"/>
                <a:ea typeface="+mn-ea"/>
                <a:cs typeface="+mn-cs"/>
              </a:rPr>
              <a:t>%)</a:t>
            </a:r>
            <a:endParaRPr lang="en-US" sz="1600" b="1" i="0" baseline="0" dirty="0">
              <a:latin typeface="+mn-lt"/>
              <a:ea typeface="+mn-ea"/>
              <a:cs typeface="+mn-cs"/>
            </a:endParaRPr>
          </a:p>
          <a:p>
            <a:pPr algn="ctr" rtl="0">
              <a:defRPr sz="1000"/>
            </a:pPr>
            <a:r>
              <a:rPr lang="en-US" sz="1600" b="1" i="0" u="none" strike="noStrike" baseline="0" dirty="0">
                <a:solidFill>
                  <a:srgbClr val="000000"/>
                </a:solidFill>
                <a:latin typeface="Calibri"/>
                <a:cs typeface="Calibri"/>
              </a:rPr>
              <a:t> </a:t>
            </a:r>
          </a:p>
          <a:p>
            <a:pPr algn="ctr" rtl="0">
              <a:defRPr sz="1000"/>
            </a:pPr>
            <a:endParaRPr lang="en-US" sz="1600" b="1" i="0" u="none" strike="noStrike" baseline="0" dirty="0">
              <a:solidFill>
                <a:srgbClr val="000000"/>
              </a:solidFill>
              <a:latin typeface="Calibri"/>
              <a:cs typeface="Calibri"/>
            </a:endParaRPr>
          </a:p>
          <a:p>
            <a:pPr algn="ctr" rtl="0">
              <a:defRPr sz="1000"/>
            </a:pPr>
            <a:endParaRPr lang="en-US" sz="1600" b="1" i="0" u="none" strike="noStrike" baseline="0" dirty="0">
              <a:solidFill>
                <a:srgbClr val="000000"/>
              </a:solidFill>
              <a:latin typeface="Calibri"/>
              <a:cs typeface="Calibri"/>
            </a:endParaRPr>
          </a:p>
        </p:txBody>
      </p:sp>
      <p:sp>
        <p:nvSpPr>
          <p:cNvPr id="7" name="AutoShape 65"/>
          <p:cNvSpPr>
            <a:spLocks noChangeArrowheads="1"/>
          </p:cNvSpPr>
          <p:nvPr/>
        </p:nvSpPr>
        <p:spPr bwMode="auto">
          <a:xfrm>
            <a:off x="914400" y="4343400"/>
            <a:ext cx="6733032" cy="2235480"/>
          </a:xfrm>
          <a:prstGeom prst="roundRect">
            <a:avLst>
              <a:gd name="adj" fmla="val 16667"/>
            </a:avLst>
          </a:prstGeom>
          <a:ln>
            <a:headEnd/>
            <a:tailEnd/>
          </a:ln>
        </p:spPr>
        <p:style>
          <a:lnRef idx="1">
            <a:schemeClr val="accent4"/>
          </a:lnRef>
          <a:fillRef idx="3">
            <a:schemeClr val="accent4"/>
          </a:fillRef>
          <a:effectRef idx="2">
            <a:schemeClr val="accent4"/>
          </a:effectRef>
          <a:fontRef idx="minor">
            <a:schemeClr val="lt1"/>
          </a:fontRef>
        </p:style>
        <p:txBody>
          <a:bodyPr wrap="square" lIns="91440" tIns="45720" rIns="91440" bIns="4572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en-US" sz="1600" b="1" i="0" u="none" strike="noStrike" baseline="0" dirty="0">
                <a:solidFill>
                  <a:srgbClr val="000000"/>
                </a:solidFill>
                <a:latin typeface="Calibri"/>
                <a:cs typeface="Calibri"/>
              </a:rPr>
              <a:t>Program </a:t>
            </a:r>
            <a:r>
              <a:rPr lang="en-US" sz="1600" b="1" i="0" u="none" strike="noStrike" baseline="0" dirty="0" err="1">
                <a:solidFill>
                  <a:srgbClr val="000000"/>
                </a:solidFill>
                <a:latin typeface="Calibri"/>
                <a:cs typeface="Calibri"/>
              </a:rPr>
              <a:t>Kewirausahaan</a:t>
            </a:r>
            <a:r>
              <a:rPr lang="en-US" sz="1600" b="1" i="0" u="none" strike="noStrike" baseline="0" dirty="0">
                <a:solidFill>
                  <a:srgbClr val="000000"/>
                </a:solidFill>
                <a:latin typeface="Calibri"/>
                <a:cs typeface="Calibri"/>
              </a:rPr>
              <a:t> </a:t>
            </a:r>
            <a:r>
              <a:rPr lang="en-US" sz="1600" b="1" i="0" u="none" strike="noStrike" baseline="0" dirty="0" err="1">
                <a:solidFill>
                  <a:srgbClr val="000000"/>
                </a:solidFill>
                <a:latin typeface="Calibri"/>
                <a:cs typeface="Calibri"/>
              </a:rPr>
              <a:t>bagi</a:t>
            </a:r>
            <a:r>
              <a:rPr lang="en-US" sz="1600" b="1" i="0" u="none" strike="noStrike" baseline="0" dirty="0">
                <a:solidFill>
                  <a:srgbClr val="000000"/>
                </a:solidFill>
                <a:latin typeface="Calibri"/>
                <a:cs typeface="Calibri"/>
              </a:rPr>
              <a:t> </a:t>
            </a:r>
            <a:r>
              <a:rPr lang="en-US" sz="1600" b="1" i="0" u="none" strike="noStrike" baseline="0" dirty="0" err="1">
                <a:solidFill>
                  <a:srgbClr val="000000"/>
                </a:solidFill>
                <a:latin typeface="Calibri"/>
                <a:cs typeface="Calibri"/>
              </a:rPr>
              <a:t>masyarakat</a:t>
            </a:r>
            <a:r>
              <a:rPr lang="en-US" sz="1600" b="1" i="0" u="none" strike="noStrike" baseline="0" dirty="0">
                <a:solidFill>
                  <a:srgbClr val="000000"/>
                </a:solidFill>
                <a:latin typeface="Calibri"/>
                <a:cs typeface="Calibri"/>
              </a:rPr>
              <a:t> </a:t>
            </a:r>
            <a:r>
              <a:rPr lang="en-US" sz="1600" b="1" i="0" u="none" strike="noStrike" baseline="0" dirty="0" err="1">
                <a:solidFill>
                  <a:srgbClr val="000000"/>
                </a:solidFill>
                <a:latin typeface="Calibri"/>
                <a:cs typeface="Calibri"/>
              </a:rPr>
              <a:t>miskin</a:t>
            </a:r>
            <a:endParaRPr lang="en-US" sz="1600" b="1" i="0" u="none" strike="noStrike" baseline="0" dirty="0">
              <a:solidFill>
                <a:srgbClr val="000000"/>
              </a:solidFill>
              <a:latin typeface="Calibri"/>
              <a:cs typeface="Calibri"/>
            </a:endParaRPr>
          </a:p>
          <a:p>
            <a:pPr algn="ctr" rtl="0">
              <a:defRPr sz="1000"/>
            </a:pPr>
            <a:r>
              <a:rPr lang="en-US" sz="1600" b="1" i="0" u="none" strike="noStrike" baseline="0" dirty="0" err="1">
                <a:solidFill>
                  <a:srgbClr val="000000"/>
                </a:solidFill>
                <a:latin typeface="Calibri"/>
                <a:cs typeface="Calibri"/>
              </a:rPr>
              <a:t>Indikator</a:t>
            </a:r>
            <a:r>
              <a:rPr lang="en-US" sz="1600" b="1" i="0" u="none" strike="noStrike" baseline="0" dirty="0">
                <a:solidFill>
                  <a:srgbClr val="000000"/>
                </a:solidFill>
                <a:latin typeface="Calibri"/>
                <a:cs typeface="Calibri"/>
              </a:rPr>
              <a:t> :  1.Persentase </a:t>
            </a:r>
            <a:r>
              <a:rPr lang="en-US" sz="1600" b="1" i="0" u="none" strike="noStrike" baseline="0" dirty="0" err="1">
                <a:solidFill>
                  <a:srgbClr val="000000"/>
                </a:solidFill>
                <a:latin typeface="Calibri"/>
                <a:cs typeface="Calibri"/>
              </a:rPr>
              <a:t>masyarakat</a:t>
            </a:r>
            <a:r>
              <a:rPr lang="en-US" sz="1600" b="1" i="0" u="none" strike="noStrike" baseline="0" dirty="0">
                <a:solidFill>
                  <a:srgbClr val="000000"/>
                </a:solidFill>
                <a:latin typeface="Calibri"/>
                <a:cs typeface="Calibri"/>
              </a:rPr>
              <a:t> </a:t>
            </a:r>
            <a:r>
              <a:rPr lang="en-US" sz="1600" b="1" i="0" u="none" strike="noStrike" baseline="0" dirty="0" err="1">
                <a:solidFill>
                  <a:srgbClr val="000000"/>
                </a:solidFill>
                <a:latin typeface="Calibri"/>
                <a:cs typeface="Calibri"/>
              </a:rPr>
              <a:t>miskin</a:t>
            </a:r>
            <a:r>
              <a:rPr lang="en-US" sz="1600" b="1" i="0" u="none" strike="noStrike" baseline="0" dirty="0">
                <a:solidFill>
                  <a:srgbClr val="000000"/>
                </a:solidFill>
                <a:latin typeface="Calibri"/>
                <a:cs typeface="Calibri"/>
              </a:rPr>
              <a:t> yang </a:t>
            </a:r>
            <a:r>
              <a:rPr lang="en-US" sz="1600" b="1" i="0" u="none" strike="noStrike" baseline="0" dirty="0" err="1">
                <a:solidFill>
                  <a:srgbClr val="000000"/>
                </a:solidFill>
                <a:latin typeface="Calibri"/>
                <a:cs typeface="Calibri"/>
              </a:rPr>
              <a:t>bergerak</a:t>
            </a:r>
            <a:r>
              <a:rPr lang="en-US" sz="1600" b="1" i="0" u="none" strike="noStrike" baseline="0" dirty="0">
                <a:solidFill>
                  <a:srgbClr val="000000"/>
                </a:solidFill>
                <a:latin typeface="Calibri"/>
                <a:cs typeface="Calibri"/>
              </a:rPr>
              <a:t>  </a:t>
            </a:r>
            <a:r>
              <a:rPr lang="en-US" sz="1600" b="1" i="0" u="none" strike="noStrike" baseline="0" dirty="0" err="1">
                <a:solidFill>
                  <a:srgbClr val="000000"/>
                </a:solidFill>
                <a:latin typeface="Calibri"/>
                <a:cs typeface="Calibri"/>
              </a:rPr>
              <a:t>disektor</a:t>
            </a:r>
            <a:r>
              <a:rPr lang="en-US" sz="1600" b="1" i="0" u="none" strike="noStrike" baseline="0" dirty="0">
                <a:solidFill>
                  <a:srgbClr val="000000"/>
                </a:solidFill>
                <a:latin typeface="Calibri"/>
                <a:cs typeface="Calibri"/>
              </a:rPr>
              <a:t>   UMKM  </a:t>
            </a:r>
            <a:r>
              <a:rPr lang="en-US" sz="1600" b="1" i="0" u="none" strike="noStrike" baseline="0" dirty="0" err="1">
                <a:solidFill>
                  <a:srgbClr val="000000"/>
                </a:solidFill>
                <a:latin typeface="Calibri"/>
                <a:cs typeface="Calibri"/>
              </a:rPr>
              <a:t>menerima</a:t>
            </a:r>
            <a:r>
              <a:rPr lang="en-US" sz="1600" b="1" i="0" u="none" strike="noStrike" baseline="0" dirty="0">
                <a:solidFill>
                  <a:srgbClr val="000000"/>
                </a:solidFill>
                <a:latin typeface="Calibri"/>
                <a:cs typeface="Calibri"/>
              </a:rPr>
              <a:t>  </a:t>
            </a:r>
            <a:r>
              <a:rPr lang="en-US" sz="1600" b="1" i="0" u="none" strike="noStrike" baseline="0" dirty="0" err="1">
                <a:solidFill>
                  <a:srgbClr val="000000"/>
                </a:solidFill>
                <a:latin typeface="Calibri"/>
                <a:cs typeface="Calibri"/>
              </a:rPr>
              <a:t>bantuan</a:t>
            </a:r>
            <a:r>
              <a:rPr lang="en-US" sz="1600" b="1" i="0" u="none" strike="noStrike" baseline="0" dirty="0">
                <a:solidFill>
                  <a:srgbClr val="000000"/>
                </a:solidFill>
                <a:latin typeface="Calibri"/>
                <a:cs typeface="Calibri"/>
              </a:rPr>
              <a:t> </a:t>
            </a:r>
            <a:r>
              <a:rPr lang="en-US" sz="1600" b="1" i="0" u="none" strike="noStrike" baseline="0" dirty="0" err="1">
                <a:solidFill>
                  <a:srgbClr val="000000"/>
                </a:solidFill>
                <a:latin typeface="Calibri"/>
                <a:cs typeface="Calibri"/>
              </a:rPr>
              <a:t>kewirausahaan</a:t>
            </a:r>
            <a:r>
              <a:rPr lang="en-US" sz="1600" b="1" i="0" u="none" strike="noStrike" baseline="0" dirty="0">
                <a:solidFill>
                  <a:srgbClr val="000000"/>
                </a:solidFill>
                <a:latin typeface="Calibri"/>
                <a:cs typeface="Calibri"/>
              </a:rPr>
              <a:t>  </a:t>
            </a:r>
          </a:p>
          <a:p>
            <a:pPr lvl="3">
              <a:defRPr sz="1000"/>
            </a:pPr>
            <a:r>
              <a:rPr lang="en-US" sz="1600" b="1" i="0" u="none" strike="noStrike" baseline="0" dirty="0">
                <a:solidFill>
                  <a:srgbClr val="000000"/>
                </a:solidFill>
                <a:latin typeface="Calibri"/>
                <a:cs typeface="Calibri"/>
              </a:rPr>
              <a:t>Target </a:t>
            </a:r>
            <a:r>
              <a:rPr lang="en-US" sz="1600" b="1" i="0" u="none" strike="noStrike" baseline="0" dirty="0" smtClean="0">
                <a:solidFill>
                  <a:srgbClr val="000000"/>
                </a:solidFill>
                <a:latin typeface="Calibri"/>
                <a:cs typeface="Calibri"/>
              </a:rPr>
              <a:t>: </a:t>
            </a:r>
            <a:r>
              <a:rPr lang="en-US" sz="1600" b="1" i="0" u="none" strike="noStrike" baseline="0" dirty="0" err="1" smtClean="0">
                <a:solidFill>
                  <a:srgbClr val="000000"/>
                </a:solidFill>
                <a:latin typeface="Calibri"/>
                <a:cs typeface="Calibri"/>
              </a:rPr>
              <a:t>tahun</a:t>
            </a:r>
            <a:r>
              <a:rPr lang="en-US" sz="1600" b="1" i="0" u="none" strike="noStrike" baseline="0" dirty="0" smtClean="0">
                <a:solidFill>
                  <a:srgbClr val="000000"/>
                </a:solidFill>
                <a:latin typeface="Calibri"/>
                <a:cs typeface="Calibri"/>
              </a:rPr>
              <a:t>   </a:t>
            </a:r>
            <a:r>
              <a:rPr lang="en-US" sz="1600" b="1" i="0" u="none" strike="noStrike" baseline="0" dirty="0">
                <a:solidFill>
                  <a:srgbClr val="000000"/>
                </a:solidFill>
                <a:latin typeface="Calibri"/>
                <a:cs typeface="Calibri"/>
              </a:rPr>
              <a:t>2019 (43%) </a:t>
            </a:r>
            <a:endParaRPr lang="en-US" sz="1600" b="1" i="0" u="none" strike="noStrike" baseline="0" dirty="0" smtClean="0">
              <a:solidFill>
                <a:srgbClr val="000000"/>
              </a:solidFill>
              <a:latin typeface="Calibri"/>
              <a:cs typeface="Calibri"/>
            </a:endParaRPr>
          </a:p>
          <a:p>
            <a:pPr algn="ctr" rtl="0">
              <a:defRPr sz="1000"/>
            </a:pPr>
            <a:r>
              <a:rPr lang="en-US" sz="1600" b="1" dirty="0" smtClean="0">
                <a:solidFill>
                  <a:srgbClr val="000000"/>
                </a:solidFill>
                <a:latin typeface="Calibri"/>
                <a:cs typeface="Calibri"/>
              </a:rPr>
              <a:t>2020  (57%)</a:t>
            </a:r>
          </a:p>
          <a:p>
            <a:pPr algn="ctr" rtl="0">
              <a:defRPr sz="1000"/>
            </a:pPr>
            <a:r>
              <a:rPr lang="en-US" sz="1600" b="1" i="0" u="none" strike="noStrike" baseline="0" dirty="0" smtClean="0">
                <a:solidFill>
                  <a:srgbClr val="000000"/>
                </a:solidFill>
                <a:latin typeface="Calibri"/>
                <a:cs typeface="Calibri"/>
              </a:rPr>
              <a:t>2021 (71 %)</a:t>
            </a:r>
          </a:p>
          <a:p>
            <a:pPr algn="ctr" rtl="0">
              <a:defRPr sz="1000"/>
            </a:pPr>
            <a:r>
              <a:rPr lang="en-US" sz="1600" b="1" dirty="0" smtClean="0">
                <a:solidFill>
                  <a:srgbClr val="000000"/>
                </a:solidFill>
                <a:latin typeface="Calibri"/>
                <a:cs typeface="Calibri"/>
              </a:rPr>
              <a:t>2022 (85 %)</a:t>
            </a:r>
          </a:p>
          <a:p>
            <a:pPr algn="ctr" rtl="0">
              <a:defRPr sz="1000"/>
            </a:pPr>
            <a:r>
              <a:rPr lang="en-US" sz="1600" b="1" i="0" u="none" strike="noStrike" baseline="0" dirty="0" smtClean="0">
                <a:solidFill>
                  <a:srgbClr val="000000"/>
                </a:solidFill>
                <a:latin typeface="Calibri"/>
                <a:cs typeface="Calibri"/>
              </a:rPr>
              <a:t>2023 (100%)</a:t>
            </a:r>
            <a:endParaRPr lang="en-US" sz="1600" b="1" i="0" u="none" strike="noStrike" baseline="0" dirty="0">
              <a:solidFill>
                <a:srgbClr val="000000"/>
              </a:solidFill>
              <a:latin typeface="Calibri"/>
              <a:cs typeface="Calibri"/>
            </a:endParaRPr>
          </a:p>
          <a:p>
            <a:pPr algn="ctr" rtl="0">
              <a:defRPr sz="1000"/>
            </a:pPr>
            <a:endParaRPr lang="en-US" sz="1600" b="1" i="0" u="none" strike="noStrike" baseline="0" dirty="0">
              <a:solidFill>
                <a:srgbClr val="000000"/>
              </a:solidFill>
              <a:latin typeface="Calibri"/>
              <a:cs typeface="Calibri"/>
            </a:endParaRPr>
          </a:p>
        </p:txBody>
      </p:sp>
      <p:sp>
        <p:nvSpPr>
          <p:cNvPr id="10" name="AutoShape 68"/>
          <p:cNvSpPr>
            <a:spLocks noChangeArrowheads="1"/>
          </p:cNvSpPr>
          <p:nvPr/>
        </p:nvSpPr>
        <p:spPr bwMode="auto">
          <a:xfrm>
            <a:off x="75604" y="574135"/>
            <a:ext cx="8458796" cy="949866"/>
          </a:xfrm>
          <a:prstGeom prst="roundRect">
            <a:avLst>
              <a:gd name="adj" fmla="val 16667"/>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en-US" sz="2400" b="1" i="0" u="none" strike="noStrike" baseline="0" dirty="0" err="1" smtClean="0">
                <a:solidFill>
                  <a:schemeClr val="tx1"/>
                </a:solidFill>
                <a:latin typeface="Calibri"/>
                <a:cs typeface="Calibri"/>
              </a:rPr>
              <a:t>Tujuan</a:t>
            </a:r>
            <a:r>
              <a:rPr lang="en-US" sz="2400" b="1" i="0" u="none" strike="noStrike" baseline="0" dirty="0" smtClean="0">
                <a:solidFill>
                  <a:schemeClr val="tx1"/>
                </a:solidFill>
                <a:latin typeface="Calibri"/>
                <a:cs typeface="Calibri"/>
              </a:rPr>
              <a:t> OPD  </a:t>
            </a:r>
            <a:r>
              <a:rPr lang="en-US" sz="2400" b="1" i="0" u="none" strike="noStrike" baseline="0" dirty="0" smtClean="0">
                <a:solidFill>
                  <a:schemeClr val="tx1"/>
                </a:solidFill>
                <a:latin typeface="Calibri"/>
                <a:cs typeface="Calibri"/>
              </a:rPr>
              <a:t>2: </a:t>
            </a:r>
            <a:r>
              <a:rPr lang="en-US" sz="2400" b="1" i="0" u="none" strike="noStrike" baseline="0" dirty="0" err="1" smtClean="0">
                <a:solidFill>
                  <a:schemeClr val="tx1"/>
                </a:solidFill>
                <a:latin typeface="Calibri"/>
                <a:cs typeface="Calibri"/>
              </a:rPr>
              <a:t>Mengurangi</a:t>
            </a:r>
            <a:r>
              <a:rPr lang="en-US" sz="2400" b="1" i="0" u="none" strike="noStrike" dirty="0" smtClean="0">
                <a:solidFill>
                  <a:schemeClr val="tx1"/>
                </a:solidFill>
                <a:latin typeface="Calibri"/>
                <a:cs typeface="Calibri"/>
              </a:rPr>
              <a:t> </a:t>
            </a:r>
            <a:r>
              <a:rPr lang="en-US" sz="2400" b="1" i="0" u="none" strike="noStrike" dirty="0" err="1" smtClean="0">
                <a:solidFill>
                  <a:schemeClr val="tx1"/>
                </a:solidFill>
                <a:latin typeface="Calibri"/>
                <a:cs typeface="Calibri"/>
              </a:rPr>
              <a:t>Jumlah</a:t>
            </a:r>
            <a:r>
              <a:rPr lang="en-US" sz="2400" b="1" i="0" u="none" strike="noStrike" dirty="0" smtClean="0">
                <a:solidFill>
                  <a:schemeClr val="tx1"/>
                </a:solidFill>
                <a:latin typeface="Calibri"/>
                <a:cs typeface="Calibri"/>
              </a:rPr>
              <a:t> KK </a:t>
            </a:r>
            <a:r>
              <a:rPr lang="en-US" sz="2400" b="1" i="0" u="none" strike="noStrike" dirty="0" err="1" smtClean="0">
                <a:solidFill>
                  <a:schemeClr val="tx1"/>
                </a:solidFill>
                <a:latin typeface="Calibri"/>
                <a:cs typeface="Calibri"/>
              </a:rPr>
              <a:t>Miskin</a:t>
            </a:r>
            <a:r>
              <a:rPr lang="en-US" sz="2400" b="1" i="0" u="none" strike="noStrike" dirty="0" smtClean="0">
                <a:solidFill>
                  <a:schemeClr val="tx1"/>
                </a:solidFill>
                <a:latin typeface="Calibri"/>
                <a:cs typeface="Calibri"/>
              </a:rPr>
              <a:t> </a:t>
            </a:r>
            <a:r>
              <a:rPr lang="en-US" sz="2400" b="1" i="0" u="none" strike="noStrike" dirty="0" err="1" smtClean="0">
                <a:solidFill>
                  <a:schemeClr val="tx1"/>
                </a:solidFill>
                <a:latin typeface="Calibri"/>
                <a:cs typeface="Calibri"/>
              </a:rPr>
              <a:t>di</a:t>
            </a:r>
            <a:r>
              <a:rPr lang="en-US" sz="2400" b="1" i="0" u="none" strike="noStrike" dirty="0" smtClean="0">
                <a:solidFill>
                  <a:schemeClr val="tx1"/>
                </a:solidFill>
                <a:latin typeface="Calibri"/>
                <a:cs typeface="Calibri"/>
              </a:rPr>
              <a:t> </a:t>
            </a:r>
            <a:r>
              <a:rPr lang="en-US" sz="2400" b="1" i="0" u="none" strike="noStrike" dirty="0" err="1" smtClean="0">
                <a:solidFill>
                  <a:schemeClr val="tx1"/>
                </a:solidFill>
                <a:latin typeface="Calibri"/>
                <a:cs typeface="Calibri"/>
              </a:rPr>
              <a:t>sektor</a:t>
            </a:r>
            <a:r>
              <a:rPr lang="en-US" sz="2400" b="1" i="0" u="none" strike="noStrike" dirty="0" smtClean="0">
                <a:solidFill>
                  <a:schemeClr val="tx1"/>
                </a:solidFill>
                <a:latin typeface="Calibri"/>
                <a:cs typeface="Calibri"/>
              </a:rPr>
              <a:t> UMK</a:t>
            </a:r>
            <a:endParaRPr lang="en-US" sz="2400" b="1" i="0" u="none" strike="noStrike" baseline="0" dirty="0">
              <a:solidFill>
                <a:schemeClr val="tx1"/>
              </a:solidFill>
              <a:latin typeface="Times New Roman"/>
              <a:cs typeface="Times New Roman"/>
            </a:endParaRPr>
          </a:p>
          <a:p>
            <a:pPr algn="ctr" rtl="0">
              <a:defRPr sz="1000"/>
            </a:pPr>
            <a:endParaRPr lang="en-US" sz="2000" b="1" i="0" u="none" strike="noStrike" baseline="0" dirty="0">
              <a:solidFill>
                <a:schemeClr val="tx1"/>
              </a:solidFill>
              <a:latin typeface="Times New Roman"/>
              <a:cs typeface="Times New Roman"/>
            </a:endParaRPr>
          </a:p>
        </p:txBody>
      </p:sp>
      <p:cxnSp>
        <p:nvCxnSpPr>
          <p:cNvPr id="16" name="Straight Arrow Connector 15"/>
          <p:cNvCxnSpPr>
            <a:stCxn id="10" idx="2"/>
            <a:endCxn id="6" idx="0"/>
          </p:cNvCxnSpPr>
          <p:nvPr/>
        </p:nvCxnSpPr>
        <p:spPr>
          <a:xfrm rot="16200000" flipH="1">
            <a:off x="4113192" y="1715811"/>
            <a:ext cx="383919" cy="29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2"/>
            <a:endCxn id="7" idx="0"/>
          </p:cNvCxnSpPr>
          <p:nvPr/>
        </p:nvCxnSpPr>
        <p:spPr>
          <a:xfrm rot="5400000">
            <a:off x="4102608" y="4140708"/>
            <a:ext cx="381000" cy="243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63"/>
          <p:cNvSpPr>
            <a:spLocks noChangeArrowheads="1"/>
          </p:cNvSpPr>
          <p:nvPr/>
        </p:nvSpPr>
        <p:spPr bwMode="auto">
          <a:xfrm>
            <a:off x="609600" y="609600"/>
            <a:ext cx="7421380" cy="987880"/>
          </a:xfrm>
          <a:prstGeom prst="roundRect">
            <a:avLst>
              <a:gd name="adj" fmla="val 16667"/>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en-US" sz="2400" b="1" i="0" u="none" strike="noStrike" baseline="0" dirty="0" err="1" smtClean="0">
                <a:solidFill>
                  <a:schemeClr val="tx1"/>
                </a:solidFill>
                <a:latin typeface="Calibri"/>
                <a:cs typeface="Calibri"/>
              </a:rPr>
              <a:t>Tujuan</a:t>
            </a:r>
            <a:r>
              <a:rPr lang="en-US" sz="2400" b="1" i="0" u="none" strike="noStrike" baseline="0" dirty="0" smtClean="0">
                <a:solidFill>
                  <a:schemeClr val="tx1"/>
                </a:solidFill>
                <a:latin typeface="Calibri"/>
                <a:cs typeface="Calibri"/>
              </a:rPr>
              <a:t> </a:t>
            </a:r>
            <a:r>
              <a:rPr lang="en-US" sz="2400" b="1" i="0" u="none" strike="noStrike" baseline="0" dirty="0" smtClean="0">
                <a:solidFill>
                  <a:schemeClr val="tx1"/>
                </a:solidFill>
                <a:latin typeface="Calibri"/>
                <a:cs typeface="Calibri"/>
              </a:rPr>
              <a:t> OPD 3</a:t>
            </a:r>
            <a:r>
              <a:rPr lang="en-US" sz="2400" b="1" i="0" u="none" strike="noStrike" baseline="0" dirty="0" smtClean="0">
                <a:solidFill>
                  <a:schemeClr val="tx1"/>
                </a:solidFill>
                <a:latin typeface="Calibri"/>
                <a:cs typeface="Calibri"/>
              </a:rPr>
              <a:t>: </a:t>
            </a:r>
            <a:r>
              <a:rPr lang="en-US" sz="2400" b="1" i="0" u="none" strike="noStrike" baseline="0" dirty="0" err="1">
                <a:solidFill>
                  <a:schemeClr val="tx1"/>
                </a:solidFill>
                <a:latin typeface="Calibri"/>
                <a:cs typeface="Calibri"/>
              </a:rPr>
              <a:t>Meningkatkan</a:t>
            </a:r>
            <a:r>
              <a:rPr lang="en-US" sz="2400" b="1" i="0" u="none" strike="noStrike" baseline="0" dirty="0">
                <a:solidFill>
                  <a:schemeClr val="tx1"/>
                </a:solidFill>
                <a:latin typeface="Calibri"/>
                <a:cs typeface="Calibri"/>
              </a:rPr>
              <a:t> </a:t>
            </a:r>
            <a:r>
              <a:rPr lang="en-US" sz="2400" b="1" i="0" u="none" strike="noStrike" baseline="0" dirty="0" err="1">
                <a:solidFill>
                  <a:schemeClr val="tx1"/>
                </a:solidFill>
                <a:latin typeface="Calibri"/>
                <a:cs typeface="Calibri"/>
              </a:rPr>
              <a:t>pendapatan</a:t>
            </a:r>
            <a:r>
              <a:rPr lang="en-US" sz="2400" b="1" i="0" u="none" strike="noStrike" baseline="0" dirty="0">
                <a:solidFill>
                  <a:schemeClr val="tx1"/>
                </a:solidFill>
                <a:latin typeface="Calibri"/>
                <a:cs typeface="Calibri"/>
              </a:rPr>
              <a:t> </a:t>
            </a:r>
            <a:r>
              <a:rPr lang="en-US" sz="2400" b="1" i="0" u="none" strike="noStrike" baseline="0" dirty="0" err="1" smtClean="0">
                <a:solidFill>
                  <a:schemeClr val="tx1"/>
                </a:solidFill>
                <a:latin typeface="Calibri"/>
                <a:cs typeface="Calibri"/>
              </a:rPr>
              <a:t>masyarakat</a:t>
            </a:r>
            <a:r>
              <a:rPr lang="en-US" sz="2400" b="1" i="0" u="none" strike="noStrike" baseline="0" dirty="0" smtClean="0">
                <a:solidFill>
                  <a:schemeClr val="tx1"/>
                </a:solidFill>
                <a:latin typeface="Calibri"/>
                <a:cs typeface="Calibri"/>
              </a:rPr>
              <a:t> </a:t>
            </a:r>
            <a:r>
              <a:rPr lang="en-US" sz="2400" b="1" i="0" u="none" strike="noStrike" baseline="0" dirty="0" err="1" smtClean="0">
                <a:solidFill>
                  <a:schemeClr val="tx1"/>
                </a:solidFill>
                <a:latin typeface="Calibri"/>
                <a:cs typeface="Calibri"/>
              </a:rPr>
              <a:t>disektor</a:t>
            </a:r>
            <a:r>
              <a:rPr lang="en-US" sz="2400" b="1" i="0" u="none" strike="noStrike" baseline="0" dirty="0" smtClean="0">
                <a:solidFill>
                  <a:schemeClr val="tx1"/>
                </a:solidFill>
                <a:latin typeface="Calibri"/>
                <a:cs typeface="Calibri"/>
              </a:rPr>
              <a:t> UMK</a:t>
            </a:r>
            <a:endParaRPr lang="en-US" sz="2400" b="1" i="0" u="none" strike="noStrike" baseline="0" dirty="0">
              <a:solidFill>
                <a:schemeClr val="tx1"/>
              </a:solidFill>
              <a:latin typeface="Times New Roman"/>
              <a:cs typeface="Times New Roman"/>
            </a:endParaRPr>
          </a:p>
          <a:p>
            <a:pPr algn="ctr" rtl="0">
              <a:defRPr sz="1000"/>
            </a:pPr>
            <a:endParaRPr lang="en-US" sz="1800" b="1" i="0" u="none" strike="noStrike" baseline="0" dirty="0">
              <a:solidFill>
                <a:schemeClr val="tx1"/>
              </a:solidFill>
              <a:latin typeface="Times New Roman"/>
              <a:cs typeface="Times New Roman"/>
            </a:endParaRPr>
          </a:p>
        </p:txBody>
      </p:sp>
      <p:sp>
        <p:nvSpPr>
          <p:cNvPr id="8" name="AutoShape 66"/>
          <p:cNvSpPr>
            <a:spLocks noChangeArrowheads="1"/>
          </p:cNvSpPr>
          <p:nvPr/>
        </p:nvSpPr>
        <p:spPr bwMode="auto">
          <a:xfrm>
            <a:off x="1211069" y="1961245"/>
            <a:ext cx="6277238" cy="223639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wrap="square" lIns="91440" tIns="45720" rIns="91440" bIns="4572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id-ID" sz="1600" b="1" i="0" u="none" strike="noStrike" baseline="0" dirty="0" smtClean="0">
              <a:solidFill>
                <a:schemeClr val="tx1"/>
              </a:solidFill>
              <a:latin typeface="Calibri"/>
              <a:cs typeface="Calibri"/>
            </a:endParaRPr>
          </a:p>
          <a:p>
            <a:pPr algn="ctr" rtl="0">
              <a:defRPr sz="1000"/>
            </a:pPr>
            <a:endParaRPr lang="id-ID" sz="1600" b="1" dirty="0" smtClean="0">
              <a:solidFill>
                <a:schemeClr val="tx1"/>
              </a:solidFill>
              <a:latin typeface="Calibri"/>
              <a:cs typeface="Calibri"/>
            </a:endParaRPr>
          </a:p>
          <a:p>
            <a:pPr algn="ctr" rtl="0">
              <a:defRPr sz="1000"/>
            </a:pPr>
            <a:endParaRPr lang="id-ID" sz="1600" b="1" i="0" u="none" strike="noStrike" baseline="0" dirty="0" smtClean="0">
              <a:solidFill>
                <a:schemeClr val="tx1"/>
              </a:solidFill>
              <a:latin typeface="Calibri"/>
              <a:cs typeface="Calibri"/>
            </a:endParaRPr>
          </a:p>
          <a:p>
            <a:pPr algn="ctr" rtl="0">
              <a:defRPr sz="1000"/>
            </a:pPr>
            <a:endParaRPr lang="id-ID" sz="1600" b="1" i="0" u="none" strike="noStrike" baseline="0" dirty="0" smtClean="0">
              <a:solidFill>
                <a:schemeClr val="tx1"/>
              </a:solidFill>
              <a:latin typeface="Calibri"/>
              <a:cs typeface="Calibri"/>
            </a:endParaRPr>
          </a:p>
          <a:p>
            <a:pPr algn="ctr" rtl="0">
              <a:defRPr sz="1000"/>
            </a:pPr>
            <a:r>
              <a:rPr lang="en-US" sz="1600" b="1" i="0" u="none" strike="noStrike" baseline="0" dirty="0" err="1" smtClean="0">
                <a:solidFill>
                  <a:schemeClr val="tx1"/>
                </a:solidFill>
                <a:latin typeface="Calibri"/>
                <a:cs typeface="Calibri"/>
              </a:rPr>
              <a:t>Sargis</a:t>
            </a:r>
            <a:r>
              <a:rPr lang="en-US" sz="1600" b="1" i="0" u="none" strike="noStrike" baseline="0" dirty="0" smtClean="0">
                <a:solidFill>
                  <a:schemeClr val="tx1"/>
                </a:solidFill>
                <a:latin typeface="Calibri"/>
                <a:cs typeface="Calibri"/>
              </a:rPr>
              <a:t> </a:t>
            </a:r>
            <a:r>
              <a:rPr lang="en-US" sz="1600" b="1" i="0" u="none" strike="noStrike" baseline="0" dirty="0">
                <a:solidFill>
                  <a:schemeClr val="tx1"/>
                </a:solidFill>
                <a:latin typeface="Calibri"/>
                <a:cs typeface="Calibri"/>
              </a:rPr>
              <a:t>: </a:t>
            </a:r>
            <a:r>
              <a:rPr lang="en-US" sz="1600" b="1" i="0" u="none" strike="noStrike" baseline="0" dirty="0" err="1" smtClean="0">
                <a:solidFill>
                  <a:schemeClr val="tx1"/>
                </a:solidFill>
                <a:latin typeface="Calibri"/>
                <a:cs typeface="Calibri"/>
              </a:rPr>
              <a:t>Pengembangan</a:t>
            </a:r>
            <a:r>
              <a:rPr lang="en-US" sz="1600" b="1" i="0" u="none" strike="noStrike" baseline="0" dirty="0" smtClean="0">
                <a:solidFill>
                  <a:schemeClr val="tx1"/>
                </a:solidFill>
                <a:latin typeface="Calibri"/>
                <a:cs typeface="Calibri"/>
              </a:rPr>
              <a:t> </a:t>
            </a:r>
            <a:r>
              <a:rPr lang="en-US" sz="1600" b="1" i="0" u="none" strike="noStrike" baseline="0" dirty="0" err="1" smtClean="0">
                <a:solidFill>
                  <a:schemeClr val="tx1"/>
                </a:solidFill>
                <a:latin typeface="Calibri"/>
                <a:cs typeface="Calibri"/>
              </a:rPr>
              <a:t>wirausaha</a:t>
            </a:r>
            <a:endParaRPr lang="en-US" sz="1600" b="1" i="0" u="none" strike="noStrike" baseline="0" dirty="0">
              <a:solidFill>
                <a:schemeClr val="tx1"/>
              </a:solidFill>
              <a:latin typeface="Calibri"/>
              <a:cs typeface="Calibri"/>
            </a:endParaRPr>
          </a:p>
          <a:p>
            <a:pPr marL="0" marR="0" indent="0" algn="ctr" defTabSz="914400" rtl="0" eaLnBrk="1" fontAlgn="auto" latinLnBrk="0" hangingPunct="1">
              <a:lnSpc>
                <a:spcPct val="100000"/>
              </a:lnSpc>
              <a:spcBef>
                <a:spcPts val="0"/>
              </a:spcBef>
              <a:spcAft>
                <a:spcPts val="0"/>
              </a:spcAft>
              <a:buClrTx/>
              <a:buSzTx/>
              <a:buFontTx/>
              <a:buNone/>
              <a:tabLst/>
              <a:defRPr sz="1000"/>
            </a:pPr>
            <a:r>
              <a:rPr lang="en-US" sz="1600" b="1" i="0" u="none" strike="noStrike" baseline="0" dirty="0" err="1">
                <a:solidFill>
                  <a:schemeClr val="tx1"/>
                </a:solidFill>
                <a:latin typeface="Calibri"/>
                <a:cs typeface="Calibri"/>
              </a:rPr>
              <a:t>Indikator</a:t>
            </a:r>
            <a:r>
              <a:rPr lang="en-US" sz="1600" b="1" i="0" u="none" strike="noStrike" baseline="0" dirty="0">
                <a:solidFill>
                  <a:schemeClr val="tx1"/>
                </a:solidFill>
                <a:latin typeface="Calibri"/>
                <a:cs typeface="Calibri"/>
              </a:rPr>
              <a:t> :   </a:t>
            </a:r>
            <a:r>
              <a:rPr lang="en-US" sz="1600" b="1" i="0" u="none" strike="noStrike" baseline="0" dirty="0" err="1">
                <a:solidFill>
                  <a:schemeClr val="tx1"/>
                </a:solidFill>
                <a:latin typeface="Calibri"/>
                <a:cs typeface="Calibri"/>
              </a:rPr>
              <a:t>Persentase</a:t>
            </a:r>
            <a:r>
              <a:rPr lang="en-US" sz="1600" b="1" i="0" u="none" strike="noStrike" baseline="0" dirty="0">
                <a:solidFill>
                  <a:schemeClr val="tx1"/>
                </a:solidFill>
                <a:latin typeface="Calibri"/>
                <a:cs typeface="Calibri"/>
              </a:rPr>
              <a:t> </a:t>
            </a:r>
            <a:r>
              <a:rPr lang="en-US" sz="1600" b="1" i="0" u="none" strike="noStrike" baseline="0" dirty="0" err="1" smtClean="0">
                <a:solidFill>
                  <a:schemeClr val="tx1"/>
                </a:solidFill>
                <a:latin typeface="Calibri"/>
                <a:cs typeface="Calibri"/>
              </a:rPr>
              <a:t>peningkatan</a:t>
            </a:r>
            <a:r>
              <a:rPr lang="en-US" sz="1600" b="1" i="0" u="none" strike="noStrike" baseline="0" dirty="0" smtClean="0">
                <a:solidFill>
                  <a:schemeClr val="tx1"/>
                </a:solidFill>
                <a:latin typeface="Calibri"/>
                <a:cs typeface="Calibri"/>
              </a:rPr>
              <a:t> </a:t>
            </a:r>
            <a:r>
              <a:rPr lang="en-US" sz="1600" b="1" i="0" u="none" strike="noStrike" baseline="0" dirty="0" err="1" smtClean="0">
                <a:solidFill>
                  <a:schemeClr val="tx1"/>
                </a:solidFill>
                <a:latin typeface="Calibri"/>
                <a:cs typeface="Calibri"/>
              </a:rPr>
              <a:t>aset</a:t>
            </a:r>
            <a:r>
              <a:rPr lang="en-US" sz="1600" b="1" i="0" u="none" strike="noStrike" baseline="0" dirty="0" smtClean="0">
                <a:solidFill>
                  <a:schemeClr val="tx1"/>
                </a:solidFill>
                <a:latin typeface="Calibri"/>
                <a:cs typeface="Calibri"/>
              </a:rPr>
              <a:t> </a:t>
            </a:r>
            <a:r>
              <a:rPr lang="en-US" sz="1600" b="1" i="0" u="none" strike="noStrike" baseline="0" dirty="0" err="1" smtClean="0">
                <a:solidFill>
                  <a:schemeClr val="tx1"/>
                </a:solidFill>
                <a:latin typeface="Calibri"/>
                <a:cs typeface="Calibri"/>
              </a:rPr>
              <a:t>dan</a:t>
            </a:r>
            <a:r>
              <a:rPr lang="en-US" sz="1600" b="1" i="0" u="none" strike="noStrike" baseline="0" dirty="0" smtClean="0">
                <a:solidFill>
                  <a:schemeClr val="tx1"/>
                </a:solidFill>
                <a:latin typeface="Calibri"/>
                <a:cs typeface="Calibri"/>
              </a:rPr>
              <a:t> </a:t>
            </a:r>
            <a:r>
              <a:rPr lang="en-US" sz="1600" b="1" i="0" u="none" strike="noStrike" baseline="0" dirty="0" err="1" smtClean="0">
                <a:solidFill>
                  <a:schemeClr val="tx1"/>
                </a:solidFill>
                <a:latin typeface="Calibri"/>
                <a:cs typeface="Calibri"/>
              </a:rPr>
              <a:t>omset</a:t>
            </a:r>
            <a:r>
              <a:rPr lang="en-US" sz="1600" b="1" i="0" u="none" strike="noStrike" baseline="0" dirty="0" smtClean="0">
                <a:solidFill>
                  <a:schemeClr val="tx1"/>
                </a:solidFill>
                <a:latin typeface="Calibri"/>
                <a:cs typeface="Calibri"/>
              </a:rPr>
              <a:t> </a:t>
            </a:r>
            <a:r>
              <a:rPr lang="en-US" sz="1600" b="1" i="0" u="none" strike="noStrike" baseline="0" dirty="0" err="1" smtClean="0">
                <a:solidFill>
                  <a:schemeClr val="tx1"/>
                </a:solidFill>
                <a:latin typeface="Calibri"/>
                <a:cs typeface="Calibri"/>
              </a:rPr>
              <a:t>wira</a:t>
            </a:r>
            <a:r>
              <a:rPr lang="en-US" sz="1600" b="1" i="0" u="none" strike="noStrike" baseline="0" dirty="0" smtClean="0">
                <a:solidFill>
                  <a:schemeClr val="tx1"/>
                </a:solidFill>
                <a:latin typeface="Calibri"/>
                <a:cs typeface="Calibri"/>
              </a:rPr>
              <a:t> </a:t>
            </a:r>
            <a:r>
              <a:rPr lang="en-US" sz="1600" b="1" i="0" u="none" strike="noStrike" baseline="0" dirty="0" err="1" smtClean="0">
                <a:solidFill>
                  <a:schemeClr val="tx1"/>
                </a:solidFill>
                <a:latin typeface="Calibri"/>
                <a:cs typeface="Calibri"/>
              </a:rPr>
              <a:t>usaha</a:t>
            </a:r>
            <a:endParaRPr lang="en-US" sz="1600" b="1" i="0" u="none" strike="noStrike" baseline="0" dirty="0" smtClean="0">
              <a:solidFill>
                <a:schemeClr val="tx1"/>
              </a:solidFill>
              <a:latin typeface="Calibri"/>
              <a:cs typeface="Calibri"/>
            </a:endParaRPr>
          </a:p>
          <a:p>
            <a:pPr lvl="1">
              <a:defRPr sz="1000"/>
            </a:pPr>
            <a:r>
              <a:rPr lang="id-ID" sz="1600" b="1" i="0" baseline="0" dirty="0" smtClean="0">
                <a:solidFill>
                  <a:schemeClr val="tx1"/>
                </a:solidFill>
                <a:latin typeface="+mn-lt"/>
                <a:ea typeface="+mn-ea"/>
                <a:cs typeface="+mn-cs"/>
              </a:rPr>
              <a:t>Target </a:t>
            </a:r>
            <a:r>
              <a:rPr lang="id-ID" sz="1600" b="1" i="0" baseline="0" dirty="0">
                <a:solidFill>
                  <a:schemeClr val="tx1"/>
                </a:solidFill>
                <a:latin typeface="+mn-lt"/>
                <a:ea typeface="+mn-ea"/>
                <a:cs typeface="+mn-cs"/>
              </a:rPr>
              <a:t>:  </a:t>
            </a:r>
            <a:r>
              <a:rPr lang="id-ID" sz="1600" b="1" i="0" baseline="0" dirty="0" smtClean="0">
                <a:solidFill>
                  <a:schemeClr val="tx1"/>
                </a:solidFill>
                <a:latin typeface="+mn-lt"/>
                <a:ea typeface="+mn-ea"/>
                <a:cs typeface="+mn-cs"/>
              </a:rPr>
              <a:t>t</a:t>
            </a:r>
            <a:r>
              <a:rPr lang="en-US" sz="1600" b="1" i="0" baseline="0" dirty="0" smtClean="0">
                <a:solidFill>
                  <a:schemeClr val="tx1"/>
                </a:solidFill>
                <a:latin typeface="+mn-lt"/>
                <a:ea typeface="+mn-ea"/>
                <a:cs typeface="+mn-cs"/>
              </a:rPr>
              <a:t>a</a:t>
            </a:r>
            <a:r>
              <a:rPr lang="id-ID" sz="1600" b="1" i="0" baseline="0" dirty="0" smtClean="0">
                <a:solidFill>
                  <a:schemeClr val="tx1"/>
                </a:solidFill>
                <a:latin typeface="+mn-lt"/>
                <a:ea typeface="+mn-ea"/>
                <a:cs typeface="+mn-cs"/>
              </a:rPr>
              <a:t>h</a:t>
            </a:r>
            <a:r>
              <a:rPr lang="en-US" sz="1600" b="1" i="0" baseline="0" dirty="0" smtClean="0">
                <a:solidFill>
                  <a:schemeClr val="tx1"/>
                </a:solidFill>
                <a:latin typeface="+mn-lt"/>
                <a:ea typeface="+mn-ea"/>
                <a:cs typeface="+mn-cs"/>
              </a:rPr>
              <a:t>un   </a:t>
            </a:r>
            <a:r>
              <a:rPr lang="id-ID" sz="1600" b="1" i="0" baseline="0" dirty="0" smtClean="0">
                <a:solidFill>
                  <a:schemeClr val="tx1"/>
                </a:solidFill>
                <a:latin typeface="+mn-lt"/>
                <a:ea typeface="+mn-ea"/>
                <a:cs typeface="+mn-cs"/>
              </a:rPr>
              <a:t>  </a:t>
            </a:r>
            <a:r>
              <a:rPr lang="id-ID" sz="1600" b="1" i="0" baseline="0" dirty="0">
                <a:solidFill>
                  <a:schemeClr val="tx1"/>
                </a:solidFill>
                <a:latin typeface="+mn-lt"/>
                <a:ea typeface="+mn-ea"/>
                <a:cs typeface="+mn-cs"/>
              </a:rPr>
              <a:t>2019 (</a:t>
            </a:r>
            <a:r>
              <a:rPr lang="en-US" sz="1600" b="1" i="0" baseline="0" dirty="0">
                <a:solidFill>
                  <a:schemeClr val="tx1"/>
                </a:solidFill>
                <a:latin typeface="+mn-lt"/>
                <a:ea typeface="+mn-ea"/>
                <a:cs typeface="+mn-cs"/>
              </a:rPr>
              <a:t>0</a:t>
            </a:r>
            <a:r>
              <a:rPr lang="id-ID" sz="1600" b="1" i="0" baseline="0" dirty="0">
                <a:solidFill>
                  <a:schemeClr val="tx1"/>
                </a:solidFill>
                <a:latin typeface="+mn-lt"/>
                <a:ea typeface="+mn-ea"/>
                <a:cs typeface="+mn-cs"/>
              </a:rPr>
              <a:t>,</a:t>
            </a:r>
            <a:r>
              <a:rPr lang="en-US" sz="1600" b="1" i="0" baseline="0" dirty="0">
                <a:solidFill>
                  <a:schemeClr val="tx1"/>
                </a:solidFill>
                <a:latin typeface="+mn-lt"/>
                <a:ea typeface="+mn-ea"/>
                <a:cs typeface="+mn-cs"/>
              </a:rPr>
              <a:t>7</a:t>
            </a:r>
            <a:r>
              <a:rPr lang="id-ID" sz="1600" b="1" i="0" baseline="0" dirty="0">
                <a:solidFill>
                  <a:schemeClr val="tx1"/>
                </a:solidFill>
                <a:latin typeface="+mn-lt"/>
                <a:ea typeface="+mn-ea"/>
                <a:cs typeface="+mn-cs"/>
              </a:rPr>
              <a:t>1  </a:t>
            </a:r>
            <a:r>
              <a:rPr lang="id-ID" sz="1600" b="1" i="0" baseline="0" dirty="0" smtClean="0">
                <a:solidFill>
                  <a:schemeClr val="tx1"/>
                </a:solidFill>
                <a:latin typeface="+mn-lt"/>
                <a:ea typeface="+mn-ea"/>
                <a:cs typeface="+mn-cs"/>
              </a:rPr>
              <a:t>%),</a:t>
            </a:r>
            <a:endParaRPr lang="en-US" sz="1600" b="1" i="0" baseline="0" dirty="0" smtClean="0">
              <a:solidFill>
                <a:schemeClr val="tx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sz="1000"/>
            </a:pPr>
            <a:r>
              <a:rPr lang="id-ID" sz="1600" b="1" i="0" baseline="0" dirty="0" smtClean="0">
                <a:solidFill>
                  <a:schemeClr val="tx1"/>
                </a:solidFill>
                <a:latin typeface="+mn-lt"/>
                <a:ea typeface="+mn-ea"/>
                <a:cs typeface="+mn-cs"/>
              </a:rPr>
              <a:t> 2020 (1,4</a:t>
            </a:r>
            <a:r>
              <a:rPr lang="en-US" sz="1600" b="1" i="0" baseline="0" dirty="0" smtClean="0">
                <a:solidFill>
                  <a:schemeClr val="tx1"/>
                </a:solidFill>
                <a:latin typeface="+mn-lt"/>
                <a:ea typeface="+mn-ea"/>
                <a:cs typeface="+mn-cs"/>
              </a:rPr>
              <a:t>2</a:t>
            </a:r>
            <a:r>
              <a:rPr lang="id-ID" sz="1600" b="1" i="0" baseline="0" dirty="0" smtClean="0">
                <a:solidFill>
                  <a:schemeClr val="tx1"/>
                </a:solidFill>
                <a:latin typeface="+mn-lt"/>
                <a:ea typeface="+mn-ea"/>
                <a:cs typeface="+mn-cs"/>
              </a:rPr>
              <a:t>%), </a:t>
            </a:r>
            <a:endParaRPr lang="en-US" sz="1600" b="1" i="0" baseline="0" dirty="0" smtClean="0">
              <a:solidFill>
                <a:schemeClr val="tx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sz="1000"/>
            </a:pPr>
            <a:r>
              <a:rPr lang="id-ID" sz="1600" b="1" i="0" baseline="0" dirty="0" smtClean="0">
                <a:solidFill>
                  <a:schemeClr val="tx1"/>
                </a:solidFill>
                <a:latin typeface="+mn-lt"/>
                <a:ea typeface="+mn-ea"/>
                <a:cs typeface="+mn-cs"/>
              </a:rPr>
              <a:t>2021 </a:t>
            </a:r>
            <a:r>
              <a:rPr lang="id-ID" sz="1600" b="1" i="0" baseline="0" dirty="0">
                <a:solidFill>
                  <a:schemeClr val="tx1"/>
                </a:solidFill>
                <a:latin typeface="+mn-lt"/>
                <a:ea typeface="+mn-ea"/>
                <a:cs typeface="+mn-cs"/>
              </a:rPr>
              <a:t>(2</a:t>
            </a:r>
            <a:r>
              <a:rPr lang="en-US" sz="1600" b="1" i="0" baseline="0" dirty="0">
                <a:solidFill>
                  <a:schemeClr val="tx1"/>
                </a:solidFill>
                <a:latin typeface="+mn-lt"/>
                <a:ea typeface="+mn-ea"/>
                <a:cs typeface="+mn-cs"/>
              </a:rPr>
              <a:t>,3</a:t>
            </a:r>
            <a:r>
              <a:rPr lang="id-ID" sz="1600" b="1" i="0" baseline="0" dirty="0">
                <a:solidFill>
                  <a:schemeClr val="tx1"/>
                </a:solidFill>
                <a:latin typeface="+mn-lt"/>
                <a:ea typeface="+mn-ea"/>
                <a:cs typeface="+mn-cs"/>
              </a:rPr>
              <a:t>1</a:t>
            </a:r>
            <a:r>
              <a:rPr lang="en-US" sz="1600" b="1" i="0" baseline="0" dirty="0">
                <a:solidFill>
                  <a:schemeClr val="tx1"/>
                </a:solidFill>
                <a:latin typeface="+mn-lt"/>
                <a:ea typeface="+mn-ea"/>
                <a:cs typeface="+mn-cs"/>
              </a:rPr>
              <a:t> </a:t>
            </a:r>
            <a:r>
              <a:rPr lang="id-ID" sz="1600" b="1" i="0" baseline="0" dirty="0">
                <a:solidFill>
                  <a:schemeClr val="tx1"/>
                </a:solidFill>
                <a:latin typeface="+mn-lt"/>
                <a:ea typeface="+mn-ea"/>
                <a:cs typeface="+mn-cs"/>
              </a:rPr>
              <a:t>%), </a:t>
            </a:r>
            <a:endParaRPr lang="en-US" sz="1600" b="1" i="0" baseline="0" dirty="0" smtClean="0">
              <a:solidFill>
                <a:schemeClr val="tx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sz="1000"/>
            </a:pPr>
            <a:r>
              <a:rPr lang="id-ID" sz="1600" b="1" i="0" baseline="0" dirty="0" smtClean="0">
                <a:solidFill>
                  <a:schemeClr val="tx1"/>
                </a:solidFill>
                <a:latin typeface="+mn-lt"/>
                <a:ea typeface="+mn-ea"/>
                <a:cs typeface="+mn-cs"/>
              </a:rPr>
              <a:t>2022 </a:t>
            </a:r>
            <a:r>
              <a:rPr lang="id-ID" sz="1600" b="1" i="0" baseline="0" dirty="0">
                <a:solidFill>
                  <a:schemeClr val="tx1"/>
                </a:solidFill>
                <a:latin typeface="+mn-lt"/>
                <a:ea typeface="+mn-ea"/>
                <a:cs typeface="+mn-cs"/>
              </a:rPr>
              <a:t>(</a:t>
            </a:r>
            <a:r>
              <a:rPr lang="en-US" sz="1600" b="1" i="0" baseline="0" dirty="0">
                <a:solidFill>
                  <a:schemeClr val="tx1"/>
                </a:solidFill>
                <a:latin typeface="+mn-lt"/>
                <a:ea typeface="+mn-ea"/>
                <a:cs typeface="+mn-cs"/>
              </a:rPr>
              <a:t>2,84 </a:t>
            </a:r>
            <a:r>
              <a:rPr lang="id-ID" sz="1600" b="1" i="0" baseline="0" dirty="0">
                <a:solidFill>
                  <a:schemeClr val="tx1"/>
                </a:solidFill>
                <a:latin typeface="+mn-lt"/>
                <a:ea typeface="+mn-ea"/>
                <a:cs typeface="+mn-cs"/>
              </a:rPr>
              <a:t>%), </a:t>
            </a:r>
            <a:endParaRPr lang="en-US" sz="1600" b="1" i="0" baseline="0" dirty="0" smtClean="0">
              <a:solidFill>
                <a:schemeClr val="tx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sz="1000"/>
            </a:pPr>
            <a:r>
              <a:rPr lang="id-ID" sz="1600" b="1" i="0" baseline="0" dirty="0" smtClean="0">
                <a:solidFill>
                  <a:schemeClr val="tx1"/>
                </a:solidFill>
                <a:latin typeface="+mn-lt"/>
                <a:ea typeface="+mn-ea"/>
                <a:cs typeface="+mn-cs"/>
              </a:rPr>
              <a:t>2023 </a:t>
            </a:r>
            <a:r>
              <a:rPr lang="id-ID" sz="1600" b="1" i="0" baseline="0" dirty="0">
                <a:solidFill>
                  <a:schemeClr val="tx1"/>
                </a:solidFill>
                <a:latin typeface="+mn-lt"/>
                <a:ea typeface="+mn-ea"/>
                <a:cs typeface="+mn-cs"/>
              </a:rPr>
              <a:t>(</a:t>
            </a:r>
            <a:r>
              <a:rPr lang="en-US" sz="1600" b="1" i="0" baseline="0" dirty="0">
                <a:solidFill>
                  <a:schemeClr val="tx1"/>
                </a:solidFill>
                <a:latin typeface="+mn-lt"/>
                <a:ea typeface="+mn-ea"/>
                <a:cs typeface="+mn-cs"/>
              </a:rPr>
              <a:t>3,55 </a:t>
            </a:r>
            <a:r>
              <a:rPr lang="id-ID" sz="1600" b="1" i="0" baseline="0" dirty="0">
                <a:solidFill>
                  <a:schemeClr val="tx1"/>
                </a:solidFill>
                <a:latin typeface="+mn-lt"/>
                <a:ea typeface="+mn-ea"/>
                <a:cs typeface="+mn-cs"/>
              </a:rPr>
              <a:t>%)</a:t>
            </a:r>
            <a:endParaRPr lang="en-US" sz="1600" b="1" i="0" baseline="0" dirty="0">
              <a:solidFill>
                <a:schemeClr val="tx1"/>
              </a:solidFill>
              <a:latin typeface="+mn-lt"/>
              <a:ea typeface="+mn-ea"/>
              <a:cs typeface="+mn-cs"/>
            </a:endParaRPr>
          </a:p>
          <a:p>
            <a:pPr algn="ctr" rtl="0">
              <a:defRPr sz="1000"/>
            </a:pPr>
            <a:endParaRPr lang="en-US" sz="1600" b="1" i="0" u="none" strike="noStrike" baseline="0" dirty="0">
              <a:solidFill>
                <a:schemeClr val="tx1"/>
              </a:solidFill>
              <a:latin typeface="Calibri"/>
              <a:cs typeface="Calibri"/>
            </a:endParaRPr>
          </a:p>
          <a:p>
            <a:pPr algn="ctr" rtl="0">
              <a:defRPr sz="1000"/>
            </a:pPr>
            <a:endParaRPr lang="en-US" sz="1600" b="1" i="0" u="none" strike="noStrike" baseline="0" dirty="0">
              <a:solidFill>
                <a:schemeClr val="tx1"/>
              </a:solidFill>
              <a:latin typeface="Times New Roman"/>
              <a:cs typeface="Times New Roman"/>
            </a:endParaRPr>
          </a:p>
          <a:p>
            <a:pPr algn="ctr" rtl="0">
              <a:defRPr sz="1000"/>
            </a:pPr>
            <a:endParaRPr lang="en-US" sz="1600" b="1" i="0" u="none" strike="noStrike" baseline="0" dirty="0">
              <a:solidFill>
                <a:schemeClr val="tx1"/>
              </a:solidFill>
              <a:latin typeface="Times New Roman"/>
              <a:cs typeface="Times New Roman"/>
            </a:endParaRPr>
          </a:p>
          <a:p>
            <a:pPr algn="ctr" rtl="0">
              <a:defRPr sz="1000"/>
            </a:pPr>
            <a:endParaRPr lang="en-US" sz="1600" b="1" i="0" u="none" strike="noStrike" baseline="0" dirty="0">
              <a:solidFill>
                <a:schemeClr val="tx1"/>
              </a:solidFill>
              <a:latin typeface="Times New Roman"/>
              <a:cs typeface="Times New Roman"/>
            </a:endParaRPr>
          </a:p>
        </p:txBody>
      </p:sp>
      <p:sp>
        <p:nvSpPr>
          <p:cNvPr id="9" name="AutoShape 67"/>
          <p:cNvSpPr>
            <a:spLocks noChangeArrowheads="1"/>
          </p:cNvSpPr>
          <p:nvPr/>
        </p:nvSpPr>
        <p:spPr bwMode="auto">
          <a:xfrm>
            <a:off x="1832569" y="4495800"/>
            <a:ext cx="5037710" cy="2133600"/>
          </a:xfrm>
          <a:prstGeom prst="roundRect">
            <a:avLst>
              <a:gd name="adj" fmla="val 16667"/>
            </a:avLst>
          </a:prstGeom>
          <a:ln>
            <a:headEnd/>
            <a:tailEnd/>
          </a:ln>
        </p:spPr>
        <p:style>
          <a:lnRef idx="1">
            <a:schemeClr val="accent4"/>
          </a:lnRef>
          <a:fillRef idx="3">
            <a:schemeClr val="accent4"/>
          </a:fillRef>
          <a:effectRef idx="2">
            <a:schemeClr val="accent4"/>
          </a:effectRef>
          <a:fontRef idx="minor">
            <a:schemeClr val="lt1"/>
          </a:fontRef>
        </p:style>
        <p:txBody>
          <a:bodyPr wrap="square" lIns="91440" tIns="45720" rIns="91440" bIns="4572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en-US" sz="1600" b="1" i="0" u="none" strike="noStrike" baseline="0" dirty="0" smtClean="0">
                <a:solidFill>
                  <a:schemeClr val="tx1"/>
                </a:solidFill>
                <a:latin typeface="Calibri"/>
                <a:cs typeface="Calibri"/>
              </a:rPr>
              <a:t>Program </a:t>
            </a:r>
            <a:r>
              <a:rPr lang="en-US" sz="1600" b="1" i="0" u="none" strike="noStrike" baseline="0" dirty="0" err="1">
                <a:solidFill>
                  <a:schemeClr val="tx1"/>
                </a:solidFill>
                <a:latin typeface="Calibri"/>
                <a:cs typeface="Calibri"/>
              </a:rPr>
              <a:t>pengembangan</a:t>
            </a:r>
            <a:r>
              <a:rPr lang="en-US" sz="1600" b="1" i="0" u="none" strike="noStrike" baseline="0" dirty="0">
                <a:solidFill>
                  <a:schemeClr val="tx1"/>
                </a:solidFill>
                <a:latin typeface="Calibri"/>
                <a:cs typeface="Calibri"/>
              </a:rPr>
              <a:t>  </a:t>
            </a:r>
            <a:r>
              <a:rPr lang="en-US" sz="1600" b="1" i="0" u="none" strike="noStrike" baseline="0" dirty="0" err="1">
                <a:solidFill>
                  <a:schemeClr val="tx1"/>
                </a:solidFill>
                <a:latin typeface="Calibri"/>
                <a:cs typeface="Calibri"/>
              </a:rPr>
              <a:t>Rumah</a:t>
            </a:r>
            <a:r>
              <a:rPr lang="en-US" sz="1600" b="1" i="0" u="none" strike="noStrike" baseline="0" dirty="0">
                <a:solidFill>
                  <a:schemeClr val="tx1"/>
                </a:solidFill>
                <a:latin typeface="Calibri"/>
                <a:cs typeface="Calibri"/>
              </a:rPr>
              <a:t> </a:t>
            </a:r>
            <a:r>
              <a:rPr lang="en-US" sz="1600" b="1" i="0" u="none" strike="noStrike" baseline="0" dirty="0" err="1">
                <a:solidFill>
                  <a:schemeClr val="tx1"/>
                </a:solidFill>
                <a:latin typeface="Calibri"/>
                <a:cs typeface="Calibri"/>
              </a:rPr>
              <a:t>wirausaha</a:t>
            </a:r>
            <a:endParaRPr lang="en-US" sz="1600" b="1" i="0" u="none" strike="noStrike" baseline="0" dirty="0">
              <a:solidFill>
                <a:schemeClr val="tx1"/>
              </a:solidFill>
              <a:latin typeface="Calibri"/>
              <a:cs typeface="Calibri"/>
            </a:endParaRPr>
          </a:p>
          <a:p>
            <a:pPr algn="ctr" rtl="0">
              <a:defRPr sz="1000"/>
            </a:pPr>
            <a:r>
              <a:rPr lang="en-US" sz="1600" b="1" i="0" u="none" strike="noStrike" baseline="0" dirty="0" err="1">
                <a:solidFill>
                  <a:schemeClr val="tx1"/>
                </a:solidFill>
                <a:latin typeface="Calibri"/>
                <a:cs typeface="Calibri"/>
              </a:rPr>
              <a:t>Indikator</a:t>
            </a:r>
            <a:r>
              <a:rPr lang="en-US" sz="1600" b="1" i="0" u="none" strike="noStrike" baseline="0" dirty="0">
                <a:solidFill>
                  <a:schemeClr val="tx1"/>
                </a:solidFill>
                <a:latin typeface="Calibri"/>
                <a:cs typeface="Calibri"/>
              </a:rPr>
              <a:t> :  1.Persentase </a:t>
            </a:r>
            <a:r>
              <a:rPr lang="en-US" sz="1600" b="1" i="0" u="none" strike="noStrike" baseline="0" dirty="0" err="1">
                <a:solidFill>
                  <a:schemeClr val="tx1"/>
                </a:solidFill>
                <a:latin typeface="Calibri"/>
                <a:cs typeface="Calibri"/>
              </a:rPr>
              <a:t>Cakupan</a:t>
            </a:r>
            <a:r>
              <a:rPr lang="en-US" sz="1600" b="1" i="0" u="none" strike="noStrike" baseline="0" dirty="0">
                <a:solidFill>
                  <a:schemeClr val="tx1"/>
                </a:solidFill>
                <a:latin typeface="Calibri"/>
                <a:cs typeface="Calibri"/>
              </a:rPr>
              <a:t> </a:t>
            </a:r>
            <a:r>
              <a:rPr lang="en-US" sz="1600" b="1" i="0" u="none" strike="noStrike" baseline="0" dirty="0" err="1">
                <a:solidFill>
                  <a:schemeClr val="tx1"/>
                </a:solidFill>
                <a:latin typeface="Calibri"/>
                <a:cs typeface="Calibri"/>
              </a:rPr>
              <a:t>bina</a:t>
            </a:r>
            <a:r>
              <a:rPr lang="en-US" sz="1600" b="1" i="0" u="none" strike="noStrike" baseline="0" dirty="0">
                <a:solidFill>
                  <a:schemeClr val="tx1"/>
                </a:solidFill>
                <a:latin typeface="Calibri"/>
                <a:cs typeface="Calibri"/>
              </a:rPr>
              <a:t> </a:t>
            </a:r>
            <a:r>
              <a:rPr lang="en-US" sz="1600" b="1" i="0" u="none" strike="noStrike" baseline="0" dirty="0" smtClean="0">
                <a:solidFill>
                  <a:schemeClr val="tx1"/>
                </a:solidFill>
                <a:latin typeface="Calibri"/>
                <a:cs typeface="Calibri"/>
              </a:rPr>
              <a:t>UMKM</a:t>
            </a:r>
          </a:p>
          <a:p>
            <a:pPr algn="ctr" rtl="0">
              <a:defRPr sz="1000"/>
            </a:pPr>
            <a:r>
              <a:rPr lang="en-US" sz="1600" b="1" dirty="0" smtClean="0">
                <a:solidFill>
                  <a:schemeClr val="tx1"/>
                </a:solidFill>
                <a:latin typeface="Calibri"/>
                <a:cs typeface="Calibri"/>
              </a:rPr>
              <a:t>Target : </a:t>
            </a:r>
            <a:r>
              <a:rPr lang="en-US" sz="1600" b="1" dirty="0" err="1" smtClean="0">
                <a:solidFill>
                  <a:schemeClr val="tx1"/>
                </a:solidFill>
                <a:latin typeface="Calibri"/>
                <a:cs typeface="Calibri"/>
              </a:rPr>
              <a:t>tahun</a:t>
            </a:r>
            <a:r>
              <a:rPr lang="en-US" sz="1600" b="1" dirty="0" smtClean="0">
                <a:solidFill>
                  <a:schemeClr val="tx1"/>
                </a:solidFill>
                <a:latin typeface="Calibri"/>
                <a:cs typeface="Calibri"/>
              </a:rPr>
              <a:t> 2019 (1.64%)</a:t>
            </a:r>
          </a:p>
          <a:p>
            <a:pPr algn="ctr" rtl="0">
              <a:defRPr sz="1000"/>
            </a:pPr>
            <a:r>
              <a:rPr lang="en-US" sz="1600" b="1" i="0" u="none" strike="noStrike" baseline="0" dirty="0" smtClean="0">
                <a:solidFill>
                  <a:schemeClr val="tx1"/>
                </a:solidFill>
                <a:latin typeface="Calibri"/>
                <a:cs typeface="Calibri"/>
              </a:rPr>
              <a:t>2020</a:t>
            </a:r>
            <a:r>
              <a:rPr lang="en-US" sz="1600" b="1" i="0" u="none" strike="noStrike" dirty="0" smtClean="0">
                <a:solidFill>
                  <a:schemeClr val="tx1"/>
                </a:solidFill>
                <a:latin typeface="Calibri"/>
                <a:cs typeface="Calibri"/>
              </a:rPr>
              <a:t> (2.01%)</a:t>
            </a:r>
          </a:p>
          <a:p>
            <a:pPr algn="ctr" rtl="0">
              <a:defRPr sz="1000"/>
            </a:pPr>
            <a:r>
              <a:rPr lang="en-US" sz="1600" b="1" baseline="0" dirty="0" smtClean="0">
                <a:solidFill>
                  <a:schemeClr val="tx1"/>
                </a:solidFill>
                <a:latin typeface="Calibri"/>
                <a:cs typeface="Calibri"/>
              </a:rPr>
              <a:t>2021</a:t>
            </a:r>
            <a:r>
              <a:rPr lang="en-US" sz="1600" b="1" dirty="0" smtClean="0">
                <a:solidFill>
                  <a:schemeClr val="tx1"/>
                </a:solidFill>
                <a:latin typeface="Calibri"/>
                <a:cs typeface="Calibri"/>
              </a:rPr>
              <a:t> (2.38%)</a:t>
            </a:r>
          </a:p>
          <a:p>
            <a:pPr algn="ctr" rtl="0">
              <a:defRPr sz="1000"/>
            </a:pPr>
            <a:r>
              <a:rPr lang="en-US" sz="1600" b="1" i="0" u="none" strike="noStrike" baseline="0" dirty="0" smtClean="0">
                <a:solidFill>
                  <a:schemeClr val="tx1"/>
                </a:solidFill>
                <a:latin typeface="Calibri"/>
                <a:cs typeface="Calibri"/>
              </a:rPr>
              <a:t>2022</a:t>
            </a:r>
            <a:r>
              <a:rPr lang="en-US" sz="1600" b="1" i="0" u="none" strike="noStrike" dirty="0" smtClean="0">
                <a:solidFill>
                  <a:schemeClr val="tx1"/>
                </a:solidFill>
                <a:latin typeface="Calibri"/>
                <a:cs typeface="Calibri"/>
              </a:rPr>
              <a:t> (2.76%)</a:t>
            </a:r>
          </a:p>
          <a:p>
            <a:pPr algn="ctr" rtl="0">
              <a:defRPr sz="1000"/>
            </a:pPr>
            <a:r>
              <a:rPr lang="en-US" sz="1600" b="1" baseline="0" dirty="0" smtClean="0">
                <a:solidFill>
                  <a:schemeClr val="tx1"/>
                </a:solidFill>
                <a:latin typeface="Calibri"/>
                <a:cs typeface="Calibri"/>
              </a:rPr>
              <a:t>2023</a:t>
            </a:r>
            <a:r>
              <a:rPr lang="en-US" sz="1600" b="1" dirty="0" smtClean="0">
                <a:solidFill>
                  <a:schemeClr val="tx1"/>
                </a:solidFill>
                <a:latin typeface="Calibri"/>
                <a:cs typeface="Calibri"/>
              </a:rPr>
              <a:t> (3.13%)</a:t>
            </a:r>
            <a:endParaRPr lang="en-US" sz="1600" b="1" i="0" u="none" strike="noStrike" baseline="0" dirty="0">
              <a:solidFill>
                <a:schemeClr val="tx1"/>
              </a:solidFill>
              <a:latin typeface="Times New Roman"/>
              <a:cs typeface="Times New Roman"/>
            </a:endParaRPr>
          </a:p>
          <a:p>
            <a:pPr algn="ctr" rtl="0">
              <a:defRPr sz="1000"/>
            </a:pPr>
            <a:endParaRPr lang="en-US" sz="1600" b="1" i="0" u="none" strike="noStrike" baseline="0" dirty="0">
              <a:solidFill>
                <a:schemeClr val="tx1"/>
              </a:solidFill>
              <a:latin typeface="Times New Roman"/>
              <a:cs typeface="Times New Roman"/>
            </a:endParaRPr>
          </a:p>
        </p:txBody>
      </p:sp>
      <p:cxnSp>
        <p:nvCxnSpPr>
          <p:cNvPr id="20" name="Straight Arrow Connector 19"/>
          <p:cNvCxnSpPr>
            <a:stCxn id="5" idx="2"/>
            <a:endCxn id="8" idx="0"/>
          </p:cNvCxnSpPr>
          <p:nvPr/>
        </p:nvCxnSpPr>
        <p:spPr>
          <a:xfrm rot="16200000" flipH="1">
            <a:off x="4153107" y="1764663"/>
            <a:ext cx="363765" cy="2939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9" idx="0"/>
          </p:cNvCxnSpPr>
          <p:nvPr/>
        </p:nvCxnSpPr>
        <p:spPr>
          <a:xfrm rot="16200000" flipH="1">
            <a:off x="4201474" y="4345849"/>
            <a:ext cx="298165" cy="173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Left Arrow 6"/>
          <p:cNvSpPr/>
          <p:nvPr/>
        </p:nvSpPr>
        <p:spPr>
          <a:xfrm>
            <a:off x="7010400" y="6400800"/>
            <a:ext cx="457200" cy="228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
          <p:cNvSpPr txBox="1">
            <a:spLocks noChangeArrowheads="1"/>
          </p:cNvSpPr>
          <p:nvPr/>
        </p:nvSpPr>
        <p:spPr bwMode="auto">
          <a:xfrm>
            <a:off x="109539" y="139701"/>
            <a:ext cx="5148262" cy="400110"/>
          </a:xfrm>
          <a:prstGeom prst="rect">
            <a:avLst/>
          </a:prstGeom>
          <a:noFill/>
          <a:ln w="9525">
            <a:noFill/>
            <a:miter lim="800000"/>
            <a:headEnd/>
            <a:tailEnd/>
          </a:ln>
        </p:spPr>
        <p:txBody>
          <a:bodyPr wrap="square">
            <a:spAutoFit/>
          </a:bodyPr>
          <a:lstStyle/>
          <a:p>
            <a:r>
              <a:rPr lang="en-US" altLang="zh-CN" sz="2000" b="1" dirty="0" err="1">
                <a:ea typeface="SimSun" pitchFamily="2" charset="-122"/>
              </a:rPr>
              <a:t>Laporan</a:t>
            </a:r>
            <a:r>
              <a:rPr lang="en-US" altLang="zh-CN" sz="2000" b="1" dirty="0">
                <a:ea typeface="SimSun" pitchFamily="2" charset="-122"/>
              </a:rPr>
              <a:t> </a:t>
            </a:r>
            <a:r>
              <a:rPr lang="en-US" altLang="zh-CN" sz="2000" b="1" dirty="0" err="1">
                <a:ea typeface="SimSun" pitchFamily="2" charset="-122"/>
              </a:rPr>
              <a:t>Kinerja</a:t>
            </a:r>
            <a:r>
              <a:rPr lang="en-US" altLang="zh-CN" sz="2000" b="1" dirty="0">
                <a:ea typeface="SimSun" pitchFamily="2" charset="-122"/>
              </a:rPr>
              <a:t> </a:t>
            </a:r>
            <a:r>
              <a:rPr lang="en-US" altLang="zh-CN" sz="2000" b="1" dirty="0" err="1">
                <a:ea typeface="SimSun" pitchFamily="2" charset="-122"/>
              </a:rPr>
              <a:t>Instansi</a:t>
            </a:r>
            <a:r>
              <a:rPr lang="en-US" altLang="zh-CN" sz="2000" b="1" dirty="0">
                <a:ea typeface="SimSun" pitchFamily="2" charset="-122"/>
              </a:rPr>
              <a:t> </a:t>
            </a:r>
            <a:r>
              <a:rPr lang="en-US" altLang="zh-CN" sz="2000" b="1" dirty="0" err="1">
                <a:ea typeface="SimSun" pitchFamily="2" charset="-122"/>
              </a:rPr>
              <a:t>Pemerintah</a:t>
            </a:r>
            <a:endParaRPr lang="en-US" altLang="zh-CN" sz="2000" b="1" dirty="0">
              <a:ea typeface="SimSun" pitchFamily="2" charset="-122"/>
            </a:endParaRPr>
          </a:p>
        </p:txBody>
      </p:sp>
      <p:sp>
        <p:nvSpPr>
          <p:cNvPr id="12" name="Text Box 7"/>
          <p:cNvSpPr txBox="1">
            <a:spLocks noChangeArrowheads="1"/>
          </p:cNvSpPr>
          <p:nvPr/>
        </p:nvSpPr>
        <p:spPr bwMode="auto">
          <a:xfrm>
            <a:off x="2743200" y="762000"/>
            <a:ext cx="3232744" cy="338554"/>
          </a:xfrm>
          <a:prstGeom prst="rect">
            <a:avLst/>
          </a:prstGeom>
          <a:noFill/>
          <a:ln w="9525">
            <a:noFill/>
            <a:miter lim="800000"/>
            <a:headEnd/>
            <a:tailEnd/>
          </a:ln>
        </p:spPr>
        <p:txBody>
          <a:bodyPr wrap="none">
            <a:spAutoFit/>
          </a:bodyPr>
          <a:lstStyle/>
          <a:p>
            <a:r>
              <a:rPr lang="en-US" altLang="zh-CN" sz="1600" b="1" dirty="0">
                <a:ea typeface="SimSun" pitchFamily="2" charset="-122"/>
              </a:rPr>
              <a:t>PENGUKURAN CAPAIAN KINERJA</a:t>
            </a:r>
          </a:p>
        </p:txBody>
      </p:sp>
      <p:pic>
        <p:nvPicPr>
          <p:cNvPr id="1026" name="Picture 2"/>
          <p:cNvPicPr>
            <a:picLocks noChangeAspect="1" noChangeArrowheads="1"/>
          </p:cNvPicPr>
          <p:nvPr/>
        </p:nvPicPr>
        <p:blipFill>
          <a:blip r:embed="rId2"/>
          <a:srcRect/>
          <a:stretch>
            <a:fillRect/>
          </a:stretch>
        </p:blipFill>
        <p:spPr bwMode="auto">
          <a:xfrm>
            <a:off x="381000" y="1143000"/>
            <a:ext cx="8305800" cy="54246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228600" y="533400"/>
            <a:ext cx="86106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r>
              <a:rPr lang="en-US" dirty="0" err="1" smtClean="0"/>
              <a:t>Sasran</a:t>
            </a:r>
            <a:r>
              <a:rPr lang="en-US" dirty="0" smtClean="0"/>
              <a:t> 1  : </a:t>
            </a:r>
            <a:r>
              <a:rPr lang="id-ID" dirty="0" smtClean="0"/>
              <a:t>Meningkatnya produktifitas  sektor perdagangan </a:t>
            </a:r>
            <a:endParaRPr lang="en-US" dirty="0" smtClean="0"/>
          </a:p>
          <a:p>
            <a:pPr lvl="0"/>
            <a:r>
              <a:rPr lang="en-US" dirty="0" err="1" smtClean="0"/>
              <a:t>Indikator</a:t>
            </a:r>
            <a:r>
              <a:rPr lang="en-US" dirty="0" smtClean="0"/>
              <a:t> : </a:t>
            </a:r>
            <a:r>
              <a:rPr lang="en-ID" dirty="0" err="1" smtClean="0"/>
              <a:t>Presentase</a:t>
            </a:r>
            <a:r>
              <a:rPr lang="en-ID" dirty="0" smtClean="0"/>
              <a:t>  </a:t>
            </a:r>
            <a:r>
              <a:rPr lang="id-ID" dirty="0" smtClean="0"/>
              <a:t>kenaikan nilai volume  perdagangan </a:t>
            </a:r>
            <a:endParaRPr lang="en-US" dirty="0"/>
          </a:p>
        </p:txBody>
      </p:sp>
      <p:sp>
        <p:nvSpPr>
          <p:cNvPr id="9" name="Rounded Rectangle 8"/>
          <p:cNvSpPr/>
          <p:nvPr/>
        </p:nvSpPr>
        <p:spPr>
          <a:xfrm>
            <a:off x="304800" y="1905000"/>
            <a:ext cx="22860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r>
              <a:rPr lang="en-US" dirty="0" smtClean="0"/>
              <a:t>Target     : 7.91%</a:t>
            </a:r>
          </a:p>
          <a:p>
            <a:pPr lvl="0"/>
            <a:r>
              <a:rPr lang="en-US" dirty="0" err="1" smtClean="0"/>
              <a:t>Realisasi</a:t>
            </a:r>
            <a:r>
              <a:rPr lang="en-US" dirty="0" smtClean="0"/>
              <a:t>  : 7.89%</a:t>
            </a:r>
            <a:endParaRPr lang="en-US" dirty="0"/>
          </a:p>
        </p:txBody>
      </p:sp>
      <p:sp>
        <p:nvSpPr>
          <p:cNvPr id="12" name="Rounded Rectangle 11"/>
          <p:cNvSpPr/>
          <p:nvPr/>
        </p:nvSpPr>
        <p:spPr>
          <a:xfrm>
            <a:off x="152400" y="3048000"/>
            <a:ext cx="28194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lvl="0"/>
            <a:r>
              <a:rPr lang="en-US" dirty="0" err="1" smtClean="0"/>
              <a:t>Faktor</a:t>
            </a:r>
            <a:r>
              <a:rPr lang="en-US" dirty="0" smtClean="0"/>
              <a:t> </a:t>
            </a:r>
            <a:r>
              <a:rPr lang="en-US" dirty="0" err="1" smtClean="0"/>
              <a:t>Pendukung</a:t>
            </a:r>
            <a:r>
              <a:rPr lang="en-US" dirty="0" smtClean="0"/>
              <a:t> </a:t>
            </a:r>
            <a:r>
              <a:rPr lang="en-US" dirty="0" err="1" smtClean="0"/>
              <a:t>Keberhasil</a:t>
            </a:r>
            <a:r>
              <a:rPr lang="en-US" dirty="0" smtClean="0"/>
              <a:t> </a:t>
            </a:r>
            <a:r>
              <a:rPr lang="en-US" dirty="0" err="1" smtClean="0"/>
              <a:t>capaian</a:t>
            </a:r>
            <a:r>
              <a:rPr lang="en-US" dirty="0" smtClean="0"/>
              <a:t> Target </a:t>
            </a:r>
            <a:r>
              <a:rPr lang="en-US" dirty="0" err="1" smtClean="0"/>
              <a:t>kinerja</a:t>
            </a:r>
            <a:endParaRPr lang="en-US" dirty="0"/>
          </a:p>
        </p:txBody>
      </p:sp>
      <p:sp>
        <p:nvSpPr>
          <p:cNvPr id="13" name="Rounded Rectangle 12"/>
          <p:cNvSpPr/>
          <p:nvPr/>
        </p:nvSpPr>
        <p:spPr>
          <a:xfrm>
            <a:off x="3276600" y="2404670"/>
            <a:ext cx="5715000" cy="2209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lvl="0" indent="-342900">
              <a:buFont typeface="+mj-lt"/>
              <a:buAutoNum type="arabicPeriod"/>
            </a:pPr>
            <a:r>
              <a:rPr lang="en-US" sz="1600" dirty="0" smtClean="0"/>
              <a:t>Pembangunan </a:t>
            </a:r>
            <a:r>
              <a:rPr lang="en-US" sz="1600" dirty="0" err="1" smtClean="0"/>
              <a:t>sarana</a:t>
            </a:r>
            <a:r>
              <a:rPr lang="en-US" sz="1600" dirty="0" smtClean="0"/>
              <a:t> </a:t>
            </a:r>
            <a:r>
              <a:rPr lang="en-US" sz="1600" dirty="0" err="1" smtClean="0"/>
              <a:t>dan</a:t>
            </a:r>
            <a:r>
              <a:rPr lang="en-US" sz="1600" dirty="0" smtClean="0"/>
              <a:t> </a:t>
            </a:r>
            <a:r>
              <a:rPr lang="en-US" sz="1600" dirty="0" err="1" smtClean="0"/>
              <a:t>prasarana</a:t>
            </a:r>
            <a:r>
              <a:rPr lang="en-US" sz="1600" dirty="0" smtClean="0"/>
              <a:t> </a:t>
            </a:r>
            <a:r>
              <a:rPr lang="en-US" sz="1600" dirty="0" err="1" smtClean="0"/>
              <a:t>pasar</a:t>
            </a:r>
            <a:endParaRPr lang="en-US" sz="1600" dirty="0" smtClean="0"/>
          </a:p>
          <a:p>
            <a:pPr marL="342900" lvl="0" indent="-342900">
              <a:buFont typeface="+mj-lt"/>
              <a:buAutoNum type="arabicPeriod"/>
            </a:pPr>
            <a:r>
              <a:rPr lang="en-US" sz="1600" dirty="0" err="1" smtClean="0"/>
              <a:t>penataan</a:t>
            </a:r>
            <a:r>
              <a:rPr lang="en-US" sz="1600" dirty="0" smtClean="0"/>
              <a:t> </a:t>
            </a:r>
            <a:r>
              <a:rPr lang="en-US" sz="1600" dirty="0" err="1" smtClean="0"/>
              <a:t>pedagang</a:t>
            </a:r>
            <a:r>
              <a:rPr lang="en-US" sz="1600" dirty="0" smtClean="0"/>
              <a:t> </a:t>
            </a:r>
            <a:r>
              <a:rPr lang="en-US" sz="1600" dirty="0" err="1" smtClean="0"/>
              <a:t>di</a:t>
            </a:r>
            <a:r>
              <a:rPr lang="en-US" sz="1600" dirty="0" smtClean="0"/>
              <a:t> </a:t>
            </a:r>
            <a:r>
              <a:rPr lang="en-US" sz="1600" dirty="0" err="1" smtClean="0"/>
              <a:t>Pasar</a:t>
            </a:r>
            <a:r>
              <a:rPr lang="en-US" sz="1600" dirty="0" smtClean="0"/>
              <a:t> </a:t>
            </a:r>
            <a:r>
              <a:rPr lang="en-US" sz="1600" dirty="0" err="1" smtClean="0"/>
              <a:t>Pusat</a:t>
            </a:r>
            <a:r>
              <a:rPr lang="en-US" sz="1600" dirty="0" smtClean="0"/>
              <a:t> Padang </a:t>
            </a:r>
            <a:r>
              <a:rPr lang="en-US" sz="1600" dirty="0" err="1" smtClean="0"/>
              <a:t>Panjang</a:t>
            </a:r>
            <a:r>
              <a:rPr lang="en-US" sz="1600" dirty="0" smtClean="0"/>
              <a:t>;</a:t>
            </a:r>
          </a:p>
          <a:p>
            <a:pPr marL="342900" lvl="0" indent="-342900">
              <a:buFont typeface="+mj-lt"/>
              <a:buAutoNum type="arabicPeriod"/>
            </a:pPr>
            <a:r>
              <a:rPr lang="en-US" sz="1600" dirty="0" err="1" smtClean="0"/>
              <a:t>pengawasan</a:t>
            </a:r>
            <a:r>
              <a:rPr lang="en-US" sz="1600" dirty="0" smtClean="0"/>
              <a:t> yang </a:t>
            </a:r>
            <a:r>
              <a:rPr lang="en-US" sz="1600" dirty="0" err="1" smtClean="0"/>
              <a:t>dilakukan</a:t>
            </a:r>
            <a:r>
              <a:rPr lang="en-US" sz="1600" dirty="0" smtClean="0"/>
              <a:t> </a:t>
            </a:r>
            <a:r>
              <a:rPr lang="en-US" sz="1600" dirty="0" err="1" smtClean="0"/>
              <a:t>secara</a:t>
            </a:r>
            <a:r>
              <a:rPr lang="en-US" sz="1600" dirty="0" smtClean="0"/>
              <a:t> </a:t>
            </a:r>
            <a:r>
              <a:rPr lang="en-US" sz="1600" dirty="0" err="1" smtClean="0"/>
              <a:t>intensif</a:t>
            </a:r>
            <a:r>
              <a:rPr lang="en-US" sz="1600" dirty="0" smtClean="0"/>
              <a:t> </a:t>
            </a:r>
            <a:r>
              <a:rPr lang="en-US" sz="1600" dirty="0" err="1" smtClean="0"/>
              <a:t>kepada</a:t>
            </a:r>
            <a:r>
              <a:rPr lang="en-US" sz="1600" dirty="0" smtClean="0"/>
              <a:t> </a:t>
            </a:r>
            <a:r>
              <a:rPr lang="en-US" sz="1600" dirty="0" err="1" smtClean="0"/>
              <a:t>pelaku</a:t>
            </a:r>
            <a:r>
              <a:rPr lang="en-US" sz="1600" dirty="0" smtClean="0"/>
              <a:t> </a:t>
            </a:r>
            <a:r>
              <a:rPr lang="en-US" sz="1600" dirty="0" err="1" smtClean="0"/>
              <a:t>usaha</a:t>
            </a:r>
            <a:r>
              <a:rPr lang="en-US" sz="1600" dirty="0" smtClean="0"/>
              <a:t>;</a:t>
            </a:r>
          </a:p>
          <a:p>
            <a:pPr marL="342900" lvl="0" indent="-342900">
              <a:buFont typeface="+mj-lt"/>
              <a:buAutoNum type="arabicPeriod"/>
            </a:pPr>
            <a:r>
              <a:rPr lang="en-US" sz="1600" dirty="0" err="1" smtClean="0"/>
              <a:t>tera</a:t>
            </a:r>
            <a:r>
              <a:rPr lang="en-US" sz="1600" dirty="0" smtClean="0"/>
              <a:t> </a:t>
            </a:r>
            <a:r>
              <a:rPr lang="en-US" sz="1600" dirty="0" err="1" smtClean="0"/>
              <a:t>ulang</a:t>
            </a:r>
            <a:r>
              <a:rPr lang="en-US" sz="1600" dirty="0" smtClean="0"/>
              <a:t> </a:t>
            </a:r>
            <a:r>
              <a:rPr lang="en-US" sz="1600" dirty="0" err="1" smtClean="0"/>
              <a:t>sebanyak</a:t>
            </a:r>
            <a:r>
              <a:rPr lang="en-US" sz="1600" dirty="0" smtClean="0"/>
              <a:t> 1.306 </a:t>
            </a:r>
            <a:r>
              <a:rPr lang="en-US" sz="1600" dirty="0" err="1" smtClean="0"/>
              <a:t>tera</a:t>
            </a:r>
            <a:r>
              <a:rPr lang="en-US" sz="1600" dirty="0" smtClean="0"/>
              <a:t> </a:t>
            </a:r>
            <a:r>
              <a:rPr lang="en-US" sz="1600" dirty="0" err="1" smtClean="0"/>
              <a:t>dalam</a:t>
            </a:r>
            <a:r>
              <a:rPr lang="en-US" sz="1600" dirty="0" smtClean="0"/>
              <a:t> </a:t>
            </a:r>
            <a:r>
              <a:rPr lang="en-US" sz="1600" dirty="0" err="1" smtClean="0"/>
              <a:t>rangka</a:t>
            </a:r>
            <a:r>
              <a:rPr lang="en-US" sz="1600" dirty="0" smtClean="0"/>
              <a:t> </a:t>
            </a:r>
            <a:r>
              <a:rPr lang="en-US" sz="1600" dirty="0" err="1" smtClean="0"/>
              <a:t>daerah</a:t>
            </a:r>
            <a:r>
              <a:rPr lang="en-US" sz="1600" dirty="0" smtClean="0"/>
              <a:t> </a:t>
            </a:r>
            <a:r>
              <a:rPr lang="en-US" sz="1600" dirty="0" err="1" smtClean="0"/>
              <a:t>tertib</a:t>
            </a:r>
            <a:r>
              <a:rPr lang="en-US" sz="1600" dirty="0" smtClean="0"/>
              <a:t> </a:t>
            </a:r>
            <a:r>
              <a:rPr lang="en-US" sz="1600" dirty="0" err="1" smtClean="0"/>
              <a:t>ukur</a:t>
            </a:r>
            <a:r>
              <a:rPr lang="en-US" sz="1600" dirty="0" smtClean="0"/>
              <a:t>.</a:t>
            </a:r>
          </a:p>
          <a:p>
            <a:pPr marL="342900" lvl="0" indent="-342900">
              <a:buFont typeface="+mj-lt"/>
              <a:buAutoNum type="arabicPeriod"/>
            </a:pPr>
            <a:r>
              <a:rPr lang="en-US" sz="1600" dirty="0" err="1" smtClean="0"/>
              <a:t>Pasar</a:t>
            </a:r>
            <a:r>
              <a:rPr lang="en-US" sz="1600" dirty="0" smtClean="0"/>
              <a:t> </a:t>
            </a:r>
            <a:r>
              <a:rPr lang="en-US" sz="1600" dirty="0" err="1" smtClean="0"/>
              <a:t>padang</a:t>
            </a:r>
            <a:r>
              <a:rPr lang="en-US" sz="1600" dirty="0" smtClean="0"/>
              <a:t> </a:t>
            </a:r>
            <a:r>
              <a:rPr lang="en-US" sz="1600" dirty="0" err="1" smtClean="0"/>
              <a:t>panjang</a:t>
            </a:r>
            <a:r>
              <a:rPr lang="en-US" sz="1600" dirty="0" smtClean="0"/>
              <a:t> yang </a:t>
            </a:r>
            <a:r>
              <a:rPr lang="en-US" sz="1600" dirty="0" err="1" smtClean="0"/>
              <a:t>terletak</a:t>
            </a:r>
            <a:r>
              <a:rPr lang="en-US" sz="1600" dirty="0" smtClean="0"/>
              <a:t> </a:t>
            </a:r>
            <a:r>
              <a:rPr lang="en-US" sz="1600" dirty="0" err="1" smtClean="0"/>
              <a:t>di</a:t>
            </a:r>
            <a:r>
              <a:rPr lang="en-US" sz="1600" dirty="0" smtClean="0"/>
              <a:t> </a:t>
            </a:r>
            <a:r>
              <a:rPr lang="en-US" sz="1600" dirty="0" err="1" smtClean="0"/>
              <a:t>tengah</a:t>
            </a:r>
            <a:r>
              <a:rPr lang="en-US" sz="1600" dirty="0" smtClean="0"/>
              <a:t> </a:t>
            </a:r>
            <a:r>
              <a:rPr lang="en-US" sz="1600" dirty="0" err="1" smtClean="0"/>
              <a:t>kota</a:t>
            </a:r>
            <a:r>
              <a:rPr lang="en-US" sz="1600" dirty="0" smtClean="0"/>
              <a:t> (</a:t>
            </a:r>
            <a:r>
              <a:rPr lang="en-US" sz="1600" dirty="0" err="1" smtClean="0"/>
              <a:t>Strategis</a:t>
            </a:r>
            <a:r>
              <a:rPr lang="en-US" sz="1600" dirty="0" smtClean="0"/>
              <a:t>)</a:t>
            </a:r>
          </a:p>
          <a:p>
            <a:pPr marL="342900" lvl="0" indent="-342900">
              <a:buAutoNum type="arabicPeriod"/>
            </a:pPr>
            <a:endParaRPr lang="en-US" sz="1600" dirty="0"/>
          </a:p>
        </p:txBody>
      </p:sp>
      <p:cxnSp>
        <p:nvCxnSpPr>
          <p:cNvPr id="15" name="Straight Arrow Connector 14"/>
          <p:cNvCxnSpPr>
            <a:stCxn id="12" idx="3"/>
            <a:endCxn id="13" idx="1"/>
          </p:cNvCxnSpPr>
          <p:nvPr/>
        </p:nvCxnSpPr>
        <p:spPr>
          <a:xfrm>
            <a:off x="2971800" y="3505200"/>
            <a:ext cx="304800" cy="43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87868"/>
            <a:ext cx="3256993" cy="369332"/>
          </a:xfrm>
          <a:prstGeom prst="rect">
            <a:avLst/>
          </a:prstGeom>
          <a:noFill/>
        </p:spPr>
        <p:txBody>
          <a:bodyPr wrap="square" rtlCol="0">
            <a:spAutoFit/>
          </a:bodyPr>
          <a:lstStyle/>
          <a:p>
            <a:r>
              <a:rPr lang="en-US" dirty="0" err="1" smtClean="0"/>
              <a:t>Capaian</a:t>
            </a:r>
            <a:r>
              <a:rPr lang="en-US" dirty="0" smtClean="0"/>
              <a:t> </a:t>
            </a:r>
            <a:r>
              <a:rPr lang="en-US" dirty="0" err="1" smtClean="0"/>
              <a:t>kinerja</a:t>
            </a:r>
            <a:r>
              <a:rPr lang="en-US" dirty="0" smtClean="0"/>
              <a:t> </a:t>
            </a:r>
            <a:r>
              <a:rPr lang="en-US" dirty="0" err="1" smtClean="0"/>
              <a:t>tahun</a:t>
            </a:r>
            <a:r>
              <a:rPr lang="en-US" dirty="0" smtClean="0"/>
              <a:t> 2019</a:t>
            </a:r>
            <a:endParaRPr lang="en-US" dirty="0"/>
          </a:p>
        </p:txBody>
      </p:sp>
      <p:sp>
        <p:nvSpPr>
          <p:cNvPr id="18" name="Rounded Rectangle 17"/>
          <p:cNvSpPr/>
          <p:nvPr/>
        </p:nvSpPr>
        <p:spPr>
          <a:xfrm>
            <a:off x="76200" y="5105400"/>
            <a:ext cx="28194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lvl="0"/>
            <a:r>
              <a:rPr lang="en-US" dirty="0" err="1" smtClean="0"/>
              <a:t>Faktor</a:t>
            </a:r>
            <a:r>
              <a:rPr lang="en-US" dirty="0" smtClean="0"/>
              <a:t> </a:t>
            </a:r>
            <a:r>
              <a:rPr lang="en-US" dirty="0" err="1" smtClean="0"/>
              <a:t>Penghambat</a:t>
            </a:r>
            <a:r>
              <a:rPr lang="en-US" dirty="0" smtClean="0"/>
              <a:t> </a:t>
            </a:r>
            <a:r>
              <a:rPr lang="en-US" dirty="0" err="1" smtClean="0"/>
              <a:t>Keberhasil</a:t>
            </a:r>
            <a:r>
              <a:rPr lang="en-US" dirty="0" smtClean="0"/>
              <a:t> </a:t>
            </a:r>
            <a:r>
              <a:rPr lang="en-US" dirty="0" err="1" smtClean="0"/>
              <a:t>capaian</a:t>
            </a:r>
            <a:r>
              <a:rPr lang="en-US" dirty="0" smtClean="0"/>
              <a:t> Target </a:t>
            </a:r>
            <a:r>
              <a:rPr lang="en-US" dirty="0" err="1" smtClean="0"/>
              <a:t>kinerja</a:t>
            </a:r>
            <a:endParaRPr lang="en-US" dirty="0"/>
          </a:p>
        </p:txBody>
      </p:sp>
      <p:sp>
        <p:nvSpPr>
          <p:cNvPr id="20" name="Rounded Rectangle 19"/>
          <p:cNvSpPr/>
          <p:nvPr/>
        </p:nvSpPr>
        <p:spPr>
          <a:xfrm>
            <a:off x="3200400" y="5045440"/>
            <a:ext cx="5715000" cy="105056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lvl="0" indent="-342900">
              <a:buAutoNum type="arabicPeriod"/>
            </a:pPr>
            <a:endParaRPr lang="en-US" sz="1600" dirty="0" smtClean="0"/>
          </a:p>
          <a:p>
            <a:pPr marL="342900" lvl="0" indent="-342900">
              <a:buAutoNum type="arabicPeriod"/>
            </a:pPr>
            <a:endParaRPr lang="en-US" sz="1600" dirty="0" smtClean="0"/>
          </a:p>
          <a:p>
            <a:pPr marL="342900" lvl="0" indent="-342900">
              <a:buAutoNum type="arabicPeriod"/>
            </a:pPr>
            <a:r>
              <a:rPr lang="en-US" sz="1600" dirty="0" err="1" smtClean="0"/>
              <a:t>Menurunnya</a:t>
            </a:r>
            <a:r>
              <a:rPr lang="en-US" sz="1600" dirty="0" smtClean="0"/>
              <a:t> </a:t>
            </a:r>
            <a:r>
              <a:rPr lang="en-US" sz="1600" dirty="0" err="1" smtClean="0"/>
              <a:t>daya</a:t>
            </a:r>
            <a:r>
              <a:rPr lang="en-US" sz="1600" dirty="0" smtClean="0"/>
              <a:t> </a:t>
            </a:r>
            <a:r>
              <a:rPr lang="en-US" sz="1600" dirty="0" err="1" smtClean="0"/>
              <a:t>beli</a:t>
            </a:r>
            <a:r>
              <a:rPr lang="en-US" sz="1600" dirty="0" smtClean="0"/>
              <a:t> </a:t>
            </a:r>
            <a:r>
              <a:rPr lang="en-US" sz="1600" dirty="0" err="1" smtClean="0"/>
              <a:t>masyarakat</a:t>
            </a:r>
            <a:r>
              <a:rPr lang="en-US" sz="1600" dirty="0" smtClean="0"/>
              <a:t> </a:t>
            </a:r>
          </a:p>
          <a:p>
            <a:pPr marL="342900" lvl="0" indent="-342900">
              <a:buAutoNum type="arabicPeriod"/>
            </a:pPr>
            <a:r>
              <a:rPr lang="en-US" sz="1600" dirty="0" err="1" smtClean="0"/>
              <a:t>Melemahnya</a:t>
            </a:r>
            <a:r>
              <a:rPr lang="en-US" sz="1600" dirty="0" smtClean="0"/>
              <a:t> </a:t>
            </a:r>
            <a:r>
              <a:rPr lang="en-US" sz="1600" dirty="0" err="1" smtClean="0"/>
              <a:t>perekonomian</a:t>
            </a:r>
            <a:r>
              <a:rPr lang="en-US" sz="1600" dirty="0" smtClean="0"/>
              <a:t> </a:t>
            </a:r>
            <a:r>
              <a:rPr lang="en-US" sz="1600" dirty="0" err="1" smtClean="0"/>
              <a:t>lokal</a:t>
            </a:r>
            <a:r>
              <a:rPr lang="en-US" sz="1600" dirty="0" smtClean="0"/>
              <a:t>, </a:t>
            </a:r>
            <a:r>
              <a:rPr lang="en-US" sz="1600" dirty="0" err="1" smtClean="0"/>
              <a:t>Nasional</a:t>
            </a:r>
            <a:r>
              <a:rPr lang="en-US" sz="1600" dirty="0" smtClean="0"/>
              <a:t> </a:t>
            </a:r>
            <a:r>
              <a:rPr lang="en-US" sz="1600" dirty="0" err="1" smtClean="0"/>
              <a:t>dan</a:t>
            </a:r>
            <a:r>
              <a:rPr lang="en-US" sz="1600" dirty="0" smtClean="0"/>
              <a:t> Regional, </a:t>
            </a:r>
          </a:p>
          <a:p>
            <a:pPr marL="342900" lvl="0" indent="-342900"/>
            <a:endParaRPr lang="en-US" sz="1600" dirty="0" smtClean="0"/>
          </a:p>
          <a:p>
            <a:pPr marL="342900" lvl="0" indent="-342900">
              <a:buAutoNum type="arabicPeriod"/>
            </a:pPr>
            <a:endParaRPr lang="en-US" sz="1600" dirty="0"/>
          </a:p>
        </p:txBody>
      </p:sp>
      <p:cxnSp>
        <p:nvCxnSpPr>
          <p:cNvPr id="21" name="Straight Arrow Connector 20"/>
          <p:cNvCxnSpPr>
            <a:stCxn id="18" idx="3"/>
            <a:endCxn id="20" idx="1"/>
          </p:cNvCxnSpPr>
          <p:nvPr/>
        </p:nvCxnSpPr>
        <p:spPr>
          <a:xfrm>
            <a:off x="2895600" y="5562600"/>
            <a:ext cx="304800" cy="8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228600" y="533400"/>
            <a:ext cx="86106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r>
              <a:rPr lang="en-US" dirty="0" err="1" smtClean="0"/>
              <a:t>Sargis</a:t>
            </a:r>
            <a:r>
              <a:rPr lang="en-US" dirty="0" smtClean="0"/>
              <a:t> 2  : </a:t>
            </a:r>
            <a:r>
              <a:rPr lang="id-ID" dirty="0" smtClean="0"/>
              <a:t>Meningkatnya produktifitas sektor industri</a:t>
            </a:r>
            <a:endParaRPr lang="en-US" dirty="0" smtClean="0"/>
          </a:p>
          <a:p>
            <a:pPr marL="1139825" lvl="0" indent="-1139825"/>
            <a:r>
              <a:rPr lang="en-US" dirty="0" err="1" smtClean="0"/>
              <a:t>Indikator</a:t>
            </a:r>
            <a:r>
              <a:rPr lang="en-US" dirty="0" smtClean="0"/>
              <a:t> : </a:t>
            </a:r>
            <a:r>
              <a:rPr lang="id-ID" dirty="0" smtClean="0"/>
              <a:t>Persen</a:t>
            </a:r>
            <a:r>
              <a:rPr lang="en-US" dirty="0" err="1" smtClean="0"/>
              <a:t>tase</a:t>
            </a:r>
            <a:r>
              <a:rPr lang="en-US" dirty="0" smtClean="0"/>
              <a:t> </a:t>
            </a:r>
            <a:r>
              <a:rPr lang="en-US" dirty="0" err="1" smtClean="0"/>
              <a:t>Peningkatan</a:t>
            </a:r>
            <a:r>
              <a:rPr lang="en-US" dirty="0" smtClean="0"/>
              <a:t> </a:t>
            </a:r>
            <a:r>
              <a:rPr lang="en-US" dirty="0" err="1" smtClean="0"/>
              <a:t>produktifitas</a:t>
            </a:r>
            <a:r>
              <a:rPr lang="en-US" dirty="0" smtClean="0"/>
              <a:t> IKM (</a:t>
            </a:r>
            <a:r>
              <a:rPr lang="en-US" dirty="0" err="1" smtClean="0"/>
              <a:t>Peningkatan</a:t>
            </a:r>
            <a:r>
              <a:rPr lang="en-US" dirty="0" smtClean="0"/>
              <a:t> </a:t>
            </a:r>
            <a:r>
              <a:rPr lang="en-US" dirty="0" err="1" smtClean="0"/>
              <a:t>Aset</a:t>
            </a:r>
            <a:r>
              <a:rPr lang="en-US" dirty="0" smtClean="0"/>
              <a:t> </a:t>
            </a:r>
            <a:r>
              <a:rPr lang="en-US" dirty="0" err="1" smtClean="0"/>
              <a:t>dan</a:t>
            </a:r>
            <a:r>
              <a:rPr lang="en-US" dirty="0" smtClean="0"/>
              <a:t> </a:t>
            </a:r>
            <a:r>
              <a:rPr lang="en-US" dirty="0" err="1" smtClean="0"/>
              <a:t>Omset</a:t>
            </a:r>
            <a:r>
              <a:rPr lang="en-US" dirty="0" smtClean="0"/>
              <a:t>)</a:t>
            </a:r>
            <a:endParaRPr lang="en-US" dirty="0"/>
          </a:p>
        </p:txBody>
      </p:sp>
      <p:sp>
        <p:nvSpPr>
          <p:cNvPr id="9" name="Rounded Rectangle 8"/>
          <p:cNvSpPr/>
          <p:nvPr/>
        </p:nvSpPr>
        <p:spPr>
          <a:xfrm>
            <a:off x="228600" y="1828800"/>
            <a:ext cx="19812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endParaRPr lang="en-US" dirty="0" smtClean="0"/>
          </a:p>
          <a:p>
            <a:pPr lvl="0"/>
            <a:r>
              <a:rPr lang="en-US" dirty="0" smtClean="0"/>
              <a:t>Target    : 1.37%</a:t>
            </a:r>
          </a:p>
          <a:p>
            <a:pPr lvl="0"/>
            <a:r>
              <a:rPr lang="en-US" dirty="0" err="1" smtClean="0"/>
              <a:t>Realisasi</a:t>
            </a:r>
            <a:r>
              <a:rPr lang="en-US" dirty="0" smtClean="0"/>
              <a:t> : 1.37%</a:t>
            </a:r>
          </a:p>
          <a:p>
            <a:pPr lvl="0"/>
            <a:endParaRPr lang="en-US" dirty="0"/>
          </a:p>
        </p:txBody>
      </p:sp>
      <p:sp>
        <p:nvSpPr>
          <p:cNvPr id="12" name="Rounded Rectangle 11"/>
          <p:cNvSpPr/>
          <p:nvPr/>
        </p:nvSpPr>
        <p:spPr>
          <a:xfrm>
            <a:off x="78700" y="3656350"/>
            <a:ext cx="28194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lvl="0"/>
            <a:r>
              <a:rPr lang="en-US" dirty="0" err="1" smtClean="0"/>
              <a:t>Faktor</a:t>
            </a:r>
            <a:r>
              <a:rPr lang="en-US" dirty="0" smtClean="0"/>
              <a:t> </a:t>
            </a:r>
            <a:r>
              <a:rPr lang="en-US" dirty="0" err="1" smtClean="0"/>
              <a:t>Pendukung</a:t>
            </a:r>
            <a:r>
              <a:rPr lang="en-US" dirty="0" smtClean="0"/>
              <a:t> </a:t>
            </a:r>
            <a:r>
              <a:rPr lang="en-US" dirty="0" err="1" smtClean="0"/>
              <a:t>Keberhasil</a:t>
            </a:r>
            <a:r>
              <a:rPr lang="en-US" dirty="0" smtClean="0"/>
              <a:t> </a:t>
            </a:r>
            <a:r>
              <a:rPr lang="en-US" dirty="0" err="1" smtClean="0"/>
              <a:t>capaian</a:t>
            </a:r>
            <a:r>
              <a:rPr lang="en-US" dirty="0" smtClean="0"/>
              <a:t> Target </a:t>
            </a:r>
            <a:r>
              <a:rPr lang="en-US" dirty="0" err="1" smtClean="0"/>
              <a:t>kinerja</a:t>
            </a:r>
            <a:endParaRPr lang="en-US" dirty="0"/>
          </a:p>
        </p:txBody>
      </p:sp>
      <p:sp>
        <p:nvSpPr>
          <p:cNvPr id="13" name="Rounded Rectangle 12"/>
          <p:cNvSpPr/>
          <p:nvPr/>
        </p:nvSpPr>
        <p:spPr>
          <a:xfrm>
            <a:off x="3200400" y="2133600"/>
            <a:ext cx="5715000" cy="3962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lvl="0" indent="-342900">
              <a:buFont typeface="+mj-lt"/>
              <a:buAutoNum type="arabicPeriod"/>
            </a:pPr>
            <a:r>
              <a:rPr lang="id-ID" sz="1600" dirty="0" smtClean="0"/>
              <a:t>Peningkatan Kualitas SDM</a:t>
            </a:r>
            <a:endParaRPr lang="en-US" sz="1600" dirty="0" smtClean="0"/>
          </a:p>
          <a:p>
            <a:pPr marL="342900" lvl="0" indent="-342900">
              <a:buFont typeface="+mj-lt"/>
              <a:buAutoNum type="arabicPeriod"/>
            </a:pPr>
            <a:r>
              <a:rPr lang="id-ID" sz="1600" dirty="0" smtClean="0"/>
              <a:t>Peningkatan Akses Pemasaran</a:t>
            </a:r>
            <a:endParaRPr lang="en-US" sz="1600" dirty="0" smtClean="0"/>
          </a:p>
          <a:p>
            <a:pPr marL="342900" lvl="0" indent="-342900">
              <a:buFont typeface="+mj-lt"/>
              <a:buAutoNum type="arabicPeriod"/>
            </a:pPr>
            <a:r>
              <a:rPr lang="id-ID" sz="1600" dirty="0" smtClean="0"/>
              <a:t>Adanya diservikasi Produk</a:t>
            </a:r>
            <a:endParaRPr lang="en-US" sz="1600" dirty="0" smtClean="0"/>
          </a:p>
          <a:p>
            <a:pPr marL="342900" lvl="0" indent="-342900">
              <a:buFont typeface="+mj-lt"/>
              <a:buAutoNum type="arabicPeriod"/>
            </a:pPr>
            <a:r>
              <a:rPr lang="id-ID" sz="1600" dirty="0" smtClean="0"/>
              <a:t>Dukungan program kegiatan dinas se</a:t>
            </a:r>
            <a:r>
              <a:rPr lang="en-US" sz="1600" dirty="0" smtClean="0"/>
              <a:t>p</a:t>
            </a:r>
            <a:r>
              <a:rPr lang="id-ID" sz="1600" dirty="0" smtClean="0"/>
              <a:t>erti Legalitas sertifikat halal, kegiatan bisnis Coaching, dan pelatihan-pelatihan untuk IKM</a:t>
            </a:r>
            <a:endParaRPr lang="en-US" sz="1600" dirty="0" smtClean="0"/>
          </a:p>
          <a:p>
            <a:pPr marL="342900" lvl="0" indent="-342900">
              <a:buFont typeface="+mj-lt"/>
              <a:buAutoNum type="arabicPeriod"/>
            </a:pPr>
            <a:r>
              <a:rPr lang="en-US" sz="1600" dirty="0" err="1" smtClean="0"/>
              <a:t>Adanya</a:t>
            </a:r>
            <a:r>
              <a:rPr lang="en-US" sz="1600" dirty="0" smtClean="0"/>
              <a:t> </a:t>
            </a:r>
            <a:r>
              <a:rPr lang="en-US" sz="1600" dirty="0" err="1" smtClean="0"/>
              <a:t>dukungan</a:t>
            </a:r>
            <a:r>
              <a:rPr lang="en-US" sz="1600" dirty="0" smtClean="0"/>
              <a:t> </a:t>
            </a:r>
            <a:r>
              <a:rPr lang="en-US" sz="1600" dirty="0" err="1" smtClean="0"/>
              <a:t>dari</a:t>
            </a:r>
            <a:r>
              <a:rPr lang="en-US" sz="1600" dirty="0" smtClean="0"/>
              <a:t> </a:t>
            </a:r>
            <a:r>
              <a:rPr lang="en-US" sz="1600" dirty="0" err="1" smtClean="0"/>
              <a:t>pemerintah</a:t>
            </a:r>
            <a:r>
              <a:rPr lang="en-US" sz="1600" dirty="0" smtClean="0"/>
              <a:t> </a:t>
            </a:r>
            <a:r>
              <a:rPr lang="en-US" sz="1600" dirty="0" err="1" smtClean="0"/>
              <a:t>daerah</a:t>
            </a:r>
            <a:endParaRPr lang="en-US" sz="1600" dirty="0" smtClean="0"/>
          </a:p>
          <a:p>
            <a:pPr marL="342900" lvl="0" indent="-342900">
              <a:buFont typeface="+mj-lt"/>
              <a:buAutoNum type="arabicPeriod"/>
            </a:pPr>
            <a:r>
              <a:rPr lang="en-US" sz="1600" dirty="0" err="1" smtClean="0"/>
              <a:t>Adanya</a:t>
            </a:r>
            <a:r>
              <a:rPr lang="en-US" sz="1600" dirty="0" smtClean="0"/>
              <a:t> </a:t>
            </a:r>
            <a:r>
              <a:rPr lang="en-US" sz="1600" dirty="0" err="1" smtClean="0"/>
              <a:t>kerjasama</a:t>
            </a:r>
            <a:r>
              <a:rPr lang="en-US" sz="1600" dirty="0" smtClean="0"/>
              <a:t> yang </a:t>
            </a:r>
            <a:r>
              <a:rPr lang="en-US" sz="1600" dirty="0" err="1" smtClean="0"/>
              <a:t>baik</a:t>
            </a:r>
            <a:r>
              <a:rPr lang="en-US" sz="1600" dirty="0" smtClean="0"/>
              <a:t> </a:t>
            </a:r>
            <a:r>
              <a:rPr lang="en-US" sz="1600" dirty="0" err="1" smtClean="0"/>
              <a:t>dengan</a:t>
            </a:r>
            <a:r>
              <a:rPr lang="en-US" sz="1600" dirty="0" smtClean="0"/>
              <a:t> </a:t>
            </a:r>
            <a:r>
              <a:rPr lang="en-US" sz="1600" dirty="0" err="1" smtClean="0"/>
              <a:t>instansi</a:t>
            </a:r>
            <a:r>
              <a:rPr lang="en-US" sz="1600" dirty="0" smtClean="0"/>
              <a:t> </a:t>
            </a:r>
            <a:r>
              <a:rPr lang="en-US" sz="1600" dirty="0" err="1" smtClean="0"/>
              <a:t>terkait</a:t>
            </a:r>
            <a:r>
              <a:rPr lang="en-US" sz="1600" dirty="0" smtClean="0"/>
              <a:t>, </a:t>
            </a:r>
            <a:r>
              <a:rPr lang="en-US" sz="1600" dirty="0" err="1" smtClean="0"/>
              <a:t>baik</a:t>
            </a:r>
            <a:r>
              <a:rPr lang="en-US" sz="1600" dirty="0" smtClean="0"/>
              <a:t> </a:t>
            </a:r>
            <a:r>
              <a:rPr lang="en-US" sz="1600" dirty="0" err="1" smtClean="0"/>
              <a:t>ditingkat</a:t>
            </a:r>
            <a:r>
              <a:rPr lang="en-US" sz="1600" dirty="0" smtClean="0"/>
              <a:t> </a:t>
            </a:r>
            <a:r>
              <a:rPr lang="en-US" sz="1600" dirty="0" err="1" smtClean="0"/>
              <a:t>propinsi</a:t>
            </a:r>
            <a:r>
              <a:rPr lang="en-US" sz="1600" dirty="0" smtClean="0"/>
              <a:t> </a:t>
            </a:r>
            <a:r>
              <a:rPr lang="en-US" sz="1600" dirty="0" err="1" smtClean="0"/>
              <a:t>maupun</a:t>
            </a:r>
            <a:r>
              <a:rPr lang="en-US" sz="1600" dirty="0" smtClean="0"/>
              <a:t> </a:t>
            </a:r>
            <a:r>
              <a:rPr lang="en-US" sz="1600" dirty="0" err="1" smtClean="0"/>
              <a:t>di</a:t>
            </a:r>
            <a:r>
              <a:rPr lang="en-US" sz="1600" dirty="0" smtClean="0"/>
              <a:t> Kota Padang </a:t>
            </a:r>
            <a:r>
              <a:rPr lang="en-US" sz="1600" dirty="0" err="1" smtClean="0"/>
              <a:t>Panjang</a:t>
            </a:r>
            <a:r>
              <a:rPr lang="en-US" sz="1600" dirty="0" smtClean="0"/>
              <a:t>;</a:t>
            </a:r>
          </a:p>
          <a:p>
            <a:pPr marL="342900" lvl="0" indent="-342900">
              <a:buFont typeface="+mj-lt"/>
              <a:buAutoNum type="arabicPeriod"/>
            </a:pPr>
            <a:r>
              <a:rPr lang="en-US" sz="1600" dirty="0" err="1" smtClean="0"/>
              <a:t>Adanya</a:t>
            </a:r>
            <a:r>
              <a:rPr lang="en-US" sz="1600" dirty="0" smtClean="0"/>
              <a:t> </a:t>
            </a:r>
            <a:r>
              <a:rPr lang="en-US" sz="1600" dirty="0" err="1" smtClean="0"/>
              <a:t>kerjasama</a:t>
            </a:r>
            <a:r>
              <a:rPr lang="en-US" sz="1600" dirty="0" smtClean="0"/>
              <a:t> yang </a:t>
            </a:r>
            <a:r>
              <a:rPr lang="en-US" sz="1600" dirty="0" err="1" smtClean="0"/>
              <a:t>baik</a:t>
            </a:r>
            <a:r>
              <a:rPr lang="en-US" sz="1600" dirty="0" smtClean="0"/>
              <a:t> </a:t>
            </a:r>
            <a:r>
              <a:rPr lang="en-US" sz="1600" dirty="0" err="1" smtClean="0"/>
              <a:t>dengan</a:t>
            </a:r>
            <a:r>
              <a:rPr lang="en-US" sz="1600" dirty="0" smtClean="0"/>
              <a:t> IKM </a:t>
            </a:r>
            <a:r>
              <a:rPr lang="en-US" sz="1600" dirty="0" err="1" smtClean="0"/>
              <a:t>dalam</a:t>
            </a:r>
            <a:r>
              <a:rPr lang="en-US" sz="1600" dirty="0" smtClean="0"/>
              <a:t> </a:t>
            </a:r>
            <a:r>
              <a:rPr lang="en-US" sz="1600" dirty="0" err="1" smtClean="0"/>
              <a:t>rangka</a:t>
            </a:r>
            <a:r>
              <a:rPr lang="en-US" sz="1600" dirty="0" smtClean="0"/>
              <a:t> </a:t>
            </a:r>
            <a:r>
              <a:rPr lang="en-US" sz="1600" dirty="0" err="1" smtClean="0"/>
              <a:t>pengembangan</a:t>
            </a:r>
            <a:r>
              <a:rPr lang="en-US" sz="1600" dirty="0" smtClean="0"/>
              <a:t> </a:t>
            </a:r>
            <a:r>
              <a:rPr lang="en-US" sz="1600" dirty="0" err="1" smtClean="0"/>
              <a:t>produk</a:t>
            </a:r>
            <a:endParaRPr lang="en-US" sz="1600" dirty="0" smtClean="0"/>
          </a:p>
          <a:p>
            <a:pPr marL="342900" lvl="0" indent="-342900"/>
            <a:endParaRPr lang="en-US" sz="1600" dirty="0"/>
          </a:p>
        </p:txBody>
      </p:sp>
      <p:cxnSp>
        <p:nvCxnSpPr>
          <p:cNvPr id="15" name="Straight Arrow Connector 14"/>
          <p:cNvCxnSpPr>
            <a:stCxn id="12" idx="3"/>
            <a:endCxn id="13" idx="1"/>
          </p:cNvCxnSpPr>
          <p:nvPr/>
        </p:nvCxnSpPr>
        <p:spPr>
          <a:xfrm>
            <a:off x="2898100" y="4113550"/>
            <a:ext cx="302300" cy="1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87868"/>
            <a:ext cx="3256993" cy="369332"/>
          </a:xfrm>
          <a:prstGeom prst="rect">
            <a:avLst/>
          </a:prstGeom>
          <a:noFill/>
        </p:spPr>
        <p:txBody>
          <a:bodyPr wrap="square" rtlCol="0">
            <a:spAutoFit/>
          </a:bodyPr>
          <a:lstStyle/>
          <a:p>
            <a:r>
              <a:rPr lang="en-US" dirty="0" err="1" smtClean="0"/>
              <a:t>Capaian</a:t>
            </a:r>
            <a:r>
              <a:rPr lang="en-US" dirty="0" smtClean="0"/>
              <a:t> </a:t>
            </a:r>
            <a:r>
              <a:rPr lang="en-US" dirty="0" err="1" smtClean="0"/>
              <a:t>kinerja</a:t>
            </a:r>
            <a:r>
              <a:rPr lang="en-US" dirty="0" smtClean="0"/>
              <a:t> </a:t>
            </a:r>
            <a:r>
              <a:rPr lang="en-US" dirty="0" err="1" smtClean="0"/>
              <a:t>tahun</a:t>
            </a:r>
            <a:r>
              <a:rPr lang="en-US" dirty="0" smtClean="0"/>
              <a:t> 2019</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228600" y="533400"/>
            <a:ext cx="86106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r>
              <a:rPr lang="en-US" dirty="0" err="1" smtClean="0"/>
              <a:t>Sargis</a:t>
            </a:r>
            <a:r>
              <a:rPr lang="en-US" dirty="0" smtClean="0"/>
              <a:t> 3  : </a:t>
            </a:r>
            <a:r>
              <a:rPr lang="id-ID" dirty="0" smtClean="0"/>
              <a:t>Meningkatnya Koperasi aktif berpola Syari’ah</a:t>
            </a:r>
            <a:endParaRPr lang="en-US" dirty="0" smtClean="0"/>
          </a:p>
          <a:p>
            <a:pPr lvl="0"/>
            <a:r>
              <a:rPr lang="en-US" dirty="0" err="1" smtClean="0"/>
              <a:t>Indikator</a:t>
            </a:r>
            <a:r>
              <a:rPr lang="en-US" dirty="0" smtClean="0"/>
              <a:t> : </a:t>
            </a:r>
            <a:r>
              <a:rPr lang="id-ID" dirty="0" smtClean="0"/>
              <a:t>Persentase </a:t>
            </a:r>
            <a:r>
              <a:rPr lang="en-US" dirty="0" err="1" smtClean="0"/>
              <a:t>peningkatan</a:t>
            </a:r>
            <a:r>
              <a:rPr lang="en-US" dirty="0" smtClean="0"/>
              <a:t> asset </a:t>
            </a:r>
            <a:r>
              <a:rPr lang="en-US" dirty="0" err="1" smtClean="0"/>
              <a:t>dan</a:t>
            </a:r>
            <a:r>
              <a:rPr lang="en-US" dirty="0" smtClean="0"/>
              <a:t> </a:t>
            </a:r>
            <a:r>
              <a:rPr lang="en-US" dirty="0" err="1" smtClean="0"/>
              <a:t>omset</a:t>
            </a:r>
            <a:r>
              <a:rPr lang="en-US" dirty="0" smtClean="0"/>
              <a:t> k</a:t>
            </a:r>
            <a:r>
              <a:rPr lang="id-ID" dirty="0" smtClean="0"/>
              <a:t>operasi </a:t>
            </a:r>
            <a:r>
              <a:rPr lang="en-US" dirty="0" smtClean="0"/>
              <a:t>b</a:t>
            </a:r>
            <a:r>
              <a:rPr lang="id-ID" dirty="0" smtClean="0"/>
              <a:t>erpola </a:t>
            </a:r>
            <a:r>
              <a:rPr lang="en-US" dirty="0" smtClean="0"/>
              <a:t>s</a:t>
            </a:r>
            <a:r>
              <a:rPr lang="id-ID" dirty="0" smtClean="0"/>
              <a:t>yariah</a:t>
            </a:r>
            <a:endParaRPr lang="en-US" dirty="0"/>
          </a:p>
        </p:txBody>
      </p:sp>
      <p:sp>
        <p:nvSpPr>
          <p:cNvPr id="9" name="Rounded Rectangle 8"/>
          <p:cNvSpPr/>
          <p:nvPr/>
        </p:nvSpPr>
        <p:spPr>
          <a:xfrm>
            <a:off x="228600" y="1828800"/>
            <a:ext cx="5638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endParaRPr lang="en-US" dirty="0" smtClean="0"/>
          </a:p>
          <a:p>
            <a:pPr lvl="0"/>
            <a:r>
              <a:rPr lang="en-US" dirty="0" smtClean="0"/>
              <a:t>Target : 12% (6% </a:t>
            </a:r>
            <a:r>
              <a:rPr lang="en-US" dirty="0" err="1" smtClean="0"/>
              <a:t>aset</a:t>
            </a:r>
            <a:r>
              <a:rPr lang="en-US" dirty="0" smtClean="0"/>
              <a:t> </a:t>
            </a:r>
            <a:r>
              <a:rPr lang="en-US" dirty="0" err="1" smtClean="0"/>
              <a:t>dan</a:t>
            </a:r>
            <a:r>
              <a:rPr lang="en-US" dirty="0" smtClean="0"/>
              <a:t> 6 % </a:t>
            </a:r>
            <a:r>
              <a:rPr lang="en-US" dirty="0" err="1" smtClean="0"/>
              <a:t>omset</a:t>
            </a:r>
            <a:r>
              <a:rPr lang="en-US" dirty="0" smtClean="0"/>
              <a:t>)</a:t>
            </a:r>
          </a:p>
          <a:p>
            <a:pPr lvl="0"/>
            <a:r>
              <a:rPr lang="en-US" dirty="0" err="1" smtClean="0"/>
              <a:t>Realisasi</a:t>
            </a:r>
            <a:r>
              <a:rPr lang="en-US" dirty="0" smtClean="0"/>
              <a:t> : 21,72  (10,42% </a:t>
            </a:r>
            <a:r>
              <a:rPr lang="en-US" dirty="0" err="1" smtClean="0"/>
              <a:t>Aset</a:t>
            </a:r>
            <a:r>
              <a:rPr lang="en-US" dirty="0" smtClean="0"/>
              <a:t> </a:t>
            </a:r>
            <a:r>
              <a:rPr lang="en-US" dirty="0" err="1" smtClean="0"/>
              <a:t>dan</a:t>
            </a:r>
            <a:r>
              <a:rPr lang="en-US" dirty="0" smtClean="0"/>
              <a:t> 11,30% </a:t>
            </a:r>
            <a:r>
              <a:rPr lang="en-US" dirty="0" err="1" smtClean="0"/>
              <a:t>omset</a:t>
            </a:r>
            <a:r>
              <a:rPr lang="en-US" dirty="0" smtClean="0"/>
              <a:t> )</a:t>
            </a:r>
          </a:p>
          <a:p>
            <a:pPr lvl="0"/>
            <a:endParaRPr lang="en-US" dirty="0"/>
          </a:p>
        </p:txBody>
      </p:sp>
      <p:sp>
        <p:nvSpPr>
          <p:cNvPr id="12" name="Rounded Rectangle 11"/>
          <p:cNvSpPr/>
          <p:nvPr/>
        </p:nvSpPr>
        <p:spPr>
          <a:xfrm>
            <a:off x="78700" y="4265950"/>
            <a:ext cx="28194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lvl="0"/>
            <a:r>
              <a:rPr lang="en-US" dirty="0" err="1" smtClean="0"/>
              <a:t>Faktor</a:t>
            </a:r>
            <a:r>
              <a:rPr lang="en-US" dirty="0" smtClean="0"/>
              <a:t> </a:t>
            </a:r>
            <a:r>
              <a:rPr lang="en-US" dirty="0" err="1" smtClean="0"/>
              <a:t>Pendukung</a:t>
            </a:r>
            <a:r>
              <a:rPr lang="en-US" dirty="0" smtClean="0"/>
              <a:t> </a:t>
            </a:r>
            <a:r>
              <a:rPr lang="en-US" dirty="0" err="1" smtClean="0"/>
              <a:t>Keberhasil</a:t>
            </a:r>
            <a:r>
              <a:rPr lang="en-US" dirty="0" smtClean="0"/>
              <a:t> </a:t>
            </a:r>
            <a:r>
              <a:rPr lang="en-US" dirty="0" err="1" smtClean="0"/>
              <a:t>capaian</a:t>
            </a:r>
            <a:r>
              <a:rPr lang="en-US" dirty="0" smtClean="0"/>
              <a:t> Target </a:t>
            </a:r>
            <a:r>
              <a:rPr lang="en-US" dirty="0" err="1" smtClean="0"/>
              <a:t>kinerja</a:t>
            </a:r>
            <a:endParaRPr lang="en-US" dirty="0"/>
          </a:p>
        </p:txBody>
      </p:sp>
      <p:sp>
        <p:nvSpPr>
          <p:cNvPr id="13" name="Rounded Rectangle 12"/>
          <p:cNvSpPr/>
          <p:nvPr/>
        </p:nvSpPr>
        <p:spPr>
          <a:xfrm>
            <a:off x="3200400" y="2743200"/>
            <a:ext cx="5715000" cy="3962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lvl="0" indent="-342900">
              <a:buAutoNum type="arabicPeriod"/>
            </a:pPr>
            <a:r>
              <a:rPr lang="en-US" sz="1600" dirty="0" err="1" smtClean="0"/>
              <a:t>Adanya</a:t>
            </a:r>
            <a:r>
              <a:rPr lang="en-US" sz="1600" dirty="0" smtClean="0"/>
              <a:t> </a:t>
            </a:r>
            <a:r>
              <a:rPr lang="en-US" sz="1600" dirty="0" err="1" smtClean="0"/>
              <a:t>peningkatan</a:t>
            </a:r>
            <a:r>
              <a:rPr lang="en-US" sz="1600" dirty="0" smtClean="0"/>
              <a:t> </a:t>
            </a:r>
            <a:r>
              <a:rPr lang="en-US" sz="1600" dirty="0" err="1" smtClean="0"/>
              <a:t>partisipasi</a:t>
            </a:r>
            <a:r>
              <a:rPr lang="en-US" sz="1600" dirty="0" smtClean="0"/>
              <a:t> </a:t>
            </a:r>
            <a:r>
              <a:rPr lang="en-US" sz="1600" dirty="0" err="1" smtClean="0"/>
              <a:t>anggota</a:t>
            </a:r>
            <a:r>
              <a:rPr lang="en-US" sz="1600" dirty="0" smtClean="0"/>
              <a:t> </a:t>
            </a:r>
            <a:r>
              <a:rPr lang="en-US" sz="1600" dirty="0" err="1" smtClean="0"/>
              <a:t>terhadap</a:t>
            </a:r>
            <a:r>
              <a:rPr lang="en-US" sz="1600" dirty="0" smtClean="0"/>
              <a:t> </a:t>
            </a:r>
            <a:r>
              <a:rPr lang="en-US" sz="1600" dirty="0" err="1" smtClean="0"/>
              <a:t>pelayan</a:t>
            </a:r>
            <a:r>
              <a:rPr lang="en-US" sz="1600" dirty="0" smtClean="0"/>
              <a:t> </a:t>
            </a:r>
            <a:r>
              <a:rPr lang="en-US" sz="1600" dirty="0" err="1" smtClean="0"/>
              <a:t>koperasi</a:t>
            </a:r>
            <a:r>
              <a:rPr lang="en-US" sz="1600" dirty="0" smtClean="0"/>
              <a:t> </a:t>
            </a:r>
            <a:r>
              <a:rPr lang="en-US" sz="1600" dirty="0" err="1" smtClean="0"/>
              <a:t>berpola</a:t>
            </a:r>
            <a:r>
              <a:rPr lang="en-US" sz="1600" dirty="0" smtClean="0"/>
              <a:t> </a:t>
            </a:r>
            <a:r>
              <a:rPr lang="en-US" sz="1600" dirty="0" err="1" smtClean="0"/>
              <a:t>syariah</a:t>
            </a:r>
            <a:endParaRPr lang="en-US" sz="1600" dirty="0" smtClean="0"/>
          </a:p>
          <a:p>
            <a:pPr marL="342900" lvl="0" indent="-342900">
              <a:buAutoNum type="arabicPeriod"/>
            </a:pPr>
            <a:r>
              <a:rPr lang="en-US" sz="1600" dirty="0" err="1" smtClean="0"/>
              <a:t>Telah</a:t>
            </a:r>
            <a:r>
              <a:rPr lang="en-US" sz="1600" dirty="0" smtClean="0"/>
              <a:t> </a:t>
            </a:r>
            <a:r>
              <a:rPr lang="en-US" sz="1600" dirty="0" err="1" smtClean="0"/>
              <a:t>dipahami</a:t>
            </a:r>
            <a:r>
              <a:rPr lang="en-US" sz="1600" dirty="0" smtClean="0"/>
              <a:t> </a:t>
            </a:r>
            <a:r>
              <a:rPr lang="en-US" sz="1600" dirty="0" err="1" smtClean="0"/>
              <a:t>oleh</a:t>
            </a:r>
            <a:r>
              <a:rPr lang="en-US" sz="1600" dirty="0" smtClean="0"/>
              <a:t> </a:t>
            </a:r>
            <a:r>
              <a:rPr lang="en-US" sz="1600" dirty="0" err="1" smtClean="0"/>
              <a:t>anggota</a:t>
            </a:r>
            <a:r>
              <a:rPr lang="en-US" sz="1600" dirty="0" smtClean="0"/>
              <a:t>  </a:t>
            </a:r>
            <a:r>
              <a:rPr lang="en-US" sz="1600" dirty="0" err="1" smtClean="0"/>
              <a:t>bahwa</a:t>
            </a:r>
            <a:r>
              <a:rPr lang="en-US" sz="1600" dirty="0" smtClean="0"/>
              <a:t> </a:t>
            </a:r>
            <a:r>
              <a:rPr lang="en-US" sz="1600" dirty="0" err="1" smtClean="0"/>
              <a:t>usaha</a:t>
            </a:r>
            <a:r>
              <a:rPr lang="en-US" sz="1600" dirty="0" smtClean="0"/>
              <a:t> </a:t>
            </a:r>
            <a:r>
              <a:rPr lang="en-US" sz="1600" dirty="0" err="1" smtClean="0"/>
              <a:t>simpan</a:t>
            </a:r>
            <a:r>
              <a:rPr lang="en-US" sz="1600" dirty="0" smtClean="0"/>
              <a:t> </a:t>
            </a:r>
            <a:r>
              <a:rPr lang="en-US" sz="1600" dirty="0" err="1" smtClean="0"/>
              <a:t>pinjam</a:t>
            </a:r>
            <a:r>
              <a:rPr lang="en-US" sz="1600" dirty="0" smtClean="0"/>
              <a:t> </a:t>
            </a:r>
            <a:r>
              <a:rPr lang="en-US" sz="1600" dirty="0" err="1" smtClean="0"/>
              <a:t>berpola</a:t>
            </a:r>
            <a:r>
              <a:rPr lang="en-US" sz="1600" dirty="0" smtClean="0"/>
              <a:t> </a:t>
            </a:r>
            <a:r>
              <a:rPr lang="en-US" sz="1600" dirty="0" err="1" smtClean="0"/>
              <a:t>syariah</a:t>
            </a:r>
            <a:r>
              <a:rPr lang="en-US" sz="1600" dirty="0" smtClean="0"/>
              <a:t> </a:t>
            </a:r>
            <a:r>
              <a:rPr lang="en-US" sz="1600" dirty="0" err="1" smtClean="0"/>
              <a:t>membawa</a:t>
            </a:r>
            <a:r>
              <a:rPr lang="en-US" sz="1600" dirty="0" smtClean="0"/>
              <a:t> </a:t>
            </a:r>
            <a:r>
              <a:rPr lang="en-US" sz="1600" dirty="0" err="1" smtClean="0"/>
              <a:t>berka</a:t>
            </a:r>
            <a:r>
              <a:rPr lang="en-US" sz="1600" dirty="0" smtClean="0"/>
              <a:t> h </a:t>
            </a:r>
            <a:r>
              <a:rPr lang="en-US" sz="1600" dirty="0" err="1" smtClean="0"/>
              <a:t>dan</a:t>
            </a:r>
            <a:r>
              <a:rPr lang="en-US" sz="1600" dirty="0" smtClean="0"/>
              <a:t> </a:t>
            </a:r>
            <a:r>
              <a:rPr lang="en-US" sz="1600" dirty="0" err="1" smtClean="0"/>
              <a:t>terhindar</a:t>
            </a:r>
            <a:r>
              <a:rPr lang="en-US" sz="1600" dirty="0" smtClean="0"/>
              <a:t> </a:t>
            </a:r>
            <a:r>
              <a:rPr lang="en-US" sz="1600" dirty="0" err="1" smtClean="0"/>
              <a:t>dari</a:t>
            </a:r>
            <a:r>
              <a:rPr lang="en-US" sz="1600" dirty="0" smtClean="0"/>
              <a:t> </a:t>
            </a:r>
            <a:r>
              <a:rPr lang="en-US" sz="1600" dirty="0" err="1" smtClean="0"/>
              <a:t>riba</a:t>
            </a:r>
            <a:endParaRPr lang="en-US" sz="1600" dirty="0" smtClean="0"/>
          </a:p>
          <a:p>
            <a:pPr marL="342900" lvl="0" indent="-342900">
              <a:buAutoNum type="arabicPeriod"/>
            </a:pPr>
            <a:r>
              <a:rPr lang="en-US" sz="1600" dirty="0" err="1" smtClean="0"/>
              <a:t>Dengan</a:t>
            </a:r>
            <a:r>
              <a:rPr lang="en-US" sz="1600" dirty="0" smtClean="0"/>
              <a:t> </a:t>
            </a:r>
            <a:r>
              <a:rPr lang="en-US" sz="1600" dirty="0" err="1" smtClean="0"/>
              <a:t>adanya</a:t>
            </a:r>
            <a:r>
              <a:rPr lang="en-US" sz="1600" dirty="0" smtClean="0"/>
              <a:t> </a:t>
            </a:r>
            <a:r>
              <a:rPr lang="en-US" sz="1600" dirty="0" err="1" smtClean="0"/>
              <a:t>pendampingan</a:t>
            </a:r>
            <a:r>
              <a:rPr lang="en-US" sz="1600" dirty="0" smtClean="0"/>
              <a:t> </a:t>
            </a:r>
            <a:r>
              <a:rPr lang="en-US" sz="1600" dirty="0" err="1" smtClean="0"/>
              <a:t>dari</a:t>
            </a:r>
            <a:r>
              <a:rPr lang="en-US" sz="1600" dirty="0" smtClean="0"/>
              <a:t> STES MANNA WA SALWA </a:t>
            </a:r>
            <a:r>
              <a:rPr lang="en-US" sz="1600" dirty="0" err="1" smtClean="0"/>
              <a:t>sehingga</a:t>
            </a:r>
            <a:r>
              <a:rPr lang="en-US" sz="1600" dirty="0" smtClean="0"/>
              <a:t> </a:t>
            </a:r>
            <a:r>
              <a:rPr lang="en-US" sz="1600" dirty="0" err="1" smtClean="0"/>
              <a:t>anggota</a:t>
            </a:r>
            <a:r>
              <a:rPr lang="en-US" sz="1600" dirty="0" smtClean="0"/>
              <a:t> </a:t>
            </a:r>
            <a:r>
              <a:rPr lang="en-US" sz="1600" dirty="0" err="1" smtClean="0"/>
              <a:t>memahami</a:t>
            </a:r>
            <a:r>
              <a:rPr lang="en-US" sz="1600" dirty="0" smtClean="0"/>
              <a:t> </a:t>
            </a:r>
            <a:r>
              <a:rPr lang="en-US" sz="1600" dirty="0" err="1" smtClean="0"/>
              <a:t>akad</a:t>
            </a:r>
            <a:r>
              <a:rPr lang="en-US" sz="1600" dirty="0" smtClean="0"/>
              <a:t> </a:t>
            </a:r>
            <a:r>
              <a:rPr lang="en-US" sz="1600" dirty="0" err="1" smtClean="0"/>
              <a:t>keredit</a:t>
            </a:r>
            <a:r>
              <a:rPr lang="en-US" sz="1600" dirty="0" smtClean="0"/>
              <a:t> </a:t>
            </a:r>
            <a:r>
              <a:rPr lang="en-US" sz="1600" dirty="0" err="1" smtClean="0"/>
              <a:t>dan</a:t>
            </a:r>
            <a:r>
              <a:rPr lang="en-US" sz="1600" dirty="0" smtClean="0"/>
              <a:t> margin yang </a:t>
            </a:r>
            <a:r>
              <a:rPr lang="en-US" sz="1600" dirty="0" err="1" smtClean="0"/>
              <a:t>telah</a:t>
            </a:r>
            <a:r>
              <a:rPr lang="en-US" sz="1600" dirty="0" smtClean="0"/>
              <a:t> </a:t>
            </a:r>
            <a:r>
              <a:rPr lang="en-US" sz="1600" dirty="0" err="1" smtClean="0"/>
              <a:t>sesuai</a:t>
            </a:r>
            <a:r>
              <a:rPr lang="en-US" sz="1600" dirty="0" smtClean="0"/>
              <a:t> </a:t>
            </a:r>
            <a:r>
              <a:rPr lang="en-US" sz="1600" dirty="0" err="1" smtClean="0"/>
              <a:t>prinsip</a:t>
            </a:r>
            <a:r>
              <a:rPr lang="en-US" sz="1600" dirty="0" smtClean="0"/>
              <a:t> </a:t>
            </a:r>
            <a:r>
              <a:rPr lang="en-US" sz="1600" dirty="0" err="1" smtClean="0"/>
              <a:t>syariah</a:t>
            </a:r>
            <a:endParaRPr lang="en-US" sz="1600" dirty="0" smtClean="0"/>
          </a:p>
          <a:p>
            <a:pPr marL="342900" lvl="0" indent="-342900">
              <a:buAutoNum type="arabicPeriod"/>
            </a:pPr>
            <a:r>
              <a:rPr lang="en-US" sz="1600" dirty="0" err="1" smtClean="0"/>
              <a:t>Koperasi</a:t>
            </a:r>
            <a:r>
              <a:rPr lang="en-US" sz="1600" dirty="0" smtClean="0"/>
              <a:t>  </a:t>
            </a:r>
            <a:r>
              <a:rPr lang="en-US" sz="1600" dirty="0" err="1" smtClean="0"/>
              <a:t>syariah</a:t>
            </a:r>
            <a:r>
              <a:rPr lang="en-US" sz="1600" dirty="0" smtClean="0"/>
              <a:t> </a:t>
            </a:r>
            <a:r>
              <a:rPr lang="en-US" sz="1600" dirty="0" err="1" smtClean="0"/>
              <a:t>dapat</a:t>
            </a:r>
            <a:r>
              <a:rPr lang="en-US" sz="1600" dirty="0" smtClean="0"/>
              <a:t> </a:t>
            </a:r>
            <a:r>
              <a:rPr lang="en-US" sz="1600" dirty="0" err="1" smtClean="0"/>
              <a:t>mengelola</a:t>
            </a:r>
            <a:r>
              <a:rPr lang="en-US" sz="1600" dirty="0" smtClean="0"/>
              <a:t> </a:t>
            </a:r>
            <a:r>
              <a:rPr lang="en-US" sz="1600" dirty="0" err="1" smtClean="0"/>
              <a:t>zakat</a:t>
            </a:r>
            <a:r>
              <a:rPr lang="en-US" sz="1600" dirty="0" smtClean="0"/>
              <a:t>, </a:t>
            </a:r>
            <a:r>
              <a:rPr lang="en-US" sz="1600" dirty="0" err="1" smtClean="0"/>
              <a:t>infak</a:t>
            </a:r>
            <a:r>
              <a:rPr lang="en-US" sz="1600" dirty="0" smtClean="0"/>
              <a:t>, </a:t>
            </a:r>
            <a:r>
              <a:rPr lang="en-US" sz="1600" dirty="0" err="1" smtClean="0"/>
              <a:t>sedekah</a:t>
            </a:r>
            <a:r>
              <a:rPr lang="en-US" sz="1600" dirty="0" smtClean="0"/>
              <a:t> </a:t>
            </a:r>
            <a:r>
              <a:rPr lang="en-US" sz="1600" dirty="0" err="1" smtClean="0"/>
              <a:t>dari</a:t>
            </a:r>
            <a:r>
              <a:rPr lang="en-US" sz="1600" dirty="0" smtClean="0"/>
              <a:t> </a:t>
            </a:r>
            <a:r>
              <a:rPr lang="en-US" sz="1600" dirty="0" err="1" smtClean="0"/>
              <a:t>anggota</a:t>
            </a:r>
            <a:r>
              <a:rPr lang="en-US" sz="1600" dirty="0" smtClean="0"/>
              <a:t> yang </a:t>
            </a:r>
            <a:r>
              <a:rPr lang="en-US" sz="1600" dirty="0" err="1" smtClean="0"/>
              <a:t>di</a:t>
            </a:r>
            <a:r>
              <a:rPr lang="en-US" sz="1600" dirty="0" smtClean="0"/>
              <a:t> </a:t>
            </a:r>
            <a:r>
              <a:rPr lang="en-US" sz="1600" dirty="0" err="1" smtClean="0"/>
              <a:t>salurkan</a:t>
            </a:r>
            <a:r>
              <a:rPr lang="en-US" sz="1600" dirty="0" smtClean="0"/>
              <a:t> </a:t>
            </a:r>
            <a:r>
              <a:rPr lang="en-US" sz="1600" dirty="0" err="1" smtClean="0"/>
              <a:t>ke</a:t>
            </a:r>
            <a:r>
              <a:rPr lang="en-US" sz="1600" dirty="0" smtClean="0"/>
              <a:t> </a:t>
            </a:r>
            <a:r>
              <a:rPr lang="en-US" sz="1600" dirty="0" err="1" smtClean="0"/>
              <a:t>anggota</a:t>
            </a:r>
            <a:r>
              <a:rPr lang="en-US" sz="1600" dirty="0" smtClean="0"/>
              <a:t> </a:t>
            </a:r>
            <a:r>
              <a:rPr lang="en-US" sz="1600" dirty="0" err="1" smtClean="0"/>
              <a:t>tampa</a:t>
            </a:r>
            <a:r>
              <a:rPr lang="en-US" sz="1600" dirty="0" smtClean="0"/>
              <a:t> margin</a:t>
            </a:r>
          </a:p>
          <a:p>
            <a:pPr marL="342900" lvl="0" indent="-342900">
              <a:buAutoNum type="arabicPeriod"/>
            </a:pPr>
            <a:r>
              <a:rPr lang="en-US" sz="1600" dirty="0" err="1" smtClean="0"/>
              <a:t>Telah</a:t>
            </a:r>
            <a:r>
              <a:rPr lang="en-US" sz="1600" dirty="0" smtClean="0"/>
              <a:t> </a:t>
            </a:r>
            <a:r>
              <a:rPr lang="en-US" sz="1600" dirty="0" err="1" smtClean="0"/>
              <a:t>memiliki</a:t>
            </a:r>
            <a:r>
              <a:rPr lang="en-US" sz="1600" dirty="0" smtClean="0"/>
              <a:t> </a:t>
            </a:r>
            <a:r>
              <a:rPr lang="en-US" sz="1600" dirty="0" err="1" smtClean="0"/>
              <a:t>dewan</a:t>
            </a:r>
            <a:r>
              <a:rPr lang="en-US" sz="1600" dirty="0" smtClean="0"/>
              <a:t> </a:t>
            </a:r>
            <a:r>
              <a:rPr lang="en-US" sz="1600" dirty="0" err="1" smtClean="0"/>
              <a:t>pengawas</a:t>
            </a:r>
            <a:r>
              <a:rPr lang="en-US" sz="1600" dirty="0" smtClean="0"/>
              <a:t> </a:t>
            </a:r>
            <a:r>
              <a:rPr lang="en-US" sz="1600" dirty="0" err="1" smtClean="0"/>
              <a:t>syariah</a:t>
            </a:r>
            <a:r>
              <a:rPr lang="en-US" sz="1600" dirty="0" smtClean="0"/>
              <a:t> yang </a:t>
            </a:r>
            <a:r>
              <a:rPr lang="en-US" sz="1600" dirty="0" err="1" smtClean="0"/>
              <a:t>bersertifikat</a:t>
            </a:r>
            <a:r>
              <a:rPr lang="en-US" sz="1600" dirty="0" smtClean="0"/>
              <a:t> </a:t>
            </a:r>
            <a:r>
              <a:rPr lang="en-US" sz="1600" dirty="0" err="1" smtClean="0"/>
              <a:t>dari</a:t>
            </a:r>
            <a:r>
              <a:rPr lang="en-US" sz="1600" dirty="0" smtClean="0"/>
              <a:t> DSN MUI PUSAT  </a:t>
            </a:r>
            <a:r>
              <a:rPr lang="en-US" sz="1600" dirty="0" err="1" smtClean="0"/>
              <a:t>untuk</a:t>
            </a:r>
            <a:r>
              <a:rPr lang="en-US" sz="1600" dirty="0" smtClean="0"/>
              <a:t> </a:t>
            </a:r>
            <a:r>
              <a:rPr lang="en-US" sz="1600" dirty="0" err="1" smtClean="0"/>
              <a:t>melakukan</a:t>
            </a:r>
            <a:r>
              <a:rPr lang="en-US" sz="1600" dirty="0" smtClean="0"/>
              <a:t> </a:t>
            </a:r>
            <a:r>
              <a:rPr lang="en-US" sz="1600" dirty="0" err="1" smtClean="0"/>
              <a:t>pengawasan</a:t>
            </a:r>
            <a:r>
              <a:rPr lang="en-US" sz="1600" dirty="0" smtClean="0"/>
              <a:t> </a:t>
            </a:r>
            <a:r>
              <a:rPr lang="en-US" sz="1600" dirty="0" err="1" smtClean="0"/>
              <a:t>terhadap</a:t>
            </a:r>
            <a:r>
              <a:rPr lang="en-US" sz="1600" dirty="0" smtClean="0"/>
              <a:t> </a:t>
            </a:r>
            <a:r>
              <a:rPr lang="en-US" sz="1600" dirty="0" err="1" smtClean="0"/>
              <a:t>pengelolaan</a:t>
            </a:r>
            <a:r>
              <a:rPr lang="en-US" sz="1600" dirty="0" smtClean="0"/>
              <a:t> </a:t>
            </a:r>
            <a:r>
              <a:rPr lang="en-US" sz="1600" dirty="0" err="1" smtClean="0"/>
              <a:t>koperasi</a:t>
            </a:r>
            <a:r>
              <a:rPr lang="en-US" sz="1600" dirty="0" smtClean="0"/>
              <a:t> </a:t>
            </a:r>
            <a:r>
              <a:rPr lang="en-US" sz="1600" dirty="0" err="1" smtClean="0"/>
              <a:t>syariah</a:t>
            </a:r>
            <a:endParaRPr lang="en-US" sz="1600" dirty="0"/>
          </a:p>
        </p:txBody>
      </p:sp>
      <p:cxnSp>
        <p:nvCxnSpPr>
          <p:cNvPr id="15" name="Straight Arrow Connector 14"/>
          <p:cNvCxnSpPr>
            <a:stCxn id="12" idx="3"/>
            <a:endCxn id="13" idx="1"/>
          </p:cNvCxnSpPr>
          <p:nvPr/>
        </p:nvCxnSpPr>
        <p:spPr>
          <a:xfrm>
            <a:off x="2898100" y="4723150"/>
            <a:ext cx="302300" cy="1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87868"/>
            <a:ext cx="3256993" cy="369332"/>
          </a:xfrm>
          <a:prstGeom prst="rect">
            <a:avLst/>
          </a:prstGeom>
          <a:noFill/>
        </p:spPr>
        <p:txBody>
          <a:bodyPr wrap="square" rtlCol="0">
            <a:spAutoFit/>
          </a:bodyPr>
          <a:lstStyle/>
          <a:p>
            <a:r>
              <a:rPr lang="en-US" dirty="0" err="1" smtClean="0"/>
              <a:t>Capaian</a:t>
            </a:r>
            <a:r>
              <a:rPr lang="en-US" dirty="0" smtClean="0"/>
              <a:t> </a:t>
            </a:r>
            <a:r>
              <a:rPr lang="en-US" dirty="0" err="1" smtClean="0"/>
              <a:t>kinerja</a:t>
            </a:r>
            <a:r>
              <a:rPr lang="en-US" dirty="0" smtClean="0"/>
              <a:t> </a:t>
            </a:r>
            <a:r>
              <a:rPr lang="en-US" dirty="0" err="1" smtClean="0"/>
              <a:t>tahun</a:t>
            </a:r>
            <a:r>
              <a:rPr lang="en-US" dirty="0" smtClean="0"/>
              <a:t> 2019</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228600" y="533400"/>
            <a:ext cx="86106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err="1" smtClean="0"/>
              <a:t>Sargis</a:t>
            </a:r>
            <a:r>
              <a:rPr lang="en-US" dirty="0" smtClean="0"/>
              <a:t> 4  : </a:t>
            </a:r>
            <a:r>
              <a:rPr lang="en-US" dirty="0" err="1" smtClean="0"/>
              <a:t>Meningkatnya</a:t>
            </a:r>
            <a:r>
              <a:rPr lang="en-US" dirty="0" smtClean="0"/>
              <a:t> </a:t>
            </a:r>
            <a:r>
              <a:rPr lang="en-US" dirty="0" err="1" smtClean="0"/>
              <a:t>Skala</a:t>
            </a:r>
            <a:r>
              <a:rPr lang="en-US" dirty="0" smtClean="0"/>
              <a:t> Usaha </a:t>
            </a:r>
            <a:r>
              <a:rPr lang="en-US" dirty="0" err="1" smtClean="0"/>
              <a:t>Mikro</a:t>
            </a:r>
            <a:r>
              <a:rPr lang="en-US" dirty="0" smtClean="0"/>
              <a:t> Kecil</a:t>
            </a:r>
          </a:p>
          <a:p>
            <a:pPr lvl="0"/>
            <a:r>
              <a:rPr lang="en-US" dirty="0" err="1" smtClean="0"/>
              <a:t>Indikator</a:t>
            </a:r>
            <a:r>
              <a:rPr lang="en-US" dirty="0" smtClean="0"/>
              <a:t> : </a:t>
            </a:r>
            <a:r>
              <a:rPr lang="en-US" dirty="0" err="1" smtClean="0"/>
              <a:t>Persentase</a:t>
            </a:r>
            <a:r>
              <a:rPr lang="en-US" dirty="0" smtClean="0"/>
              <a:t>  </a:t>
            </a:r>
            <a:r>
              <a:rPr lang="en-US" dirty="0" err="1" smtClean="0"/>
              <a:t>Peningkatan</a:t>
            </a:r>
            <a:r>
              <a:rPr lang="en-US" dirty="0" smtClean="0"/>
              <a:t> </a:t>
            </a:r>
            <a:r>
              <a:rPr lang="en-US" dirty="0" err="1" smtClean="0"/>
              <a:t>Skala</a:t>
            </a:r>
            <a:r>
              <a:rPr lang="en-US" dirty="0" smtClean="0"/>
              <a:t> Usaha </a:t>
            </a:r>
            <a:r>
              <a:rPr lang="en-US" dirty="0" err="1" smtClean="0"/>
              <a:t>Mikro</a:t>
            </a:r>
            <a:r>
              <a:rPr lang="en-US" dirty="0" smtClean="0"/>
              <a:t> Kecil</a:t>
            </a:r>
            <a:endParaRPr lang="en-US" dirty="0"/>
          </a:p>
        </p:txBody>
      </p:sp>
      <p:sp>
        <p:nvSpPr>
          <p:cNvPr id="9" name="Rounded Rectangle 8"/>
          <p:cNvSpPr/>
          <p:nvPr/>
        </p:nvSpPr>
        <p:spPr>
          <a:xfrm>
            <a:off x="228600" y="1828800"/>
            <a:ext cx="2590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endParaRPr lang="en-US" dirty="0" smtClean="0"/>
          </a:p>
          <a:p>
            <a:pPr lvl="0"/>
            <a:r>
              <a:rPr lang="en-US" dirty="0" smtClean="0"/>
              <a:t>Target : 0.51 %</a:t>
            </a:r>
          </a:p>
          <a:p>
            <a:pPr lvl="0"/>
            <a:r>
              <a:rPr lang="en-US" dirty="0" err="1" smtClean="0"/>
              <a:t>Realisasi</a:t>
            </a:r>
            <a:r>
              <a:rPr lang="en-US" dirty="0" smtClean="0"/>
              <a:t> : 0.51%</a:t>
            </a:r>
          </a:p>
          <a:p>
            <a:pPr lvl="0"/>
            <a:endParaRPr lang="en-US" dirty="0"/>
          </a:p>
        </p:txBody>
      </p:sp>
      <p:sp>
        <p:nvSpPr>
          <p:cNvPr id="12" name="Rounded Rectangle 11"/>
          <p:cNvSpPr/>
          <p:nvPr/>
        </p:nvSpPr>
        <p:spPr>
          <a:xfrm>
            <a:off x="152400" y="3200400"/>
            <a:ext cx="28194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lvl="0"/>
            <a:r>
              <a:rPr lang="en-US" dirty="0" err="1" smtClean="0"/>
              <a:t>Faktor</a:t>
            </a:r>
            <a:r>
              <a:rPr lang="en-US" dirty="0" smtClean="0"/>
              <a:t> </a:t>
            </a:r>
            <a:r>
              <a:rPr lang="en-US" dirty="0" err="1" smtClean="0"/>
              <a:t>Pendukung</a:t>
            </a:r>
            <a:r>
              <a:rPr lang="en-US" dirty="0" smtClean="0"/>
              <a:t> </a:t>
            </a:r>
            <a:r>
              <a:rPr lang="en-US" dirty="0" err="1" smtClean="0"/>
              <a:t>Keberhasil</a:t>
            </a:r>
            <a:r>
              <a:rPr lang="en-US" dirty="0" smtClean="0"/>
              <a:t> </a:t>
            </a:r>
            <a:r>
              <a:rPr lang="en-US" dirty="0" err="1" smtClean="0"/>
              <a:t>capaian</a:t>
            </a:r>
            <a:r>
              <a:rPr lang="en-US" dirty="0" smtClean="0"/>
              <a:t> Target </a:t>
            </a:r>
            <a:r>
              <a:rPr lang="en-US" dirty="0" err="1" smtClean="0"/>
              <a:t>kinerja</a:t>
            </a:r>
            <a:endParaRPr lang="en-US" dirty="0"/>
          </a:p>
        </p:txBody>
      </p:sp>
      <p:sp>
        <p:nvSpPr>
          <p:cNvPr id="13" name="Rounded Rectangle 12"/>
          <p:cNvSpPr/>
          <p:nvPr/>
        </p:nvSpPr>
        <p:spPr>
          <a:xfrm>
            <a:off x="3429000" y="2590800"/>
            <a:ext cx="5486400" cy="2057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lvl="0" indent="-342900">
              <a:buFont typeface="+mj-lt"/>
              <a:buAutoNum type="arabicPeriod"/>
            </a:pPr>
            <a:r>
              <a:rPr lang="en-US" sz="1600" dirty="0" err="1" smtClean="0"/>
              <a:t>Pendampingan</a:t>
            </a:r>
            <a:r>
              <a:rPr lang="en-US" sz="1600" dirty="0" smtClean="0"/>
              <a:t> </a:t>
            </a:r>
            <a:r>
              <a:rPr lang="en-US" sz="1600" dirty="0" err="1" smtClean="0"/>
              <a:t>dan</a:t>
            </a:r>
            <a:r>
              <a:rPr lang="en-US" sz="1600" dirty="0" smtClean="0"/>
              <a:t> </a:t>
            </a:r>
            <a:r>
              <a:rPr lang="en-US" sz="1600" dirty="0" err="1" smtClean="0"/>
              <a:t>pembinaan</a:t>
            </a:r>
            <a:r>
              <a:rPr lang="en-US" sz="1600" dirty="0" smtClean="0"/>
              <a:t> </a:t>
            </a:r>
            <a:r>
              <a:rPr lang="en-US" sz="1600" dirty="0" err="1" smtClean="0"/>
              <a:t>terhadap</a:t>
            </a:r>
            <a:r>
              <a:rPr lang="en-US" sz="1600" dirty="0" smtClean="0"/>
              <a:t> Usaha Kecil </a:t>
            </a:r>
            <a:r>
              <a:rPr lang="en-US" sz="1600" dirty="0" err="1" smtClean="0"/>
              <a:t>Menengah</a:t>
            </a:r>
            <a:r>
              <a:rPr lang="en-US" sz="1600" dirty="0" smtClean="0"/>
              <a:t> </a:t>
            </a:r>
          </a:p>
          <a:p>
            <a:pPr marL="342900" lvl="0" indent="-342900">
              <a:buFont typeface="+mj-lt"/>
              <a:buAutoNum type="arabicPeriod"/>
            </a:pPr>
            <a:r>
              <a:rPr lang="en-US" sz="1600" dirty="0" err="1" smtClean="0"/>
              <a:t>Pelatihan</a:t>
            </a:r>
            <a:r>
              <a:rPr lang="en-US" sz="1600" dirty="0" smtClean="0"/>
              <a:t> </a:t>
            </a:r>
            <a:r>
              <a:rPr lang="en-US" sz="1600" dirty="0" err="1" smtClean="0"/>
              <a:t>pemasaran</a:t>
            </a:r>
            <a:r>
              <a:rPr lang="en-US" sz="1600" dirty="0" smtClean="0"/>
              <a:t> </a:t>
            </a:r>
            <a:r>
              <a:rPr lang="en-US" sz="1600" dirty="0" err="1" smtClean="0"/>
              <a:t>produk</a:t>
            </a:r>
            <a:r>
              <a:rPr lang="en-US" sz="1600" dirty="0" smtClean="0"/>
              <a:t> </a:t>
            </a:r>
            <a:r>
              <a:rPr lang="en-US" sz="1600" dirty="0" err="1" smtClean="0"/>
              <a:t>secara</a:t>
            </a:r>
            <a:r>
              <a:rPr lang="en-US" sz="1600" dirty="0" smtClean="0"/>
              <a:t> online;</a:t>
            </a:r>
          </a:p>
          <a:p>
            <a:pPr marL="342900" lvl="0" indent="-342900">
              <a:buFont typeface="+mj-lt"/>
              <a:buAutoNum type="arabicPeriod"/>
            </a:pPr>
            <a:r>
              <a:rPr lang="en-US" sz="1600" dirty="0" err="1" smtClean="0"/>
              <a:t>Kerjasama</a:t>
            </a:r>
            <a:r>
              <a:rPr lang="en-US" sz="1600" dirty="0" smtClean="0"/>
              <a:t> </a:t>
            </a:r>
            <a:r>
              <a:rPr lang="en-US" sz="1600" dirty="0" err="1" smtClean="0"/>
              <a:t>dengan</a:t>
            </a:r>
            <a:r>
              <a:rPr lang="en-US" sz="1600" dirty="0" smtClean="0"/>
              <a:t> </a:t>
            </a:r>
            <a:r>
              <a:rPr lang="en-US" sz="1600" dirty="0" err="1" smtClean="0"/>
              <a:t>sahabat</a:t>
            </a:r>
            <a:r>
              <a:rPr lang="en-US" sz="1600" dirty="0" smtClean="0"/>
              <a:t> UMKM, RKBRI, TDA </a:t>
            </a:r>
            <a:r>
              <a:rPr lang="en-US" sz="1600" dirty="0" err="1" smtClean="0"/>
              <a:t>dan</a:t>
            </a:r>
            <a:r>
              <a:rPr lang="en-US" sz="1600" dirty="0" smtClean="0"/>
              <a:t> supermarket/</a:t>
            </a:r>
            <a:r>
              <a:rPr lang="en-US" sz="1600" dirty="0" err="1" smtClean="0"/>
              <a:t>swalayan</a:t>
            </a:r>
            <a:r>
              <a:rPr lang="en-US" sz="1600" dirty="0" smtClean="0"/>
              <a:t>.</a:t>
            </a:r>
          </a:p>
          <a:p>
            <a:pPr marL="342900" lvl="0" indent="-342900">
              <a:buAutoNum type="arabicPeriod"/>
            </a:pPr>
            <a:endParaRPr lang="en-US" sz="1600" dirty="0"/>
          </a:p>
        </p:txBody>
      </p:sp>
      <p:cxnSp>
        <p:nvCxnSpPr>
          <p:cNvPr id="15" name="Straight Arrow Connector 14"/>
          <p:cNvCxnSpPr>
            <a:stCxn id="12" idx="3"/>
            <a:endCxn id="13" idx="1"/>
          </p:cNvCxnSpPr>
          <p:nvPr/>
        </p:nvCxnSpPr>
        <p:spPr>
          <a:xfrm flipV="1">
            <a:off x="2971800" y="361950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87868"/>
            <a:ext cx="4114800" cy="369332"/>
          </a:xfrm>
          <a:prstGeom prst="rect">
            <a:avLst/>
          </a:prstGeom>
          <a:noFill/>
        </p:spPr>
        <p:txBody>
          <a:bodyPr wrap="square" rtlCol="0">
            <a:spAutoFit/>
          </a:bodyPr>
          <a:lstStyle/>
          <a:p>
            <a:r>
              <a:rPr lang="en-US" dirty="0" err="1" smtClean="0"/>
              <a:t>Capaian</a:t>
            </a:r>
            <a:r>
              <a:rPr lang="en-US" dirty="0" smtClean="0"/>
              <a:t> </a:t>
            </a:r>
            <a:r>
              <a:rPr lang="en-US" dirty="0" err="1" smtClean="0"/>
              <a:t>kinerja</a:t>
            </a:r>
            <a:r>
              <a:rPr lang="en-US" dirty="0" smtClean="0"/>
              <a:t> </a:t>
            </a:r>
            <a:r>
              <a:rPr lang="en-US" dirty="0" err="1" smtClean="0"/>
              <a:t>tahun</a:t>
            </a:r>
            <a:r>
              <a:rPr lang="en-US" dirty="0" smtClean="0"/>
              <a:t> 2019</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228600" y="533400"/>
            <a:ext cx="86106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r>
              <a:rPr lang="en-US" dirty="0" err="1" smtClean="0"/>
              <a:t>Sargis</a:t>
            </a:r>
            <a:r>
              <a:rPr lang="en-US" dirty="0" smtClean="0"/>
              <a:t> 5  : </a:t>
            </a:r>
            <a:r>
              <a:rPr lang="id-ID" dirty="0" smtClean="0"/>
              <a:t>Men</a:t>
            </a:r>
            <a:r>
              <a:rPr lang="en-US" dirty="0" err="1" smtClean="0"/>
              <a:t>ingkatnya</a:t>
            </a:r>
            <a:r>
              <a:rPr lang="en-US" dirty="0" smtClean="0"/>
              <a:t> </a:t>
            </a:r>
            <a:r>
              <a:rPr lang="en-US" dirty="0" err="1" smtClean="0"/>
              <a:t>pendapatan</a:t>
            </a:r>
            <a:r>
              <a:rPr lang="en-US" dirty="0" smtClean="0"/>
              <a:t> </a:t>
            </a:r>
            <a:r>
              <a:rPr lang="en-US" dirty="0" err="1" smtClean="0"/>
              <a:t>masyarakat</a:t>
            </a:r>
            <a:r>
              <a:rPr lang="en-US" dirty="0" smtClean="0"/>
              <a:t> </a:t>
            </a:r>
            <a:r>
              <a:rPr lang="en-US" dirty="0" err="1" smtClean="0"/>
              <a:t>miskin</a:t>
            </a:r>
            <a:r>
              <a:rPr lang="en-US" dirty="0" smtClean="0"/>
              <a:t> </a:t>
            </a:r>
            <a:r>
              <a:rPr lang="en-US" dirty="0" err="1" smtClean="0"/>
              <a:t>disektor</a:t>
            </a:r>
            <a:r>
              <a:rPr lang="en-US" dirty="0" smtClean="0"/>
              <a:t> Usaha </a:t>
            </a:r>
            <a:r>
              <a:rPr lang="en-US" dirty="0" err="1" smtClean="0"/>
              <a:t>Mikro</a:t>
            </a:r>
            <a:endParaRPr lang="en-US" dirty="0" smtClean="0"/>
          </a:p>
          <a:p>
            <a:pPr marL="1258888" lvl="0" indent="-1258888"/>
            <a:r>
              <a:rPr lang="en-US" dirty="0" err="1" smtClean="0"/>
              <a:t>Indikator</a:t>
            </a:r>
            <a:r>
              <a:rPr lang="en-US" dirty="0" smtClean="0"/>
              <a:t>   : </a:t>
            </a:r>
            <a:r>
              <a:rPr lang="id-ID" dirty="0" smtClean="0"/>
              <a:t>Persentase peningkatan </a:t>
            </a:r>
            <a:r>
              <a:rPr lang="en-US" dirty="0" err="1" smtClean="0"/>
              <a:t>pendapatan</a:t>
            </a:r>
            <a:r>
              <a:rPr lang="en-US" dirty="0" smtClean="0"/>
              <a:t> </a:t>
            </a:r>
            <a:r>
              <a:rPr lang="en-US" dirty="0" err="1" smtClean="0"/>
              <a:t>masyarakat</a:t>
            </a:r>
            <a:r>
              <a:rPr lang="en-US" dirty="0" smtClean="0"/>
              <a:t> </a:t>
            </a:r>
            <a:r>
              <a:rPr lang="en-US" dirty="0" err="1" smtClean="0"/>
              <a:t>miskin</a:t>
            </a:r>
            <a:r>
              <a:rPr lang="en-US" dirty="0" smtClean="0"/>
              <a:t>  yang    </a:t>
            </a:r>
            <a:r>
              <a:rPr lang="en-US" dirty="0" err="1" smtClean="0"/>
              <a:t>bergerak</a:t>
            </a:r>
            <a:r>
              <a:rPr lang="en-US" dirty="0" smtClean="0"/>
              <a:t> </a:t>
            </a:r>
            <a:r>
              <a:rPr lang="en-US" dirty="0" err="1" smtClean="0"/>
              <a:t>disektor</a:t>
            </a:r>
            <a:r>
              <a:rPr lang="en-US" dirty="0" smtClean="0"/>
              <a:t> Usaha </a:t>
            </a:r>
            <a:r>
              <a:rPr lang="en-US" dirty="0" err="1" smtClean="0"/>
              <a:t>Mikro</a:t>
            </a:r>
            <a:endParaRPr lang="en-US" dirty="0"/>
          </a:p>
        </p:txBody>
      </p:sp>
      <p:sp>
        <p:nvSpPr>
          <p:cNvPr id="9" name="Rounded Rectangle 8"/>
          <p:cNvSpPr/>
          <p:nvPr/>
        </p:nvSpPr>
        <p:spPr>
          <a:xfrm>
            <a:off x="228600" y="1752600"/>
            <a:ext cx="2209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endParaRPr lang="en-US" dirty="0" smtClean="0"/>
          </a:p>
          <a:p>
            <a:pPr lvl="0"/>
            <a:r>
              <a:rPr lang="en-US" dirty="0" smtClean="0"/>
              <a:t>Target    : 41%</a:t>
            </a:r>
          </a:p>
          <a:p>
            <a:pPr lvl="0"/>
            <a:r>
              <a:rPr lang="en-US" dirty="0" err="1" smtClean="0"/>
              <a:t>Realisasi</a:t>
            </a:r>
            <a:r>
              <a:rPr lang="en-US" dirty="0" smtClean="0"/>
              <a:t> : 41,37%</a:t>
            </a:r>
          </a:p>
          <a:p>
            <a:pPr lvl="0"/>
            <a:endParaRPr lang="en-US" dirty="0"/>
          </a:p>
        </p:txBody>
      </p:sp>
      <p:sp>
        <p:nvSpPr>
          <p:cNvPr id="12" name="Rounded Rectangle 11"/>
          <p:cNvSpPr/>
          <p:nvPr/>
        </p:nvSpPr>
        <p:spPr>
          <a:xfrm>
            <a:off x="152400" y="3733800"/>
            <a:ext cx="28194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lvl="0"/>
            <a:r>
              <a:rPr lang="en-US" dirty="0" err="1" smtClean="0"/>
              <a:t>Faktor</a:t>
            </a:r>
            <a:r>
              <a:rPr lang="en-US" dirty="0" smtClean="0"/>
              <a:t> </a:t>
            </a:r>
            <a:r>
              <a:rPr lang="en-US" dirty="0" err="1" smtClean="0"/>
              <a:t>Pendukung</a:t>
            </a:r>
            <a:r>
              <a:rPr lang="en-US" dirty="0" smtClean="0"/>
              <a:t> </a:t>
            </a:r>
            <a:r>
              <a:rPr lang="en-US" dirty="0" err="1" smtClean="0"/>
              <a:t>Keberhasil</a:t>
            </a:r>
            <a:r>
              <a:rPr lang="en-US" dirty="0" smtClean="0"/>
              <a:t> </a:t>
            </a:r>
            <a:r>
              <a:rPr lang="en-US" dirty="0" err="1" smtClean="0"/>
              <a:t>capaian</a:t>
            </a:r>
            <a:r>
              <a:rPr lang="en-US" dirty="0" smtClean="0"/>
              <a:t> Target </a:t>
            </a:r>
            <a:r>
              <a:rPr lang="en-US" dirty="0" err="1" smtClean="0"/>
              <a:t>kinerja</a:t>
            </a:r>
            <a:endParaRPr lang="en-US" dirty="0"/>
          </a:p>
        </p:txBody>
      </p:sp>
      <p:sp>
        <p:nvSpPr>
          <p:cNvPr id="13" name="Rounded Rectangle 12"/>
          <p:cNvSpPr/>
          <p:nvPr/>
        </p:nvSpPr>
        <p:spPr>
          <a:xfrm>
            <a:off x="3581400" y="2743200"/>
            <a:ext cx="5181600" cy="2895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lvl="0" indent="-342900">
              <a:buFont typeface="+mj-lt"/>
              <a:buAutoNum type="arabicPeriod"/>
            </a:pPr>
            <a:r>
              <a:rPr lang="en-US" sz="1600" dirty="0" err="1" smtClean="0"/>
              <a:t>Pendampingan</a:t>
            </a:r>
            <a:r>
              <a:rPr lang="en-US" sz="1600" dirty="0" smtClean="0"/>
              <a:t>  </a:t>
            </a:r>
            <a:r>
              <a:rPr lang="en-US" sz="1600" dirty="0" err="1" smtClean="0"/>
              <a:t>dan</a:t>
            </a:r>
            <a:r>
              <a:rPr lang="en-US" sz="1600" dirty="0" smtClean="0"/>
              <a:t> </a:t>
            </a:r>
            <a:r>
              <a:rPr lang="en-US" sz="1600" dirty="0" err="1" smtClean="0"/>
              <a:t>pembinaan</a:t>
            </a:r>
            <a:r>
              <a:rPr lang="en-US" sz="1600" dirty="0" smtClean="0"/>
              <a:t> </a:t>
            </a:r>
            <a:r>
              <a:rPr lang="en-US" sz="1600" dirty="0" err="1" smtClean="0"/>
              <a:t>terhadap</a:t>
            </a:r>
            <a:r>
              <a:rPr lang="en-US" sz="1600" dirty="0" smtClean="0"/>
              <a:t> Usaha </a:t>
            </a:r>
            <a:r>
              <a:rPr lang="en-US" sz="1600" dirty="0" err="1" smtClean="0"/>
              <a:t>Mikro</a:t>
            </a:r>
            <a:r>
              <a:rPr lang="en-US" sz="1600" dirty="0" smtClean="0"/>
              <a:t> </a:t>
            </a:r>
            <a:r>
              <a:rPr lang="en-US" sz="1600" dirty="0" err="1" smtClean="0"/>
              <a:t>penerima</a:t>
            </a:r>
            <a:r>
              <a:rPr lang="en-US" sz="1600" dirty="0" smtClean="0"/>
              <a:t> </a:t>
            </a:r>
            <a:r>
              <a:rPr lang="en-US" sz="1600" dirty="0" err="1" smtClean="0"/>
              <a:t>bantuan</a:t>
            </a:r>
            <a:endParaRPr lang="en-US" sz="1600" dirty="0" smtClean="0"/>
          </a:p>
          <a:p>
            <a:pPr marL="342900" lvl="0" indent="-342900">
              <a:buFont typeface="+mj-lt"/>
              <a:buAutoNum type="arabicPeriod"/>
            </a:pPr>
            <a:r>
              <a:rPr lang="en-US" sz="1600" dirty="0" err="1" smtClean="0"/>
              <a:t>Bantuan</a:t>
            </a:r>
            <a:r>
              <a:rPr lang="en-US" sz="1600" dirty="0" smtClean="0"/>
              <a:t> </a:t>
            </a:r>
            <a:r>
              <a:rPr lang="en-US" sz="1600" dirty="0" err="1" smtClean="0"/>
              <a:t>sarana</a:t>
            </a:r>
            <a:r>
              <a:rPr lang="en-US" sz="1600" dirty="0" smtClean="0"/>
              <a:t> </a:t>
            </a:r>
            <a:r>
              <a:rPr lang="en-US" sz="1600" dirty="0" err="1" smtClean="0"/>
              <a:t>usaha</a:t>
            </a:r>
            <a:r>
              <a:rPr lang="en-US" sz="1600" dirty="0" smtClean="0"/>
              <a:t> </a:t>
            </a:r>
            <a:r>
              <a:rPr lang="en-US" sz="1600" dirty="0" err="1" smtClean="0"/>
              <a:t>berupa</a:t>
            </a:r>
            <a:r>
              <a:rPr lang="en-US" sz="1600" dirty="0" smtClean="0"/>
              <a:t> </a:t>
            </a:r>
            <a:r>
              <a:rPr lang="en-US" sz="1600" dirty="0" err="1" smtClean="0"/>
              <a:t>gerobak</a:t>
            </a:r>
            <a:r>
              <a:rPr lang="en-US" sz="1600" dirty="0" smtClean="0"/>
              <a:t>, </a:t>
            </a:r>
            <a:r>
              <a:rPr lang="en-US" sz="1600" dirty="0" err="1" smtClean="0"/>
              <a:t>etalase</a:t>
            </a:r>
            <a:r>
              <a:rPr lang="en-US" sz="1600" dirty="0" smtClean="0"/>
              <a:t> </a:t>
            </a:r>
            <a:r>
              <a:rPr lang="en-US" sz="1600" dirty="0" err="1" smtClean="0"/>
              <a:t>dan</a:t>
            </a:r>
            <a:r>
              <a:rPr lang="en-US" sz="1600" dirty="0" smtClean="0"/>
              <a:t> </a:t>
            </a:r>
            <a:r>
              <a:rPr lang="en-US" sz="1600" dirty="0" err="1" smtClean="0"/>
              <a:t>peralatan</a:t>
            </a:r>
            <a:r>
              <a:rPr lang="en-US" sz="1600" dirty="0" smtClean="0"/>
              <a:t>;</a:t>
            </a:r>
          </a:p>
          <a:p>
            <a:pPr marL="342900" lvl="0" indent="-342900">
              <a:buFont typeface="+mj-lt"/>
              <a:buAutoNum type="arabicPeriod"/>
            </a:pPr>
            <a:r>
              <a:rPr lang="en-US" sz="1600" dirty="0" err="1" smtClean="0"/>
              <a:t>Bantuan</a:t>
            </a:r>
            <a:r>
              <a:rPr lang="en-US" sz="1600" dirty="0" smtClean="0"/>
              <a:t> </a:t>
            </a:r>
            <a:r>
              <a:rPr lang="en-US" sz="1600" dirty="0" err="1" smtClean="0"/>
              <a:t>berupa</a:t>
            </a:r>
            <a:r>
              <a:rPr lang="en-US" sz="1600" dirty="0" smtClean="0"/>
              <a:t> </a:t>
            </a:r>
            <a:r>
              <a:rPr lang="en-US" sz="1600" dirty="0" err="1" smtClean="0"/>
              <a:t>perbaikan</a:t>
            </a:r>
            <a:r>
              <a:rPr lang="en-US" sz="1600" dirty="0" smtClean="0"/>
              <a:t> </a:t>
            </a:r>
            <a:r>
              <a:rPr lang="en-US" sz="1600" dirty="0" err="1" smtClean="0"/>
              <a:t>warung</a:t>
            </a:r>
            <a:r>
              <a:rPr lang="en-US" sz="1600" dirty="0" smtClean="0"/>
              <a:t>  </a:t>
            </a:r>
            <a:r>
              <a:rPr lang="en-US" sz="1600" dirty="0" err="1" smtClean="0"/>
              <a:t>beserta</a:t>
            </a:r>
            <a:r>
              <a:rPr lang="en-US" sz="1600" dirty="0" smtClean="0"/>
              <a:t> </a:t>
            </a:r>
            <a:r>
              <a:rPr lang="en-US" sz="1600" dirty="0" err="1" smtClean="0"/>
              <a:t>bantuan</a:t>
            </a:r>
            <a:r>
              <a:rPr lang="en-US" sz="1600" dirty="0" smtClean="0"/>
              <a:t> </a:t>
            </a:r>
            <a:r>
              <a:rPr lang="en-US" sz="1600" dirty="0" err="1" smtClean="0"/>
              <a:t>isi</a:t>
            </a:r>
            <a:r>
              <a:rPr lang="en-US" sz="1600" dirty="0" smtClean="0"/>
              <a:t> </a:t>
            </a:r>
            <a:r>
              <a:rPr lang="en-US" sz="1600" dirty="0" err="1" smtClean="0"/>
              <a:t>warung</a:t>
            </a:r>
            <a:r>
              <a:rPr lang="en-US" sz="1600" dirty="0" smtClean="0"/>
              <a:t>.</a:t>
            </a:r>
          </a:p>
          <a:p>
            <a:pPr marL="342900" indent="-342900">
              <a:buFont typeface="+mj-lt"/>
              <a:buAutoNum type="arabicPeriod"/>
            </a:pPr>
            <a:r>
              <a:rPr lang="en-US" sz="1600" dirty="0" err="1" smtClean="0"/>
              <a:t>Evaluasi</a:t>
            </a:r>
            <a:r>
              <a:rPr lang="en-US" sz="1600" dirty="0" smtClean="0"/>
              <a:t> </a:t>
            </a:r>
            <a:r>
              <a:rPr lang="en-US" sz="1600" dirty="0" err="1" smtClean="0"/>
              <a:t>terhadap</a:t>
            </a:r>
            <a:r>
              <a:rPr lang="en-US" sz="1600" dirty="0" smtClean="0"/>
              <a:t> UM yang </a:t>
            </a:r>
            <a:r>
              <a:rPr lang="en-US" sz="1600" dirty="0" err="1" smtClean="0"/>
              <a:t>menerima</a:t>
            </a:r>
            <a:r>
              <a:rPr lang="en-US" sz="1600" dirty="0" smtClean="0"/>
              <a:t> </a:t>
            </a:r>
            <a:r>
              <a:rPr lang="en-US" sz="1600" dirty="0" err="1" smtClean="0"/>
              <a:t>bantuan</a:t>
            </a:r>
            <a:endParaRPr lang="en-US" sz="1600" dirty="0" smtClean="0"/>
          </a:p>
          <a:p>
            <a:pPr marL="342900" indent="-342900">
              <a:buFont typeface="+mj-lt"/>
              <a:buAutoNum type="arabicPeriod"/>
            </a:pPr>
            <a:r>
              <a:rPr lang="en-US" sz="1600" dirty="0" err="1" smtClean="0"/>
              <a:t>Fasilitasi</a:t>
            </a:r>
            <a:r>
              <a:rPr lang="en-US" sz="1600" dirty="0" smtClean="0"/>
              <a:t> </a:t>
            </a:r>
            <a:r>
              <a:rPr lang="en-US" sz="1600" dirty="0" err="1" smtClean="0"/>
              <a:t>permodalan</a:t>
            </a:r>
            <a:r>
              <a:rPr lang="en-US" sz="1600" dirty="0" smtClean="0"/>
              <a:t> </a:t>
            </a:r>
            <a:r>
              <a:rPr lang="en-US" sz="1600" dirty="0" err="1" smtClean="0"/>
              <a:t>melalui</a:t>
            </a:r>
            <a:r>
              <a:rPr lang="en-US" sz="1600" dirty="0" smtClean="0"/>
              <a:t> </a:t>
            </a:r>
            <a:r>
              <a:rPr lang="en-US" sz="1600" dirty="0" err="1" smtClean="0"/>
              <a:t>rekomendasi</a:t>
            </a:r>
            <a:r>
              <a:rPr lang="en-US" sz="1600" dirty="0" smtClean="0"/>
              <a:t> (BAZ)</a:t>
            </a:r>
          </a:p>
          <a:p>
            <a:pPr marL="342900" lvl="0" indent="-342900"/>
            <a:endParaRPr lang="en-US" sz="1600" dirty="0" smtClean="0"/>
          </a:p>
          <a:p>
            <a:pPr marL="342900" lvl="0" indent="-342900">
              <a:buAutoNum type="arabicPeriod"/>
            </a:pPr>
            <a:endParaRPr lang="en-US" sz="1600" dirty="0"/>
          </a:p>
        </p:txBody>
      </p:sp>
      <p:cxnSp>
        <p:nvCxnSpPr>
          <p:cNvPr id="15" name="Straight Arrow Connector 14"/>
          <p:cNvCxnSpPr>
            <a:stCxn id="12" idx="3"/>
            <a:endCxn id="13" idx="1"/>
          </p:cNvCxnSpPr>
          <p:nvPr/>
        </p:nvCxnSpPr>
        <p:spPr>
          <a:xfrm>
            <a:off x="2971800" y="41910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87868"/>
            <a:ext cx="3256993" cy="369332"/>
          </a:xfrm>
          <a:prstGeom prst="rect">
            <a:avLst/>
          </a:prstGeom>
          <a:noFill/>
        </p:spPr>
        <p:txBody>
          <a:bodyPr wrap="square" rtlCol="0">
            <a:spAutoFit/>
          </a:bodyPr>
          <a:lstStyle/>
          <a:p>
            <a:r>
              <a:rPr lang="en-US" dirty="0" err="1" smtClean="0"/>
              <a:t>Capaian</a:t>
            </a:r>
            <a:r>
              <a:rPr lang="en-US" dirty="0" smtClean="0"/>
              <a:t> </a:t>
            </a:r>
            <a:r>
              <a:rPr lang="en-US" dirty="0" err="1" smtClean="0"/>
              <a:t>kinerja</a:t>
            </a:r>
            <a:r>
              <a:rPr lang="en-US" dirty="0" smtClean="0"/>
              <a:t> </a:t>
            </a:r>
            <a:r>
              <a:rPr lang="en-US" dirty="0" err="1" smtClean="0"/>
              <a:t>tahun</a:t>
            </a:r>
            <a:r>
              <a:rPr lang="en-US" dirty="0" smtClean="0"/>
              <a:t> 2019</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228600" y="533400"/>
            <a:ext cx="8610600" cy="990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r>
              <a:rPr lang="en-US" dirty="0" err="1" smtClean="0"/>
              <a:t>Sargis</a:t>
            </a:r>
            <a:r>
              <a:rPr lang="en-US" dirty="0" smtClean="0"/>
              <a:t>  6  : </a:t>
            </a:r>
            <a:r>
              <a:rPr lang="en-US" dirty="0" err="1" smtClean="0"/>
              <a:t>Pengembangan</a:t>
            </a:r>
            <a:r>
              <a:rPr lang="en-US" dirty="0" smtClean="0"/>
              <a:t> </a:t>
            </a:r>
            <a:r>
              <a:rPr lang="id-ID" dirty="0" smtClean="0"/>
              <a:t>wirausaha</a:t>
            </a:r>
            <a:r>
              <a:rPr lang="en-US" dirty="0" smtClean="0"/>
              <a:t>wan</a:t>
            </a:r>
          </a:p>
          <a:p>
            <a:pPr marL="1139825" lvl="0" indent="-1139825"/>
            <a:r>
              <a:rPr lang="en-US" dirty="0" err="1" smtClean="0"/>
              <a:t>Indikator</a:t>
            </a:r>
            <a:r>
              <a:rPr lang="en-US" dirty="0" smtClean="0"/>
              <a:t>   : </a:t>
            </a:r>
            <a:r>
              <a:rPr lang="id-ID" dirty="0" smtClean="0"/>
              <a:t>Persentase </a:t>
            </a:r>
            <a:r>
              <a:rPr lang="en-US" dirty="0" err="1" smtClean="0"/>
              <a:t>peningkatan</a:t>
            </a:r>
            <a:r>
              <a:rPr lang="en-US" dirty="0" smtClean="0"/>
              <a:t> asset </a:t>
            </a:r>
            <a:r>
              <a:rPr lang="en-US" dirty="0" err="1" smtClean="0"/>
              <a:t>dan</a:t>
            </a:r>
            <a:r>
              <a:rPr lang="en-US" dirty="0" smtClean="0"/>
              <a:t> </a:t>
            </a:r>
            <a:r>
              <a:rPr lang="en-US" dirty="0" err="1" smtClean="0"/>
              <a:t>omset</a:t>
            </a:r>
            <a:r>
              <a:rPr lang="en-US" dirty="0" smtClean="0"/>
              <a:t> w</a:t>
            </a:r>
            <a:r>
              <a:rPr lang="id-ID" dirty="0" smtClean="0"/>
              <a:t>ira Usahawan </a:t>
            </a:r>
            <a:endParaRPr lang="en-US" dirty="0"/>
          </a:p>
        </p:txBody>
      </p:sp>
      <p:sp>
        <p:nvSpPr>
          <p:cNvPr id="9" name="Rounded Rectangle 8"/>
          <p:cNvSpPr/>
          <p:nvPr/>
        </p:nvSpPr>
        <p:spPr>
          <a:xfrm>
            <a:off x="228600" y="1752600"/>
            <a:ext cx="22098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endParaRPr lang="en-US" dirty="0" smtClean="0"/>
          </a:p>
          <a:p>
            <a:pPr lvl="0"/>
            <a:r>
              <a:rPr lang="en-US" dirty="0" smtClean="0"/>
              <a:t>Target    : 0.71%</a:t>
            </a:r>
          </a:p>
          <a:p>
            <a:pPr lvl="0"/>
            <a:r>
              <a:rPr lang="en-US" dirty="0" err="1" smtClean="0"/>
              <a:t>Realisasi</a:t>
            </a:r>
            <a:r>
              <a:rPr lang="en-US" dirty="0" smtClean="0"/>
              <a:t> : 0.71%</a:t>
            </a:r>
          </a:p>
          <a:p>
            <a:pPr lvl="0"/>
            <a:endParaRPr lang="en-US" dirty="0"/>
          </a:p>
        </p:txBody>
      </p:sp>
      <p:sp>
        <p:nvSpPr>
          <p:cNvPr id="12" name="Rounded Rectangle 11"/>
          <p:cNvSpPr/>
          <p:nvPr/>
        </p:nvSpPr>
        <p:spPr>
          <a:xfrm>
            <a:off x="152400" y="3733800"/>
            <a:ext cx="28194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lvl="0"/>
            <a:r>
              <a:rPr lang="en-US" dirty="0" err="1" smtClean="0"/>
              <a:t>Faktor</a:t>
            </a:r>
            <a:r>
              <a:rPr lang="en-US" dirty="0" smtClean="0"/>
              <a:t> </a:t>
            </a:r>
            <a:r>
              <a:rPr lang="en-US" dirty="0" err="1" smtClean="0"/>
              <a:t>Pendukung</a:t>
            </a:r>
            <a:r>
              <a:rPr lang="en-US" dirty="0" smtClean="0"/>
              <a:t> </a:t>
            </a:r>
            <a:r>
              <a:rPr lang="en-US" dirty="0" err="1" smtClean="0"/>
              <a:t>Keberhasil</a:t>
            </a:r>
            <a:r>
              <a:rPr lang="en-US" dirty="0" smtClean="0"/>
              <a:t> </a:t>
            </a:r>
            <a:r>
              <a:rPr lang="en-US" dirty="0" err="1" smtClean="0"/>
              <a:t>capaian</a:t>
            </a:r>
            <a:r>
              <a:rPr lang="en-US" dirty="0" smtClean="0"/>
              <a:t> Target </a:t>
            </a:r>
            <a:r>
              <a:rPr lang="en-US" dirty="0" err="1" smtClean="0"/>
              <a:t>kinerja</a:t>
            </a:r>
            <a:endParaRPr lang="en-US" dirty="0"/>
          </a:p>
        </p:txBody>
      </p:sp>
      <p:sp>
        <p:nvSpPr>
          <p:cNvPr id="13" name="Rounded Rectangle 12"/>
          <p:cNvSpPr/>
          <p:nvPr/>
        </p:nvSpPr>
        <p:spPr>
          <a:xfrm>
            <a:off x="3581400" y="2743200"/>
            <a:ext cx="5181600" cy="2895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lvl="0" indent="-342900">
              <a:buFont typeface="+mj-lt"/>
              <a:buAutoNum type="arabicPeriod"/>
            </a:pPr>
            <a:r>
              <a:rPr lang="en-US" sz="1600" dirty="0" err="1" smtClean="0"/>
              <a:t>Pendampingan</a:t>
            </a:r>
            <a:r>
              <a:rPr lang="en-US" sz="1600" dirty="0" smtClean="0"/>
              <a:t>  </a:t>
            </a:r>
            <a:r>
              <a:rPr lang="en-US" sz="1600" dirty="0" err="1" smtClean="0"/>
              <a:t>dan</a:t>
            </a:r>
            <a:r>
              <a:rPr lang="en-US" sz="1600" dirty="0" smtClean="0"/>
              <a:t> </a:t>
            </a:r>
            <a:r>
              <a:rPr lang="en-US" sz="1600" dirty="0" err="1" smtClean="0"/>
              <a:t>pembinaan</a:t>
            </a:r>
            <a:r>
              <a:rPr lang="en-US" sz="1600" dirty="0" smtClean="0"/>
              <a:t> </a:t>
            </a:r>
            <a:r>
              <a:rPr lang="en-US" sz="1600" dirty="0" err="1" smtClean="0"/>
              <a:t>terhadap</a:t>
            </a:r>
            <a:r>
              <a:rPr lang="en-US" sz="1600" dirty="0" smtClean="0"/>
              <a:t> UM </a:t>
            </a:r>
            <a:r>
              <a:rPr lang="en-US" sz="1600" dirty="0" err="1" smtClean="0"/>
              <a:t>penerima</a:t>
            </a:r>
            <a:r>
              <a:rPr lang="en-US" sz="1600" dirty="0" smtClean="0"/>
              <a:t> </a:t>
            </a:r>
            <a:r>
              <a:rPr lang="en-US" sz="1600" dirty="0" err="1" smtClean="0"/>
              <a:t>bantuan</a:t>
            </a:r>
            <a:endParaRPr lang="en-US" sz="1600" dirty="0" smtClean="0"/>
          </a:p>
          <a:p>
            <a:pPr marL="342900" lvl="0" indent="-342900">
              <a:buFont typeface="+mj-lt"/>
              <a:buAutoNum type="arabicPeriod"/>
            </a:pPr>
            <a:r>
              <a:rPr lang="en-US" sz="1600" dirty="0" err="1" smtClean="0"/>
              <a:t>Bantuan</a:t>
            </a:r>
            <a:r>
              <a:rPr lang="en-US" sz="1600" dirty="0" smtClean="0"/>
              <a:t> </a:t>
            </a:r>
            <a:r>
              <a:rPr lang="en-US" sz="1600" dirty="0" err="1" smtClean="0"/>
              <a:t>sarana</a:t>
            </a:r>
            <a:r>
              <a:rPr lang="en-US" sz="1600" dirty="0" smtClean="0"/>
              <a:t> </a:t>
            </a:r>
            <a:r>
              <a:rPr lang="en-US" sz="1600" dirty="0" err="1" smtClean="0"/>
              <a:t>usaha</a:t>
            </a:r>
            <a:r>
              <a:rPr lang="en-US" sz="1600" dirty="0" smtClean="0"/>
              <a:t> </a:t>
            </a:r>
            <a:r>
              <a:rPr lang="en-US" sz="1600" dirty="0" err="1" smtClean="0"/>
              <a:t>berupa</a:t>
            </a:r>
            <a:r>
              <a:rPr lang="en-US" sz="1600" dirty="0" smtClean="0"/>
              <a:t> </a:t>
            </a:r>
            <a:r>
              <a:rPr lang="en-US" sz="1600" dirty="0" err="1" smtClean="0"/>
              <a:t>gerobak</a:t>
            </a:r>
            <a:r>
              <a:rPr lang="en-US" sz="1600" dirty="0" smtClean="0"/>
              <a:t>, </a:t>
            </a:r>
            <a:r>
              <a:rPr lang="en-US" sz="1600" dirty="0" err="1" smtClean="0"/>
              <a:t>etalase</a:t>
            </a:r>
            <a:r>
              <a:rPr lang="en-US" sz="1600" dirty="0" smtClean="0"/>
              <a:t> </a:t>
            </a:r>
            <a:r>
              <a:rPr lang="en-US" sz="1600" dirty="0" err="1" smtClean="0"/>
              <a:t>dan</a:t>
            </a:r>
            <a:r>
              <a:rPr lang="en-US" sz="1600" dirty="0" smtClean="0"/>
              <a:t> </a:t>
            </a:r>
            <a:r>
              <a:rPr lang="en-US" sz="1600" dirty="0" err="1" smtClean="0"/>
              <a:t>peralatan</a:t>
            </a:r>
            <a:r>
              <a:rPr lang="en-US" sz="1600" dirty="0" smtClean="0"/>
              <a:t>;</a:t>
            </a:r>
          </a:p>
          <a:p>
            <a:pPr marL="342900" lvl="0" indent="-342900">
              <a:buFont typeface="+mj-lt"/>
              <a:buAutoNum type="arabicPeriod"/>
            </a:pPr>
            <a:r>
              <a:rPr lang="en-US" sz="1600" dirty="0" err="1" smtClean="0"/>
              <a:t>Bantuan</a:t>
            </a:r>
            <a:r>
              <a:rPr lang="en-US" sz="1600" dirty="0" smtClean="0"/>
              <a:t> </a:t>
            </a:r>
            <a:r>
              <a:rPr lang="en-US" sz="1600" dirty="0" err="1" smtClean="0"/>
              <a:t>berupa</a:t>
            </a:r>
            <a:r>
              <a:rPr lang="en-US" sz="1600" dirty="0" smtClean="0"/>
              <a:t> </a:t>
            </a:r>
            <a:r>
              <a:rPr lang="en-US" sz="1600" dirty="0" err="1" smtClean="0"/>
              <a:t>perbaikan</a:t>
            </a:r>
            <a:r>
              <a:rPr lang="en-US" sz="1600" dirty="0" smtClean="0"/>
              <a:t> </a:t>
            </a:r>
            <a:r>
              <a:rPr lang="en-US" sz="1600" dirty="0" err="1" smtClean="0"/>
              <a:t>warung</a:t>
            </a:r>
            <a:r>
              <a:rPr lang="en-US" sz="1600" dirty="0" smtClean="0"/>
              <a:t>  </a:t>
            </a:r>
            <a:r>
              <a:rPr lang="en-US" sz="1600" dirty="0" err="1" smtClean="0"/>
              <a:t>beserta</a:t>
            </a:r>
            <a:r>
              <a:rPr lang="en-US" sz="1600" dirty="0" smtClean="0"/>
              <a:t> </a:t>
            </a:r>
            <a:r>
              <a:rPr lang="en-US" sz="1600" dirty="0" err="1" smtClean="0"/>
              <a:t>bantuan</a:t>
            </a:r>
            <a:r>
              <a:rPr lang="en-US" sz="1600" dirty="0" smtClean="0"/>
              <a:t> </a:t>
            </a:r>
            <a:r>
              <a:rPr lang="en-US" sz="1600" dirty="0" err="1" smtClean="0"/>
              <a:t>isi</a:t>
            </a:r>
            <a:r>
              <a:rPr lang="en-US" sz="1600" dirty="0" smtClean="0"/>
              <a:t> </a:t>
            </a:r>
            <a:r>
              <a:rPr lang="en-US" sz="1600" dirty="0" err="1" smtClean="0"/>
              <a:t>warung</a:t>
            </a:r>
            <a:r>
              <a:rPr lang="en-US" sz="1600" dirty="0" smtClean="0"/>
              <a:t>.</a:t>
            </a:r>
          </a:p>
          <a:p>
            <a:pPr marL="342900" indent="-342900">
              <a:buFont typeface="+mj-lt"/>
              <a:buAutoNum type="arabicPeriod"/>
            </a:pPr>
            <a:r>
              <a:rPr lang="en-US" sz="1600" dirty="0" err="1" smtClean="0"/>
              <a:t>Evaluasi</a:t>
            </a:r>
            <a:r>
              <a:rPr lang="en-US" sz="1600" dirty="0" smtClean="0"/>
              <a:t> </a:t>
            </a:r>
            <a:r>
              <a:rPr lang="en-US" sz="1600" dirty="0" err="1" smtClean="0"/>
              <a:t>terhadap</a:t>
            </a:r>
            <a:r>
              <a:rPr lang="en-US" sz="1600" dirty="0" smtClean="0"/>
              <a:t> UM yang </a:t>
            </a:r>
            <a:r>
              <a:rPr lang="en-US" sz="1600" dirty="0" err="1" smtClean="0"/>
              <a:t>menerima</a:t>
            </a:r>
            <a:r>
              <a:rPr lang="en-US" sz="1600" dirty="0" smtClean="0"/>
              <a:t> </a:t>
            </a:r>
            <a:r>
              <a:rPr lang="en-US" sz="1600" dirty="0" err="1" smtClean="0"/>
              <a:t>bantuan</a:t>
            </a:r>
            <a:endParaRPr lang="en-US" sz="1600" dirty="0" smtClean="0"/>
          </a:p>
          <a:p>
            <a:pPr marL="342900" indent="-342900">
              <a:buFont typeface="+mj-lt"/>
              <a:buAutoNum type="arabicPeriod"/>
            </a:pPr>
            <a:r>
              <a:rPr lang="en-US" sz="1600" dirty="0" err="1" smtClean="0"/>
              <a:t>Fasilitasi</a:t>
            </a:r>
            <a:r>
              <a:rPr lang="en-US" sz="1600" dirty="0" smtClean="0"/>
              <a:t> </a:t>
            </a:r>
            <a:r>
              <a:rPr lang="en-US" sz="1600" dirty="0" err="1" smtClean="0"/>
              <a:t>permodalan</a:t>
            </a:r>
            <a:r>
              <a:rPr lang="en-US" sz="1600" dirty="0" smtClean="0"/>
              <a:t> </a:t>
            </a:r>
            <a:r>
              <a:rPr lang="en-US" sz="1600" dirty="0" err="1" smtClean="0"/>
              <a:t>melalui</a:t>
            </a:r>
            <a:r>
              <a:rPr lang="en-US" sz="1600" dirty="0" smtClean="0"/>
              <a:t> </a:t>
            </a:r>
            <a:r>
              <a:rPr lang="en-US" sz="1600" dirty="0" err="1" smtClean="0"/>
              <a:t>rekomendasi</a:t>
            </a:r>
            <a:r>
              <a:rPr lang="en-US" sz="1600" dirty="0" smtClean="0"/>
              <a:t> (BAZ)</a:t>
            </a:r>
          </a:p>
          <a:p>
            <a:pPr marL="342900" lvl="0" indent="-342900"/>
            <a:endParaRPr lang="en-US" sz="1600" dirty="0" smtClean="0"/>
          </a:p>
          <a:p>
            <a:pPr marL="342900" lvl="0" indent="-342900">
              <a:buAutoNum type="arabicPeriod"/>
            </a:pPr>
            <a:endParaRPr lang="en-US" sz="1600" dirty="0"/>
          </a:p>
        </p:txBody>
      </p:sp>
      <p:cxnSp>
        <p:nvCxnSpPr>
          <p:cNvPr id="15" name="Straight Arrow Connector 14"/>
          <p:cNvCxnSpPr>
            <a:stCxn id="12" idx="3"/>
            <a:endCxn id="13" idx="1"/>
          </p:cNvCxnSpPr>
          <p:nvPr/>
        </p:nvCxnSpPr>
        <p:spPr>
          <a:xfrm>
            <a:off x="2971800" y="41910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8600" y="87868"/>
            <a:ext cx="3256993" cy="369332"/>
          </a:xfrm>
          <a:prstGeom prst="rect">
            <a:avLst/>
          </a:prstGeom>
          <a:noFill/>
        </p:spPr>
        <p:txBody>
          <a:bodyPr wrap="square" rtlCol="0">
            <a:spAutoFit/>
          </a:bodyPr>
          <a:lstStyle/>
          <a:p>
            <a:r>
              <a:rPr lang="en-US" dirty="0" err="1" smtClean="0"/>
              <a:t>Capaian</a:t>
            </a:r>
            <a:r>
              <a:rPr lang="en-US" dirty="0" smtClean="0"/>
              <a:t> </a:t>
            </a:r>
            <a:r>
              <a:rPr lang="en-US" dirty="0" err="1" smtClean="0"/>
              <a:t>kinerja</a:t>
            </a:r>
            <a:r>
              <a:rPr lang="en-US" dirty="0" smtClean="0"/>
              <a:t> </a:t>
            </a:r>
            <a:r>
              <a:rPr lang="en-US" dirty="0" err="1" smtClean="0"/>
              <a:t>tahun</a:t>
            </a:r>
            <a:r>
              <a:rPr lang="en-US" dirty="0" smtClean="0"/>
              <a:t> 2019</a:t>
            </a:r>
            <a:endParaRPr lang="en-US" dirty="0"/>
          </a:p>
        </p:txBody>
      </p:sp>
      <p:sp>
        <p:nvSpPr>
          <p:cNvPr id="11" name="Curved Left Arrow 10">
            <a:hlinkClick r:id="rId2" action="ppaction://hlinkpres?slideindex=1&amp;slidetitle="/>
          </p:cNvPr>
          <p:cNvSpPr/>
          <p:nvPr/>
        </p:nvSpPr>
        <p:spPr>
          <a:xfrm>
            <a:off x="4191000" y="6324600"/>
            <a:ext cx="914400" cy="3048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1" y="990600"/>
            <a:ext cx="5966714" cy="3060236"/>
          </a:xfrm>
        </p:spPr>
        <p:txBody>
          <a:bodyPr>
            <a:normAutofit/>
          </a:bodyPr>
          <a:lstStyle/>
          <a:p>
            <a:r>
              <a:rPr lang="id-ID" dirty="0" smtClean="0">
                <a:solidFill>
                  <a:schemeClr val="tx1"/>
                </a:solidFill>
                <a:latin typeface="Franklin Gothic Demi" pitchFamily="34" charset="0"/>
              </a:rPr>
              <a:t>CASCADING PERDAGKOP UKM TAHUN 2018-2023</a:t>
            </a:r>
            <a:endParaRPr lang="id-ID" dirty="0">
              <a:solidFill>
                <a:schemeClr val="tx1"/>
              </a:solidFill>
              <a:latin typeface="Franklin Gothic Demi" pitchFamily="34" charset="0"/>
            </a:endParaRPr>
          </a:p>
        </p:txBody>
      </p:sp>
      <p:sp>
        <p:nvSpPr>
          <p:cNvPr id="3" name="Left Arrow 2">
            <a:hlinkClick r:id="rId2" action="ppaction://hlinkfile"/>
          </p:cNvPr>
          <p:cNvSpPr/>
          <p:nvPr/>
        </p:nvSpPr>
        <p:spPr>
          <a:xfrm>
            <a:off x="3657600" y="6248400"/>
            <a:ext cx="13716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533400" y="228601"/>
          <a:ext cx="8305800" cy="3017520"/>
        </p:xfrm>
        <a:graphic>
          <a:graphicData uri="http://schemas.openxmlformats.org/drawingml/2006/table">
            <a:tbl>
              <a:tblPr/>
              <a:tblGrid>
                <a:gridCol w="548495"/>
                <a:gridCol w="1096993"/>
                <a:gridCol w="442280"/>
                <a:gridCol w="6218032"/>
              </a:tblGrid>
              <a:tr h="201761">
                <a:tc>
                  <a:txBody>
                    <a:bodyPr/>
                    <a:lstStyle/>
                    <a:p>
                      <a:pPr algn="just">
                        <a:lnSpc>
                          <a:spcPct val="150000"/>
                        </a:lnSpc>
                        <a:spcAft>
                          <a:spcPts val="0"/>
                        </a:spcAft>
                      </a:pPr>
                      <a:r>
                        <a:rPr lang="en-US" sz="1100" dirty="0">
                          <a:latin typeface="Arial"/>
                          <a:ea typeface="Times New Roman"/>
                          <a:cs typeface="Times New Roman"/>
                        </a:rPr>
                        <a:t>1</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latin typeface="Arial"/>
                          <a:ea typeface="Times New Roman"/>
                          <a:cs typeface="Times New Roman"/>
                        </a:rPr>
                        <a:t>Jabatan</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latin typeface="Arial"/>
                          <a:ea typeface="Times New Roman"/>
                          <a:cs typeface="Times New Roman"/>
                        </a:rPr>
                        <a:t>:</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latin typeface="Arial"/>
                          <a:ea typeface="Times New Roman"/>
                          <a:cs typeface="Times New Roman"/>
                        </a:rPr>
                        <a:t>Kepala Bidang Koperasi dan Usaha Mikro</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3495">
                <a:tc>
                  <a:txBody>
                    <a:bodyPr/>
                    <a:lstStyle/>
                    <a:p>
                      <a:pPr algn="just">
                        <a:lnSpc>
                          <a:spcPct val="150000"/>
                        </a:lnSpc>
                        <a:spcAft>
                          <a:spcPts val="0"/>
                        </a:spcAft>
                      </a:pPr>
                      <a:r>
                        <a:rPr lang="en-US" sz="1100">
                          <a:latin typeface="Arial"/>
                          <a:ea typeface="Times New Roman"/>
                          <a:cs typeface="Times New Roman"/>
                        </a:rPr>
                        <a:t>2</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dirty="0" err="1">
                          <a:latin typeface="Arial"/>
                          <a:ea typeface="Times New Roman"/>
                          <a:cs typeface="Times New Roman"/>
                        </a:rPr>
                        <a:t>Tugas</a:t>
                      </a:r>
                      <a:r>
                        <a:rPr lang="en-US" sz="1100" dirty="0">
                          <a:latin typeface="Arial"/>
                          <a:ea typeface="Times New Roman"/>
                          <a:cs typeface="Times New Roman"/>
                        </a:rPr>
                        <a:t> </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latin typeface="Arial"/>
                          <a:ea typeface="Times New Roman"/>
                          <a:cs typeface="Times New Roman"/>
                        </a:rPr>
                        <a:t>:</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latin typeface="Arial"/>
                          <a:ea typeface="Times New Roman"/>
                          <a:cs typeface="Times New Roman"/>
                        </a:rPr>
                        <a:t>Merencanakan, melaksanakan, mengevaluasi dan melaporkan pelaksanaan tugas penyelenggaraan program dan kegiatan, menjabarkan kebijakan teknis dan melakukan pembinaan dan penyuluhan di bidang kelembagaan dan usaha koperasi, pemberdayaan usaha kecil menengah serta Pengawasan dan Akuntabilitas Koperasi, melaksanakan upaya pengembangan sumberdaya manusia di bidang koperasi usaha kecil dan menengah.</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5543">
                <a:tc>
                  <a:txBody>
                    <a:bodyPr/>
                    <a:lstStyle/>
                    <a:p>
                      <a:pPr algn="just">
                        <a:lnSpc>
                          <a:spcPct val="150000"/>
                        </a:lnSpc>
                        <a:spcAft>
                          <a:spcPts val="0"/>
                        </a:spcAft>
                      </a:pPr>
                      <a:r>
                        <a:rPr lang="en-US" sz="1100">
                          <a:latin typeface="Arial"/>
                          <a:ea typeface="Times New Roman"/>
                          <a:cs typeface="Times New Roman"/>
                        </a:rPr>
                        <a:t>3</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dirty="0" err="1">
                          <a:latin typeface="Arial"/>
                          <a:ea typeface="Times New Roman"/>
                          <a:cs typeface="Times New Roman"/>
                        </a:rPr>
                        <a:t>Fungsi</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n-US" sz="1100">
                          <a:latin typeface="Arial"/>
                          <a:ea typeface="Times New Roman"/>
                          <a:cs typeface="Times New Roman"/>
                        </a:rPr>
                        <a:t>:</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50000"/>
                        </a:lnSpc>
                        <a:spcAft>
                          <a:spcPts val="0"/>
                        </a:spcAft>
                        <a:buFont typeface="+mj-lt"/>
                        <a:buAutoNum type="arabicPeriod"/>
                      </a:pPr>
                      <a:r>
                        <a:rPr lang="en-US" sz="1100" dirty="0" err="1">
                          <a:latin typeface="Arial"/>
                          <a:ea typeface="Times New Roman"/>
                          <a:cs typeface="Times New Roman"/>
                        </a:rPr>
                        <a:t>Penyusunan</a:t>
                      </a:r>
                      <a:r>
                        <a:rPr lang="en-US" sz="1100" dirty="0">
                          <a:latin typeface="Arial"/>
                          <a:ea typeface="Times New Roman"/>
                          <a:cs typeface="Times New Roman"/>
                        </a:rPr>
                        <a:t> </a:t>
                      </a:r>
                      <a:r>
                        <a:rPr lang="en-US" sz="1100" dirty="0" err="1">
                          <a:latin typeface="Arial"/>
                          <a:ea typeface="Times New Roman"/>
                          <a:cs typeface="Times New Roman"/>
                        </a:rPr>
                        <a:t>kebijakan</a:t>
                      </a:r>
                      <a:r>
                        <a:rPr lang="en-US" sz="1100" dirty="0">
                          <a:latin typeface="Arial"/>
                          <a:ea typeface="Times New Roman"/>
                          <a:cs typeface="Times New Roman"/>
                        </a:rPr>
                        <a:t> </a:t>
                      </a:r>
                      <a:r>
                        <a:rPr lang="en-US" sz="1100" dirty="0" err="1">
                          <a:latin typeface="Arial"/>
                          <a:ea typeface="Times New Roman"/>
                          <a:cs typeface="Times New Roman"/>
                        </a:rPr>
                        <a:t>teknis</a:t>
                      </a:r>
                      <a:r>
                        <a:rPr lang="en-US" sz="1100" dirty="0">
                          <a:latin typeface="Arial"/>
                          <a:ea typeface="Times New Roman"/>
                          <a:cs typeface="Times New Roman"/>
                        </a:rPr>
                        <a:t> </a:t>
                      </a:r>
                      <a:r>
                        <a:rPr lang="en-US" sz="1100" dirty="0" err="1">
                          <a:latin typeface="Arial"/>
                          <a:ea typeface="Times New Roman"/>
                          <a:cs typeface="Times New Roman"/>
                        </a:rPr>
                        <a:t>dan</a:t>
                      </a:r>
                      <a:r>
                        <a:rPr lang="en-US" sz="1100" dirty="0">
                          <a:latin typeface="Arial"/>
                          <a:ea typeface="Times New Roman"/>
                          <a:cs typeface="Times New Roman"/>
                        </a:rPr>
                        <a:t> </a:t>
                      </a:r>
                      <a:r>
                        <a:rPr lang="en-US" sz="1100" dirty="0" err="1">
                          <a:latin typeface="Arial"/>
                          <a:ea typeface="Times New Roman"/>
                          <a:cs typeface="Times New Roman"/>
                        </a:rPr>
                        <a:t>penyelenggaraan</a:t>
                      </a:r>
                      <a:r>
                        <a:rPr lang="en-US" sz="1100" dirty="0">
                          <a:latin typeface="Arial"/>
                          <a:ea typeface="Times New Roman"/>
                          <a:cs typeface="Times New Roman"/>
                        </a:rPr>
                        <a:t> program </a:t>
                      </a:r>
                      <a:r>
                        <a:rPr lang="en-US" sz="1100" dirty="0" err="1">
                          <a:latin typeface="Arial"/>
                          <a:ea typeface="Times New Roman"/>
                          <a:cs typeface="Times New Roman"/>
                        </a:rPr>
                        <a:t>kelembagaan</a:t>
                      </a:r>
                      <a:r>
                        <a:rPr lang="en-US" sz="1100" dirty="0">
                          <a:latin typeface="Arial"/>
                          <a:ea typeface="Times New Roman"/>
                          <a:cs typeface="Times New Roman"/>
                        </a:rPr>
                        <a:t> </a:t>
                      </a:r>
                      <a:r>
                        <a:rPr lang="en-US" sz="1100" dirty="0" err="1">
                          <a:latin typeface="Arial"/>
                          <a:ea typeface="Times New Roman"/>
                          <a:cs typeface="Times New Roman"/>
                        </a:rPr>
                        <a:t>dan</a:t>
                      </a:r>
                      <a:r>
                        <a:rPr lang="en-US" sz="1100" dirty="0">
                          <a:latin typeface="Arial"/>
                          <a:ea typeface="Times New Roman"/>
                          <a:cs typeface="Times New Roman"/>
                        </a:rPr>
                        <a:t> </a:t>
                      </a:r>
                      <a:r>
                        <a:rPr lang="en-US" sz="1100" dirty="0" err="1">
                          <a:latin typeface="Arial"/>
                          <a:ea typeface="Times New Roman"/>
                          <a:cs typeface="Times New Roman"/>
                        </a:rPr>
                        <a:t>pengawasan</a:t>
                      </a:r>
                      <a:r>
                        <a:rPr lang="en-US" sz="1100" dirty="0">
                          <a:latin typeface="Arial"/>
                          <a:ea typeface="Times New Roman"/>
                          <a:cs typeface="Times New Roman"/>
                        </a:rPr>
                        <a:t> </a:t>
                      </a:r>
                      <a:r>
                        <a:rPr lang="en-US" sz="1100" dirty="0" err="1">
                          <a:latin typeface="Arial"/>
                          <a:ea typeface="Times New Roman"/>
                          <a:cs typeface="Times New Roman"/>
                        </a:rPr>
                        <a:t>koperasi</a:t>
                      </a:r>
                      <a:endParaRPr lang="en-US" sz="1200" dirty="0">
                        <a:latin typeface="Times New Roman"/>
                        <a:ea typeface="Times New Roman"/>
                        <a:cs typeface="Times New Roman"/>
                      </a:endParaRPr>
                    </a:p>
                    <a:p>
                      <a:pPr marL="342900" lvl="0" indent="-342900" algn="just">
                        <a:lnSpc>
                          <a:spcPct val="150000"/>
                        </a:lnSpc>
                        <a:spcAft>
                          <a:spcPts val="0"/>
                        </a:spcAft>
                        <a:buFont typeface="+mj-lt"/>
                        <a:buAutoNum type="arabicPeriod"/>
                      </a:pPr>
                      <a:r>
                        <a:rPr lang="en-US" sz="1100" dirty="0" err="1">
                          <a:latin typeface="Arial"/>
                          <a:ea typeface="Times New Roman"/>
                          <a:cs typeface="Times New Roman"/>
                        </a:rPr>
                        <a:t>Penyusunn</a:t>
                      </a:r>
                      <a:r>
                        <a:rPr lang="en-US" sz="1100" dirty="0">
                          <a:latin typeface="Arial"/>
                          <a:ea typeface="Times New Roman"/>
                          <a:cs typeface="Times New Roman"/>
                        </a:rPr>
                        <a:t> </a:t>
                      </a:r>
                      <a:r>
                        <a:rPr lang="en-US" sz="1100" dirty="0" err="1">
                          <a:latin typeface="Arial"/>
                          <a:ea typeface="Times New Roman"/>
                          <a:cs typeface="Times New Roman"/>
                        </a:rPr>
                        <a:t>kebijakan</a:t>
                      </a:r>
                      <a:r>
                        <a:rPr lang="en-US" sz="1100" dirty="0">
                          <a:latin typeface="Arial"/>
                          <a:ea typeface="Times New Roman"/>
                          <a:cs typeface="Times New Roman"/>
                        </a:rPr>
                        <a:t> </a:t>
                      </a:r>
                      <a:r>
                        <a:rPr lang="en-US" sz="1100" dirty="0" err="1">
                          <a:latin typeface="Arial"/>
                          <a:ea typeface="Times New Roman"/>
                          <a:cs typeface="Times New Roman"/>
                        </a:rPr>
                        <a:t>teknis</a:t>
                      </a:r>
                      <a:r>
                        <a:rPr lang="en-US" sz="1100" dirty="0">
                          <a:latin typeface="Arial"/>
                          <a:ea typeface="Times New Roman"/>
                          <a:cs typeface="Times New Roman"/>
                        </a:rPr>
                        <a:t> </a:t>
                      </a:r>
                      <a:r>
                        <a:rPr lang="en-US" sz="1100" dirty="0" err="1">
                          <a:latin typeface="Arial"/>
                          <a:ea typeface="Times New Roman"/>
                          <a:cs typeface="Times New Roman"/>
                        </a:rPr>
                        <a:t>dan</a:t>
                      </a:r>
                      <a:r>
                        <a:rPr lang="en-US" sz="1100" dirty="0">
                          <a:latin typeface="Arial"/>
                          <a:ea typeface="Times New Roman"/>
                          <a:cs typeface="Times New Roman"/>
                        </a:rPr>
                        <a:t> </a:t>
                      </a:r>
                      <a:r>
                        <a:rPr lang="en-US" sz="1100" dirty="0" err="1">
                          <a:latin typeface="Arial"/>
                          <a:ea typeface="Times New Roman"/>
                          <a:cs typeface="Times New Roman"/>
                        </a:rPr>
                        <a:t>penyelenggaraan</a:t>
                      </a:r>
                      <a:r>
                        <a:rPr lang="en-US" sz="1100" dirty="0">
                          <a:latin typeface="Arial"/>
                          <a:ea typeface="Times New Roman"/>
                          <a:cs typeface="Times New Roman"/>
                        </a:rPr>
                        <a:t> program </a:t>
                      </a:r>
                      <a:r>
                        <a:rPr lang="en-US" sz="1100" dirty="0" err="1">
                          <a:latin typeface="Arial"/>
                          <a:ea typeface="Times New Roman"/>
                          <a:cs typeface="Times New Roman"/>
                        </a:rPr>
                        <a:t>pemberdayaan</a:t>
                      </a:r>
                      <a:r>
                        <a:rPr lang="en-US" sz="1100" dirty="0">
                          <a:latin typeface="Arial"/>
                          <a:ea typeface="Times New Roman"/>
                          <a:cs typeface="Times New Roman"/>
                        </a:rPr>
                        <a:t> </a:t>
                      </a:r>
                      <a:r>
                        <a:rPr lang="en-US" sz="1100" dirty="0" err="1">
                          <a:latin typeface="Arial"/>
                          <a:ea typeface="Times New Roman"/>
                          <a:cs typeface="Times New Roman"/>
                        </a:rPr>
                        <a:t>dan</a:t>
                      </a:r>
                      <a:r>
                        <a:rPr lang="en-US" sz="1100" dirty="0">
                          <a:latin typeface="Arial"/>
                          <a:ea typeface="Times New Roman"/>
                          <a:cs typeface="Times New Roman"/>
                        </a:rPr>
                        <a:t> </a:t>
                      </a:r>
                      <a:r>
                        <a:rPr lang="en-US" sz="1100" dirty="0" err="1">
                          <a:latin typeface="Arial"/>
                          <a:ea typeface="Times New Roman"/>
                          <a:cs typeface="Times New Roman"/>
                        </a:rPr>
                        <a:t>pengembangan</a:t>
                      </a:r>
                      <a:r>
                        <a:rPr lang="en-US" sz="1100" dirty="0">
                          <a:latin typeface="Arial"/>
                          <a:ea typeface="Times New Roman"/>
                          <a:cs typeface="Times New Roman"/>
                        </a:rPr>
                        <a:t> </a:t>
                      </a:r>
                      <a:r>
                        <a:rPr lang="en-US" sz="1100" dirty="0" err="1">
                          <a:latin typeface="Arial"/>
                          <a:ea typeface="Times New Roman"/>
                          <a:cs typeface="Times New Roman"/>
                        </a:rPr>
                        <a:t>koperasi</a:t>
                      </a:r>
                      <a:r>
                        <a:rPr lang="en-US" sz="1100" dirty="0">
                          <a:latin typeface="Arial"/>
                          <a:ea typeface="Times New Roman"/>
                          <a:cs typeface="Times New Roman"/>
                        </a:rPr>
                        <a:t>.</a:t>
                      </a:r>
                      <a:endParaRPr lang="en-US" sz="1200" dirty="0">
                        <a:latin typeface="Times New Roman"/>
                        <a:ea typeface="Times New Roman"/>
                        <a:cs typeface="Times New Roman"/>
                      </a:endParaRPr>
                    </a:p>
                    <a:p>
                      <a:pPr marL="342900" lvl="0" indent="-342900" algn="just">
                        <a:lnSpc>
                          <a:spcPct val="150000"/>
                        </a:lnSpc>
                        <a:spcAft>
                          <a:spcPts val="0"/>
                        </a:spcAft>
                        <a:buFont typeface="+mj-lt"/>
                        <a:buAutoNum type="arabicPeriod"/>
                      </a:pPr>
                      <a:r>
                        <a:rPr lang="en-US" sz="1100" dirty="0" err="1">
                          <a:latin typeface="Arial"/>
                          <a:ea typeface="Times New Roman"/>
                          <a:cs typeface="Times New Roman"/>
                        </a:rPr>
                        <a:t>Penyusunan</a:t>
                      </a:r>
                      <a:r>
                        <a:rPr lang="en-US" sz="1100" dirty="0">
                          <a:latin typeface="Arial"/>
                          <a:ea typeface="Times New Roman"/>
                          <a:cs typeface="Times New Roman"/>
                        </a:rPr>
                        <a:t> </a:t>
                      </a:r>
                      <a:r>
                        <a:rPr lang="en-US" sz="1100" dirty="0" err="1">
                          <a:latin typeface="Arial"/>
                          <a:ea typeface="Times New Roman"/>
                          <a:cs typeface="Times New Roman"/>
                        </a:rPr>
                        <a:t>kebijakan</a:t>
                      </a:r>
                      <a:r>
                        <a:rPr lang="en-US" sz="1100" dirty="0">
                          <a:latin typeface="Arial"/>
                          <a:ea typeface="Times New Roman"/>
                          <a:cs typeface="Times New Roman"/>
                        </a:rPr>
                        <a:t> </a:t>
                      </a:r>
                      <a:r>
                        <a:rPr lang="en-US" sz="1100" dirty="0" err="1">
                          <a:latin typeface="Arial"/>
                          <a:ea typeface="Times New Roman"/>
                          <a:cs typeface="Times New Roman"/>
                        </a:rPr>
                        <a:t>teknis</a:t>
                      </a:r>
                      <a:r>
                        <a:rPr lang="en-US" sz="1100" dirty="0">
                          <a:latin typeface="Arial"/>
                          <a:ea typeface="Times New Roman"/>
                          <a:cs typeface="Times New Roman"/>
                        </a:rPr>
                        <a:t> </a:t>
                      </a:r>
                      <a:r>
                        <a:rPr lang="en-US" sz="1100" dirty="0" err="1">
                          <a:latin typeface="Arial"/>
                          <a:ea typeface="Times New Roman"/>
                          <a:cs typeface="Times New Roman"/>
                        </a:rPr>
                        <a:t>dan</a:t>
                      </a:r>
                      <a:r>
                        <a:rPr lang="en-US" sz="1100" dirty="0">
                          <a:latin typeface="Arial"/>
                          <a:ea typeface="Times New Roman"/>
                          <a:cs typeface="Times New Roman"/>
                        </a:rPr>
                        <a:t> </a:t>
                      </a:r>
                      <a:r>
                        <a:rPr lang="en-US" sz="1100" dirty="0" err="1">
                          <a:latin typeface="Arial"/>
                          <a:ea typeface="Times New Roman"/>
                          <a:cs typeface="Times New Roman"/>
                        </a:rPr>
                        <a:t>penyelenggaraan</a:t>
                      </a:r>
                      <a:r>
                        <a:rPr lang="en-US" sz="1100" dirty="0">
                          <a:latin typeface="Arial"/>
                          <a:ea typeface="Times New Roman"/>
                          <a:cs typeface="Times New Roman"/>
                        </a:rPr>
                        <a:t> program </a:t>
                      </a:r>
                      <a:r>
                        <a:rPr lang="en-US" sz="1100" dirty="0" err="1">
                          <a:latin typeface="Arial"/>
                          <a:ea typeface="Times New Roman"/>
                          <a:cs typeface="Times New Roman"/>
                        </a:rPr>
                        <a:t>pemberdayaan</a:t>
                      </a:r>
                      <a:r>
                        <a:rPr lang="en-US" sz="1100" dirty="0">
                          <a:latin typeface="Arial"/>
                          <a:ea typeface="Times New Roman"/>
                          <a:cs typeface="Times New Roman"/>
                        </a:rPr>
                        <a:t> </a:t>
                      </a:r>
                      <a:r>
                        <a:rPr lang="en-US" sz="1100" dirty="0" err="1">
                          <a:latin typeface="Arial"/>
                          <a:ea typeface="Times New Roman"/>
                          <a:cs typeface="Times New Roman"/>
                        </a:rPr>
                        <a:t>usaha</a:t>
                      </a:r>
                      <a:r>
                        <a:rPr lang="en-US" sz="1100" dirty="0">
                          <a:latin typeface="Arial"/>
                          <a:ea typeface="Times New Roman"/>
                          <a:cs typeface="Times New Roman"/>
                        </a:rPr>
                        <a:t> </a:t>
                      </a:r>
                      <a:r>
                        <a:rPr lang="en-US" sz="1100" dirty="0" err="1">
                          <a:latin typeface="Arial"/>
                          <a:ea typeface="Times New Roman"/>
                          <a:cs typeface="Times New Roman"/>
                        </a:rPr>
                        <a:t>mikro</a:t>
                      </a:r>
                      <a:endParaRPr lang="en-US" sz="1200" dirty="0">
                        <a:latin typeface="Times New Roman"/>
                        <a:ea typeface="Times New Roman"/>
                        <a:cs typeface="Times New Roman"/>
                      </a:endParaRPr>
                    </a:p>
                    <a:p>
                      <a:pPr marL="342900" lvl="0" indent="-342900" algn="just">
                        <a:lnSpc>
                          <a:spcPct val="150000"/>
                        </a:lnSpc>
                        <a:spcAft>
                          <a:spcPts val="0"/>
                        </a:spcAft>
                        <a:buFont typeface="+mj-lt"/>
                        <a:buAutoNum type="arabicPeriod"/>
                      </a:pPr>
                      <a:r>
                        <a:rPr lang="en-US" sz="1100" dirty="0" err="1">
                          <a:latin typeface="Arial"/>
                          <a:ea typeface="Times New Roman"/>
                          <a:cs typeface="Times New Roman"/>
                        </a:rPr>
                        <a:t>Pelaksanaan</a:t>
                      </a:r>
                      <a:r>
                        <a:rPr lang="en-US" sz="1100" dirty="0">
                          <a:latin typeface="Arial"/>
                          <a:ea typeface="Times New Roman"/>
                          <a:cs typeface="Times New Roman"/>
                        </a:rPr>
                        <a:t> </a:t>
                      </a:r>
                      <a:r>
                        <a:rPr lang="en-US" sz="1100" dirty="0" err="1">
                          <a:latin typeface="Arial"/>
                          <a:ea typeface="Times New Roman"/>
                          <a:cs typeface="Times New Roman"/>
                        </a:rPr>
                        <a:t>fungsi</a:t>
                      </a:r>
                      <a:r>
                        <a:rPr lang="en-US" sz="1100" dirty="0">
                          <a:latin typeface="Arial"/>
                          <a:ea typeface="Times New Roman"/>
                          <a:cs typeface="Times New Roman"/>
                        </a:rPr>
                        <a:t> lain yang </a:t>
                      </a:r>
                      <a:r>
                        <a:rPr lang="en-US" sz="1100" dirty="0" err="1">
                          <a:latin typeface="Arial"/>
                          <a:ea typeface="Times New Roman"/>
                          <a:cs typeface="Times New Roman"/>
                        </a:rPr>
                        <a:t>diberikan</a:t>
                      </a:r>
                      <a:r>
                        <a:rPr lang="en-US" sz="1100" dirty="0">
                          <a:latin typeface="Arial"/>
                          <a:ea typeface="Times New Roman"/>
                          <a:cs typeface="Times New Roman"/>
                        </a:rPr>
                        <a:t> </a:t>
                      </a:r>
                      <a:r>
                        <a:rPr lang="en-US" sz="1100" dirty="0" err="1">
                          <a:latin typeface="Arial"/>
                          <a:ea typeface="Times New Roman"/>
                          <a:cs typeface="Times New Roman"/>
                        </a:rPr>
                        <a:t>oleh</a:t>
                      </a:r>
                      <a:r>
                        <a:rPr lang="en-US" sz="1100" dirty="0">
                          <a:latin typeface="Arial"/>
                          <a:ea typeface="Times New Roman"/>
                          <a:cs typeface="Times New Roman"/>
                        </a:rPr>
                        <a:t> </a:t>
                      </a:r>
                      <a:r>
                        <a:rPr lang="en-US" sz="1100" dirty="0" err="1">
                          <a:latin typeface="Arial"/>
                          <a:ea typeface="Times New Roman"/>
                          <a:cs typeface="Times New Roman"/>
                        </a:rPr>
                        <a:t>atasan</a:t>
                      </a:r>
                      <a:r>
                        <a:rPr lang="en-US" sz="1100" dirty="0">
                          <a:latin typeface="Arial"/>
                          <a:ea typeface="Times New Roman"/>
                          <a:cs typeface="Times New Roman"/>
                        </a:rPr>
                        <a:t> </a:t>
                      </a:r>
                      <a:r>
                        <a:rPr lang="en-US" sz="1100" dirty="0" err="1">
                          <a:latin typeface="Arial"/>
                          <a:ea typeface="Times New Roman"/>
                          <a:cs typeface="Times New Roman"/>
                        </a:rPr>
                        <a:t>esuai</a:t>
                      </a:r>
                      <a:r>
                        <a:rPr lang="en-US" sz="1100" dirty="0">
                          <a:latin typeface="Arial"/>
                          <a:ea typeface="Times New Roman"/>
                          <a:cs typeface="Times New Roman"/>
                        </a:rPr>
                        <a:t> </a:t>
                      </a:r>
                      <a:r>
                        <a:rPr lang="en-US" sz="1100" dirty="0" err="1">
                          <a:latin typeface="Arial"/>
                          <a:ea typeface="Times New Roman"/>
                          <a:cs typeface="Times New Roman"/>
                        </a:rPr>
                        <a:t>tugas</a:t>
                      </a:r>
                      <a:r>
                        <a:rPr lang="en-US" sz="1100" dirty="0">
                          <a:latin typeface="Arial"/>
                          <a:ea typeface="Times New Roman"/>
                          <a:cs typeface="Times New Roman"/>
                        </a:rPr>
                        <a:t> </a:t>
                      </a:r>
                      <a:r>
                        <a:rPr lang="en-US" sz="1100" dirty="0" err="1">
                          <a:latin typeface="Arial"/>
                          <a:ea typeface="Times New Roman"/>
                          <a:cs typeface="Times New Roman"/>
                        </a:rPr>
                        <a:t>dan</a:t>
                      </a:r>
                      <a:r>
                        <a:rPr lang="en-US" sz="1100" dirty="0">
                          <a:latin typeface="Arial"/>
                          <a:ea typeface="Times New Roman"/>
                          <a:cs typeface="Times New Roman"/>
                        </a:rPr>
                        <a:t> </a:t>
                      </a:r>
                      <a:r>
                        <a:rPr lang="en-US" sz="1100" dirty="0" err="1">
                          <a:latin typeface="Arial"/>
                          <a:ea typeface="Times New Roman"/>
                          <a:cs typeface="Times New Roman"/>
                        </a:rPr>
                        <a:t>fungsinya</a:t>
                      </a:r>
                      <a:r>
                        <a:rPr lang="en-US" sz="1100" dirty="0">
                          <a:latin typeface="Arial"/>
                          <a:ea typeface="Times New Roman"/>
                          <a:cs typeface="Times New Roman"/>
                        </a:rPr>
                        <a:t>.</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nvGraphicFramePr>
        <p:xfrm>
          <a:off x="228600" y="3276600"/>
          <a:ext cx="8610600" cy="2810700"/>
        </p:xfrm>
        <a:graphic>
          <a:graphicData uri="http://schemas.openxmlformats.org/drawingml/2006/table">
            <a:tbl>
              <a:tblPr/>
              <a:tblGrid>
                <a:gridCol w="315985"/>
                <a:gridCol w="2290894"/>
                <a:gridCol w="3633831"/>
                <a:gridCol w="1579927"/>
                <a:gridCol w="789963"/>
              </a:tblGrid>
              <a:tr h="473821">
                <a:tc>
                  <a:txBody>
                    <a:bodyPr/>
                    <a:lstStyle/>
                    <a:p>
                      <a:pPr algn="ctr">
                        <a:lnSpc>
                          <a:spcPct val="150000"/>
                        </a:lnSpc>
                        <a:spcAft>
                          <a:spcPts val="0"/>
                        </a:spcAft>
                      </a:pPr>
                      <a:r>
                        <a:rPr lang="en-US" sz="1100" dirty="0">
                          <a:latin typeface="Arial" pitchFamily="34" charset="0"/>
                          <a:ea typeface="Times New Roman"/>
                          <a:cs typeface="Arial" pitchFamily="34" charset="0"/>
                        </a:rPr>
                        <a:t>No</a:t>
                      </a:r>
                    </a:p>
                  </a:txBody>
                  <a:tcPr marL="58451" marR="5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100">
                          <a:latin typeface="Arial" pitchFamily="34" charset="0"/>
                          <a:ea typeface="Times New Roman"/>
                          <a:cs typeface="Arial" pitchFamily="34" charset="0"/>
                        </a:rPr>
                        <a:t>Sasaran Kinerja</a:t>
                      </a:r>
                    </a:p>
                  </a:txBody>
                  <a:tcPr marL="58451" marR="5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100" dirty="0" err="1">
                          <a:latin typeface="Arial" pitchFamily="34" charset="0"/>
                          <a:ea typeface="Times New Roman"/>
                          <a:cs typeface="Arial" pitchFamily="34" charset="0"/>
                        </a:rPr>
                        <a:t>Indikator</a:t>
                      </a:r>
                      <a:r>
                        <a:rPr lang="en-US" sz="1100" dirty="0">
                          <a:latin typeface="Arial" pitchFamily="34" charset="0"/>
                          <a:ea typeface="Times New Roman"/>
                          <a:cs typeface="Arial" pitchFamily="34" charset="0"/>
                        </a:rPr>
                        <a:t> </a:t>
                      </a:r>
                      <a:r>
                        <a:rPr lang="en-US" sz="1100" dirty="0" err="1">
                          <a:latin typeface="Arial" pitchFamily="34" charset="0"/>
                          <a:ea typeface="Times New Roman"/>
                          <a:cs typeface="Arial" pitchFamily="34" charset="0"/>
                        </a:rPr>
                        <a:t>Kinerja</a:t>
                      </a:r>
                      <a:endParaRPr lang="en-US" sz="1100" dirty="0">
                        <a:latin typeface="Arial" pitchFamily="34" charset="0"/>
                        <a:ea typeface="Times New Roman"/>
                        <a:cs typeface="Arial" pitchFamily="34" charset="0"/>
                      </a:endParaRPr>
                    </a:p>
                  </a:txBody>
                  <a:tcPr marL="58451" marR="5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100" dirty="0" err="1">
                          <a:latin typeface="Arial" pitchFamily="34" charset="0"/>
                          <a:ea typeface="Times New Roman"/>
                          <a:cs typeface="Arial" pitchFamily="34" charset="0"/>
                        </a:rPr>
                        <a:t>Penjelasan</a:t>
                      </a:r>
                      <a:r>
                        <a:rPr lang="en-US" sz="1100" dirty="0">
                          <a:latin typeface="Arial" pitchFamily="34" charset="0"/>
                          <a:ea typeface="Times New Roman"/>
                          <a:cs typeface="Arial" pitchFamily="34" charset="0"/>
                        </a:rPr>
                        <a:t>/ </a:t>
                      </a:r>
                      <a:r>
                        <a:rPr lang="en-US" sz="1100" dirty="0" err="1">
                          <a:latin typeface="Arial" pitchFamily="34" charset="0"/>
                          <a:ea typeface="Times New Roman"/>
                          <a:cs typeface="Arial" pitchFamily="34" charset="0"/>
                        </a:rPr>
                        <a:t>Formulasi</a:t>
                      </a:r>
                      <a:r>
                        <a:rPr lang="en-US" sz="1100" dirty="0">
                          <a:latin typeface="Arial" pitchFamily="34" charset="0"/>
                          <a:ea typeface="Times New Roman"/>
                          <a:cs typeface="Arial" pitchFamily="34" charset="0"/>
                        </a:rPr>
                        <a:t> </a:t>
                      </a:r>
                      <a:r>
                        <a:rPr lang="en-US" sz="1100" dirty="0" err="1">
                          <a:latin typeface="Arial" pitchFamily="34" charset="0"/>
                          <a:ea typeface="Times New Roman"/>
                          <a:cs typeface="Arial" pitchFamily="34" charset="0"/>
                        </a:rPr>
                        <a:t>Penghitungan</a:t>
                      </a:r>
                      <a:endParaRPr lang="en-US" sz="1100" dirty="0">
                        <a:latin typeface="Arial" pitchFamily="34" charset="0"/>
                        <a:ea typeface="Times New Roman"/>
                        <a:cs typeface="Arial" pitchFamily="34" charset="0"/>
                      </a:endParaRPr>
                    </a:p>
                  </a:txBody>
                  <a:tcPr marL="58451" marR="5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100" dirty="0" err="1">
                          <a:latin typeface="Arial" pitchFamily="34" charset="0"/>
                          <a:ea typeface="Times New Roman"/>
                          <a:cs typeface="Arial" pitchFamily="34" charset="0"/>
                        </a:rPr>
                        <a:t>Sumber</a:t>
                      </a:r>
                      <a:r>
                        <a:rPr lang="en-US" sz="1100" dirty="0">
                          <a:latin typeface="Arial" pitchFamily="34" charset="0"/>
                          <a:ea typeface="Times New Roman"/>
                          <a:cs typeface="Arial" pitchFamily="34" charset="0"/>
                        </a:rPr>
                        <a:t> Data</a:t>
                      </a:r>
                    </a:p>
                  </a:txBody>
                  <a:tcPr marL="58451" marR="5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5865">
                <a:tc>
                  <a:txBody>
                    <a:bodyPr/>
                    <a:lstStyle/>
                    <a:p>
                      <a:pPr algn="just">
                        <a:lnSpc>
                          <a:spcPct val="150000"/>
                        </a:lnSpc>
                        <a:spcAft>
                          <a:spcPts val="0"/>
                        </a:spcAft>
                      </a:pPr>
                      <a:r>
                        <a:rPr lang="en-US" sz="1100">
                          <a:latin typeface="Arial" pitchFamily="34" charset="0"/>
                          <a:ea typeface="Times New Roman"/>
                          <a:cs typeface="Arial" pitchFamily="34" charset="0"/>
                        </a:rPr>
                        <a:t>1</a:t>
                      </a:r>
                    </a:p>
                  </a:txBody>
                  <a:tcPr marL="58451" marR="5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600"/>
                        </a:spcAft>
                      </a:pPr>
                      <a:r>
                        <a:rPr lang="en-US" sz="1100" dirty="0" err="1">
                          <a:latin typeface="Arial" pitchFamily="34" charset="0"/>
                          <a:ea typeface="Times New Roman"/>
                          <a:cs typeface="Arial" pitchFamily="34" charset="0"/>
                        </a:rPr>
                        <a:t>Meningkatnya</a:t>
                      </a:r>
                      <a:r>
                        <a:rPr lang="en-US" sz="1100" dirty="0">
                          <a:latin typeface="Arial" pitchFamily="34" charset="0"/>
                          <a:ea typeface="Times New Roman"/>
                          <a:cs typeface="Arial" pitchFamily="34" charset="0"/>
                        </a:rPr>
                        <a:t> </a:t>
                      </a:r>
                      <a:r>
                        <a:rPr lang="en-US" sz="1100" dirty="0" err="1">
                          <a:latin typeface="Arial" pitchFamily="34" charset="0"/>
                          <a:ea typeface="Times New Roman"/>
                          <a:cs typeface="Arial" pitchFamily="34" charset="0"/>
                        </a:rPr>
                        <a:t>koperasi</a:t>
                      </a:r>
                      <a:r>
                        <a:rPr lang="en-US" sz="1100" dirty="0">
                          <a:latin typeface="Arial" pitchFamily="34" charset="0"/>
                          <a:ea typeface="Times New Roman"/>
                          <a:cs typeface="Arial" pitchFamily="34" charset="0"/>
                        </a:rPr>
                        <a:t> </a:t>
                      </a:r>
                      <a:r>
                        <a:rPr lang="en-US" sz="1100" dirty="0" err="1">
                          <a:latin typeface="Arial" pitchFamily="34" charset="0"/>
                          <a:ea typeface="Times New Roman"/>
                          <a:cs typeface="Arial" pitchFamily="34" charset="0"/>
                        </a:rPr>
                        <a:t>aktif</a:t>
                      </a:r>
                      <a:r>
                        <a:rPr lang="en-US" sz="1100" dirty="0">
                          <a:latin typeface="Arial" pitchFamily="34" charset="0"/>
                          <a:ea typeface="Times New Roman"/>
                          <a:cs typeface="Arial" pitchFamily="34" charset="0"/>
                        </a:rPr>
                        <a:t> </a:t>
                      </a:r>
                      <a:r>
                        <a:rPr lang="en-US" sz="1100" dirty="0" err="1">
                          <a:latin typeface="Arial" pitchFamily="34" charset="0"/>
                          <a:ea typeface="Times New Roman"/>
                          <a:cs typeface="Arial" pitchFamily="34" charset="0"/>
                        </a:rPr>
                        <a:t>berpola</a:t>
                      </a:r>
                      <a:r>
                        <a:rPr lang="en-US" sz="1100" dirty="0">
                          <a:latin typeface="Arial" pitchFamily="34" charset="0"/>
                          <a:ea typeface="Times New Roman"/>
                          <a:cs typeface="Arial" pitchFamily="34" charset="0"/>
                        </a:rPr>
                        <a:t> </a:t>
                      </a:r>
                      <a:r>
                        <a:rPr lang="en-US" sz="1100" dirty="0" err="1">
                          <a:latin typeface="Arial" pitchFamily="34" charset="0"/>
                          <a:ea typeface="Times New Roman"/>
                          <a:cs typeface="Arial" pitchFamily="34" charset="0"/>
                        </a:rPr>
                        <a:t>syariah</a:t>
                      </a:r>
                      <a:r>
                        <a:rPr lang="en-US" sz="1100" dirty="0">
                          <a:latin typeface="Arial" pitchFamily="34" charset="0"/>
                          <a:ea typeface="Times New Roman"/>
                          <a:cs typeface="Arial" pitchFamily="34" charset="0"/>
                        </a:rPr>
                        <a:t> </a:t>
                      </a:r>
                    </a:p>
                  </a:txBody>
                  <a:tcPr marL="58451" marR="5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600"/>
                        </a:spcAft>
                      </a:pPr>
                      <a:r>
                        <a:rPr lang="en-US" sz="1100" dirty="0" err="1">
                          <a:latin typeface="Arial" pitchFamily="34" charset="0"/>
                          <a:ea typeface="Times New Roman"/>
                          <a:cs typeface="Arial" pitchFamily="34" charset="0"/>
                        </a:rPr>
                        <a:t>Persentase</a:t>
                      </a:r>
                      <a:r>
                        <a:rPr lang="en-US" sz="1100" dirty="0">
                          <a:latin typeface="Arial" pitchFamily="34" charset="0"/>
                          <a:ea typeface="Times New Roman"/>
                          <a:cs typeface="Arial" pitchFamily="34" charset="0"/>
                        </a:rPr>
                        <a:t> </a:t>
                      </a:r>
                      <a:r>
                        <a:rPr lang="en-US" sz="1100" dirty="0" err="1">
                          <a:latin typeface="Arial" pitchFamily="34" charset="0"/>
                          <a:ea typeface="Times New Roman"/>
                          <a:cs typeface="Arial" pitchFamily="34" charset="0"/>
                        </a:rPr>
                        <a:t>Koperasi</a:t>
                      </a:r>
                      <a:r>
                        <a:rPr lang="en-US" sz="1100" dirty="0">
                          <a:latin typeface="Arial" pitchFamily="34" charset="0"/>
                          <a:ea typeface="Times New Roman"/>
                          <a:cs typeface="Arial" pitchFamily="34" charset="0"/>
                        </a:rPr>
                        <a:t> </a:t>
                      </a:r>
                      <a:r>
                        <a:rPr lang="en-US" sz="1100" dirty="0" err="1">
                          <a:latin typeface="Arial" pitchFamily="34" charset="0"/>
                          <a:ea typeface="Times New Roman"/>
                          <a:cs typeface="Arial" pitchFamily="34" charset="0"/>
                        </a:rPr>
                        <a:t>Aktif</a:t>
                      </a:r>
                      <a:r>
                        <a:rPr lang="en-US" sz="1100" dirty="0">
                          <a:latin typeface="Arial" pitchFamily="34" charset="0"/>
                          <a:ea typeface="Times New Roman"/>
                          <a:cs typeface="Arial" pitchFamily="34" charset="0"/>
                        </a:rPr>
                        <a:t> </a:t>
                      </a:r>
                      <a:r>
                        <a:rPr lang="en-US" sz="1100" dirty="0" err="1">
                          <a:latin typeface="Arial" pitchFamily="34" charset="0"/>
                          <a:ea typeface="Times New Roman"/>
                          <a:cs typeface="Arial" pitchFamily="34" charset="0"/>
                        </a:rPr>
                        <a:t>berpola</a:t>
                      </a:r>
                      <a:r>
                        <a:rPr lang="en-US" sz="1100" dirty="0">
                          <a:latin typeface="Arial" pitchFamily="34" charset="0"/>
                          <a:ea typeface="Times New Roman"/>
                          <a:cs typeface="Arial" pitchFamily="34" charset="0"/>
                        </a:rPr>
                        <a:t> </a:t>
                      </a:r>
                      <a:r>
                        <a:rPr lang="en-US" sz="1100" dirty="0" err="1">
                          <a:latin typeface="Arial" pitchFamily="34" charset="0"/>
                          <a:ea typeface="Times New Roman"/>
                          <a:cs typeface="Arial" pitchFamily="34" charset="0"/>
                        </a:rPr>
                        <a:t>syariah</a:t>
                      </a:r>
                      <a:r>
                        <a:rPr lang="en-US" sz="1100" dirty="0">
                          <a:latin typeface="Arial" pitchFamily="34" charset="0"/>
                          <a:ea typeface="Times New Roman"/>
                          <a:cs typeface="Arial" pitchFamily="34" charset="0"/>
                        </a:rPr>
                        <a:t> </a:t>
                      </a:r>
                    </a:p>
                  </a:txBody>
                  <a:tcPr marL="58451" marR="5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en-US" sz="1100">
                        <a:latin typeface="Arial" pitchFamily="34" charset="0"/>
                        <a:ea typeface="Times New Roman"/>
                        <a:cs typeface="Arial" pitchFamily="34" charset="0"/>
                      </a:endParaRPr>
                    </a:p>
                  </a:txBody>
                  <a:tcPr marL="58451" marR="5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en-US" sz="1100" dirty="0">
                        <a:latin typeface="Arial" pitchFamily="34" charset="0"/>
                        <a:ea typeface="Times New Roman"/>
                        <a:cs typeface="Arial" pitchFamily="34" charset="0"/>
                      </a:endParaRPr>
                    </a:p>
                  </a:txBody>
                  <a:tcPr marL="58451" marR="5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0862">
                <a:tc>
                  <a:txBody>
                    <a:bodyPr/>
                    <a:lstStyle/>
                    <a:p>
                      <a:pPr algn="just">
                        <a:lnSpc>
                          <a:spcPct val="150000"/>
                        </a:lnSpc>
                        <a:spcAft>
                          <a:spcPts val="0"/>
                        </a:spcAft>
                      </a:pPr>
                      <a:r>
                        <a:rPr lang="en-US" sz="1100" dirty="0" smtClean="0">
                          <a:latin typeface="Arial" pitchFamily="34" charset="0"/>
                          <a:ea typeface="Times New Roman"/>
                          <a:cs typeface="Arial" pitchFamily="34" charset="0"/>
                        </a:rPr>
                        <a:t>2</a:t>
                      </a:r>
                      <a:endParaRPr lang="en-US" sz="1100" dirty="0">
                        <a:latin typeface="Arial" pitchFamily="34" charset="0"/>
                        <a:ea typeface="Times New Roman"/>
                        <a:cs typeface="Arial" pitchFamily="34" charset="0"/>
                      </a:endParaRPr>
                    </a:p>
                  </a:txBody>
                  <a:tcPr marL="58451" marR="5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600"/>
                        </a:spcAft>
                      </a:pPr>
                      <a:r>
                        <a:rPr lang="en-US" sz="1100">
                          <a:latin typeface="Arial" pitchFamily="34" charset="0"/>
                          <a:ea typeface="Times New Roman"/>
                          <a:cs typeface="Arial" pitchFamily="34" charset="0"/>
                        </a:rPr>
                        <a:t>Meningkatnya skala Usaha Mikro Kecil</a:t>
                      </a:r>
                    </a:p>
                  </a:txBody>
                  <a:tcPr marL="58451" marR="5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600"/>
                        </a:spcAft>
                      </a:pPr>
                      <a:r>
                        <a:rPr lang="en-US" sz="1100">
                          <a:latin typeface="Arial" pitchFamily="34" charset="0"/>
                          <a:ea typeface="Times New Roman"/>
                          <a:cs typeface="Arial" pitchFamily="34" charset="0"/>
                        </a:rPr>
                        <a:t>Persentase usaha mikro yang naik kelas</a:t>
                      </a:r>
                    </a:p>
                  </a:txBody>
                  <a:tcPr marL="58451" marR="5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en-US" sz="1100" dirty="0">
                        <a:latin typeface="Arial" pitchFamily="34" charset="0"/>
                        <a:ea typeface="Times New Roman"/>
                        <a:cs typeface="Arial" pitchFamily="34" charset="0"/>
                      </a:endParaRPr>
                    </a:p>
                  </a:txBody>
                  <a:tcPr marL="58451" marR="5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en-US" sz="1100">
                        <a:latin typeface="Arial" pitchFamily="34" charset="0"/>
                        <a:ea typeface="Times New Roman"/>
                        <a:cs typeface="Arial" pitchFamily="34" charset="0"/>
                      </a:endParaRPr>
                    </a:p>
                  </a:txBody>
                  <a:tcPr marL="58451" marR="5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5213">
                <a:tc>
                  <a:txBody>
                    <a:bodyPr/>
                    <a:lstStyle/>
                    <a:p>
                      <a:pPr algn="just">
                        <a:lnSpc>
                          <a:spcPct val="150000"/>
                        </a:lnSpc>
                        <a:spcAft>
                          <a:spcPts val="0"/>
                        </a:spcAft>
                      </a:pPr>
                      <a:r>
                        <a:rPr lang="en-US" sz="1100">
                          <a:latin typeface="Arial" pitchFamily="34" charset="0"/>
                          <a:ea typeface="Times New Roman"/>
                          <a:cs typeface="Arial" pitchFamily="34" charset="0"/>
                        </a:rPr>
                        <a:t>3</a:t>
                      </a:r>
                    </a:p>
                  </a:txBody>
                  <a:tcPr marL="58451" marR="5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600"/>
                        </a:spcAft>
                      </a:pPr>
                      <a:r>
                        <a:rPr lang="en-US" sz="1100" dirty="0" err="1">
                          <a:latin typeface="Arial" pitchFamily="34" charset="0"/>
                          <a:ea typeface="Times New Roman"/>
                          <a:cs typeface="Arial" pitchFamily="34" charset="0"/>
                        </a:rPr>
                        <a:t>Meningkatnya</a:t>
                      </a:r>
                      <a:r>
                        <a:rPr lang="en-US" sz="1100" dirty="0">
                          <a:latin typeface="Arial" pitchFamily="34" charset="0"/>
                          <a:ea typeface="Times New Roman"/>
                          <a:cs typeface="Arial" pitchFamily="34" charset="0"/>
                        </a:rPr>
                        <a:t> </a:t>
                      </a:r>
                      <a:r>
                        <a:rPr lang="en-US" sz="1100" dirty="0" err="1">
                          <a:latin typeface="Arial" pitchFamily="34" charset="0"/>
                          <a:ea typeface="Times New Roman"/>
                          <a:cs typeface="Arial" pitchFamily="34" charset="0"/>
                        </a:rPr>
                        <a:t>pendapatan</a:t>
                      </a:r>
                      <a:r>
                        <a:rPr lang="en-US" sz="1100" dirty="0">
                          <a:latin typeface="Arial" pitchFamily="34" charset="0"/>
                          <a:ea typeface="Times New Roman"/>
                          <a:cs typeface="Arial" pitchFamily="34" charset="0"/>
                        </a:rPr>
                        <a:t> </a:t>
                      </a:r>
                      <a:r>
                        <a:rPr lang="en-US" sz="1100" dirty="0" err="1">
                          <a:latin typeface="Arial" pitchFamily="34" charset="0"/>
                          <a:ea typeface="Times New Roman"/>
                          <a:cs typeface="Arial" pitchFamily="34" charset="0"/>
                        </a:rPr>
                        <a:t>masyarakat</a:t>
                      </a:r>
                      <a:r>
                        <a:rPr lang="en-US" sz="1100" dirty="0">
                          <a:latin typeface="Arial" pitchFamily="34" charset="0"/>
                          <a:ea typeface="Times New Roman"/>
                          <a:cs typeface="Arial" pitchFamily="34" charset="0"/>
                        </a:rPr>
                        <a:t> </a:t>
                      </a:r>
                      <a:r>
                        <a:rPr lang="en-US" sz="1100" dirty="0" err="1">
                          <a:latin typeface="Arial" pitchFamily="34" charset="0"/>
                          <a:ea typeface="Times New Roman"/>
                          <a:cs typeface="Arial" pitchFamily="34" charset="0"/>
                        </a:rPr>
                        <a:t>miskin</a:t>
                      </a:r>
                      <a:r>
                        <a:rPr lang="en-US" sz="1100" dirty="0">
                          <a:latin typeface="Arial" pitchFamily="34" charset="0"/>
                          <a:ea typeface="Times New Roman"/>
                          <a:cs typeface="Arial" pitchFamily="34" charset="0"/>
                        </a:rPr>
                        <a:t> </a:t>
                      </a:r>
                      <a:r>
                        <a:rPr lang="en-US" sz="1100" dirty="0" err="1">
                          <a:latin typeface="Arial" pitchFamily="34" charset="0"/>
                          <a:ea typeface="Times New Roman"/>
                          <a:cs typeface="Arial" pitchFamily="34" charset="0"/>
                        </a:rPr>
                        <a:t>di</a:t>
                      </a:r>
                      <a:r>
                        <a:rPr lang="en-US" sz="1100" dirty="0">
                          <a:latin typeface="Arial" pitchFamily="34" charset="0"/>
                          <a:ea typeface="Times New Roman"/>
                          <a:cs typeface="Arial" pitchFamily="34" charset="0"/>
                        </a:rPr>
                        <a:t> </a:t>
                      </a:r>
                      <a:r>
                        <a:rPr lang="en-US" sz="1100" dirty="0" err="1">
                          <a:latin typeface="Arial" pitchFamily="34" charset="0"/>
                          <a:ea typeface="Times New Roman"/>
                          <a:cs typeface="Arial" pitchFamily="34" charset="0"/>
                        </a:rPr>
                        <a:t>sektor</a:t>
                      </a:r>
                      <a:r>
                        <a:rPr lang="en-US" sz="1100" dirty="0">
                          <a:latin typeface="Arial" pitchFamily="34" charset="0"/>
                          <a:ea typeface="Times New Roman"/>
                          <a:cs typeface="Arial" pitchFamily="34" charset="0"/>
                        </a:rPr>
                        <a:t> UMK</a:t>
                      </a:r>
                    </a:p>
                  </a:txBody>
                  <a:tcPr marL="58451" marR="5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600"/>
                        </a:spcAft>
                      </a:pPr>
                      <a:r>
                        <a:rPr lang="en-US" sz="1100">
                          <a:latin typeface="Arial" pitchFamily="34" charset="0"/>
                          <a:ea typeface="Times New Roman"/>
                          <a:cs typeface="Arial" pitchFamily="34" charset="0"/>
                        </a:rPr>
                        <a:t>Persentase masyarakat miskin yang bergerak disektor UMKM menerima bantuan kewirausahaan</a:t>
                      </a:r>
                    </a:p>
                  </a:txBody>
                  <a:tcPr marL="58451" marR="5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en-US" sz="1100" dirty="0">
                        <a:latin typeface="Arial" pitchFamily="34" charset="0"/>
                        <a:ea typeface="Times New Roman"/>
                        <a:cs typeface="Arial" pitchFamily="34" charset="0"/>
                      </a:endParaRPr>
                    </a:p>
                  </a:txBody>
                  <a:tcPr marL="58451" marR="5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en-US" sz="1100">
                        <a:latin typeface="Arial" pitchFamily="34" charset="0"/>
                        <a:ea typeface="Times New Roman"/>
                        <a:cs typeface="Arial" pitchFamily="34" charset="0"/>
                      </a:endParaRPr>
                    </a:p>
                  </a:txBody>
                  <a:tcPr marL="58451" marR="5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5360">
                <a:tc>
                  <a:txBody>
                    <a:bodyPr/>
                    <a:lstStyle/>
                    <a:p>
                      <a:pPr algn="just">
                        <a:lnSpc>
                          <a:spcPct val="150000"/>
                        </a:lnSpc>
                        <a:spcAft>
                          <a:spcPts val="0"/>
                        </a:spcAft>
                      </a:pPr>
                      <a:r>
                        <a:rPr lang="en-US" sz="1100">
                          <a:latin typeface="Arial" pitchFamily="34" charset="0"/>
                          <a:ea typeface="Times New Roman"/>
                          <a:cs typeface="Arial" pitchFamily="34" charset="0"/>
                        </a:rPr>
                        <a:t>4</a:t>
                      </a:r>
                    </a:p>
                  </a:txBody>
                  <a:tcPr marL="58451" marR="5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600"/>
                        </a:spcAft>
                      </a:pPr>
                      <a:endParaRPr lang="en-US" sz="1100">
                        <a:latin typeface="Arial" pitchFamily="34" charset="0"/>
                        <a:ea typeface="Times New Roman"/>
                        <a:cs typeface="Arial" pitchFamily="34" charset="0"/>
                      </a:endParaRPr>
                    </a:p>
                  </a:txBody>
                  <a:tcPr marL="58451" marR="5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600"/>
                        </a:spcAft>
                      </a:pPr>
                      <a:r>
                        <a:rPr lang="en-US" sz="1100">
                          <a:latin typeface="Arial" pitchFamily="34" charset="0"/>
                          <a:ea typeface="Times New Roman"/>
                          <a:cs typeface="Arial" pitchFamily="34" charset="0"/>
                        </a:rPr>
                        <a:t>Jumlah kebijakan teknis bidang pengembangan koperasi dan umkm dalam arti mempelajari dan mengananlisis data, peraturan perundang undangan dan referensi terkait bidang tugasnya</a:t>
                      </a:r>
                    </a:p>
                  </a:txBody>
                  <a:tcPr marL="58451" marR="5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en-US" sz="1100">
                        <a:latin typeface="Arial" pitchFamily="34" charset="0"/>
                        <a:ea typeface="Times New Roman"/>
                        <a:cs typeface="Arial" pitchFamily="34" charset="0"/>
                      </a:endParaRPr>
                    </a:p>
                  </a:txBody>
                  <a:tcPr marL="58451" marR="5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en-US" sz="1100">
                        <a:latin typeface="Arial" pitchFamily="34" charset="0"/>
                        <a:ea typeface="Times New Roman"/>
                        <a:cs typeface="Arial" pitchFamily="34" charset="0"/>
                      </a:endParaRPr>
                    </a:p>
                  </a:txBody>
                  <a:tcPr marL="58451" marR="5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5880">
                <a:tc>
                  <a:txBody>
                    <a:bodyPr/>
                    <a:lstStyle/>
                    <a:p>
                      <a:pPr algn="just">
                        <a:lnSpc>
                          <a:spcPct val="150000"/>
                        </a:lnSpc>
                        <a:spcAft>
                          <a:spcPts val="0"/>
                        </a:spcAft>
                      </a:pPr>
                      <a:r>
                        <a:rPr lang="en-US" sz="1100" dirty="0" smtClean="0">
                          <a:latin typeface="Arial" pitchFamily="34" charset="0"/>
                          <a:ea typeface="Times New Roman"/>
                          <a:cs typeface="Arial" pitchFamily="34" charset="0"/>
                        </a:rPr>
                        <a:t>5</a:t>
                      </a:r>
                      <a:endParaRPr lang="en-US" sz="1100" dirty="0">
                        <a:latin typeface="Arial" pitchFamily="34" charset="0"/>
                        <a:ea typeface="Times New Roman"/>
                        <a:cs typeface="Arial" pitchFamily="34" charset="0"/>
                      </a:endParaRPr>
                    </a:p>
                  </a:txBody>
                  <a:tcPr marL="58451" marR="5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600"/>
                        </a:spcAft>
                      </a:pPr>
                      <a:endParaRPr lang="en-US" sz="1100" dirty="0">
                        <a:latin typeface="Arial" pitchFamily="34" charset="0"/>
                        <a:ea typeface="Times New Roman"/>
                        <a:cs typeface="Arial" pitchFamily="34" charset="0"/>
                      </a:endParaRPr>
                    </a:p>
                  </a:txBody>
                  <a:tcPr marL="58451" marR="5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600"/>
                        </a:spcBef>
                        <a:spcAft>
                          <a:spcPts val="600"/>
                        </a:spcAft>
                      </a:pPr>
                      <a:r>
                        <a:rPr lang="en-US" sz="1100" dirty="0" err="1">
                          <a:latin typeface="Arial" pitchFamily="34" charset="0"/>
                          <a:ea typeface="Times New Roman"/>
                          <a:cs typeface="Arial" pitchFamily="34" charset="0"/>
                        </a:rPr>
                        <a:t>Jumlah</a:t>
                      </a:r>
                      <a:r>
                        <a:rPr lang="en-US" sz="1100" dirty="0">
                          <a:latin typeface="Arial" pitchFamily="34" charset="0"/>
                          <a:ea typeface="Times New Roman"/>
                          <a:cs typeface="Arial" pitchFamily="34" charset="0"/>
                        </a:rPr>
                        <a:t> </a:t>
                      </a:r>
                      <a:r>
                        <a:rPr lang="en-US" sz="1100" dirty="0" err="1">
                          <a:latin typeface="Arial" pitchFamily="34" charset="0"/>
                          <a:ea typeface="Times New Roman"/>
                          <a:cs typeface="Arial" pitchFamily="34" charset="0"/>
                        </a:rPr>
                        <a:t>kegiatan</a:t>
                      </a:r>
                      <a:r>
                        <a:rPr lang="en-US" sz="1100" dirty="0">
                          <a:latin typeface="Arial" pitchFamily="34" charset="0"/>
                          <a:ea typeface="Times New Roman"/>
                          <a:cs typeface="Arial" pitchFamily="34" charset="0"/>
                        </a:rPr>
                        <a:t> </a:t>
                      </a:r>
                      <a:r>
                        <a:rPr lang="en-US" sz="1100" dirty="0" err="1">
                          <a:latin typeface="Arial" pitchFamily="34" charset="0"/>
                          <a:ea typeface="Times New Roman"/>
                          <a:cs typeface="Arial" pitchFamily="34" charset="0"/>
                        </a:rPr>
                        <a:t>dan</a:t>
                      </a:r>
                      <a:r>
                        <a:rPr lang="en-US" sz="1100" dirty="0">
                          <a:latin typeface="Arial" pitchFamily="34" charset="0"/>
                          <a:ea typeface="Times New Roman"/>
                          <a:cs typeface="Arial" pitchFamily="34" charset="0"/>
                        </a:rPr>
                        <a:t> </a:t>
                      </a:r>
                      <a:r>
                        <a:rPr lang="en-US" sz="1100" dirty="0" err="1">
                          <a:latin typeface="Arial" pitchFamily="34" charset="0"/>
                          <a:ea typeface="Times New Roman"/>
                          <a:cs typeface="Arial" pitchFamily="34" charset="0"/>
                        </a:rPr>
                        <a:t>anggaran</a:t>
                      </a:r>
                      <a:r>
                        <a:rPr lang="en-US" sz="1100" dirty="0">
                          <a:latin typeface="Arial" pitchFamily="34" charset="0"/>
                          <a:ea typeface="Times New Roman"/>
                          <a:cs typeface="Arial" pitchFamily="34" charset="0"/>
                        </a:rPr>
                        <a:t> </a:t>
                      </a:r>
                      <a:r>
                        <a:rPr lang="en-US" sz="1100" dirty="0" err="1">
                          <a:latin typeface="Arial" pitchFamily="34" charset="0"/>
                          <a:ea typeface="Times New Roman"/>
                          <a:cs typeface="Arial" pitchFamily="34" charset="0"/>
                        </a:rPr>
                        <a:t>berbasis</a:t>
                      </a:r>
                      <a:r>
                        <a:rPr lang="en-US" sz="1100" dirty="0">
                          <a:latin typeface="Arial" pitchFamily="34" charset="0"/>
                          <a:ea typeface="Times New Roman"/>
                          <a:cs typeface="Arial" pitchFamily="34" charset="0"/>
                        </a:rPr>
                        <a:t> </a:t>
                      </a:r>
                      <a:r>
                        <a:rPr lang="en-US" sz="1100" dirty="0" err="1">
                          <a:latin typeface="Arial" pitchFamily="34" charset="0"/>
                          <a:ea typeface="Times New Roman"/>
                          <a:cs typeface="Arial" pitchFamily="34" charset="0"/>
                        </a:rPr>
                        <a:t>kinerja</a:t>
                      </a:r>
                      <a:r>
                        <a:rPr lang="en-US" sz="1100" dirty="0">
                          <a:latin typeface="Arial" pitchFamily="34" charset="0"/>
                          <a:ea typeface="Times New Roman"/>
                          <a:cs typeface="Arial" pitchFamily="34" charset="0"/>
                        </a:rPr>
                        <a:t> </a:t>
                      </a:r>
                      <a:r>
                        <a:rPr lang="en-US" sz="1100" dirty="0" err="1">
                          <a:latin typeface="Arial" pitchFamily="34" charset="0"/>
                          <a:ea typeface="Times New Roman"/>
                          <a:cs typeface="Arial" pitchFamily="34" charset="0"/>
                        </a:rPr>
                        <a:t>berupa</a:t>
                      </a:r>
                      <a:r>
                        <a:rPr lang="en-US" sz="1100" dirty="0">
                          <a:latin typeface="Arial" pitchFamily="34" charset="0"/>
                          <a:ea typeface="Times New Roman"/>
                          <a:cs typeface="Arial" pitchFamily="34" charset="0"/>
                        </a:rPr>
                        <a:t> RKA, RAK, ROK </a:t>
                      </a:r>
                      <a:r>
                        <a:rPr lang="en-US" sz="1100" dirty="0" err="1">
                          <a:latin typeface="Arial" pitchFamily="34" charset="0"/>
                          <a:ea typeface="Times New Roman"/>
                          <a:cs typeface="Arial" pitchFamily="34" charset="0"/>
                        </a:rPr>
                        <a:t>dan</a:t>
                      </a:r>
                      <a:r>
                        <a:rPr lang="en-US" sz="1100" dirty="0">
                          <a:latin typeface="Arial" pitchFamily="34" charset="0"/>
                          <a:ea typeface="Times New Roman"/>
                          <a:cs typeface="Arial" pitchFamily="34" charset="0"/>
                        </a:rPr>
                        <a:t> RPK</a:t>
                      </a:r>
                    </a:p>
                  </a:txBody>
                  <a:tcPr marL="58451" marR="5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en-US" sz="1100">
                        <a:latin typeface="Arial" pitchFamily="34" charset="0"/>
                        <a:ea typeface="Times New Roman"/>
                        <a:cs typeface="Arial" pitchFamily="34" charset="0"/>
                      </a:endParaRPr>
                    </a:p>
                  </a:txBody>
                  <a:tcPr marL="58451" marR="5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en-US" sz="1100" dirty="0">
                        <a:latin typeface="Arial" pitchFamily="34" charset="0"/>
                        <a:ea typeface="Times New Roman"/>
                        <a:cs typeface="Arial" pitchFamily="34" charset="0"/>
                      </a:endParaRPr>
                    </a:p>
                  </a:txBody>
                  <a:tcPr marL="58451" marR="584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4"/>
          <p:cNvSpPr/>
          <p:nvPr/>
        </p:nvSpPr>
        <p:spPr>
          <a:xfrm>
            <a:off x="-76200" y="685800"/>
            <a:ext cx="619079" cy="2585323"/>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a:t>
            </a:r>
          </a:p>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K</a:t>
            </a:r>
          </a:p>
          <a:p>
            <a:pPr algn="ctr"/>
            <a:r>
              <a:rPr lang="en-US"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304800" y="457200"/>
          <a:ext cx="6934201" cy="2489962"/>
        </p:xfrm>
        <a:graphic>
          <a:graphicData uri="http://schemas.openxmlformats.org/drawingml/2006/table">
            <a:tbl>
              <a:tblPr/>
              <a:tblGrid>
                <a:gridCol w="380509"/>
                <a:gridCol w="847530"/>
                <a:gridCol w="302794"/>
                <a:gridCol w="5403368"/>
              </a:tblGrid>
              <a:tr h="205486">
                <a:tc>
                  <a:txBody>
                    <a:bodyPr/>
                    <a:lstStyle/>
                    <a:p>
                      <a:pPr>
                        <a:lnSpc>
                          <a:spcPct val="115000"/>
                        </a:lnSpc>
                        <a:spcAft>
                          <a:spcPts val="0"/>
                        </a:spcAft>
                      </a:pPr>
                      <a:r>
                        <a:rPr lang="en-US" sz="1200" dirty="0">
                          <a:latin typeface="Calibri"/>
                          <a:ea typeface="Calibri"/>
                          <a:cs typeface="Calibri"/>
                        </a:rPr>
                        <a:t>1</a:t>
                      </a:r>
                      <a:endParaRPr lang="en-US" sz="1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latin typeface="Calibri"/>
                          <a:ea typeface="Calibri"/>
                          <a:cs typeface="Calibri"/>
                        </a:rPr>
                        <a:t>Jabatan </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latin typeface="Calibri"/>
                          <a:ea typeface="Calibri"/>
                          <a:cs typeface="Calibri"/>
                        </a:rPr>
                        <a:t>:</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latin typeface="Calibri"/>
                          <a:ea typeface="Calibri"/>
                          <a:cs typeface="Calibri"/>
                        </a:rPr>
                        <a:t>Kasi Kelembagaan dan Pengawasan Koperasi</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1944">
                <a:tc>
                  <a:txBody>
                    <a:bodyPr/>
                    <a:lstStyle/>
                    <a:p>
                      <a:pPr>
                        <a:lnSpc>
                          <a:spcPct val="115000"/>
                        </a:lnSpc>
                        <a:spcAft>
                          <a:spcPts val="0"/>
                        </a:spcAft>
                      </a:pPr>
                      <a:r>
                        <a:rPr lang="en-US" sz="1200">
                          <a:latin typeface="Calibri"/>
                          <a:ea typeface="Calibri"/>
                          <a:cs typeface="Calibri"/>
                        </a:rPr>
                        <a:t>2</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latin typeface="Calibri"/>
                          <a:ea typeface="Calibri"/>
                          <a:cs typeface="Calibri"/>
                        </a:rPr>
                        <a:t>Tugas</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latin typeface="Calibri"/>
                          <a:ea typeface="Calibri"/>
                          <a:cs typeface="Calibri"/>
                        </a:rPr>
                        <a:t>:</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200">
                          <a:solidFill>
                            <a:srgbClr val="000000"/>
                          </a:solidFill>
                          <a:latin typeface="Calibri"/>
                          <a:ea typeface="Calibri"/>
                          <a:cs typeface="Calibri"/>
                        </a:rPr>
                        <a:t>merencanakan, melaksanakan,mengevaluasi dan melaporkan pelaksanaan tugas meliputi proses izin usaha koperasi, pemeriksaan dan pengawasan usaha, penilaian kesehatan, pembinaan, pemberdayaan dan perlindungan koperasi, pengembangan dan pengawasan usaha koperasi.</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38402">
                <a:tc>
                  <a:txBody>
                    <a:bodyPr/>
                    <a:lstStyle/>
                    <a:p>
                      <a:pPr>
                        <a:lnSpc>
                          <a:spcPct val="115000"/>
                        </a:lnSpc>
                        <a:spcAft>
                          <a:spcPts val="0"/>
                        </a:spcAft>
                      </a:pPr>
                      <a:r>
                        <a:rPr lang="en-US" sz="1200">
                          <a:latin typeface="Calibri"/>
                          <a:ea typeface="Calibri"/>
                          <a:cs typeface="Calibri"/>
                        </a:rPr>
                        <a:t>3</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dirty="0" err="1">
                          <a:latin typeface="Calibri"/>
                          <a:ea typeface="Calibri"/>
                          <a:cs typeface="Calibri"/>
                        </a:rPr>
                        <a:t>Fungsi</a:t>
                      </a:r>
                      <a:r>
                        <a:rPr lang="en-US" sz="1200" dirty="0">
                          <a:latin typeface="Calibri"/>
                          <a:ea typeface="Calibri"/>
                          <a:cs typeface="Calibri"/>
                        </a:rPr>
                        <a:t> </a:t>
                      </a:r>
                      <a:endParaRPr lang="en-US" sz="1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dirty="0">
                          <a:latin typeface="Calibri"/>
                          <a:ea typeface="Calibri"/>
                          <a:cs typeface="Calibri"/>
                        </a:rPr>
                        <a:t>1.</a:t>
                      </a:r>
                      <a:endParaRPr lang="en-US" sz="1200" dirty="0">
                        <a:latin typeface="Calibri"/>
                        <a:ea typeface="Calibri"/>
                        <a:cs typeface="Times New Roman"/>
                      </a:endParaRPr>
                    </a:p>
                    <a:p>
                      <a:pPr>
                        <a:lnSpc>
                          <a:spcPct val="115000"/>
                        </a:lnSpc>
                        <a:spcAft>
                          <a:spcPts val="0"/>
                        </a:spcAft>
                      </a:pPr>
                      <a:r>
                        <a:rPr lang="en-US" sz="1200" dirty="0">
                          <a:latin typeface="Calibri"/>
                          <a:ea typeface="Calibri"/>
                          <a:cs typeface="Calibri"/>
                        </a:rPr>
                        <a:t>2.</a:t>
                      </a:r>
                      <a:endParaRPr lang="en-US" sz="1200" dirty="0">
                        <a:latin typeface="Calibri"/>
                        <a:ea typeface="Calibri"/>
                        <a:cs typeface="Times New Roman"/>
                      </a:endParaRPr>
                    </a:p>
                    <a:p>
                      <a:pPr>
                        <a:lnSpc>
                          <a:spcPct val="115000"/>
                        </a:lnSpc>
                        <a:spcAft>
                          <a:spcPts val="0"/>
                        </a:spcAft>
                      </a:pPr>
                      <a:r>
                        <a:rPr lang="en-US" sz="1200" dirty="0">
                          <a:latin typeface="Calibri"/>
                          <a:ea typeface="Calibri"/>
                          <a:cs typeface="Calibri"/>
                        </a:rPr>
                        <a:t>3.</a:t>
                      </a:r>
                      <a:endParaRPr lang="en-US" sz="1200" dirty="0">
                        <a:latin typeface="Calibri"/>
                        <a:ea typeface="Calibri"/>
                        <a:cs typeface="Times New Roman"/>
                      </a:endParaRPr>
                    </a:p>
                    <a:p>
                      <a:pPr>
                        <a:lnSpc>
                          <a:spcPct val="115000"/>
                        </a:lnSpc>
                        <a:spcAft>
                          <a:spcPts val="0"/>
                        </a:spcAft>
                      </a:pPr>
                      <a:endParaRPr lang="en-US" sz="1200" dirty="0" smtClean="0">
                        <a:latin typeface="Calibri"/>
                        <a:ea typeface="Calibri"/>
                        <a:cs typeface="Calibri"/>
                      </a:endParaRPr>
                    </a:p>
                    <a:p>
                      <a:pPr>
                        <a:lnSpc>
                          <a:spcPct val="115000"/>
                        </a:lnSpc>
                        <a:spcAft>
                          <a:spcPts val="0"/>
                        </a:spcAft>
                      </a:pPr>
                      <a:r>
                        <a:rPr lang="en-US" sz="1200" dirty="0" smtClean="0">
                          <a:latin typeface="Calibri"/>
                          <a:ea typeface="Calibri"/>
                          <a:cs typeface="Calibri"/>
                        </a:rPr>
                        <a:t>4</a:t>
                      </a:r>
                      <a:r>
                        <a:rPr lang="en-US" sz="1200" dirty="0">
                          <a:latin typeface="Calibri"/>
                          <a:ea typeface="Calibri"/>
                          <a:cs typeface="Calibri"/>
                        </a:rPr>
                        <a:t>.</a:t>
                      </a:r>
                      <a:endParaRPr lang="en-US" sz="1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dirty="0" err="1">
                          <a:solidFill>
                            <a:srgbClr val="000000"/>
                          </a:solidFill>
                          <a:latin typeface="Calibri"/>
                          <a:ea typeface="Calibri"/>
                          <a:cs typeface="Calibri"/>
                        </a:rPr>
                        <a:t>perencanaan</a:t>
                      </a:r>
                      <a:r>
                        <a:rPr lang="en-US" sz="1200" dirty="0">
                          <a:solidFill>
                            <a:srgbClr val="000000"/>
                          </a:solidFill>
                          <a:latin typeface="Calibri"/>
                          <a:ea typeface="Calibri"/>
                          <a:cs typeface="Calibri"/>
                        </a:rPr>
                        <a:t> program </a:t>
                      </a:r>
                      <a:r>
                        <a:rPr lang="en-US" sz="1200" dirty="0" err="1">
                          <a:solidFill>
                            <a:srgbClr val="000000"/>
                          </a:solidFill>
                          <a:latin typeface="Calibri"/>
                          <a:ea typeface="Calibri"/>
                          <a:cs typeface="Calibri"/>
                        </a:rPr>
                        <a:t>kegiatan</a:t>
                      </a:r>
                      <a:r>
                        <a:rPr lang="en-US" sz="1200" dirty="0">
                          <a:solidFill>
                            <a:srgbClr val="000000"/>
                          </a:solidFill>
                          <a:latin typeface="Calibri"/>
                          <a:ea typeface="Calibri"/>
                          <a:cs typeface="Calibri"/>
                        </a:rPr>
                        <a:t> </a:t>
                      </a:r>
                      <a:r>
                        <a:rPr lang="en-US" sz="1200" dirty="0" err="1">
                          <a:solidFill>
                            <a:srgbClr val="000000"/>
                          </a:solidFill>
                          <a:latin typeface="Calibri"/>
                          <a:ea typeface="Calibri"/>
                          <a:cs typeface="Calibri"/>
                        </a:rPr>
                        <a:t>urusan</a:t>
                      </a:r>
                      <a:r>
                        <a:rPr lang="en-US" sz="1200" dirty="0">
                          <a:solidFill>
                            <a:srgbClr val="000000"/>
                          </a:solidFill>
                          <a:latin typeface="Calibri"/>
                          <a:ea typeface="Calibri"/>
                          <a:cs typeface="Calibri"/>
                        </a:rPr>
                        <a:t> </a:t>
                      </a:r>
                      <a:r>
                        <a:rPr lang="en-US" sz="1200" dirty="0" err="1">
                          <a:solidFill>
                            <a:srgbClr val="000000"/>
                          </a:solidFill>
                          <a:latin typeface="Calibri"/>
                          <a:ea typeface="Calibri"/>
                          <a:cs typeface="Calibri"/>
                        </a:rPr>
                        <a:t>Seksi</a:t>
                      </a:r>
                      <a:r>
                        <a:rPr lang="en-US" sz="1200" dirty="0">
                          <a:solidFill>
                            <a:srgbClr val="000000"/>
                          </a:solidFill>
                          <a:latin typeface="Calibri"/>
                          <a:ea typeface="Calibri"/>
                          <a:cs typeface="Calibri"/>
                        </a:rPr>
                        <a:t> </a:t>
                      </a:r>
                      <a:r>
                        <a:rPr lang="en-US" sz="1200" dirty="0" err="1">
                          <a:solidFill>
                            <a:srgbClr val="000000"/>
                          </a:solidFill>
                          <a:latin typeface="Calibri"/>
                          <a:ea typeface="Calibri"/>
                          <a:cs typeface="Calibri"/>
                        </a:rPr>
                        <a:t>Kelembagaan</a:t>
                      </a:r>
                      <a:r>
                        <a:rPr lang="en-US" sz="1200" dirty="0">
                          <a:solidFill>
                            <a:srgbClr val="000000"/>
                          </a:solidFill>
                          <a:latin typeface="Calibri"/>
                          <a:ea typeface="Calibri"/>
                          <a:cs typeface="Calibri"/>
                        </a:rPr>
                        <a:t> </a:t>
                      </a:r>
                      <a:r>
                        <a:rPr lang="en-US" sz="1200" dirty="0" err="1">
                          <a:solidFill>
                            <a:srgbClr val="000000"/>
                          </a:solidFill>
                          <a:latin typeface="Calibri"/>
                          <a:ea typeface="Calibri"/>
                          <a:cs typeface="Calibri"/>
                        </a:rPr>
                        <a:t>dan</a:t>
                      </a:r>
                      <a:r>
                        <a:rPr lang="en-US" sz="1200" dirty="0">
                          <a:solidFill>
                            <a:srgbClr val="000000"/>
                          </a:solidFill>
                          <a:latin typeface="Calibri"/>
                          <a:ea typeface="Calibri"/>
                          <a:cs typeface="Calibri"/>
                        </a:rPr>
                        <a:t> </a:t>
                      </a:r>
                      <a:r>
                        <a:rPr lang="en-US" sz="1200" dirty="0" err="1">
                          <a:solidFill>
                            <a:srgbClr val="000000"/>
                          </a:solidFill>
                          <a:latin typeface="Calibri"/>
                          <a:ea typeface="Calibri"/>
                          <a:cs typeface="Calibri"/>
                        </a:rPr>
                        <a:t>Pengawasan</a:t>
                      </a:r>
                      <a:r>
                        <a:rPr lang="en-US" sz="1200" dirty="0">
                          <a:solidFill>
                            <a:srgbClr val="000000"/>
                          </a:solidFill>
                          <a:latin typeface="Calibri"/>
                          <a:ea typeface="Calibri"/>
                          <a:cs typeface="Calibri"/>
                        </a:rPr>
                        <a:t> </a:t>
                      </a:r>
                      <a:r>
                        <a:rPr lang="en-US" sz="1200" dirty="0" err="1">
                          <a:solidFill>
                            <a:srgbClr val="000000"/>
                          </a:solidFill>
                          <a:latin typeface="Calibri"/>
                          <a:ea typeface="Calibri"/>
                          <a:cs typeface="Calibri"/>
                        </a:rPr>
                        <a:t>Koperasi</a:t>
                      </a:r>
                      <a:r>
                        <a:rPr lang="en-US" sz="1200" dirty="0">
                          <a:solidFill>
                            <a:srgbClr val="000000"/>
                          </a:solidFill>
                          <a:latin typeface="Calibri"/>
                          <a:ea typeface="Calibri"/>
                          <a:cs typeface="Calibri"/>
                        </a:rPr>
                        <a:t>;</a:t>
                      </a:r>
                      <a:endParaRPr lang="en-US" sz="1200" dirty="0">
                        <a:latin typeface="Calibri"/>
                        <a:ea typeface="Calibri"/>
                        <a:cs typeface="Times New Roman"/>
                      </a:endParaRPr>
                    </a:p>
                    <a:p>
                      <a:pPr>
                        <a:lnSpc>
                          <a:spcPct val="115000"/>
                        </a:lnSpc>
                        <a:spcAft>
                          <a:spcPts val="0"/>
                        </a:spcAft>
                      </a:pPr>
                      <a:r>
                        <a:rPr lang="en-US" sz="1200" dirty="0" err="1">
                          <a:solidFill>
                            <a:srgbClr val="000000"/>
                          </a:solidFill>
                          <a:latin typeface="Calibri"/>
                          <a:ea typeface="Calibri"/>
                          <a:cs typeface="Calibri"/>
                        </a:rPr>
                        <a:t>pelaksanaan</a:t>
                      </a:r>
                      <a:r>
                        <a:rPr lang="en-US" sz="1200" dirty="0">
                          <a:solidFill>
                            <a:srgbClr val="000000"/>
                          </a:solidFill>
                          <a:latin typeface="Calibri"/>
                          <a:ea typeface="Calibri"/>
                          <a:cs typeface="Calibri"/>
                        </a:rPr>
                        <a:t> program </a:t>
                      </a:r>
                      <a:r>
                        <a:rPr lang="en-US" sz="1200" dirty="0" err="1">
                          <a:solidFill>
                            <a:srgbClr val="000000"/>
                          </a:solidFill>
                          <a:latin typeface="Calibri"/>
                          <a:ea typeface="Calibri"/>
                          <a:cs typeface="Calibri"/>
                        </a:rPr>
                        <a:t>kegiatan</a:t>
                      </a:r>
                      <a:r>
                        <a:rPr lang="en-US" sz="1200" dirty="0">
                          <a:solidFill>
                            <a:srgbClr val="000000"/>
                          </a:solidFill>
                          <a:latin typeface="Calibri"/>
                          <a:ea typeface="Calibri"/>
                          <a:cs typeface="Calibri"/>
                        </a:rPr>
                        <a:t> </a:t>
                      </a:r>
                      <a:r>
                        <a:rPr lang="en-US" sz="1200" dirty="0" err="1">
                          <a:solidFill>
                            <a:srgbClr val="000000"/>
                          </a:solidFill>
                          <a:latin typeface="Calibri"/>
                          <a:ea typeface="Calibri"/>
                          <a:cs typeface="Calibri"/>
                        </a:rPr>
                        <a:t>urusan</a:t>
                      </a:r>
                      <a:r>
                        <a:rPr lang="en-US" sz="1200" dirty="0">
                          <a:solidFill>
                            <a:srgbClr val="000000"/>
                          </a:solidFill>
                          <a:latin typeface="Calibri"/>
                          <a:ea typeface="Calibri"/>
                          <a:cs typeface="Calibri"/>
                        </a:rPr>
                        <a:t> </a:t>
                      </a:r>
                      <a:r>
                        <a:rPr lang="en-US" sz="1200" dirty="0" err="1">
                          <a:solidFill>
                            <a:srgbClr val="000000"/>
                          </a:solidFill>
                          <a:latin typeface="Calibri"/>
                          <a:ea typeface="Calibri"/>
                          <a:cs typeface="Calibri"/>
                        </a:rPr>
                        <a:t>Seksi</a:t>
                      </a:r>
                      <a:r>
                        <a:rPr lang="en-US" sz="1200" dirty="0">
                          <a:solidFill>
                            <a:srgbClr val="000000"/>
                          </a:solidFill>
                          <a:latin typeface="Calibri"/>
                          <a:ea typeface="Calibri"/>
                          <a:cs typeface="Calibri"/>
                        </a:rPr>
                        <a:t> </a:t>
                      </a:r>
                      <a:r>
                        <a:rPr lang="en-US" sz="1200" dirty="0" err="1">
                          <a:solidFill>
                            <a:srgbClr val="000000"/>
                          </a:solidFill>
                          <a:latin typeface="Calibri"/>
                          <a:ea typeface="Calibri"/>
                          <a:cs typeface="Calibri"/>
                        </a:rPr>
                        <a:t>Kelembagaan</a:t>
                      </a:r>
                      <a:r>
                        <a:rPr lang="en-US" sz="1200" dirty="0">
                          <a:solidFill>
                            <a:srgbClr val="000000"/>
                          </a:solidFill>
                          <a:latin typeface="Calibri"/>
                          <a:ea typeface="Calibri"/>
                          <a:cs typeface="Calibri"/>
                        </a:rPr>
                        <a:t> </a:t>
                      </a:r>
                      <a:r>
                        <a:rPr lang="en-US" sz="1200" dirty="0" err="1">
                          <a:solidFill>
                            <a:srgbClr val="000000"/>
                          </a:solidFill>
                          <a:latin typeface="Calibri"/>
                          <a:ea typeface="Calibri"/>
                          <a:cs typeface="Calibri"/>
                        </a:rPr>
                        <a:t>dan</a:t>
                      </a:r>
                      <a:r>
                        <a:rPr lang="en-US" sz="1200" dirty="0">
                          <a:solidFill>
                            <a:srgbClr val="000000"/>
                          </a:solidFill>
                          <a:latin typeface="Calibri"/>
                          <a:ea typeface="Calibri"/>
                          <a:cs typeface="Calibri"/>
                        </a:rPr>
                        <a:t> </a:t>
                      </a:r>
                      <a:r>
                        <a:rPr lang="en-US" sz="1200" dirty="0" err="1">
                          <a:solidFill>
                            <a:srgbClr val="000000"/>
                          </a:solidFill>
                          <a:latin typeface="Calibri"/>
                          <a:ea typeface="Calibri"/>
                          <a:cs typeface="Calibri"/>
                        </a:rPr>
                        <a:t>Pengawasan</a:t>
                      </a:r>
                      <a:r>
                        <a:rPr lang="en-US" sz="1200" dirty="0">
                          <a:solidFill>
                            <a:srgbClr val="000000"/>
                          </a:solidFill>
                          <a:latin typeface="Calibri"/>
                          <a:ea typeface="Calibri"/>
                          <a:cs typeface="Calibri"/>
                        </a:rPr>
                        <a:t> </a:t>
                      </a:r>
                      <a:r>
                        <a:rPr lang="en-US" sz="1200" dirty="0" err="1">
                          <a:solidFill>
                            <a:srgbClr val="000000"/>
                          </a:solidFill>
                          <a:latin typeface="Calibri"/>
                          <a:ea typeface="Calibri"/>
                          <a:cs typeface="Calibri"/>
                        </a:rPr>
                        <a:t>Koperasi</a:t>
                      </a:r>
                      <a:r>
                        <a:rPr lang="en-US" sz="1200" dirty="0">
                          <a:solidFill>
                            <a:srgbClr val="000000"/>
                          </a:solidFill>
                          <a:latin typeface="Calibri"/>
                          <a:ea typeface="Calibri"/>
                          <a:cs typeface="Calibri"/>
                        </a:rPr>
                        <a:t>;</a:t>
                      </a:r>
                      <a:endParaRPr lang="en-US" sz="1200" dirty="0">
                        <a:latin typeface="Calibri"/>
                        <a:ea typeface="Calibri"/>
                        <a:cs typeface="Times New Roman"/>
                      </a:endParaRPr>
                    </a:p>
                    <a:p>
                      <a:pPr>
                        <a:lnSpc>
                          <a:spcPct val="115000"/>
                        </a:lnSpc>
                        <a:spcAft>
                          <a:spcPts val="0"/>
                        </a:spcAft>
                      </a:pPr>
                      <a:r>
                        <a:rPr lang="en-US" sz="1200" dirty="0" err="1">
                          <a:solidFill>
                            <a:srgbClr val="000000"/>
                          </a:solidFill>
                          <a:latin typeface="Calibri"/>
                          <a:ea typeface="Calibri"/>
                          <a:cs typeface="Calibri"/>
                        </a:rPr>
                        <a:t>pembuatan</a:t>
                      </a:r>
                      <a:r>
                        <a:rPr lang="en-US" sz="1200" dirty="0">
                          <a:solidFill>
                            <a:srgbClr val="000000"/>
                          </a:solidFill>
                          <a:latin typeface="Calibri"/>
                          <a:ea typeface="Calibri"/>
                          <a:cs typeface="Calibri"/>
                        </a:rPr>
                        <a:t> </a:t>
                      </a:r>
                      <a:r>
                        <a:rPr lang="en-US" sz="1200" dirty="0" err="1">
                          <a:solidFill>
                            <a:srgbClr val="000000"/>
                          </a:solidFill>
                          <a:latin typeface="Calibri"/>
                          <a:ea typeface="Calibri"/>
                          <a:cs typeface="Calibri"/>
                        </a:rPr>
                        <a:t>laporan</a:t>
                      </a:r>
                      <a:r>
                        <a:rPr lang="en-US" sz="1200" dirty="0">
                          <a:solidFill>
                            <a:srgbClr val="000000"/>
                          </a:solidFill>
                          <a:latin typeface="Calibri"/>
                          <a:ea typeface="Calibri"/>
                          <a:cs typeface="Calibri"/>
                        </a:rPr>
                        <a:t> </a:t>
                      </a:r>
                      <a:r>
                        <a:rPr lang="en-US" sz="1200" dirty="0" err="1">
                          <a:solidFill>
                            <a:srgbClr val="000000"/>
                          </a:solidFill>
                          <a:latin typeface="Calibri"/>
                          <a:ea typeface="Calibri"/>
                          <a:cs typeface="Calibri"/>
                        </a:rPr>
                        <a:t>dan</a:t>
                      </a:r>
                      <a:r>
                        <a:rPr lang="en-US" sz="1200" dirty="0">
                          <a:solidFill>
                            <a:srgbClr val="000000"/>
                          </a:solidFill>
                          <a:latin typeface="Calibri"/>
                          <a:ea typeface="Calibri"/>
                          <a:cs typeface="Calibri"/>
                        </a:rPr>
                        <a:t> </a:t>
                      </a:r>
                      <a:r>
                        <a:rPr lang="en-US" sz="1200" dirty="0" err="1">
                          <a:solidFill>
                            <a:srgbClr val="000000"/>
                          </a:solidFill>
                          <a:latin typeface="Calibri"/>
                          <a:ea typeface="Calibri"/>
                          <a:cs typeface="Calibri"/>
                        </a:rPr>
                        <a:t>evaluasi</a:t>
                      </a:r>
                      <a:r>
                        <a:rPr lang="en-US" sz="1200" dirty="0">
                          <a:solidFill>
                            <a:srgbClr val="000000"/>
                          </a:solidFill>
                          <a:latin typeface="Calibri"/>
                          <a:ea typeface="Calibri"/>
                          <a:cs typeface="Calibri"/>
                        </a:rPr>
                        <a:t> </a:t>
                      </a:r>
                      <a:r>
                        <a:rPr lang="en-US" sz="1200" dirty="0" err="1">
                          <a:solidFill>
                            <a:srgbClr val="000000"/>
                          </a:solidFill>
                          <a:latin typeface="Calibri"/>
                          <a:ea typeface="Calibri"/>
                          <a:cs typeface="Calibri"/>
                        </a:rPr>
                        <a:t>kegiatan</a:t>
                      </a:r>
                      <a:r>
                        <a:rPr lang="en-US" sz="1200" dirty="0">
                          <a:solidFill>
                            <a:srgbClr val="000000"/>
                          </a:solidFill>
                          <a:latin typeface="Calibri"/>
                          <a:ea typeface="Calibri"/>
                          <a:cs typeface="Calibri"/>
                        </a:rPr>
                        <a:t> </a:t>
                      </a:r>
                      <a:r>
                        <a:rPr lang="en-US" sz="1200" dirty="0" err="1">
                          <a:solidFill>
                            <a:srgbClr val="000000"/>
                          </a:solidFill>
                          <a:latin typeface="Calibri"/>
                          <a:ea typeface="Calibri"/>
                          <a:cs typeface="Calibri"/>
                        </a:rPr>
                        <a:t>urusan</a:t>
                      </a:r>
                      <a:r>
                        <a:rPr lang="en-US" sz="1200" dirty="0">
                          <a:solidFill>
                            <a:srgbClr val="000000"/>
                          </a:solidFill>
                          <a:latin typeface="Calibri"/>
                          <a:ea typeface="Calibri"/>
                          <a:cs typeface="Calibri"/>
                        </a:rPr>
                        <a:t> </a:t>
                      </a:r>
                      <a:r>
                        <a:rPr lang="en-US" sz="1200" dirty="0" err="1">
                          <a:solidFill>
                            <a:srgbClr val="000000"/>
                          </a:solidFill>
                          <a:latin typeface="Calibri"/>
                          <a:ea typeface="Calibri"/>
                          <a:cs typeface="Calibri"/>
                        </a:rPr>
                        <a:t>Seksi</a:t>
                      </a:r>
                      <a:r>
                        <a:rPr lang="en-US" sz="1200" dirty="0">
                          <a:solidFill>
                            <a:srgbClr val="000000"/>
                          </a:solidFill>
                          <a:latin typeface="Calibri"/>
                          <a:ea typeface="Calibri"/>
                          <a:cs typeface="Calibri"/>
                        </a:rPr>
                        <a:t> </a:t>
                      </a:r>
                      <a:r>
                        <a:rPr lang="en-US" sz="1200" dirty="0" err="1">
                          <a:solidFill>
                            <a:srgbClr val="000000"/>
                          </a:solidFill>
                          <a:latin typeface="Calibri"/>
                          <a:ea typeface="Calibri"/>
                          <a:cs typeface="Calibri"/>
                        </a:rPr>
                        <a:t>Kelembagaan</a:t>
                      </a:r>
                      <a:r>
                        <a:rPr lang="en-US" sz="1200" dirty="0">
                          <a:solidFill>
                            <a:srgbClr val="000000"/>
                          </a:solidFill>
                          <a:latin typeface="Calibri"/>
                          <a:ea typeface="Calibri"/>
                          <a:cs typeface="Calibri"/>
                        </a:rPr>
                        <a:t> </a:t>
                      </a:r>
                      <a:r>
                        <a:rPr lang="en-US" sz="1200" dirty="0" err="1">
                          <a:solidFill>
                            <a:srgbClr val="000000"/>
                          </a:solidFill>
                          <a:latin typeface="Calibri"/>
                          <a:ea typeface="Calibri"/>
                          <a:cs typeface="Calibri"/>
                        </a:rPr>
                        <a:t>dan</a:t>
                      </a:r>
                      <a:r>
                        <a:rPr lang="en-US" sz="1200" dirty="0">
                          <a:solidFill>
                            <a:srgbClr val="000000"/>
                          </a:solidFill>
                          <a:latin typeface="Calibri"/>
                          <a:ea typeface="Calibri"/>
                          <a:cs typeface="Calibri"/>
                        </a:rPr>
                        <a:t> </a:t>
                      </a:r>
                      <a:r>
                        <a:rPr lang="en-US" sz="1200" dirty="0" err="1">
                          <a:solidFill>
                            <a:srgbClr val="000000"/>
                          </a:solidFill>
                          <a:latin typeface="Calibri"/>
                          <a:ea typeface="Calibri"/>
                          <a:cs typeface="Calibri"/>
                        </a:rPr>
                        <a:t>Pengawasan</a:t>
                      </a:r>
                      <a:r>
                        <a:rPr lang="en-US" sz="1200" dirty="0">
                          <a:solidFill>
                            <a:srgbClr val="000000"/>
                          </a:solidFill>
                          <a:latin typeface="Calibri"/>
                          <a:ea typeface="Calibri"/>
                          <a:cs typeface="Calibri"/>
                        </a:rPr>
                        <a:t> </a:t>
                      </a:r>
                      <a:r>
                        <a:rPr lang="en-US" sz="1200" dirty="0" err="1">
                          <a:solidFill>
                            <a:srgbClr val="000000"/>
                          </a:solidFill>
                          <a:latin typeface="Calibri"/>
                          <a:ea typeface="Calibri"/>
                          <a:cs typeface="Calibri"/>
                        </a:rPr>
                        <a:t>Koperasi</a:t>
                      </a:r>
                      <a:r>
                        <a:rPr lang="en-US" sz="1200" dirty="0">
                          <a:solidFill>
                            <a:srgbClr val="000000"/>
                          </a:solidFill>
                          <a:latin typeface="Calibri"/>
                          <a:ea typeface="Calibri"/>
                          <a:cs typeface="Calibri"/>
                        </a:rPr>
                        <a:t>; </a:t>
                      </a:r>
                      <a:r>
                        <a:rPr lang="en-US" sz="1200" dirty="0" err="1">
                          <a:solidFill>
                            <a:srgbClr val="000000"/>
                          </a:solidFill>
                          <a:latin typeface="Calibri"/>
                          <a:ea typeface="Calibri"/>
                          <a:cs typeface="Calibri"/>
                        </a:rPr>
                        <a:t>dan</a:t>
                      </a:r>
                      <a:endParaRPr lang="en-US" sz="1200" dirty="0">
                        <a:latin typeface="Calibri"/>
                        <a:ea typeface="Calibri"/>
                        <a:cs typeface="Times New Roman"/>
                      </a:endParaRPr>
                    </a:p>
                    <a:p>
                      <a:pPr>
                        <a:lnSpc>
                          <a:spcPct val="115000"/>
                        </a:lnSpc>
                        <a:spcAft>
                          <a:spcPts val="0"/>
                        </a:spcAft>
                      </a:pPr>
                      <a:r>
                        <a:rPr lang="en-US" sz="1200" dirty="0" err="1">
                          <a:solidFill>
                            <a:srgbClr val="000000"/>
                          </a:solidFill>
                          <a:latin typeface="Calibri"/>
                          <a:ea typeface="Calibri"/>
                          <a:cs typeface="Calibri"/>
                        </a:rPr>
                        <a:t>pelaksanaan</a:t>
                      </a:r>
                      <a:r>
                        <a:rPr lang="en-US" sz="1200" dirty="0">
                          <a:solidFill>
                            <a:srgbClr val="000000"/>
                          </a:solidFill>
                          <a:latin typeface="Calibri"/>
                          <a:ea typeface="Calibri"/>
                          <a:cs typeface="Calibri"/>
                        </a:rPr>
                        <a:t> </a:t>
                      </a:r>
                      <a:r>
                        <a:rPr lang="en-US" sz="1200" dirty="0" err="1">
                          <a:solidFill>
                            <a:srgbClr val="000000"/>
                          </a:solidFill>
                          <a:latin typeface="Calibri"/>
                          <a:ea typeface="Calibri"/>
                          <a:cs typeface="Calibri"/>
                        </a:rPr>
                        <a:t>fungsi</a:t>
                      </a:r>
                      <a:r>
                        <a:rPr lang="en-US" sz="1200" dirty="0">
                          <a:solidFill>
                            <a:srgbClr val="000000"/>
                          </a:solidFill>
                          <a:latin typeface="Calibri"/>
                          <a:ea typeface="Calibri"/>
                          <a:cs typeface="Calibri"/>
                        </a:rPr>
                        <a:t> lain yang </a:t>
                      </a:r>
                      <a:r>
                        <a:rPr lang="en-US" sz="1200" dirty="0" err="1">
                          <a:solidFill>
                            <a:srgbClr val="000000"/>
                          </a:solidFill>
                          <a:latin typeface="Calibri"/>
                          <a:ea typeface="Calibri"/>
                          <a:cs typeface="Calibri"/>
                        </a:rPr>
                        <a:t>diberikan</a:t>
                      </a:r>
                      <a:r>
                        <a:rPr lang="en-US" sz="1200" dirty="0">
                          <a:solidFill>
                            <a:srgbClr val="000000"/>
                          </a:solidFill>
                          <a:latin typeface="Calibri"/>
                          <a:ea typeface="Calibri"/>
                          <a:cs typeface="Calibri"/>
                        </a:rPr>
                        <a:t> </a:t>
                      </a:r>
                      <a:r>
                        <a:rPr lang="en-US" sz="1200" dirty="0" err="1">
                          <a:solidFill>
                            <a:srgbClr val="000000"/>
                          </a:solidFill>
                          <a:latin typeface="Calibri"/>
                          <a:ea typeface="Calibri"/>
                          <a:cs typeface="Calibri"/>
                        </a:rPr>
                        <a:t>oleh</a:t>
                      </a:r>
                      <a:r>
                        <a:rPr lang="en-US" sz="1200" dirty="0">
                          <a:solidFill>
                            <a:srgbClr val="000000"/>
                          </a:solidFill>
                          <a:latin typeface="Calibri"/>
                          <a:ea typeface="Calibri"/>
                          <a:cs typeface="Calibri"/>
                        </a:rPr>
                        <a:t> </a:t>
                      </a:r>
                      <a:r>
                        <a:rPr lang="en-US" sz="1200" dirty="0" err="1">
                          <a:solidFill>
                            <a:srgbClr val="000000"/>
                          </a:solidFill>
                          <a:latin typeface="Calibri"/>
                          <a:ea typeface="Calibri"/>
                          <a:cs typeface="Calibri"/>
                        </a:rPr>
                        <a:t>atasan</a:t>
                      </a:r>
                      <a:r>
                        <a:rPr lang="en-US" sz="1200" dirty="0">
                          <a:solidFill>
                            <a:srgbClr val="000000"/>
                          </a:solidFill>
                          <a:latin typeface="Calibri"/>
                          <a:ea typeface="Calibri"/>
                          <a:cs typeface="Calibri"/>
                        </a:rPr>
                        <a:t> </a:t>
                      </a:r>
                      <a:r>
                        <a:rPr lang="en-US" sz="1200" dirty="0" err="1">
                          <a:solidFill>
                            <a:srgbClr val="000000"/>
                          </a:solidFill>
                          <a:latin typeface="Calibri"/>
                          <a:ea typeface="Calibri"/>
                          <a:cs typeface="Calibri"/>
                        </a:rPr>
                        <a:t>sesuai</a:t>
                      </a:r>
                      <a:r>
                        <a:rPr lang="en-US" sz="1200" dirty="0">
                          <a:solidFill>
                            <a:srgbClr val="000000"/>
                          </a:solidFill>
                          <a:latin typeface="Calibri"/>
                          <a:ea typeface="Calibri"/>
                          <a:cs typeface="Calibri"/>
                        </a:rPr>
                        <a:t> </a:t>
                      </a:r>
                      <a:r>
                        <a:rPr lang="en-US" sz="1200" dirty="0" err="1">
                          <a:solidFill>
                            <a:srgbClr val="000000"/>
                          </a:solidFill>
                          <a:latin typeface="Calibri"/>
                          <a:ea typeface="Calibri"/>
                          <a:cs typeface="Calibri"/>
                        </a:rPr>
                        <a:t>tugas</a:t>
                      </a:r>
                      <a:r>
                        <a:rPr lang="en-US" sz="1200" dirty="0">
                          <a:solidFill>
                            <a:srgbClr val="000000"/>
                          </a:solidFill>
                          <a:latin typeface="Calibri"/>
                          <a:ea typeface="Calibri"/>
                          <a:cs typeface="Calibri"/>
                        </a:rPr>
                        <a:t> </a:t>
                      </a:r>
                      <a:r>
                        <a:rPr lang="en-US" sz="1200" dirty="0" err="1">
                          <a:solidFill>
                            <a:srgbClr val="000000"/>
                          </a:solidFill>
                          <a:latin typeface="Calibri"/>
                          <a:ea typeface="Calibri"/>
                          <a:cs typeface="Calibri"/>
                        </a:rPr>
                        <a:t>dan</a:t>
                      </a:r>
                      <a:r>
                        <a:rPr lang="en-US" sz="1200" dirty="0">
                          <a:solidFill>
                            <a:srgbClr val="000000"/>
                          </a:solidFill>
                          <a:latin typeface="Calibri"/>
                          <a:ea typeface="Calibri"/>
                          <a:cs typeface="Calibri"/>
                        </a:rPr>
                        <a:t> </a:t>
                      </a:r>
                      <a:r>
                        <a:rPr lang="en-US" sz="1200" dirty="0" err="1">
                          <a:solidFill>
                            <a:srgbClr val="000000"/>
                          </a:solidFill>
                          <a:latin typeface="Calibri"/>
                          <a:ea typeface="Calibri"/>
                          <a:cs typeface="Calibri"/>
                        </a:rPr>
                        <a:t>fungsinya</a:t>
                      </a:r>
                      <a:r>
                        <a:rPr lang="en-US" sz="1200" dirty="0">
                          <a:solidFill>
                            <a:srgbClr val="000000"/>
                          </a:solidFill>
                          <a:latin typeface="Calibri"/>
                          <a:ea typeface="Calibri"/>
                          <a:cs typeface="Calibri"/>
                        </a:rPr>
                        <a:t>.</a:t>
                      </a:r>
                      <a:endParaRPr lang="en-US" sz="1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304799" y="3429000"/>
          <a:ext cx="7315202" cy="2417550"/>
        </p:xfrm>
        <a:graphic>
          <a:graphicData uri="http://schemas.openxmlformats.org/drawingml/2006/table">
            <a:tbl>
              <a:tblPr/>
              <a:tblGrid>
                <a:gridCol w="425498"/>
                <a:gridCol w="1307050"/>
                <a:gridCol w="2406316"/>
                <a:gridCol w="1724909"/>
                <a:gridCol w="1451429"/>
              </a:tblGrid>
              <a:tr h="658854">
                <a:tc>
                  <a:txBody>
                    <a:bodyPr/>
                    <a:lstStyle/>
                    <a:p>
                      <a:pPr>
                        <a:lnSpc>
                          <a:spcPct val="115000"/>
                        </a:lnSpc>
                        <a:spcAft>
                          <a:spcPts val="0"/>
                        </a:spcAft>
                      </a:pPr>
                      <a:r>
                        <a:rPr lang="en-US" sz="1200" dirty="0">
                          <a:latin typeface="Calibri"/>
                          <a:ea typeface="Calibri"/>
                          <a:cs typeface="Calibri"/>
                        </a:rPr>
                        <a:t>No</a:t>
                      </a:r>
                      <a:endParaRPr lang="en-US" sz="1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dirty="0" err="1">
                          <a:latin typeface="Calibri"/>
                          <a:ea typeface="Calibri"/>
                          <a:cs typeface="Calibri"/>
                        </a:rPr>
                        <a:t>Sasaran</a:t>
                      </a:r>
                      <a:r>
                        <a:rPr lang="en-US" sz="1200" dirty="0">
                          <a:latin typeface="Calibri"/>
                          <a:ea typeface="Calibri"/>
                          <a:cs typeface="Calibri"/>
                        </a:rPr>
                        <a:t>  </a:t>
                      </a:r>
                      <a:r>
                        <a:rPr lang="en-US" sz="1200" dirty="0" err="1">
                          <a:latin typeface="Calibri"/>
                          <a:ea typeface="Calibri"/>
                          <a:cs typeface="Calibri"/>
                        </a:rPr>
                        <a:t>Kinerja</a:t>
                      </a:r>
                      <a:endParaRPr lang="en-US" sz="1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dirty="0" err="1">
                          <a:latin typeface="Calibri"/>
                          <a:ea typeface="Calibri"/>
                          <a:cs typeface="Calibri"/>
                        </a:rPr>
                        <a:t>Indikator</a:t>
                      </a:r>
                      <a:r>
                        <a:rPr lang="en-US" sz="1200" dirty="0">
                          <a:latin typeface="Calibri"/>
                          <a:ea typeface="Calibri"/>
                          <a:cs typeface="Calibri"/>
                        </a:rPr>
                        <a:t>  </a:t>
                      </a:r>
                      <a:r>
                        <a:rPr lang="en-US" sz="1200" dirty="0" err="1">
                          <a:latin typeface="Calibri"/>
                          <a:ea typeface="Calibri"/>
                          <a:cs typeface="Calibri"/>
                        </a:rPr>
                        <a:t>Kinerja</a:t>
                      </a:r>
                      <a:endParaRPr lang="en-US" sz="1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latin typeface="Calibri"/>
                          <a:ea typeface="Calibri"/>
                          <a:cs typeface="Calibri"/>
                        </a:rPr>
                        <a:t>Penjelasan /Formulasi  Penghitungan </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latin typeface="Calibri"/>
                          <a:ea typeface="Calibri"/>
                          <a:cs typeface="Calibri"/>
                        </a:rPr>
                        <a:t>Sumber Data</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55518">
                <a:tc>
                  <a:txBody>
                    <a:bodyPr/>
                    <a:lstStyle/>
                    <a:p>
                      <a:pPr>
                        <a:lnSpc>
                          <a:spcPct val="115000"/>
                        </a:lnSpc>
                        <a:spcAft>
                          <a:spcPts val="0"/>
                        </a:spcAft>
                      </a:pPr>
                      <a:r>
                        <a:rPr lang="en-US" sz="1200">
                          <a:latin typeface="Calibri"/>
                          <a:ea typeface="Calibri"/>
                          <a:cs typeface="Calibri"/>
                        </a:rPr>
                        <a:t>1.</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solidFill>
                            <a:srgbClr val="000000"/>
                          </a:solidFill>
                          <a:latin typeface="Calibri"/>
                          <a:ea typeface="Calibri"/>
                          <a:cs typeface="Calibri"/>
                        </a:rPr>
                        <a:t>Meningkanya Koperasi</a:t>
                      </a:r>
                      <a:endParaRPr lang="en-US" sz="1200">
                        <a:latin typeface="Calibri"/>
                        <a:ea typeface="Calibri"/>
                        <a:cs typeface="Times New Roman"/>
                      </a:endParaRPr>
                    </a:p>
                    <a:p>
                      <a:pPr>
                        <a:lnSpc>
                          <a:spcPct val="115000"/>
                        </a:lnSpc>
                        <a:spcAft>
                          <a:spcPts val="0"/>
                        </a:spcAft>
                      </a:pPr>
                      <a:r>
                        <a:rPr lang="en-US" sz="1200">
                          <a:solidFill>
                            <a:srgbClr val="000000"/>
                          </a:solidFill>
                          <a:latin typeface="Calibri"/>
                          <a:ea typeface="Calibri"/>
                          <a:cs typeface="Calibri"/>
                        </a:rPr>
                        <a:t>Berkualitas</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dirty="0" err="1">
                          <a:latin typeface="Calibri"/>
                          <a:ea typeface="Calibri"/>
                          <a:cs typeface="Calibri"/>
                        </a:rPr>
                        <a:t>Jumlah</a:t>
                      </a:r>
                      <a:r>
                        <a:rPr lang="en-US" sz="1200" dirty="0">
                          <a:latin typeface="Calibri"/>
                          <a:ea typeface="Calibri"/>
                          <a:cs typeface="Calibri"/>
                        </a:rPr>
                        <a:t> </a:t>
                      </a:r>
                      <a:r>
                        <a:rPr lang="en-US" sz="1200" dirty="0" err="1">
                          <a:latin typeface="Calibri"/>
                          <a:ea typeface="Calibri"/>
                          <a:cs typeface="Calibri"/>
                        </a:rPr>
                        <a:t>Koperasi</a:t>
                      </a:r>
                      <a:r>
                        <a:rPr lang="en-US" sz="1200" dirty="0">
                          <a:latin typeface="Calibri"/>
                          <a:ea typeface="Calibri"/>
                          <a:cs typeface="Calibri"/>
                        </a:rPr>
                        <a:t> yang </a:t>
                      </a:r>
                      <a:r>
                        <a:rPr lang="en-US" sz="1200" dirty="0" err="1">
                          <a:latin typeface="Calibri"/>
                          <a:ea typeface="Calibri"/>
                          <a:cs typeface="Calibri"/>
                        </a:rPr>
                        <a:t>dinilai</a:t>
                      </a:r>
                      <a:r>
                        <a:rPr lang="en-US" sz="1200" dirty="0">
                          <a:latin typeface="Calibri"/>
                          <a:ea typeface="Calibri"/>
                          <a:cs typeface="Calibri"/>
                        </a:rPr>
                        <a:t> </a:t>
                      </a:r>
                      <a:r>
                        <a:rPr lang="en-US" sz="1200" dirty="0" err="1">
                          <a:latin typeface="Calibri"/>
                          <a:ea typeface="Calibri"/>
                          <a:cs typeface="Calibri"/>
                        </a:rPr>
                        <a:t>Koperasi</a:t>
                      </a:r>
                      <a:r>
                        <a:rPr lang="en-US" sz="1200" dirty="0">
                          <a:latin typeface="Calibri"/>
                          <a:ea typeface="Calibri"/>
                          <a:cs typeface="Calibri"/>
                        </a:rPr>
                        <a:t> </a:t>
                      </a:r>
                      <a:r>
                        <a:rPr lang="en-US" sz="1200" dirty="0" err="1">
                          <a:latin typeface="Calibri"/>
                          <a:ea typeface="Calibri"/>
                          <a:cs typeface="Calibri"/>
                        </a:rPr>
                        <a:t>berprestasi</a:t>
                      </a:r>
                      <a:endParaRPr lang="en-US" sz="1200" dirty="0">
                        <a:latin typeface="Calibri"/>
                        <a:ea typeface="Calibri"/>
                        <a:cs typeface="Times New Roman"/>
                      </a:endParaRPr>
                    </a:p>
                    <a:p>
                      <a:pPr>
                        <a:lnSpc>
                          <a:spcPct val="115000"/>
                        </a:lnSpc>
                        <a:spcAft>
                          <a:spcPts val="0"/>
                        </a:spcAft>
                      </a:pPr>
                      <a:r>
                        <a:rPr lang="en-US" sz="1200" dirty="0" err="1">
                          <a:latin typeface="Calibri"/>
                          <a:ea typeface="Calibri"/>
                          <a:cs typeface="Calibri"/>
                        </a:rPr>
                        <a:t>Jumlah</a:t>
                      </a:r>
                      <a:r>
                        <a:rPr lang="en-US" sz="1200" dirty="0">
                          <a:latin typeface="Calibri"/>
                          <a:ea typeface="Calibri"/>
                          <a:cs typeface="Calibri"/>
                        </a:rPr>
                        <a:t> </a:t>
                      </a:r>
                      <a:r>
                        <a:rPr lang="en-US" sz="1200" dirty="0" err="1">
                          <a:latin typeface="Calibri"/>
                          <a:ea typeface="Calibri"/>
                          <a:cs typeface="Calibri"/>
                        </a:rPr>
                        <a:t>Koperasi</a:t>
                      </a:r>
                      <a:r>
                        <a:rPr lang="en-US" sz="1200" dirty="0">
                          <a:latin typeface="Calibri"/>
                          <a:ea typeface="Calibri"/>
                          <a:cs typeface="Calibri"/>
                        </a:rPr>
                        <a:t> yang </a:t>
                      </a:r>
                      <a:r>
                        <a:rPr lang="en-US" sz="1200" dirty="0" err="1">
                          <a:latin typeface="Calibri"/>
                          <a:ea typeface="Calibri"/>
                          <a:cs typeface="Calibri"/>
                        </a:rPr>
                        <a:t>dibina</a:t>
                      </a:r>
                      <a:endParaRPr lang="en-US" sz="1200" dirty="0">
                        <a:latin typeface="Calibri"/>
                        <a:ea typeface="Calibri"/>
                        <a:cs typeface="Times New Roman"/>
                      </a:endParaRPr>
                    </a:p>
                    <a:p>
                      <a:pPr>
                        <a:lnSpc>
                          <a:spcPct val="115000"/>
                        </a:lnSpc>
                        <a:spcAft>
                          <a:spcPts val="0"/>
                        </a:spcAft>
                      </a:pPr>
                      <a:r>
                        <a:rPr lang="en-US" sz="1200" dirty="0" err="1">
                          <a:latin typeface="Calibri"/>
                          <a:ea typeface="Calibri"/>
                          <a:cs typeface="Calibri"/>
                        </a:rPr>
                        <a:t>Jumlah</a:t>
                      </a:r>
                      <a:r>
                        <a:rPr lang="en-US" sz="1200" dirty="0">
                          <a:latin typeface="Calibri"/>
                          <a:ea typeface="Calibri"/>
                          <a:cs typeface="Calibri"/>
                        </a:rPr>
                        <a:t> </a:t>
                      </a:r>
                      <a:r>
                        <a:rPr lang="en-US" sz="1200" dirty="0" err="1">
                          <a:latin typeface="Calibri"/>
                          <a:ea typeface="Calibri"/>
                          <a:cs typeface="Calibri"/>
                        </a:rPr>
                        <a:t>koperasi</a:t>
                      </a:r>
                      <a:r>
                        <a:rPr lang="en-US" sz="1200" dirty="0">
                          <a:latin typeface="Calibri"/>
                          <a:ea typeface="Calibri"/>
                          <a:cs typeface="Calibri"/>
                        </a:rPr>
                        <a:t> yang </a:t>
                      </a:r>
                      <a:r>
                        <a:rPr lang="en-US" sz="1200" dirty="0" err="1">
                          <a:latin typeface="Calibri"/>
                          <a:ea typeface="Calibri"/>
                          <a:cs typeface="Calibri"/>
                        </a:rPr>
                        <a:t>diberi</a:t>
                      </a:r>
                      <a:r>
                        <a:rPr lang="en-US" sz="1200" dirty="0">
                          <a:latin typeface="Calibri"/>
                          <a:ea typeface="Calibri"/>
                          <a:cs typeface="Calibri"/>
                        </a:rPr>
                        <a:t> reward   </a:t>
                      </a:r>
                      <a:endParaRPr lang="en-US" sz="1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dirty="0" err="1">
                          <a:latin typeface="Calibri"/>
                          <a:ea typeface="Calibri"/>
                          <a:cs typeface="Calibri"/>
                        </a:rPr>
                        <a:t>cukup</a:t>
                      </a:r>
                      <a:r>
                        <a:rPr lang="en-US" sz="1200" dirty="0">
                          <a:latin typeface="Calibri"/>
                          <a:ea typeface="Calibri"/>
                          <a:cs typeface="Calibri"/>
                        </a:rPr>
                        <a:t> </a:t>
                      </a:r>
                      <a:r>
                        <a:rPr lang="en-US" sz="1200" dirty="0" err="1">
                          <a:latin typeface="Calibri"/>
                          <a:ea typeface="Calibri"/>
                          <a:cs typeface="Calibri"/>
                        </a:rPr>
                        <a:t>jelas</a:t>
                      </a:r>
                      <a:endParaRPr lang="en-US" sz="1200" dirty="0">
                        <a:latin typeface="Calibri"/>
                        <a:ea typeface="Calibri"/>
                        <a:cs typeface="Times New Roman"/>
                      </a:endParaRPr>
                    </a:p>
                    <a:p>
                      <a:pPr>
                        <a:lnSpc>
                          <a:spcPct val="115000"/>
                        </a:lnSpc>
                        <a:spcAft>
                          <a:spcPts val="0"/>
                        </a:spcAft>
                      </a:pPr>
                      <a:endParaRPr lang="en-US" sz="1200" dirty="0" smtClean="0">
                        <a:latin typeface="Calibri"/>
                        <a:ea typeface="Calibri"/>
                        <a:cs typeface="Calibri"/>
                      </a:endParaRPr>
                    </a:p>
                    <a:p>
                      <a:pPr>
                        <a:lnSpc>
                          <a:spcPct val="115000"/>
                        </a:lnSpc>
                        <a:spcAft>
                          <a:spcPts val="0"/>
                        </a:spcAft>
                      </a:pPr>
                      <a:r>
                        <a:rPr lang="en-US" sz="1200" dirty="0" err="1" smtClean="0">
                          <a:latin typeface="Calibri"/>
                          <a:ea typeface="Calibri"/>
                          <a:cs typeface="Calibri"/>
                        </a:rPr>
                        <a:t>cukup</a:t>
                      </a:r>
                      <a:r>
                        <a:rPr lang="en-US" sz="1200" dirty="0" smtClean="0">
                          <a:latin typeface="Calibri"/>
                          <a:ea typeface="Calibri"/>
                          <a:cs typeface="Calibri"/>
                        </a:rPr>
                        <a:t> </a:t>
                      </a:r>
                      <a:r>
                        <a:rPr lang="en-US" sz="1200" dirty="0" err="1">
                          <a:latin typeface="Calibri"/>
                          <a:ea typeface="Calibri"/>
                          <a:cs typeface="Calibri"/>
                        </a:rPr>
                        <a:t>jelas</a:t>
                      </a:r>
                      <a:endParaRPr lang="en-US" sz="1200" dirty="0">
                        <a:latin typeface="Calibri"/>
                        <a:ea typeface="Calibri"/>
                        <a:cs typeface="Times New Roman"/>
                      </a:endParaRPr>
                    </a:p>
                    <a:p>
                      <a:pPr>
                        <a:lnSpc>
                          <a:spcPct val="115000"/>
                        </a:lnSpc>
                        <a:spcAft>
                          <a:spcPts val="0"/>
                        </a:spcAft>
                      </a:pPr>
                      <a:r>
                        <a:rPr lang="en-US" sz="1200" dirty="0" err="1">
                          <a:latin typeface="Calibri"/>
                          <a:ea typeface="Calibri"/>
                          <a:cs typeface="Calibri"/>
                        </a:rPr>
                        <a:t>cukup</a:t>
                      </a:r>
                      <a:r>
                        <a:rPr lang="en-US" sz="1200" dirty="0">
                          <a:latin typeface="Calibri"/>
                          <a:ea typeface="Calibri"/>
                          <a:cs typeface="Calibri"/>
                        </a:rPr>
                        <a:t> </a:t>
                      </a:r>
                      <a:r>
                        <a:rPr lang="en-US" sz="1200" dirty="0" err="1">
                          <a:latin typeface="Calibri"/>
                          <a:ea typeface="Calibri"/>
                          <a:cs typeface="Calibri"/>
                        </a:rPr>
                        <a:t>jelas</a:t>
                      </a:r>
                      <a:r>
                        <a:rPr lang="en-US" sz="1200" dirty="0">
                          <a:latin typeface="Calibri"/>
                          <a:ea typeface="Calibri"/>
                          <a:cs typeface="Calibri"/>
                        </a:rPr>
                        <a:t> </a:t>
                      </a:r>
                      <a:endParaRPr lang="en-US" sz="1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dirty="0">
                          <a:latin typeface="Calibri"/>
                          <a:ea typeface="Calibri"/>
                          <a:cs typeface="Calibri"/>
                        </a:rPr>
                        <a:t> </a:t>
                      </a:r>
                      <a:r>
                        <a:rPr lang="en-US" sz="1200" dirty="0" err="1" smtClean="0">
                          <a:latin typeface="Calibri"/>
                          <a:ea typeface="Calibri"/>
                          <a:cs typeface="Calibri"/>
                        </a:rPr>
                        <a:t>Koperasi</a:t>
                      </a:r>
                      <a:endParaRPr lang="en-US" sz="1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4905">
                <a:tc>
                  <a:txBody>
                    <a:bodyPr/>
                    <a:lstStyle/>
                    <a:p>
                      <a:pPr>
                        <a:lnSpc>
                          <a:spcPct val="115000"/>
                        </a:lnSpc>
                        <a:spcAft>
                          <a:spcPts val="0"/>
                        </a:spcAft>
                      </a:pPr>
                      <a:r>
                        <a:rPr lang="en-US" sz="1200">
                          <a:latin typeface="Calibri"/>
                          <a:ea typeface="Calibri"/>
                          <a:cs typeface="Calibri"/>
                        </a:rPr>
                        <a:t>2.</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latin typeface="Calibri"/>
                          <a:ea typeface="Calibri"/>
                          <a:cs typeface="Calibri"/>
                        </a:rPr>
                        <a:t>Berkurangnya koperasi tidak aktif</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just">
                        <a:lnSpc>
                          <a:spcPct val="115000"/>
                        </a:lnSpc>
                        <a:spcBef>
                          <a:spcPts val="600"/>
                        </a:spcBef>
                        <a:spcAft>
                          <a:spcPts val="600"/>
                        </a:spcAft>
                      </a:pPr>
                      <a:r>
                        <a:rPr lang="en-US" sz="1200" dirty="0" err="1">
                          <a:latin typeface="Calibri"/>
                          <a:ea typeface="Calibri"/>
                          <a:cs typeface="Calibri"/>
                        </a:rPr>
                        <a:t>Jumlah</a:t>
                      </a:r>
                      <a:r>
                        <a:rPr lang="en-US" sz="1200" dirty="0">
                          <a:latin typeface="Calibri"/>
                          <a:ea typeface="Calibri"/>
                          <a:cs typeface="Calibri"/>
                        </a:rPr>
                        <a:t> </a:t>
                      </a:r>
                      <a:r>
                        <a:rPr lang="en-US" sz="1200" dirty="0" err="1">
                          <a:latin typeface="Calibri"/>
                          <a:ea typeface="Calibri"/>
                          <a:cs typeface="Calibri"/>
                        </a:rPr>
                        <a:t>pembinaan</a:t>
                      </a:r>
                      <a:r>
                        <a:rPr lang="en-US" sz="1200" dirty="0">
                          <a:latin typeface="Calibri"/>
                          <a:ea typeface="Calibri"/>
                          <a:cs typeface="Calibri"/>
                        </a:rPr>
                        <a:t> </a:t>
                      </a:r>
                      <a:r>
                        <a:rPr lang="en-US" sz="1200" dirty="0" err="1">
                          <a:latin typeface="Calibri"/>
                          <a:ea typeface="Calibri"/>
                          <a:cs typeface="Calibri"/>
                        </a:rPr>
                        <a:t>Koperasi</a:t>
                      </a:r>
                      <a:r>
                        <a:rPr lang="en-US" sz="1200" dirty="0">
                          <a:latin typeface="Calibri"/>
                          <a:ea typeface="Calibri"/>
                          <a:cs typeface="Calibri"/>
                        </a:rPr>
                        <a:t> </a:t>
                      </a:r>
                      <a:r>
                        <a:rPr lang="en-US" sz="1200" dirty="0" err="1">
                          <a:latin typeface="Calibri"/>
                          <a:ea typeface="Calibri"/>
                          <a:cs typeface="Calibri"/>
                        </a:rPr>
                        <a:t>Kelurahan</a:t>
                      </a:r>
                      <a:r>
                        <a:rPr lang="en-US" sz="1200" dirty="0">
                          <a:latin typeface="Calibri"/>
                          <a:ea typeface="Calibri"/>
                          <a:cs typeface="Calibri"/>
                        </a:rPr>
                        <a:t> </a:t>
                      </a:r>
                      <a:endParaRPr lang="en-US" sz="1200" dirty="0">
                        <a:latin typeface="Calibri"/>
                        <a:ea typeface="Calibri"/>
                        <a:cs typeface="Times New Roman"/>
                      </a:endParaRPr>
                    </a:p>
                    <a:p>
                      <a:pPr>
                        <a:lnSpc>
                          <a:spcPct val="115000"/>
                        </a:lnSpc>
                        <a:spcAft>
                          <a:spcPts val="0"/>
                        </a:spcAft>
                      </a:pPr>
                      <a:r>
                        <a:rPr lang="en-US" sz="1200" dirty="0" err="1">
                          <a:latin typeface="Calibri"/>
                          <a:ea typeface="Calibri"/>
                          <a:cs typeface="Calibri"/>
                        </a:rPr>
                        <a:t>Jumlah</a:t>
                      </a:r>
                      <a:r>
                        <a:rPr lang="en-US" sz="1200" dirty="0">
                          <a:latin typeface="Calibri"/>
                          <a:ea typeface="Calibri"/>
                          <a:cs typeface="Calibri"/>
                        </a:rPr>
                        <a:t> </a:t>
                      </a:r>
                      <a:r>
                        <a:rPr lang="en-US" sz="1200" dirty="0" err="1">
                          <a:latin typeface="Calibri"/>
                          <a:ea typeface="Calibri"/>
                          <a:cs typeface="Calibri"/>
                        </a:rPr>
                        <a:t>Koperasi</a:t>
                      </a:r>
                      <a:r>
                        <a:rPr lang="en-US" sz="1200" dirty="0">
                          <a:latin typeface="Calibri"/>
                          <a:ea typeface="Calibri"/>
                          <a:cs typeface="Calibri"/>
                        </a:rPr>
                        <a:t> </a:t>
                      </a:r>
                      <a:r>
                        <a:rPr lang="en-US" sz="1200" dirty="0" err="1">
                          <a:latin typeface="Calibri"/>
                          <a:ea typeface="Calibri"/>
                          <a:cs typeface="Calibri"/>
                        </a:rPr>
                        <a:t>pengelola</a:t>
                      </a:r>
                      <a:r>
                        <a:rPr lang="en-US" sz="1200" dirty="0">
                          <a:latin typeface="Calibri"/>
                          <a:ea typeface="Calibri"/>
                          <a:cs typeface="Calibri"/>
                        </a:rPr>
                        <a:t> </a:t>
                      </a:r>
                      <a:r>
                        <a:rPr lang="en-US" sz="1200" dirty="0" err="1">
                          <a:latin typeface="Calibri"/>
                          <a:ea typeface="Calibri"/>
                          <a:cs typeface="Calibri"/>
                        </a:rPr>
                        <a:t>komoditi</a:t>
                      </a:r>
                      <a:r>
                        <a:rPr lang="en-US" sz="1200" dirty="0">
                          <a:latin typeface="Calibri"/>
                          <a:ea typeface="Calibri"/>
                          <a:cs typeface="Calibri"/>
                        </a:rPr>
                        <a:t> </a:t>
                      </a:r>
                      <a:r>
                        <a:rPr lang="en-US" sz="1200" dirty="0" err="1">
                          <a:latin typeface="Calibri"/>
                          <a:ea typeface="Calibri"/>
                          <a:cs typeface="Calibri"/>
                        </a:rPr>
                        <a:t>unggulan</a:t>
                      </a:r>
                      <a:r>
                        <a:rPr lang="en-US" sz="1200" dirty="0">
                          <a:latin typeface="Calibri"/>
                          <a:ea typeface="Calibri"/>
                          <a:cs typeface="Calibri"/>
                        </a:rPr>
                        <a:t> yang </a:t>
                      </a:r>
                      <a:r>
                        <a:rPr lang="en-US" sz="1200" dirty="0" err="1">
                          <a:latin typeface="Calibri"/>
                          <a:ea typeface="Calibri"/>
                          <a:cs typeface="Calibri"/>
                        </a:rPr>
                        <a:t>dibina</a:t>
                      </a:r>
                      <a:endParaRPr lang="en-US" sz="1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dirty="0" err="1">
                          <a:latin typeface="Calibri"/>
                          <a:ea typeface="Calibri"/>
                          <a:cs typeface="Calibri"/>
                        </a:rPr>
                        <a:t>cukup</a:t>
                      </a:r>
                      <a:r>
                        <a:rPr lang="en-US" sz="1200" dirty="0">
                          <a:latin typeface="Calibri"/>
                          <a:ea typeface="Calibri"/>
                          <a:cs typeface="Calibri"/>
                        </a:rPr>
                        <a:t> </a:t>
                      </a:r>
                      <a:r>
                        <a:rPr lang="en-US" sz="1200" dirty="0" err="1">
                          <a:latin typeface="Calibri"/>
                          <a:ea typeface="Calibri"/>
                          <a:cs typeface="Calibri"/>
                        </a:rPr>
                        <a:t>jelas</a:t>
                      </a:r>
                      <a:endParaRPr lang="en-US" sz="1200" dirty="0">
                        <a:latin typeface="Calibri"/>
                        <a:ea typeface="Calibri"/>
                        <a:cs typeface="Times New Roman"/>
                      </a:endParaRPr>
                    </a:p>
                    <a:p>
                      <a:pPr>
                        <a:lnSpc>
                          <a:spcPct val="115000"/>
                        </a:lnSpc>
                        <a:spcAft>
                          <a:spcPts val="0"/>
                        </a:spcAft>
                      </a:pPr>
                      <a:endParaRPr lang="en-US" sz="1200" dirty="0" smtClean="0">
                        <a:latin typeface="Calibri"/>
                        <a:ea typeface="Calibri"/>
                        <a:cs typeface="Calibri"/>
                      </a:endParaRPr>
                    </a:p>
                    <a:p>
                      <a:pPr>
                        <a:lnSpc>
                          <a:spcPct val="115000"/>
                        </a:lnSpc>
                        <a:spcAft>
                          <a:spcPts val="0"/>
                        </a:spcAft>
                      </a:pPr>
                      <a:r>
                        <a:rPr lang="en-US" sz="1200" dirty="0" err="1" smtClean="0">
                          <a:latin typeface="Calibri"/>
                          <a:ea typeface="Calibri"/>
                          <a:cs typeface="Calibri"/>
                        </a:rPr>
                        <a:t>cukup</a:t>
                      </a:r>
                      <a:r>
                        <a:rPr lang="en-US" sz="1200" dirty="0" smtClean="0">
                          <a:latin typeface="Calibri"/>
                          <a:ea typeface="Calibri"/>
                          <a:cs typeface="Calibri"/>
                        </a:rPr>
                        <a:t> </a:t>
                      </a:r>
                      <a:r>
                        <a:rPr lang="en-US" sz="1200" dirty="0" err="1">
                          <a:latin typeface="Calibri"/>
                          <a:ea typeface="Calibri"/>
                          <a:cs typeface="Calibri"/>
                        </a:rPr>
                        <a:t>jelas</a:t>
                      </a:r>
                      <a:endParaRPr lang="en-US" sz="1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dirty="0" err="1" smtClean="0">
                          <a:latin typeface="Calibri"/>
                          <a:ea typeface="Calibri"/>
                          <a:cs typeface="Calibri"/>
                        </a:rPr>
                        <a:t>Koperasi</a:t>
                      </a:r>
                      <a:endParaRPr lang="en-US" sz="1200" dirty="0">
                        <a:latin typeface="Calibri"/>
                        <a:ea typeface="Calibri"/>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33400" y="228600"/>
          <a:ext cx="6781800" cy="2313432"/>
        </p:xfrm>
        <a:graphic>
          <a:graphicData uri="http://schemas.openxmlformats.org/drawingml/2006/table">
            <a:tbl>
              <a:tblPr/>
              <a:tblGrid>
                <a:gridCol w="326049"/>
                <a:gridCol w="657892"/>
                <a:gridCol w="199251"/>
                <a:gridCol w="5598608"/>
              </a:tblGrid>
              <a:tr h="0">
                <a:tc>
                  <a:txBody>
                    <a:bodyPr/>
                    <a:lstStyle/>
                    <a:p>
                      <a:pPr marL="342900" lvl="0" indent="-342900" algn="ctr">
                        <a:lnSpc>
                          <a:spcPct val="115000"/>
                        </a:lnSpc>
                        <a:spcAft>
                          <a:spcPts val="1000"/>
                        </a:spcAft>
                        <a:buFont typeface="+mj-lt"/>
                        <a:buAutoNum type="arabicPeriod"/>
                      </a:pPr>
                      <a:endParaRPr lang="en-US" sz="1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US" sz="1200" dirty="0" err="1">
                          <a:latin typeface="Calibri"/>
                          <a:ea typeface="Calibri"/>
                          <a:cs typeface="Times New Roman"/>
                        </a:rPr>
                        <a:t>Jabatan</a:t>
                      </a:r>
                      <a:endParaRPr lang="en-US" sz="1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US" sz="1200">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US" sz="1200" b="1">
                          <a:latin typeface="Calibri"/>
                          <a:ea typeface="Calibri"/>
                          <a:cs typeface="Times New Roman"/>
                        </a:rPr>
                        <a:t>Analis Koperasi</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228600">
                        <a:lnSpc>
                          <a:spcPct val="115000"/>
                        </a:lnSpc>
                        <a:spcAft>
                          <a:spcPts val="1000"/>
                        </a:spcAft>
                      </a:pP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US" sz="1200">
                          <a:latin typeface="Calibri"/>
                          <a:ea typeface="Calibri"/>
                          <a:cs typeface="Times New Roman"/>
                        </a:rPr>
                        <a:t>Tugas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US" sz="1200">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US" sz="1200">
                          <a:latin typeface="Calibri"/>
                          <a:ea typeface="Calibri"/>
                          <a:cs typeface="Arial"/>
                        </a:rPr>
                        <a:t>Melakukan kegiatan analisis dan penelaahan dalam rangka penyusunan rekomendasi kebijakan di bidang koperasi</a:t>
                      </a: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228600">
                        <a:lnSpc>
                          <a:spcPct val="115000"/>
                        </a:lnSpc>
                        <a:spcAft>
                          <a:spcPts val="1000"/>
                        </a:spcAft>
                      </a:pPr>
                      <a:endParaRPr lang="en-US" sz="12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US" sz="1200">
                          <a:latin typeface="Calibri"/>
                          <a:ea typeface="Calibri"/>
                          <a:cs typeface="Times New Roman"/>
                        </a:rPr>
                        <a:t>fungsi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n-US" sz="1200">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just">
                        <a:lnSpc>
                          <a:spcPct val="115000"/>
                        </a:lnSpc>
                        <a:spcAft>
                          <a:spcPts val="0"/>
                        </a:spcAft>
                        <a:buFont typeface="+mj-lt"/>
                        <a:buAutoNum type="arabicPeriod"/>
                      </a:pPr>
                      <a:r>
                        <a:rPr lang="en-US" sz="1200" dirty="0" err="1">
                          <a:latin typeface="Calibri"/>
                          <a:ea typeface="Calibri"/>
                          <a:cs typeface="Arial"/>
                        </a:rPr>
                        <a:t>Melakukan</a:t>
                      </a:r>
                      <a:r>
                        <a:rPr lang="en-US" sz="1200" dirty="0">
                          <a:latin typeface="Calibri"/>
                          <a:ea typeface="Calibri"/>
                          <a:cs typeface="Arial"/>
                        </a:rPr>
                        <a:t> </a:t>
                      </a:r>
                      <a:r>
                        <a:rPr lang="en-US" sz="1200" dirty="0" err="1">
                          <a:latin typeface="Calibri"/>
                          <a:ea typeface="Calibri"/>
                          <a:cs typeface="Arial"/>
                        </a:rPr>
                        <a:t>penilaian</a:t>
                      </a:r>
                      <a:r>
                        <a:rPr lang="en-US" sz="1200" dirty="0">
                          <a:latin typeface="Calibri"/>
                          <a:ea typeface="Calibri"/>
                          <a:cs typeface="Arial"/>
                        </a:rPr>
                        <a:t> </a:t>
                      </a:r>
                      <a:r>
                        <a:rPr lang="en-US" sz="1200" dirty="0" err="1">
                          <a:latin typeface="Calibri"/>
                          <a:ea typeface="Calibri"/>
                          <a:cs typeface="Arial"/>
                        </a:rPr>
                        <a:t>koperasi</a:t>
                      </a:r>
                      <a:r>
                        <a:rPr lang="en-US" sz="1200" dirty="0">
                          <a:latin typeface="Calibri"/>
                          <a:ea typeface="Calibri"/>
                          <a:cs typeface="Arial"/>
                        </a:rPr>
                        <a:t> </a:t>
                      </a:r>
                      <a:r>
                        <a:rPr lang="en-US" sz="1200" dirty="0" err="1">
                          <a:latin typeface="Calibri"/>
                          <a:ea typeface="Calibri"/>
                          <a:cs typeface="Arial"/>
                        </a:rPr>
                        <a:t>berprestasi</a:t>
                      </a:r>
                      <a:endParaRPr lang="en-US" sz="1200" dirty="0">
                        <a:latin typeface="Calibri"/>
                        <a:ea typeface="Calibri"/>
                        <a:cs typeface="Times New Roman"/>
                      </a:endParaRPr>
                    </a:p>
                    <a:p>
                      <a:pPr marL="342900" lvl="0" indent="-342900" algn="just">
                        <a:lnSpc>
                          <a:spcPct val="115000"/>
                        </a:lnSpc>
                        <a:spcAft>
                          <a:spcPts val="0"/>
                        </a:spcAft>
                        <a:buFont typeface="+mj-lt"/>
                        <a:buAutoNum type="arabicPeriod"/>
                      </a:pPr>
                      <a:r>
                        <a:rPr lang="en-US" sz="1200" dirty="0" err="1">
                          <a:latin typeface="Calibri"/>
                          <a:ea typeface="Calibri"/>
                          <a:cs typeface="Arial"/>
                        </a:rPr>
                        <a:t>Melakukan</a:t>
                      </a:r>
                      <a:r>
                        <a:rPr lang="en-US" sz="1200" dirty="0">
                          <a:latin typeface="Calibri"/>
                          <a:ea typeface="Calibri"/>
                          <a:cs typeface="Arial"/>
                        </a:rPr>
                        <a:t> </a:t>
                      </a:r>
                      <a:r>
                        <a:rPr lang="en-US" sz="1200" dirty="0" err="1">
                          <a:latin typeface="Calibri"/>
                          <a:ea typeface="Calibri"/>
                          <a:cs typeface="Arial"/>
                        </a:rPr>
                        <a:t>pengawasan</a:t>
                      </a:r>
                      <a:r>
                        <a:rPr lang="en-US" sz="1200" dirty="0">
                          <a:latin typeface="Calibri"/>
                          <a:ea typeface="Calibri"/>
                          <a:cs typeface="Arial"/>
                        </a:rPr>
                        <a:t> </a:t>
                      </a:r>
                      <a:r>
                        <a:rPr lang="en-US" sz="1200" dirty="0" err="1">
                          <a:latin typeface="Calibri"/>
                          <a:ea typeface="Calibri"/>
                          <a:cs typeface="Arial"/>
                        </a:rPr>
                        <a:t>kelembagaan</a:t>
                      </a:r>
                      <a:r>
                        <a:rPr lang="en-US" sz="1200" dirty="0">
                          <a:latin typeface="Calibri"/>
                          <a:ea typeface="Calibri"/>
                          <a:cs typeface="Arial"/>
                        </a:rPr>
                        <a:t> </a:t>
                      </a:r>
                      <a:r>
                        <a:rPr lang="en-US" sz="1200" dirty="0" err="1">
                          <a:latin typeface="Calibri"/>
                          <a:ea typeface="Calibri"/>
                          <a:cs typeface="Arial"/>
                        </a:rPr>
                        <a:t>koperasi</a:t>
                      </a:r>
                      <a:r>
                        <a:rPr lang="en-US" sz="1200" dirty="0">
                          <a:latin typeface="Calibri"/>
                          <a:ea typeface="Calibri"/>
                          <a:cs typeface="Arial"/>
                        </a:rPr>
                        <a:t> </a:t>
                      </a:r>
                      <a:endParaRPr lang="en-US" sz="1200" dirty="0">
                        <a:latin typeface="Calibri"/>
                        <a:ea typeface="Calibri"/>
                        <a:cs typeface="Times New Roman"/>
                      </a:endParaRPr>
                    </a:p>
                    <a:p>
                      <a:pPr marL="342900" lvl="0" indent="-342900" algn="just">
                        <a:lnSpc>
                          <a:spcPct val="115000"/>
                        </a:lnSpc>
                        <a:spcAft>
                          <a:spcPts val="0"/>
                        </a:spcAft>
                        <a:buFont typeface="+mj-lt"/>
                        <a:buAutoNum type="arabicPeriod"/>
                      </a:pPr>
                      <a:r>
                        <a:rPr lang="en-US" sz="1200" dirty="0" err="1">
                          <a:latin typeface="Calibri"/>
                          <a:ea typeface="Calibri"/>
                          <a:cs typeface="Arial"/>
                        </a:rPr>
                        <a:t>Melakukan</a:t>
                      </a:r>
                      <a:r>
                        <a:rPr lang="en-US" sz="1200" dirty="0">
                          <a:latin typeface="Calibri"/>
                          <a:ea typeface="Calibri"/>
                          <a:cs typeface="Arial"/>
                        </a:rPr>
                        <a:t> </a:t>
                      </a:r>
                      <a:r>
                        <a:rPr lang="en-US" sz="1200" dirty="0" err="1">
                          <a:latin typeface="Calibri"/>
                          <a:ea typeface="Calibri"/>
                          <a:cs typeface="Arial"/>
                        </a:rPr>
                        <a:t>pengawasan</a:t>
                      </a:r>
                      <a:r>
                        <a:rPr lang="en-US" sz="1200" dirty="0">
                          <a:latin typeface="Calibri"/>
                          <a:ea typeface="Calibri"/>
                          <a:cs typeface="Arial"/>
                        </a:rPr>
                        <a:t> </a:t>
                      </a:r>
                      <a:r>
                        <a:rPr lang="en-US" sz="1200" dirty="0" err="1">
                          <a:latin typeface="Calibri"/>
                          <a:ea typeface="Calibri"/>
                          <a:cs typeface="Arial"/>
                        </a:rPr>
                        <a:t>usaha</a:t>
                      </a:r>
                      <a:r>
                        <a:rPr lang="en-US" sz="1200" dirty="0">
                          <a:latin typeface="Calibri"/>
                          <a:ea typeface="Calibri"/>
                          <a:cs typeface="Arial"/>
                        </a:rPr>
                        <a:t> </a:t>
                      </a:r>
                      <a:r>
                        <a:rPr lang="en-US" sz="1200" dirty="0" err="1">
                          <a:latin typeface="Calibri"/>
                          <a:ea typeface="Calibri"/>
                          <a:cs typeface="Arial"/>
                        </a:rPr>
                        <a:t>simpan</a:t>
                      </a:r>
                      <a:r>
                        <a:rPr lang="en-US" sz="1200" dirty="0">
                          <a:latin typeface="Calibri"/>
                          <a:ea typeface="Calibri"/>
                          <a:cs typeface="Arial"/>
                        </a:rPr>
                        <a:t> </a:t>
                      </a:r>
                      <a:r>
                        <a:rPr lang="en-US" sz="1200" dirty="0" err="1">
                          <a:latin typeface="Calibri"/>
                          <a:ea typeface="Calibri"/>
                          <a:cs typeface="Arial"/>
                        </a:rPr>
                        <a:t>pinjam</a:t>
                      </a:r>
                      <a:r>
                        <a:rPr lang="en-US" sz="1200" dirty="0">
                          <a:latin typeface="Calibri"/>
                          <a:ea typeface="Calibri"/>
                          <a:cs typeface="Arial"/>
                        </a:rPr>
                        <a:t> </a:t>
                      </a:r>
                      <a:r>
                        <a:rPr lang="en-US" sz="1200" dirty="0" err="1">
                          <a:latin typeface="Calibri"/>
                          <a:ea typeface="Calibri"/>
                          <a:cs typeface="Arial"/>
                        </a:rPr>
                        <a:t>koperasi</a:t>
                      </a:r>
                      <a:endParaRPr lang="en-US" sz="1200" dirty="0">
                        <a:latin typeface="Calibri"/>
                        <a:ea typeface="Calibri"/>
                        <a:cs typeface="Times New Roman"/>
                      </a:endParaRPr>
                    </a:p>
                    <a:p>
                      <a:pPr marL="342900" lvl="0" indent="-342900" algn="just">
                        <a:lnSpc>
                          <a:spcPct val="115000"/>
                        </a:lnSpc>
                        <a:spcAft>
                          <a:spcPts val="0"/>
                        </a:spcAft>
                        <a:buFont typeface="+mj-lt"/>
                        <a:buAutoNum type="arabicPeriod"/>
                      </a:pPr>
                      <a:r>
                        <a:rPr lang="en-US" sz="1200" dirty="0" err="1">
                          <a:latin typeface="Calibri"/>
                          <a:ea typeface="Calibri"/>
                          <a:cs typeface="Arial"/>
                        </a:rPr>
                        <a:t>Melakukan</a:t>
                      </a:r>
                      <a:r>
                        <a:rPr lang="en-US" sz="1200" dirty="0">
                          <a:latin typeface="Calibri"/>
                          <a:ea typeface="Calibri"/>
                          <a:cs typeface="Arial"/>
                        </a:rPr>
                        <a:t> </a:t>
                      </a:r>
                      <a:r>
                        <a:rPr lang="en-US" sz="1200" dirty="0" err="1">
                          <a:latin typeface="Calibri"/>
                          <a:ea typeface="Calibri"/>
                          <a:cs typeface="Arial"/>
                        </a:rPr>
                        <a:t>pengawasan</a:t>
                      </a:r>
                      <a:r>
                        <a:rPr lang="en-US" sz="1200" dirty="0">
                          <a:latin typeface="Calibri"/>
                          <a:ea typeface="Calibri"/>
                          <a:cs typeface="Arial"/>
                        </a:rPr>
                        <a:t> </a:t>
                      </a:r>
                      <a:r>
                        <a:rPr lang="en-US" sz="1200" dirty="0" err="1">
                          <a:latin typeface="Calibri"/>
                          <a:ea typeface="Calibri"/>
                          <a:cs typeface="Arial"/>
                        </a:rPr>
                        <a:t>kepatuhan</a:t>
                      </a:r>
                      <a:r>
                        <a:rPr lang="en-US" sz="1200" dirty="0">
                          <a:latin typeface="Calibri"/>
                          <a:ea typeface="Calibri"/>
                          <a:cs typeface="Arial"/>
                        </a:rPr>
                        <a:t> </a:t>
                      </a:r>
                      <a:r>
                        <a:rPr lang="en-US" sz="1200" dirty="0" err="1">
                          <a:latin typeface="Calibri"/>
                          <a:ea typeface="Calibri"/>
                          <a:cs typeface="Arial"/>
                        </a:rPr>
                        <a:t>koperasi</a:t>
                      </a:r>
                      <a:endParaRPr lang="en-US" sz="1200" dirty="0">
                        <a:latin typeface="Calibri"/>
                        <a:ea typeface="Calibri"/>
                        <a:cs typeface="Times New Roman"/>
                      </a:endParaRPr>
                    </a:p>
                    <a:p>
                      <a:pPr marL="342900" lvl="0" indent="-342900" algn="just">
                        <a:lnSpc>
                          <a:spcPct val="115000"/>
                        </a:lnSpc>
                        <a:spcAft>
                          <a:spcPts val="0"/>
                        </a:spcAft>
                        <a:buFont typeface="+mj-lt"/>
                        <a:buAutoNum type="arabicPeriod"/>
                      </a:pPr>
                      <a:r>
                        <a:rPr lang="en-US" sz="1200" dirty="0" err="1">
                          <a:latin typeface="Calibri"/>
                          <a:ea typeface="Calibri"/>
                          <a:cs typeface="Arial"/>
                        </a:rPr>
                        <a:t>Melakukan</a:t>
                      </a:r>
                      <a:r>
                        <a:rPr lang="en-US" sz="1200" dirty="0">
                          <a:latin typeface="Calibri"/>
                          <a:ea typeface="Calibri"/>
                          <a:cs typeface="Arial"/>
                        </a:rPr>
                        <a:t> </a:t>
                      </a:r>
                      <a:r>
                        <a:rPr lang="en-US" sz="1200" dirty="0" err="1">
                          <a:latin typeface="Calibri"/>
                          <a:ea typeface="Calibri"/>
                          <a:cs typeface="Arial"/>
                        </a:rPr>
                        <a:t>penilaian</a:t>
                      </a:r>
                      <a:r>
                        <a:rPr lang="en-US" sz="1200" dirty="0">
                          <a:latin typeface="Calibri"/>
                          <a:ea typeface="Calibri"/>
                          <a:cs typeface="Arial"/>
                        </a:rPr>
                        <a:t> </a:t>
                      </a:r>
                      <a:r>
                        <a:rPr lang="en-US" sz="1200" dirty="0" err="1">
                          <a:latin typeface="Calibri"/>
                          <a:ea typeface="Calibri"/>
                          <a:cs typeface="Arial"/>
                        </a:rPr>
                        <a:t>kesehatan</a:t>
                      </a:r>
                      <a:r>
                        <a:rPr lang="en-US" sz="1200" dirty="0">
                          <a:latin typeface="Calibri"/>
                          <a:ea typeface="Calibri"/>
                          <a:cs typeface="Arial"/>
                        </a:rPr>
                        <a:t> </a:t>
                      </a:r>
                      <a:r>
                        <a:rPr lang="en-US" sz="1200" dirty="0" err="1">
                          <a:latin typeface="Calibri"/>
                          <a:ea typeface="Calibri"/>
                          <a:cs typeface="Arial"/>
                        </a:rPr>
                        <a:t>usaha</a:t>
                      </a:r>
                      <a:r>
                        <a:rPr lang="en-US" sz="1200" dirty="0">
                          <a:latin typeface="Calibri"/>
                          <a:ea typeface="Calibri"/>
                          <a:cs typeface="Arial"/>
                        </a:rPr>
                        <a:t> </a:t>
                      </a:r>
                      <a:r>
                        <a:rPr lang="en-US" sz="1200" dirty="0" err="1">
                          <a:latin typeface="Calibri"/>
                          <a:ea typeface="Calibri"/>
                          <a:cs typeface="Arial"/>
                        </a:rPr>
                        <a:t>simpan</a:t>
                      </a:r>
                      <a:r>
                        <a:rPr lang="en-US" sz="1200" dirty="0">
                          <a:latin typeface="Calibri"/>
                          <a:ea typeface="Calibri"/>
                          <a:cs typeface="Arial"/>
                        </a:rPr>
                        <a:t> </a:t>
                      </a:r>
                      <a:r>
                        <a:rPr lang="en-US" sz="1200" dirty="0" err="1">
                          <a:latin typeface="Calibri"/>
                          <a:ea typeface="Calibri"/>
                          <a:cs typeface="Arial"/>
                        </a:rPr>
                        <a:t>pinjam</a:t>
                      </a:r>
                      <a:r>
                        <a:rPr lang="en-US" sz="1200" dirty="0">
                          <a:latin typeface="Calibri"/>
                          <a:ea typeface="Calibri"/>
                          <a:cs typeface="Arial"/>
                        </a:rPr>
                        <a:t> </a:t>
                      </a:r>
                      <a:r>
                        <a:rPr lang="en-US" sz="1200" dirty="0" err="1">
                          <a:latin typeface="Calibri"/>
                          <a:ea typeface="Calibri"/>
                          <a:cs typeface="Arial"/>
                        </a:rPr>
                        <a:t>koperasi</a:t>
                      </a:r>
                      <a:endParaRPr lang="en-US" sz="1200" dirty="0">
                        <a:latin typeface="Calibri"/>
                        <a:ea typeface="Calibri"/>
                        <a:cs typeface="Times New Roman"/>
                      </a:endParaRPr>
                    </a:p>
                    <a:p>
                      <a:pPr marL="342900" lvl="0" indent="-342900" algn="just">
                        <a:lnSpc>
                          <a:spcPct val="115000"/>
                        </a:lnSpc>
                        <a:spcAft>
                          <a:spcPts val="0"/>
                        </a:spcAft>
                        <a:buFont typeface="+mj-lt"/>
                        <a:buAutoNum type="arabicPeriod"/>
                      </a:pPr>
                      <a:r>
                        <a:rPr lang="en-US" sz="1200" dirty="0" err="1">
                          <a:latin typeface="Calibri"/>
                          <a:ea typeface="Calibri"/>
                          <a:cs typeface="Arial"/>
                        </a:rPr>
                        <a:t>Menelaah</a:t>
                      </a:r>
                      <a:r>
                        <a:rPr lang="en-US" sz="1200" dirty="0">
                          <a:latin typeface="Calibri"/>
                          <a:ea typeface="Calibri"/>
                          <a:cs typeface="Arial"/>
                        </a:rPr>
                        <a:t> </a:t>
                      </a:r>
                      <a:r>
                        <a:rPr lang="en-US" sz="1200" dirty="0" err="1">
                          <a:latin typeface="Calibri"/>
                          <a:ea typeface="Calibri"/>
                          <a:cs typeface="Arial"/>
                        </a:rPr>
                        <a:t>koperasi</a:t>
                      </a:r>
                      <a:r>
                        <a:rPr lang="en-US" sz="1200" dirty="0">
                          <a:latin typeface="Calibri"/>
                          <a:ea typeface="Calibri"/>
                          <a:cs typeface="Arial"/>
                        </a:rPr>
                        <a:t> </a:t>
                      </a:r>
                      <a:r>
                        <a:rPr lang="en-US" sz="1200" dirty="0" err="1">
                          <a:latin typeface="Calibri"/>
                          <a:ea typeface="Calibri"/>
                          <a:cs typeface="Arial"/>
                        </a:rPr>
                        <a:t>untuk</a:t>
                      </a:r>
                      <a:r>
                        <a:rPr lang="en-US" sz="1200" dirty="0">
                          <a:latin typeface="Calibri"/>
                          <a:ea typeface="Calibri"/>
                          <a:cs typeface="Arial"/>
                        </a:rPr>
                        <a:t> </a:t>
                      </a:r>
                      <a:r>
                        <a:rPr lang="en-US" sz="1200" dirty="0" err="1">
                          <a:latin typeface="Calibri"/>
                          <a:ea typeface="Calibri"/>
                          <a:cs typeface="Arial"/>
                        </a:rPr>
                        <a:t>diberikan</a:t>
                      </a:r>
                      <a:r>
                        <a:rPr lang="en-US" sz="1200" dirty="0">
                          <a:latin typeface="Calibri"/>
                          <a:ea typeface="Calibri"/>
                          <a:cs typeface="Arial"/>
                        </a:rPr>
                        <a:t> </a:t>
                      </a:r>
                      <a:r>
                        <a:rPr lang="en-US" sz="1200" dirty="0" err="1">
                          <a:latin typeface="Calibri"/>
                          <a:ea typeface="Calibri"/>
                          <a:cs typeface="Arial"/>
                        </a:rPr>
                        <a:t>rekomendasi</a:t>
                      </a:r>
                      <a:r>
                        <a:rPr lang="en-US" sz="1200" dirty="0">
                          <a:latin typeface="Calibri"/>
                          <a:ea typeface="Calibri"/>
                          <a:cs typeface="Arial"/>
                        </a:rPr>
                        <a:t> </a:t>
                      </a:r>
                      <a:r>
                        <a:rPr lang="en-US" sz="1200" dirty="0" err="1">
                          <a:latin typeface="Calibri"/>
                          <a:ea typeface="Calibri"/>
                          <a:cs typeface="Arial"/>
                        </a:rPr>
                        <a:t>izin</a:t>
                      </a:r>
                      <a:r>
                        <a:rPr lang="en-US" sz="1200" dirty="0">
                          <a:latin typeface="Calibri"/>
                          <a:ea typeface="Calibri"/>
                          <a:cs typeface="Arial"/>
                        </a:rPr>
                        <a:t> </a:t>
                      </a:r>
                      <a:r>
                        <a:rPr lang="en-US" sz="1200" dirty="0" err="1">
                          <a:latin typeface="Calibri"/>
                          <a:ea typeface="Calibri"/>
                          <a:cs typeface="Arial"/>
                        </a:rPr>
                        <a:t>usaha</a:t>
                      </a:r>
                      <a:endParaRPr lang="en-US" sz="1200" dirty="0">
                        <a:latin typeface="Calibri"/>
                        <a:ea typeface="Calibri"/>
                        <a:cs typeface="Times New Roman"/>
                      </a:endParaRPr>
                    </a:p>
                    <a:p>
                      <a:pPr marL="342900" lvl="0" indent="-342900" algn="just">
                        <a:lnSpc>
                          <a:spcPct val="115000"/>
                        </a:lnSpc>
                        <a:spcAft>
                          <a:spcPts val="1000"/>
                        </a:spcAft>
                        <a:buFont typeface="+mj-lt"/>
                        <a:buAutoNum type="arabicPeriod"/>
                      </a:pPr>
                      <a:r>
                        <a:rPr lang="en-US" sz="1200" dirty="0" err="1">
                          <a:latin typeface="Calibri"/>
                          <a:ea typeface="Calibri"/>
                          <a:cs typeface="Arial"/>
                        </a:rPr>
                        <a:t>Menelaah</a:t>
                      </a:r>
                      <a:r>
                        <a:rPr lang="en-US" sz="1200" dirty="0">
                          <a:latin typeface="Calibri"/>
                          <a:ea typeface="Calibri"/>
                          <a:cs typeface="Arial"/>
                        </a:rPr>
                        <a:t> </a:t>
                      </a:r>
                      <a:r>
                        <a:rPr lang="en-US" sz="1200" dirty="0" err="1">
                          <a:latin typeface="Calibri"/>
                          <a:ea typeface="Calibri"/>
                          <a:cs typeface="Arial"/>
                        </a:rPr>
                        <a:t>koperasi</a:t>
                      </a:r>
                      <a:r>
                        <a:rPr lang="en-US" sz="1200" dirty="0">
                          <a:latin typeface="Calibri"/>
                          <a:ea typeface="Calibri"/>
                          <a:cs typeface="Arial"/>
                        </a:rPr>
                        <a:t> </a:t>
                      </a:r>
                      <a:r>
                        <a:rPr lang="en-US" sz="1200" dirty="0" err="1">
                          <a:latin typeface="Calibri"/>
                          <a:ea typeface="Calibri"/>
                          <a:cs typeface="Arial"/>
                        </a:rPr>
                        <a:t>untuk</a:t>
                      </a:r>
                      <a:r>
                        <a:rPr lang="en-US" sz="1200" dirty="0">
                          <a:latin typeface="Calibri"/>
                          <a:ea typeface="Calibri"/>
                          <a:cs typeface="Arial"/>
                        </a:rPr>
                        <a:t> </a:t>
                      </a:r>
                      <a:r>
                        <a:rPr lang="en-US" sz="1200" dirty="0" err="1">
                          <a:latin typeface="Calibri"/>
                          <a:ea typeface="Calibri"/>
                          <a:cs typeface="Arial"/>
                        </a:rPr>
                        <a:t>diberikan</a:t>
                      </a:r>
                      <a:r>
                        <a:rPr lang="en-US" sz="1200" dirty="0">
                          <a:latin typeface="Calibri"/>
                          <a:ea typeface="Calibri"/>
                          <a:cs typeface="Arial"/>
                        </a:rPr>
                        <a:t> </a:t>
                      </a:r>
                      <a:r>
                        <a:rPr lang="en-US" sz="1200" dirty="0" err="1">
                          <a:latin typeface="Calibri"/>
                          <a:ea typeface="Calibri"/>
                          <a:cs typeface="Arial"/>
                        </a:rPr>
                        <a:t>rekomendasi</a:t>
                      </a:r>
                      <a:r>
                        <a:rPr lang="en-US" sz="1200" dirty="0">
                          <a:latin typeface="Calibri"/>
                          <a:ea typeface="Calibri"/>
                          <a:cs typeface="Arial"/>
                        </a:rPr>
                        <a:t> </a:t>
                      </a:r>
                      <a:r>
                        <a:rPr lang="en-US" sz="1200" dirty="0" err="1">
                          <a:latin typeface="Calibri"/>
                          <a:ea typeface="Calibri"/>
                          <a:cs typeface="Arial"/>
                        </a:rPr>
                        <a:t>pengurusan</a:t>
                      </a:r>
                      <a:r>
                        <a:rPr lang="en-US" sz="1200" dirty="0">
                          <a:latin typeface="Calibri"/>
                          <a:ea typeface="Calibri"/>
                          <a:cs typeface="Arial"/>
                        </a:rPr>
                        <a:t> </a:t>
                      </a:r>
                      <a:r>
                        <a:rPr lang="en-US" sz="1200" dirty="0" err="1">
                          <a:latin typeface="Calibri"/>
                          <a:ea typeface="Calibri"/>
                          <a:cs typeface="Arial"/>
                        </a:rPr>
                        <a:t>Legalitas</a:t>
                      </a:r>
                      <a:r>
                        <a:rPr lang="en-US" sz="1200" dirty="0">
                          <a:latin typeface="Calibri"/>
                          <a:ea typeface="Calibri"/>
                          <a:cs typeface="Arial"/>
                        </a:rPr>
                        <a:t> </a:t>
                      </a:r>
                      <a:r>
                        <a:rPr lang="en-US" sz="1200" dirty="0" err="1">
                          <a:latin typeface="Calibri"/>
                          <a:ea typeface="Calibri"/>
                          <a:cs typeface="Arial"/>
                        </a:rPr>
                        <a:t>Koperasi</a:t>
                      </a:r>
                      <a:r>
                        <a:rPr lang="en-US" sz="1200" dirty="0">
                          <a:latin typeface="Calibri"/>
                          <a:ea typeface="Calibri"/>
                          <a:cs typeface="Arial"/>
                        </a:rPr>
                        <a:t> (PAD </a:t>
                      </a:r>
                      <a:r>
                        <a:rPr lang="en-US" sz="1200" dirty="0" err="1">
                          <a:latin typeface="Calibri"/>
                          <a:ea typeface="Calibri"/>
                          <a:cs typeface="Arial"/>
                        </a:rPr>
                        <a:t>dan</a:t>
                      </a:r>
                      <a:r>
                        <a:rPr lang="en-US" sz="1200" dirty="0">
                          <a:latin typeface="Calibri"/>
                          <a:ea typeface="Calibri"/>
                          <a:cs typeface="Arial"/>
                        </a:rPr>
                        <a:t> </a:t>
                      </a:r>
                      <a:r>
                        <a:rPr lang="en-US" sz="1200" dirty="0" err="1">
                          <a:latin typeface="Calibri"/>
                          <a:ea typeface="Calibri"/>
                          <a:cs typeface="Arial"/>
                        </a:rPr>
                        <a:t>Badan</a:t>
                      </a:r>
                      <a:r>
                        <a:rPr lang="en-US" sz="1200" dirty="0">
                          <a:latin typeface="Calibri"/>
                          <a:ea typeface="Calibri"/>
                          <a:cs typeface="Arial"/>
                        </a:rPr>
                        <a:t> </a:t>
                      </a:r>
                      <a:r>
                        <a:rPr lang="en-US" sz="1200" dirty="0" err="1">
                          <a:latin typeface="Calibri"/>
                          <a:ea typeface="Calibri"/>
                          <a:cs typeface="Arial"/>
                        </a:rPr>
                        <a:t>Hukum</a:t>
                      </a:r>
                      <a:r>
                        <a:rPr lang="en-US" sz="1200" dirty="0">
                          <a:latin typeface="Calibri"/>
                          <a:ea typeface="Calibri"/>
                          <a:cs typeface="Arial"/>
                        </a:rPr>
                        <a:t> </a:t>
                      </a:r>
                      <a:r>
                        <a:rPr lang="en-US" sz="1200" dirty="0" err="1">
                          <a:latin typeface="Calibri"/>
                          <a:ea typeface="Calibri"/>
                          <a:cs typeface="Arial"/>
                        </a:rPr>
                        <a:t>Koperasi</a:t>
                      </a:r>
                      <a:r>
                        <a:rPr lang="en-US" sz="1200" dirty="0">
                          <a:latin typeface="Calibri"/>
                          <a:ea typeface="Calibri"/>
                          <a:cs typeface="Arial"/>
                        </a:rPr>
                        <a:t>)</a:t>
                      </a:r>
                      <a:endParaRPr lang="en-US" sz="12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457200" y="2971800"/>
          <a:ext cx="6934200" cy="3675907"/>
        </p:xfrm>
        <a:graphic>
          <a:graphicData uri="http://schemas.openxmlformats.org/drawingml/2006/table">
            <a:tbl>
              <a:tblPr/>
              <a:tblGrid>
                <a:gridCol w="373559"/>
                <a:gridCol w="1418748"/>
                <a:gridCol w="2774457"/>
                <a:gridCol w="1459218"/>
                <a:gridCol w="908218"/>
              </a:tblGrid>
              <a:tr h="405644">
                <a:tc>
                  <a:txBody>
                    <a:bodyPr/>
                    <a:lstStyle/>
                    <a:p>
                      <a:pPr algn="ctr">
                        <a:lnSpc>
                          <a:spcPct val="115000"/>
                        </a:lnSpc>
                        <a:spcAft>
                          <a:spcPts val="0"/>
                        </a:spcAft>
                      </a:pPr>
                      <a:r>
                        <a:rPr lang="en-US" sz="1100" b="1">
                          <a:latin typeface="Calibri"/>
                          <a:ea typeface="Calibri"/>
                          <a:cs typeface="Times New Roman"/>
                        </a:rPr>
                        <a:t>No</a:t>
                      </a:r>
                      <a:endParaRPr lang="en-US" sz="1100">
                        <a:latin typeface="Calibri"/>
                        <a:ea typeface="Calibri"/>
                        <a:cs typeface="Times New Roman"/>
                      </a:endParaRPr>
                    </a:p>
                  </a:txBody>
                  <a:tcPr marL="57828" marR="578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b="1">
                          <a:latin typeface="Calibri"/>
                          <a:ea typeface="Calibri"/>
                          <a:cs typeface="Times New Roman"/>
                        </a:rPr>
                        <a:t>Sasaran Kinerja</a:t>
                      </a:r>
                      <a:endParaRPr lang="en-US" sz="1100">
                        <a:latin typeface="Calibri"/>
                        <a:ea typeface="Calibri"/>
                        <a:cs typeface="Times New Roman"/>
                      </a:endParaRPr>
                    </a:p>
                  </a:txBody>
                  <a:tcPr marL="57828" marR="578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b="1">
                          <a:latin typeface="Calibri"/>
                          <a:ea typeface="Calibri"/>
                          <a:cs typeface="Times New Roman"/>
                        </a:rPr>
                        <a:t>Indikator Kinerja</a:t>
                      </a:r>
                      <a:endParaRPr lang="en-US" sz="1100">
                        <a:latin typeface="Calibri"/>
                        <a:ea typeface="Calibri"/>
                        <a:cs typeface="Times New Roman"/>
                      </a:endParaRPr>
                    </a:p>
                  </a:txBody>
                  <a:tcPr marL="57828" marR="578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b="1">
                          <a:latin typeface="Calibri"/>
                          <a:ea typeface="Calibri"/>
                          <a:cs typeface="Times New Roman"/>
                        </a:rPr>
                        <a:t>Penjelasan/ Formulasi Penghitungan</a:t>
                      </a:r>
                      <a:endParaRPr lang="en-US" sz="1100">
                        <a:latin typeface="Calibri"/>
                        <a:ea typeface="Calibri"/>
                        <a:cs typeface="Times New Roman"/>
                      </a:endParaRPr>
                    </a:p>
                  </a:txBody>
                  <a:tcPr marL="57828" marR="578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b="1">
                          <a:latin typeface="Calibri"/>
                          <a:ea typeface="Calibri"/>
                          <a:cs typeface="Times New Roman"/>
                        </a:rPr>
                        <a:t>Sumber Data</a:t>
                      </a:r>
                      <a:endParaRPr lang="en-US" sz="1100">
                        <a:latin typeface="Calibri"/>
                        <a:ea typeface="Calibri"/>
                        <a:cs typeface="Times New Roman"/>
                      </a:endParaRPr>
                    </a:p>
                  </a:txBody>
                  <a:tcPr marL="57828" marR="578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780">
                <a:tc>
                  <a:txBody>
                    <a:bodyPr/>
                    <a:lstStyle/>
                    <a:p>
                      <a:pPr marL="342900" lvl="0" indent="-342900">
                        <a:lnSpc>
                          <a:spcPct val="115000"/>
                        </a:lnSpc>
                        <a:spcAft>
                          <a:spcPts val="0"/>
                        </a:spcAft>
                        <a:buFont typeface="+mj-lt"/>
                        <a:buAutoNum type="arabicPeriod"/>
                      </a:pPr>
                      <a:endParaRPr lang="en-US" sz="11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100">
                          <a:latin typeface="Calibri"/>
                          <a:ea typeface="Calibri"/>
                          <a:cs typeface="Times New Roman"/>
                        </a:rPr>
                        <a:t>Koperasi berprestasi</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indent="0" algn="just">
                        <a:lnSpc>
                          <a:spcPct val="115000"/>
                        </a:lnSpc>
                        <a:spcAft>
                          <a:spcPts val="0"/>
                        </a:spcAft>
                      </a:pPr>
                      <a:r>
                        <a:rPr lang="en-US" sz="1100" dirty="0" err="1">
                          <a:latin typeface="Calibri"/>
                          <a:ea typeface="Calibri"/>
                          <a:cs typeface="Arial"/>
                        </a:rPr>
                        <a:t>Jumlah</a:t>
                      </a:r>
                      <a:r>
                        <a:rPr lang="en-US" sz="1100" dirty="0">
                          <a:latin typeface="Calibri"/>
                          <a:ea typeface="Calibri"/>
                          <a:cs typeface="Arial"/>
                        </a:rPr>
                        <a:t> </a:t>
                      </a:r>
                      <a:r>
                        <a:rPr lang="en-US" sz="1100" dirty="0" err="1">
                          <a:latin typeface="Calibri"/>
                          <a:ea typeface="Calibri"/>
                          <a:cs typeface="Arial"/>
                        </a:rPr>
                        <a:t>kertas</a:t>
                      </a:r>
                      <a:r>
                        <a:rPr lang="en-US" sz="1100" dirty="0">
                          <a:latin typeface="Calibri"/>
                          <a:ea typeface="Calibri"/>
                          <a:cs typeface="Arial"/>
                        </a:rPr>
                        <a:t> </a:t>
                      </a:r>
                      <a:r>
                        <a:rPr lang="en-US" sz="1100" dirty="0" err="1">
                          <a:latin typeface="Calibri"/>
                          <a:ea typeface="Calibri"/>
                          <a:cs typeface="Arial"/>
                        </a:rPr>
                        <a:t>kerja</a:t>
                      </a:r>
                      <a:r>
                        <a:rPr lang="en-US" sz="1100" dirty="0">
                          <a:latin typeface="Calibri"/>
                          <a:ea typeface="Calibri"/>
                          <a:cs typeface="Arial"/>
                        </a:rPr>
                        <a:t> </a:t>
                      </a:r>
                      <a:r>
                        <a:rPr lang="en-US" sz="1100" dirty="0" err="1">
                          <a:latin typeface="Calibri"/>
                          <a:ea typeface="Calibri"/>
                          <a:cs typeface="Arial"/>
                        </a:rPr>
                        <a:t>penilaian</a:t>
                      </a:r>
                      <a:r>
                        <a:rPr lang="en-US" sz="1100" dirty="0">
                          <a:latin typeface="Calibri"/>
                          <a:ea typeface="Calibri"/>
                          <a:cs typeface="Arial"/>
                        </a:rPr>
                        <a:t> </a:t>
                      </a:r>
                      <a:r>
                        <a:rPr lang="en-US" sz="1100" dirty="0" err="1">
                          <a:latin typeface="Calibri"/>
                          <a:ea typeface="Calibri"/>
                          <a:cs typeface="Arial"/>
                        </a:rPr>
                        <a:t>koperasi</a:t>
                      </a:r>
                      <a:r>
                        <a:rPr lang="en-US" sz="1100" dirty="0">
                          <a:latin typeface="Calibri"/>
                          <a:ea typeface="Calibri"/>
                          <a:cs typeface="Arial"/>
                        </a:rPr>
                        <a:t> </a:t>
                      </a:r>
                      <a:r>
                        <a:rPr lang="en-US" sz="1100" dirty="0" err="1">
                          <a:latin typeface="Calibri"/>
                          <a:ea typeface="Calibri"/>
                          <a:cs typeface="Arial"/>
                        </a:rPr>
                        <a:t>berprestasi</a:t>
                      </a:r>
                      <a:endParaRPr lang="en-US" sz="1100" dirty="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100">
                          <a:latin typeface="Calibri"/>
                          <a:ea typeface="Calibri"/>
                          <a:cs typeface="Times New Roman"/>
                        </a:rPr>
                        <a:t>Kertas kerja</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100">
                          <a:latin typeface="Calibri"/>
                          <a:ea typeface="Calibri"/>
                          <a:cs typeface="Times New Roman"/>
                        </a:rPr>
                        <a:t>Koperasi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644">
                <a:tc>
                  <a:txBody>
                    <a:bodyPr/>
                    <a:lstStyle/>
                    <a:p>
                      <a:pPr marL="342900" lvl="0" indent="-342900">
                        <a:lnSpc>
                          <a:spcPct val="115000"/>
                        </a:lnSpc>
                        <a:spcAft>
                          <a:spcPts val="0"/>
                        </a:spcAft>
                        <a:buFont typeface="+mj-lt"/>
                        <a:buAutoNum type="arabicPeriod"/>
                      </a:pPr>
                      <a:endParaRPr lang="en-US" sz="11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100">
                          <a:latin typeface="Calibri"/>
                          <a:ea typeface="Calibri"/>
                          <a:cs typeface="Times New Roman"/>
                        </a:rPr>
                        <a:t>Pengawasan kelembagaan koperasi</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indent="0" algn="just">
                        <a:lnSpc>
                          <a:spcPct val="115000"/>
                        </a:lnSpc>
                        <a:spcAft>
                          <a:spcPts val="0"/>
                        </a:spcAft>
                      </a:pPr>
                      <a:r>
                        <a:rPr lang="en-US" sz="1100" dirty="0" err="1">
                          <a:latin typeface="Calibri"/>
                          <a:ea typeface="Calibri"/>
                          <a:cs typeface="Arial"/>
                        </a:rPr>
                        <a:t>Jumlah</a:t>
                      </a:r>
                      <a:r>
                        <a:rPr lang="en-US" sz="1100" dirty="0">
                          <a:latin typeface="Calibri"/>
                          <a:ea typeface="Calibri"/>
                          <a:cs typeface="Arial"/>
                        </a:rPr>
                        <a:t> </a:t>
                      </a:r>
                      <a:r>
                        <a:rPr lang="en-US" sz="1100" dirty="0" err="1">
                          <a:latin typeface="Calibri"/>
                          <a:ea typeface="Calibri"/>
                          <a:cs typeface="Arial"/>
                        </a:rPr>
                        <a:t>kertas</a:t>
                      </a:r>
                      <a:r>
                        <a:rPr lang="en-US" sz="1100" dirty="0">
                          <a:latin typeface="Calibri"/>
                          <a:ea typeface="Calibri"/>
                          <a:cs typeface="Arial"/>
                        </a:rPr>
                        <a:t> </a:t>
                      </a:r>
                      <a:r>
                        <a:rPr lang="en-US" sz="1100" dirty="0" err="1">
                          <a:latin typeface="Calibri"/>
                          <a:ea typeface="Calibri"/>
                          <a:cs typeface="Arial"/>
                        </a:rPr>
                        <a:t>kerja</a:t>
                      </a:r>
                      <a:r>
                        <a:rPr lang="en-US" sz="1100" dirty="0">
                          <a:latin typeface="Calibri"/>
                          <a:ea typeface="Calibri"/>
                          <a:cs typeface="Arial"/>
                        </a:rPr>
                        <a:t> </a:t>
                      </a:r>
                      <a:r>
                        <a:rPr lang="en-US" sz="1100" dirty="0" err="1">
                          <a:latin typeface="Calibri"/>
                          <a:ea typeface="Calibri"/>
                          <a:cs typeface="Arial"/>
                        </a:rPr>
                        <a:t>pengawasan</a:t>
                      </a:r>
                      <a:r>
                        <a:rPr lang="en-US" sz="1100" dirty="0">
                          <a:latin typeface="Calibri"/>
                          <a:ea typeface="Calibri"/>
                          <a:cs typeface="Arial"/>
                        </a:rPr>
                        <a:t> </a:t>
                      </a:r>
                      <a:r>
                        <a:rPr lang="en-US" sz="1100" dirty="0" err="1">
                          <a:latin typeface="Calibri"/>
                          <a:ea typeface="Calibri"/>
                          <a:cs typeface="Arial"/>
                        </a:rPr>
                        <a:t>kelembagaan</a:t>
                      </a:r>
                      <a:r>
                        <a:rPr lang="en-US" sz="1100" dirty="0">
                          <a:latin typeface="Calibri"/>
                          <a:ea typeface="Calibri"/>
                          <a:cs typeface="Arial"/>
                        </a:rPr>
                        <a:t> </a:t>
                      </a:r>
                      <a:r>
                        <a:rPr lang="en-US" sz="1100" dirty="0" err="1">
                          <a:latin typeface="Calibri"/>
                          <a:ea typeface="Calibri"/>
                          <a:cs typeface="Arial"/>
                        </a:rPr>
                        <a:t>koperasi</a:t>
                      </a:r>
                      <a:r>
                        <a:rPr lang="en-US" sz="1100" dirty="0">
                          <a:latin typeface="Calibri"/>
                          <a:ea typeface="Calibri"/>
                          <a:cs typeface="Arial"/>
                        </a:rPr>
                        <a:t> yang </a:t>
                      </a:r>
                      <a:r>
                        <a:rPr lang="en-US" sz="1100" dirty="0" err="1">
                          <a:latin typeface="Calibri"/>
                          <a:ea typeface="Calibri"/>
                          <a:cs typeface="Arial"/>
                        </a:rPr>
                        <a:t>dianalisa</a:t>
                      </a:r>
                      <a:endParaRPr lang="en-US" sz="1100" dirty="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100">
                          <a:latin typeface="Calibri"/>
                          <a:ea typeface="Calibri"/>
                          <a:cs typeface="Times New Roman"/>
                        </a:rPr>
                        <a:t>Kertas kerja</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100">
                          <a:latin typeface="Calibri"/>
                          <a:ea typeface="Calibri"/>
                          <a:cs typeface="Times New Roman"/>
                        </a:rPr>
                        <a:t>Koperasi</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644">
                <a:tc>
                  <a:txBody>
                    <a:bodyPr/>
                    <a:lstStyle/>
                    <a:p>
                      <a:pPr marL="342900" lvl="0" indent="-342900">
                        <a:lnSpc>
                          <a:spcPct val="115000"/>
                        </a:lnSpc>
                        <a:spcAft>
                          <a:spcPts val="0"/>
                        </a:spcAft>
                        <a:buFont typeface="+mj-lt"/>
                        <a:buAutoNum type="arabicPeriod"/>
                      </a:pPr>
                      <a:endParaRPr lang="en-US" sz="11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100">
                          <a:latin typeface="Calibri"/>
                          <a:ea typeface="Calibri"/>
                          <a:cs typeface="Times New Roman"/>
                        </a:rPr>
                        <a:t>Pengawasan usaha simpan pinjam koperasi</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indent="0" algn="just">
                        <a:lnSpc>
                          <a:spcPct val="115000"/>
                        </a:lnSpc>
                        <a:spcAft>
                          <a:spcPts val="0"/>
                        </a:spcAft>
                      </a:pPr>
                      <a:r>
                        <a:rPr lang="en-US" sz="1100" dirty="0" err="1">
                          <a:latin typeface="Calibri"/>
                          <a:ea typeface="Calibri"/>
                          <a:cs typeface="Arial"/>
                        </a:rPr>
                        <a:t>Jumlah</a:t>
                      </a:r>
                      <a:r>
                        <a:rPr lang="en-US" sz="1100" dirty="0">
                          <a:latin typeface="Calibri"/>
                          <a:ea typeface="Calibri"/>
                          <a:cs typeface="Arial"/>
                        </a:rPr>
                        <a:t> </a:t>
                      </a:r>
                      <a:r>
                        <a:rPr lang="en-US" sz="1100" dirty="0" err="1">
                          <a:latin typeface="Calibri"/>
                          <a:ea typeface="Calibri"/>
                          <a:cs typeface="Arial"/>
                        </a:rPr>
                        <a:t>kertas</a:t>
                      </a:r>
                      <a:r>
                        <a:rPr lang="en-US" sz="1100" dirty="0">
                          <a:latin typeface="Calibri"/>
                          <a:ea typeface="Calibri"/>
                          <a:cs typeface="Arial"/>
                        </a:rPr>
                        <a:t> </a:t>
                      </a:r>
                      <a:r>
                        <a:rPr lang="en-US" sz="1100" dirty="0" err="1">
                          <a:latin typeface="Calibri"/>
                          <a:ea typeface="Calibri"/>
                          <a:cs typeface="Arial"/>
                        </a:rPr>
                        <a:t>kerja</a:t>
                      </a:r>
                      <a:r>
                        <a:rPr lang="en-US" sz="1100" dirty="0">
                          <a:latin typeface="Calibri"/>
                          <a:ea typeface="Calibri"/>
                          <a:cs typeface="Arial"/>
                        </a:rPr>
                        <a:t> </a:t>
                      </a:r>
                      <a:r>
                        <a:rPr lang="en-US" sz="1100" dirty="0" err="1">
                          <a:latin typeface="Calibri"/>
                          <a:ea typeface="Calibri"/>
                          <a:cs typeface="Arial"/>
                        </a:rPr>
                        <a:t>pengawasan</a:t>
                      </a:r>
                      <a:r>
                        <a:rPr lang="en-US" sz="1100" dirty="0">
                          <a:latin typeface="Calibri"/>
                          <a:ea typeface="Calibri"/>
                          <a:cs typeface="Arial"/>
                        </a:rPr>
                        <a:t> </a:t>
                      </a:r>
                      <a:r>
                        <a:rPr lang="en-US" sz="1100" dirty="0" err="1">
                          <a:latin typeface="Calibri"/>
                          <a:ea typeface="Calibri"/>
                          <a:cs typeface="Arial"/>
                        </a:rPr>
                        <a:t>usaha</a:t>
                      </a:r>
                      <a:r>
                        <a:rPr lang="en-US" sz="1100" dirty="0">
                          <a:latin typeface="Calibri"/>
                          <a:ea typeface="Calibri"/>
                          <a:cs typeface="Arial"/>
                        </a:rPr>
                        <a:t> </a:t>
                      </a:r>
                      <a:r>
                        <a:rPr lang="en-US" sz="1100" dirty="0" err="1">
                          <a:latin typeface="Calibri"/>
                          <a:ea typeface="Calibri"/>
                          <a:cs typeface="Arial"/>
                        </a:rPr>
                        <a:t>simpan</a:t>
                      </a:r>
                      <a:r>
                        <a:rPr lang="en-US" sz="1100" dirty="0">
                          <a:latin typeface="Calibri"/>
                          <a:ea typeface="Calibri"/>
                          <a:cs typeface="Arial"/>
                        </a:rPr>
                        <a:t> </a:t>
                      </a:r>
                      <a:r>
                        <a:rPr lang="en-US" sz="1100" dirty="0" err="1">
                          <a:latin typeface="Calibri"/>
                          <a:ea typeface="Calibri"/>
                          <a:cs typeface="Arial"/>
                        </a:rPr>
                        <a:t>pinjam</a:t>
                      </a:r>
                      <a:r>
                        <a:rPr lang="en-US" sz="1100" dirty="0">
                          <a:latin typeface="Calibri"/>
                          <a:ea typeface="Calibri"/>
                          <a:cs typeface="Arial"/>
                        </a:rPr>
                        <a:t> </a:t>
                      </a:r>
                      <a:r>
                        <a:rPr lang="en-US" sz="1100" dirty="0" err="1">
                          <a:latin typeface="Calibri"/>
                          <a:ea typeface="Calibri"/>
                          <a:cs typeface="Arial"/>
                        </a:rPr>
                        <a:t>koperasi</a:t>
                      </a:r>
                      <a:r>
                        <a:rPr lang="en-US" sz="1100" dirty="0">
                          <a:latin typeface="Calibri"/>
                          <a:ea typeface="Calibri"/>
                          <a:cs typeface="Arial"/>
                        </a:rPr>
                        <a:t> yang </a:t>
                      </a:r>
                      <a:r>
                        <a:rPr lang="en-US" sz="1100" dirty="0" err="1">
                          <a:latin typeface="Calibri"/>
                          <a:ea typeface="Calibri"/>
                          <a:cs typeface="Arial"/>
                        </a:rPr>
                        <a:t>dianalisa</a:t>
                      </a:r>
                      <a:endParaRPr lang="en-US" sz="1100" dirty="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100">
                          <a:latin typeface="Calibri"/>
                          <a:ea typeface="Calibri"/>
                          <a:cs typeface="Times New Roman"/>
                        </a:rPr>
                        <a:t>Kertas kerja</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100">
                          <a:latin typeface="Calibri"/>
                          <a:ea typeface="Calibri"/>
                          <a:cs typeface="Times New Roman"/>
                        </a:rPr>
                        <a:t>Koperasi</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644">
                <a:tc>
                  <a:txBody>
                    <a:bodyPr/>
                    <a:lstStyle/>
                    <a:p>
                      <a:pPr marL="342900" lvl="0" indent="-342900">
                        <a:lnSpc>
                          <a:spcPct val="115000"/>
                        </a:lnSpc>
                        <a:spcAft>
                          <a:spcPts val="0"/>
                        </a:spcAft>
                        <a:buFont typeface="+mj-lt"/>
                        <a:buAutoNum type="arabicPeriod"/>
                      </a:pPr>
                      <a:endParaRPr lang="en-US" sz="11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100">
                          <a:latin typeface="Calibri"/>
                          <a:ea typeface="Calibri"/>
                          <a:cs typeface="Times New Roman"/>
                        </a:rPr>
                        <a:t>Pengawasan kepatuhan koperasi</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indent="0" algn="just">
                        <a:lnSpc>
                          <a:spcPct val="115000"/>
                        </a:lnSpc>
                        <a:spcAft>
                          <a:spcPts val="0"/>
                        </a:spcAft>
                      </a:pPr>
                      <a:r>
                        <a:rPr lang="en-US" sz="1100" dirty="0" err="1">
                          <a:latin typeface="Calibri"/>
                          <a:ea typeface="Calibri"/>
                          <a:cs typeface="Arial"/>
                        </a:rPr>
                        <a:t>Jumlah</a:t>
                      </a:r>
                      <a:r>
                        <a:rPr lang="en-US" sz="1100" dirty="0">
                          <a:latin typeface="Calibri"/>
                          <a:ea typeface="Calibri"/>
                          <a:cs typeface="Arial"/>
                        </a:rPr>
                        <a:t> </a:t>
                      </a:r>
                      <a:r>
                        <a:rPr lang="en-US" sz="1100" dirty="0" err="1">
                          <a:latin typeface="Calibri"/>
                          <a:ea typeface="Calibri"/>
                          <a:cs typeface="Arial"/>
                        </a:rPr>
                        <a:t>kertas</a:t>
                      </a:r>
                      <a:r>
                        <a:rPr lang="en-US" sz="1100" dirty="0">
                          <a:latin typeface="Calibri"/>
                          <a:ea typeface="Calibri"/>
                          <a:cs typeface="Arial"/>
                        </a:rPr>
                        <a:t> </a:t>
                      </a:r>
                      <a:r>
                        <a:rPr lang="en-US" sz="1100" dirty="0" err="1">
                          <a:latin typeface="Calibri"/>
                          <a:ea typeface="Calibri"/>
                          <a:cs typeface="Arial"/>
                        </a:rPr>
                        <a:t>kerja</a:t>
                      </a:r>
                      <a:r>
                        <a:rPr lang="en-US" sz="1100" dirty="0">
                          <a:latin typeface="Calibri"/>
                          <a:ea typeface="Calibri"/>
                          <a:cs typeface="Arial"/>
                        </a:rPr>
                        <a:t> </a:t>
                      </a:r>
                      <a:r>
                        <a:rPr lang="en-US" sz="1100" dirty="0" err="1">
                          <a:latin typeface="Calibri"/>
                          <a:ea typeface="Calibri"/>
                          <a:cs typeface="Arial"/>
                        </a:rPr>
                        <a:t>pengawasan</a:t>
                      </a:r>
                      <a:r>
                        <a:rPr lang="en-US" sz="1100" dirty="0">
                          <a:latin typeface="Calibri"/>
                          <a:ea typeface="Calibri"/>
                          <a:cs typeface="Arial"/>
                        </a:rPr>
                        <a:t> </a:t>
                      </a:r>
                      <a:r>
                        <a:rPr lang="en-US" sz="1100" dirty="0" err="1">
                          <a:latin typeface="Calibri"/>
                          <a:ea typeface="Calibri"/>
                          <a:cs typeface="Arial"/>
                        </a:rPr>
                        <a:t>kepatuhan</a:t>
                      </a:r>
                      <a:r>
                        <a:rPr lang="en-US" sz="1100" dirty="0">
                          <a:latin typeface="Calibri"/>
                          <a:ea typeface="Calibri"/>
                          <a:cs typeface="Arial"/>
                        </a:rPr>
                        <a:t> </a:t>
                      </a:r>
                      <a:r>
                        <a:rPr lang="en-US" sz="1100" dirty="0" err="1">
                          <a:latin typeface="Calibri"/>
                          <a:ea typeface="Calibri"/>
                          <a:cs typeface="Arial"/>
                        </a:rPr>
                        <a:t>koperasi</a:t>
                      </a:r>
                      <a:r>
                        <a:rPr lang="en-US" sz="1100" dirty="0">
                          <a:latin typeface="Calibri"/>
                          <a:ea typeface="Calibri"/>
                          <a:cs typeface="Arial"/>
                        </a:rPr>
                        <a:t> yang </a:t>
                      </a:r>
                      <a:r>
                        <a:rPr lang="en-US" sz="1100" dirty="0" err="1">
                          <a:latin typeface="Calibri"/>
                          <a:ea typeface="Calibri"/>
                          <a:cs typeface="Arial"/>
                        </a:rPr>
                        <a:t>dianalisa</a:t>
                      </a:r>
                      <a:endParaRPr lang="en-US" sz="1100" dirty="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100">
                          <a:latin typeface="Calibri"/>
                          <a:ea typeface="Calibri"/>
                          <a:cs typeface="Times New Roman"/>
                        </a:rPr>
                        <a:t>Kertas kerja</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100">
                          <a:latin typeface="Calibri"/>
                          <a:ea typeface="Calibri"/>
                          <a:cs typeface="Times New Roman"/>
                        </a:rPr>
                        <a:t>Koperasi</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644">
                <a:tc>
                  <a:txBody>
                    <a:bodyPr/>
                    <a:lstStyle/>
                    <a:p>
                      <a:pPr marL="342900" lvl="0" indent="-342900">
                        <a:lnSpc>
                          <a:spcPct val="115000"/>
                        </a:lnSpc>
                        <a:spcAft>
                          <a:spcPts val="0"/>
                        </a:spcAft>
                        <a:buFont typeface="+mj-lt"/>
                        <a:buAutoNum type="arabicPeriod"/>
                      </a:pPr>
                      <a:endParaRPr lang="en-US" sz="11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100">
                          <a:latin typeface="Calibri"/>
                          <a:ea typeface="Calibri"/>
                          <a:cs typeface="Times New Roman"/>
                        </a:rPr>
                        <a:t>Penilaian kesehatan USP</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indent="0" algn="just">
                        <a:lnSpc>
                          <a:spcPct val="115000"/>
                        </a:lnSpc>
                        <a:spcAft>
                          <a:spcPts val="0"/>
                        </a:spcAft>
                      </a:pPr>
                      <a:r>
                        <a:rPr lang="en-US" sz="1100" dirty="0" err="1">
                          <a:latin typeface="Calibri"/>
                          <a:ea typeface="Calibri"/>
                          <a:cs typeface="Arial"/>
                        </a:rPr>
                        <a:t>Jumlah</a:t>
                      </a:r>
                      <a:r>
                        <a:rPr lang="en-US" sz="1100" dirty="0">
                          <a:latin typeface="Calibri"/>
                          <a:ea typeface="Calibri"/>
                          <a:cs typeface="Arial"/>
                        </a:rPr>
                        <a:t> </a:t>
                      </a:r>
                      <a:r>
                        <a:rPr lang="en-US" sz="1100" dirty="0" err="1">
                          <a:latin typeface="Calibri"/>
                          <a:ea typeface="Calibri"/>
                          <a:cs typeface="Arial"/>
                        </a:rPr>
                        <a:t>koperasi</a:t>
                      </a:r>
                      <a:r>
                        <a:rPr lang="en-US" sz="1100" dirty="0">
                          <a:latin typeface="Calibri"/>
                          <a:ea typeface="Calibri"/>
                          <a:cs typeface="Arial"/>
                        </a:rPr>
                        <a:t> yang </a:t>
                      </a:r>
                      <a:r>
                        <a:rPr lang="en-US" sz="1100" dirty="0" err="1">
                          <a:latin typeface="Calibri"/>
                          <a:ea typeface="Calibri"/>
                          <a:cs typeface="Arial"/>
                        </a:rPr>
                        <a:t>dilakukan</a:t>
                      </a:r>
                      <a:r>
                        <a:rPr lang="en-US" sz="1100" dirty="0">
                          <a:latin typeface="Calibri"/>
                          <a:ea typeface="Calibri"/>
                          <a:cs typeface="Arial"/>
                        </a:rPr>
                        <a:t> </a:t>
                      </a:r>
                      <a:r>
                        <a:rPr lang="en-US" sz="1100" dirty="0" err="1">
                          <a:latin typeface="Calibri"/>
                          <a:ea typeface="Calibri"/>
                          <a:cs typeface="Arial"/>
                        </a:rPr>
                        <a:t>penilaian</a:t>
                      </a:r>
                      <a:r>
                        <a:rPr lang="en-US" sz="1100" dirty="0">
                          <a:latin typeface="Calibri"/>
                          <a:ea typeface="Calibri"/>
                          <a:cs typeface="Arial"/>
                        </a:rPr>
                        <a:t> </a:t>
                      </a:r>
                      <a:r>
                        <a:rPr lang="en-US" sz="1100" dirty="0" err="1">
                          <a:latin typeface="Calibri"/>
                          <a:ea typeface="Calibri"/>
                          <a:cs typeface="Arial"/>
                        </a:rPr>
                        <a:t>kesehatan</a:t>
                      </a:r>
                      <a:r>
                        <a:rPr lang="en-US" sz="1100" dirty="0">
                          <a:latin typeface="Calibri"/>
                          <a:ea typeface="Calibri"/>
                          <a:cs typeface="Arial"/>
                        </a:rPr>
                        <a:t> </a:t>
                      </a:r>
                      <a:r>
                        <a:rPr lang="en-US" sz="1100" dirty="0" err="1">
                          <a:latin typeface="Calibri"/>
                          <a:ea typeface="Calibri"/>
                          <a:cs typeface="Arial"/>
                        </a:rPr>
                        <a:t>usaha</a:t>
                      </a:r>
                      <a:r>
                        <a:rPr lang="en-US" sz="1100" dirty="0">
                          <a:latin typeface="Calibri"/>
                          <a:ea typeface="Calibri"/>
                          <a:cs typeface="Arial"/>
                        </a:rPr>
                        <a:t> </a:t>
                      </a:r>
                      <a:r>
                        <a:rPr lang="en-US" sz="1100" dirty="0" err="1">
                          <a:latin typeface="Calibri"/>
                          <a:ea typeface="Calibri"/>
                          <a:cs typeface="Arial"/>
                        </a:rPr>
                        <a:t>simpan</a:t>
                      </a:r>
                      <a:r>
                        <a:rPr lang="en-US" sz="1100" dirty="0">
                          <a:latin typeface="Calibri"/>
                          <a:ea typeface="Calibri"/>
                          <a:cs typeface="Arial"/>
                        </a:rPr>
                        <a:t> </a:t>
                      </a:r>
                      <a:r>
                        <a:rPr lang="en-US" sz="1100" dirty="0" err="1">
                          <a:latin typeface="Calibri"/>
                          <a:ea typeface="Calibri"/>
                          <a:cs typeface="Arial"/>
                        </a:rPr>
                        <a:t>pinjam</a:t>
                      </a:r>
                      <a:r>
                        <a:rPr lang="en-US" sz="1100" dirty="0">
                          <a:latin typeface="Calibri"/>
                          <a:ea typeface="Calibri"/>
                          <a:cs typeface="Arial"/>
                        </a:rPr>
                        <a:t> </a:t>
                      </a:r>
                      <a:r>
                        <a:rPr lang="en-US" sz="1100" dirty="0" err="1">
                          <a:latin typeface="Calibri"/>
                          <a:ea typeface="Calibri"/>
                          <a:cs typeface="Arial"/>
                        </a:rPr>
                        <a:t>koperasi</a:t>
                      </a:r>
                      <a:endParaRPr lang="en-US" sz="1100" dirty="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100">
                          <a:latin typeface="Calibri"/>
                          <a:ea typeface="Calibri"/>
                          <a:cs typeface="Times New Roman"/>
                        </a:rPr>
                        <a:t>Kertas kerja</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100">
                          <a:latin typeface="Calibri"/>
                          <a:ea typeface="Calibri"/>
                          <a:cs typeface="Times New Roman"/>
                        </a:rPr>
                        <a:t>Koperasi</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5644">
                <a:tc>
                  <a:txBody>
                    <a:bodyPr/>
                    <a:lstStyle/>
                    <a:p>
                      <a:pPr marL="342900" lvl="0" indent="-342900">
                        <a:lnSpc>
                          <a:spcPct val="115000"/>
                        </a:lnSpc>
                        <a:spcAft>
                          <a:spcPts val="0"/>
                        </a:spcAft>
                        <a:buFont typeface="+mj-lt"/>
                        <a:buAutoNum type="arabicPeriod"/>
                      </a:pPr>
                      <a:endParaRPr lang="en-US" sz="11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100">
                          <a:latin typeface="Calibri"/>
                          <a:ea typeface="Calibri"/>
                          <a:cs typeface="Times New Roman"/>
                        </a:rPr>
                        <a:t>Menelaah koperasi </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indent="0" algn="just">
                        <a:lnSpc>
                          <a:spcPct val="115000"/>
                        </a:lnSpc>
                        <a:spcAft>
                          <a:spcPts val="0"/>
                        </a:spcAft>
                      </a:pPr>
                      <a:r>
                        <a:rPr lang="en-US" sz="1100" dirty="0" err="1">
                          <a:latin typeface="Calibri"/>
                          <a:ea typeface="Calibri"/>
                          <a:cs typeface="Arial"/>
                        </a:rPr>
                        <a:t>Jumlah</a:t>
                      </a:r>
                      <a:r>
                        <a:rPr lang="en-US" sz="1100" dirty="0">
                          <a:latin typeface="Calibri"/>
                          <a:ea typeface="Calibri"/>
                          <a:cs typeface="Arial"/>
                        </a:rPr>
                        <a:t> </a:t>
                      </a:r>
                      <a:r>
                        <a:rPr lang="en-US" sz="1100" dirty="0" err="1">
                          <a:latin typeface="Calibri"/>
                          <a:ea typeface="Calibri"/>
                          <a:cs typeface="Arial"/>
                        </a:rPr>
                        <a:t>koperasi</a:t>
                      </a:r>
                      <a:r>
                        <a:rPr lang="en-US" sz="1100" dirty="0">
                          <a:latin typeface="Calibri"/>
                          <a:ea typeface="Calibri"/>
                          <a:cs typeface="Arial"/>
                        </a:rPr>
                        <a:t> yang </a:t>
                      </a:r>
                      <a:r>
                        <a:rPr lang="en-US" sz="1100" dirty="0" err="1">
                          <a:latin typeface="Calibri"/>
                          <a:ea typeface="Calibri"/>
                          <a:cs typeface="Arial"/>
                        </a:rPr>
                        <a:t>ditelaah</a:t>
                      </a:r>
                      <a:r>
                        <a:rPr lang="en-US" sz="1100" dirty="0">
                          <a:latin typeface="Calibri"/>
                          <a:ea typeface="Calibri"/>
                          <a:cs typeface="Arial"/>
                        </a:rPr>
                        <a:t> </a:t>
                      </a:r>
                      <a:r>
                        <a:rPr lang="en-US" sz="1100" dirty="0" err="1">
                          <a:latin typeface="Calibri"/>
                          <a:ea typeface="Calibri"/>
                          <a:cs typeface="Arial"/>
                        </a:rPr>
                        <a:t>untuk</a:t>
                      </a:r>
                      <a:r>
                        <a:rPr lang="en-US" sz="1100" dirty="0">
                          <a:latin typeface="Calibri"/>
                          <a:ea typeface="Calibri"/>
                          <a:cs typeface="Arial"/>
                        </a:rPr>
                        <a:t> </a:t>
                      </a:r>
                      <a:r>
                        <a:rPr lang="en-US" sz="1100" dirty="0" err="1">
                          <a:latin typeface="Calibri"/>
                          <a:ea typeface="Calibri"/>
                          <a:cs typeface="Arial"/>
                        </a:rPr>
                        <a:t>diberikan</a:t>
                      </a:r>
                      <a:r>
                        <a:rPr lang="en-US" sz="1100" dirty="0">
                          <a:latin typeface="Calibri"/>
                          <a:ea typeface="Calibri"/>
                          <a:cs typeface="Arial"/>
                        </a:rPr>
                        <a:t> </a:t>
                      </a:r>
                      <a:r>
                        <a:rPr lang="en-US" sz="1100" dirty="0" err="1">
                          <a:latin typeface="Calibri"/>
                          <a:ea typeface="Calibri"/>
                          <a:cs typeface="Arial"/>
                        </a:rPr>
                        <a:t>rekomendasi</a:t>
                      </a:r>
                      <a:r>
                        <a:rPr lang="en-US" sz="1100" dirty="0">
                          <a:latin typeface="Calibri"/>
                          <a:ea typeface="Calibri"/>
                          <a:cs typeface="Arial"/>
                        </a:rPr>
                        <a:t> </a:t>
                      </a:r>
                      <a:r>
                        <a:rPr lang="en-US" sz="1100" dirty="0" err="1">
                          <a:latin typeface="Calibri"/>
                          <a:ea typeface="Calibri"/>
                          <a:cs typeface="Arial"/>
                        </a:rPr>
                        <a:t>izin</a:t>
                      </a:r>
                      <a:r>
                        <a:rPr lang="en-US" sz="1100" dirty="0">
                          <a:latin typeface="Calibri"/>
                          <a:ea typeface="Calibri"/>
                          <a:cs typeface="Arial"/>
                        </a:rPr>
                        <a:t> </a:t>
                      </a:r>
                      <a:r>
                        <a:rPr lang="en-US" sz="1100" dirty="0" err="1">
                          <a:latin typeface="Calibri"/>
                          <a:ea typeface="Calibri"/>
                          <a:cs typeface="Arial"/>
                        </a:rPr>
                        <a:t>usaha</a:t>
                      </a:r>
                      <a:endParaRPr lang="en-US" sz="1100" dirty="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100">
                          <a:latin typeface="Calibri"/>
                          <a:ea typeface="Calibri"/>
                          <a:cs typeface="Times New Roman"/>
                        </a:rPr>
                        <a:t>Rekomendasi izin usaha</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100">
                          <a:latin typeface="Calibri"/>
                          <a:ea typeface="Calibri"/>
                          <a:cs typeface="Times New Roman"/>
                        </a:rPr>
                        <a:t>Koperasi</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3757">
                <a:tc>
                  <a:txBody>
                    <a:bodyPr/>
                    <a:lstStyle/>
                    <a:p>
                      <a:pPr marL="342900" lvl="0" indent="-342900">
                        <a:lnSpc>
                          <a:spcPct val="115000"/>
                        </a:lnSpc>
                        <a:spcAft>
                          <a:spcPts val="0"/>
                        </a:spcAft>
                        <a:buFont typeface="+mj-lt"/>
                        <a:buAutoNum type="arabicPeriod"/>
                      </a:pPr>
                      <a:endParaRPr lang="en-US" sz="110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100">
                          <a:latin typeface="Calibri"/>
                          <a:ea typeface="Calibri"/>
                          <a:cs typeface="Times New Roman"/>
                        </a:rPr>
                        <a:t>Menelaah koperasi</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675" indent="0" algn="just">
                        <a:lnSpc>
                          <a:spcPct val="115000"/>
                        </a:lnSpc>
                        <a:spcAft>
                          <a:spcPts val="0"/>
                        </a:spcAft>
                      </a:pPr>
                      <a:r>
                        <a:rPr lang="en-US" sz="1100" dirty="0" err="1">
                          <a:latin typeface="Calibri"/>
                          <a:ea typeface="Calibri"/>
                          <a:cs typeface="Arial"/>
                        </a:rPr>
                        <a:t>Jumlah</a:t>
                      </a:r>
                      <a:r>
                        <a:rPr lang="en-US" sz="1100" dirty="0">
                          <a:latin typeface="Calibri"/>
                          <a:ea typeface="Calibri"/>
                          <a:cs typeface="Arial"/>
                        </a:rPr>
                        <a:t> </a:t>
                      </a:r>
                      <a:r>
                        <a:rPr lang="en-US" sz="1100" dirty="0" err="1">
                          <a:latin typeface="Calibri"/>
                          <a:ea typeface="Calibri"/>
                          <a:cs typeface="Arial"/>
                        </a:rPr>
                        <a:t>koperasi</a:t>
                      </a:r>
                      <a:r>
                        <a:rPr lang="en-US" sz="1100" dirty="0">
                          <a:latin typeface="Calibri"/>
                          <a:ea typeface="Calibri"/>
                          <a:cs typeface="Arial"/>
                        </a:rPr>
                        <a:t> yang </a:t>
                      </a:r>
                      <a:r>
                        <a:rPr lang="en-US" sz="1100" dirty="0" err="1">
                          <a:latin typeface="Calibri"/>
                          <a:ea typeface="Calibri"/>
                          <a:cs typeface="Arial"/>
                        </a:rPr>
                        <a:t>ditelaah</a:t>
                      </a:r>
                      <a:r>
                        <a:rPr lang="en-US" sz="1100" dirty="0">
                          <a:latin typeface="Calibri"/>
                          <a:ea typeface="Calibri"/>
                          <a:cs typeface="Arial"/>
                        </a:rPr>
                        <a:t> </a:t>
                      </a:r>
                      <a:r>
                        <a:rPr lang="en-US" sz="1100" dirty="0" err="1">
                          <a:latin typeface="Calibri"/>
                          <a:ea typeface="Calibri"/>
                          <a:cs typeface="Arial"/>
                        </a:rPr>
                        <a:t>untuk</a:t>
                      </a:r>
                      <a:r>
                        <a:rPr lang="en-US" sz="1100" dirty="0">
                          <a:latin typeface="Calibri"/>
                          <a:ea typeface="Calibri"/>
                          <a:cs typeface="Arial"/>
                        </a:rPr>
                        <a:t> </a:t>
                      </a:r>
                      <a:r>
                        <a:rPr lang="en-US" sz="1100" dirty="0" err="1">
                          <a:latin typeface="Calibri"/>
                          <a:ea typeface="Calibri"/>
                          <a:cs typeface="Arial"/>
                        </a:rPr>
                        <a:t>diberikan</a:t>
                      </a:r>
                      <a:r>
                        <a:rPr lang="en-US" sz="1100" dirty="0">
                          <a:latin typeface="Calibri"/>
                          <a:ea typeface="Calibri"/>
                          <a:cs typeface="Arial"/>
                        </a:rPr>
                        <a:t> </a:t>
                      </a:r>
                      <a:r>
                        <a:rPr lang="en-US" sz="1100" dirty="0" err="1">
                          <a:latin typeface="Calibri"/>
                          <a:ea typeface="Calibri"/>
                          <a:cs typeface="Arial"/>
                        </a:rPr>
                        <a:t>rekomendasi</a:t>
                      </a:r>
                      <a:r>
                        <a:rPr lang="en-US" sz="1100" dirty="0">
                          <a:latin typeface="Calibri"/>
                          <a:ea typeface="Calibri"/>
                          <a:cs typeface="Arial"/>
                        </a:rPr>
                        <a:t> </a:t>
                      </a:r>
                      <a:r>
                        <a:rPr lang="en-US" sz="1100" dirty="0" err="1">
                          <a:latin typeface="Calibri"/>
                          <a:ea typeface="Calibri"/>
                          <a:cs typeface="Arial"/>
                        </a:rPr>
                        <a:t>pengurusan</a:t>
                      </a:r>
                      <a:r>
                        <a:rPr lang="en-US" sz="1100" dirty="0">
                          <a:latin typeface="Calibri"/>
                          <a:ea typeface="Calibri"/>
                          <a:cs typeface="Arial"/>
                        </a:rPr>
                        <a:t> </a:t>
                      </a:r>
                      <a:r>
                        <a:rPr lang="en-US" sz="1100" dirty="0" err="1">
                          <a:latin typeface="Calibri"/>
                          <a:ea typeface="Calibri"/>
                          <a:cs typeface="Arial"/>
                        </a:rPr>
                        <a:t>Legalitas</a:t>
                      </a:r>
                      <a:r>
                        <a:rPr lang="en-US" sz="1100" dirty="0">
                          <a:latin typeface="Calibri"/>
                          <a:ea typeface="Calibri"/>
                          <a:cs typeface="Arial"/>
                        </a:rPr>
                        <a:t> </a:t>
                      </a:r>
                      <a:r>
                        <a:rPr lang="en-US" sz="1100" dirty="0" err="1">
                          <a:latin typeface="Calibri"/>
                          <a:ea typeface="Calibri"/>
                          <a:cs typeface="Arial"/>
                        </a:rPr>
                        <a:t>Koperasi</a:t>
                      </a:r>
                      <a:r>
                        <a:rPr lang="en-US" sz="1100" dirty="0">
                          <a:latin typeface="Calibri"/>
                          <a:ea typeface="Calibri"/>
                          <a:cs typeface="Arial"/>
                        </a:rPr>
                        <a:t> (PAD </a:t>
                      </a:r>
                      <a:r>
                        <a:rPr lang="en-US" sz="1100" dirty="0" err="1">
                          <a:latin typeface="Calibri"/>
                          <a:ea typeface="Calibri"/>
                          <a:cs typeface="Arial"/>
                        </a:rPr>
                        <a:t>dan</a:t>
                      </a:r>
                      <a:r>
                        <a:rPr lang="en-US" sz="1100" dirty="0">
                          <a:latin typeface="Calibri"/>
                          <a:ea typeface="Calibri"/>
                          <a:cs typeface="Arial"/>
                        </a:rPr>
                        <a:t> </a:t>
                      </a:r>
                      <a:r>
                        <a:rPr lang="en-US" sz="1100" dirty="0" err="1">
                          <a:latin typeface="Calibri"/>
                          <a:ea typeface="Calibri"/>
                          <a:cs typeface="Arial"/>
                        </a:rPr>
                        <a:t>Badan</a:t>
                      </a:r>
                      <a:r>
                        <a:rPr lang="en-US" sz="1100" dirty="0">
                          <a:latin typeface="Calibri"/>
                          <a:ea typeface="Calibri"/>
                          <a:cs typeface="Arial"/>
                        </a:rPr>
                        <a:t> </a:t>
                      </a:r>
                      <a:r>
                        <a:rPr lang="en-US" sz="1100" dirty="0" err="1">
                          <a:latin typeface="Calibri"/>
                          <a:ea typeface="Calibri"/>
                          <a:cs typeface="Arial"/>
                        </a:rPr>
                        <a:t>Hukum</a:t>
                      </a:r>
                      <a:r>
                        <a:rPr lang="en-US" sz="1100" dirty="0">
                          <a:latin typeface="Calibri"/>
                          <a:ea typeface="Calibri"/>
                          <a:cs typeface="Arial"/>
                        </a:rPr>
                        <a:t> </a:t>
                      </a:r>
                      <a:r>
                        <a:rPr lang="en-US" sz="1100" dirty="0" err="1">
                          <a:latin typeface="Calibri"/>
                          <a:ea typeface="Calibri"/>
                          <a:cs typeface="Arial"/>
                        </a:rPr>
                        <a:t>Koperasi</a:t>
                      </a:r>
                      <a:r>
                        <a:rPr lang="en-US" sz="1100" dirty="0">
                          <a:latin typeface="Calibri"/>
                          <a:ea typeface="Calibri"/>
                          <a:cs typeface="Arial"/>
                        </a:rPr>
                        <a:t>)</a:t>
                      </a:r>
                      <a:endParaRPr lang="en-US" sz="1100" dirty="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100">
                          <a:latin typeface="Calibri"/>
                          <a:ea typeface="Calibri"/>
                          <a:cs typeface="Times New Roman"/>
                        </a:rPr>
                        <a:t>Rekomendasi legalitas koperasi</a:t>
                      </a: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100" dirty="0" err="1">
                          <a:latin typeface="Calibri"/>
                          <a:ea typeface="Calibri"/>
                          <a:cs typeface="Times New Roman"/>
                        </a:rPr>
                        <a:t>Koperasi</a:t>
                      </a:r>
                      <a:endParaRPr lang="en-US" sz="1100" dirty="0">
                        <a:latin typeface="Calibri"/>
                        <a:ea typeface="Calibri"/>
                        <a:cs typeface="Times New Roman"/>
                      </a:endParaRPr>
                    </a:p>
                  </a:txBody>
                  <a:tcPr marL="57828" marR="5782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0"/>
          </p:nvPr>
        </p:nvPicPr>
        <p:blipFill>
          <a:blip r:embed="rId2" cstate="print">
            <a:extLst>
              <a:ext uri="{28A0092B-C50C-407E-A947-70E740481C1C}">
                <a14:useLocalDpi xmlns:a14="http://schemas.microsoft.com/office/drawing/2010/main" xmlns="" val="0"/>
              </a:ext>
            </a:extLst>
          </a:blip>
          <a:srcRect t="7726" b="7726"/>
          <a:stretch>
            <a:fillRect/>
          </a:stretch>
        </p:blipFill>
        <p:spPr/>
      </p:pic>
      <p:grpSp>
        <p:nvGrpSpPr>
          <p:cNvPr id="3" name="Group 9">
            <a:extLst>
              <a:ext uri="{FF2B5EF4-FFF2-40B4-BE49-F238E27FC236}">
                <a16:creationId xmlns="" xmlns:a16="http://schemas.microsoft.com/office/drawing/2014/main" id="{9E2BDD2B-C34A-4058-B27F-D7242583131F}"/>
              </a:ext>
            </a:extLst>
          </p:cNvPr>
          <p:cNvGrpSpPr/>
          <p:nvPr/>
        </p:nvGrpSpPr>
        <p:grpSpPr>
          <a:xfrm>
            <a:off x="990600" y="2062630"/>
            <a:ext cx="5984959" cy="2710757"/>
            <a:chOff x="2133600" y="3177890"/>
            <a:chExt cx="7219951" cy="2710757"/>
          </a:xfrm>
        </p:grpSpPr>
        <p:sp>
          <p:nvSpPr>
            <p:cNvPr id="36" name="TextBox 35">
              <a:extLst>
                <a:ext uri="{FF2B5EF4-FFF2-40B4-BE49-F238E27FC236}">
                  <a16:creationId xmlns="" xmlns:a16="http://schemas.microsoft.com/office/drawing/2014/main" id="{4C0AF1B9-F6CC-4CA4-8711-03B162578784}"/>
                </a:ext>
              </a:extLst>
            </p:cNvPr>
            <p:cNvSpPr txBox="1"/>
            <p:nvPr/>
          </p:nvSpPr>
          <p:spPr>
            <a:xfrm>
              <a:off x="2133600" y="3177890"/>
              <a:ext cx="7219951" cy="1938992"/>
            </a:xfrm>
            <a:prstGeom prst="rect">
              <a:avLst/>
            </a:prstGeom>
            <a:noFill/>
          </p:spPr>
          <p:txBody>
            <a:bodyPr wrap="square" rtlCol="0" anchor="ctr">
              <a:spAutoFit/>
            </a:bodyPr>
            <a:lstStyle/>
            <a:p>
              <a:pPr algn="ctr"/>
              <a:r>
                <a:rPr lang="en-US" sz="6000" b="1" dirty="0" smtClean="0">
                  <a:solidFill>
                    <a:schemeClr val="bg1"/>
                  </a:solidFill>
                  <a:latin typeface="Montserrat "/>
                  <a:ea typeface="Montserrat Hairline" charset="0"/>
                  <a:cs typeface="Montserrat Hairline" charset="0"/>
                </a:rPr>
                <a:t>TERIMAKASIH</a:t>
              </a:r>
              <a:endParaRPr lang="en-US" sz="6000" b="1" dirty="0">
                <a:solidFill>
                  <a:schemeClr val="bg1"/>
                </a:solidFill>
                <a:latin typeface="Montserrat "/>
                <a:ea typeface="Montserrat Hairline" charset="0"/>
                <a:cs typeface="Montserrat Hairline" charset="0"/>
              </a:endParaRPr>
            </a:p>
          </p:txBody>
        </p:sp>
        <p:sp>
          <p:nvSpPr>
            <p:cNvPr id="43" name="TextBox 42">
              <a:extLst>
                <a:ext uri="{FF2B5EF4-FFF2-40B4-BE49-F238E27FC236}">
                  <a16:creationId xmlns="" xmlns:a16="http://schemas.microsoft.com/office/drawing/2014/main" id="{656A8AD9-54E7-4CB2-B698-42C11D83F7B0}"/>
                </a:ext>
              </a:extLst>
            </p:cNvPr>
            <p:cNvSpPr txBox="1"/>
            <p:nvPr/>
          </p:nvSpPr>
          <p:spPr>
            <a:xfrm>
              <a:off x="5265420" y="5642426"/>
              <a:ext cx="1661160" cy="246221"/>
            </a:xfrm>
            <a:prstGeom prst="rect">
              <a:avLst/>
            </a:prstGeom>
            <a:noFill/>
          </p:spPr>
          <p:txBody>
            <a:bodyPr wrap="square" rtlCol="0">
              <a:spAutoFit/>
            </a:bodyPr>
            <a:lstStyle/>
            <a:p>
              <a:pPr algn="ctr"/>
              <a:r>
                <a:rPr lang="en-US" sz="1000" b="1" spc="300" dirty="0" smtClean="0">
                  <a:solidFill>
                    <a:schemeClr val="bg1"/>
                  </a:solidFill>
                  <a:latin typeface="Montserrat" charset="0"/>
                  <a:ea typeface="Montserrat" charset="0"/>
                  <a:cs typeface="Montserrat" charset="0"/>
                </a:rPr>
                <a:t>THE END</a:t>
              </a:r>
              <a:endParaRPr lang="en-US" sz="1000" b="1" spc="300" dirty="0">
                <a:solidFill>
                  <a:schemeClr val="bg1"/>
                </a:solidFill>
                <a:latin typeface="Montserrat Light" charset="0"/>
                <a:ea typeface="Montserrat Light" charset="0"/>
                <a:cs typeface="Montserrat Light" charset="0"/>
              </a:endParaRPr>
            </a:p>
          </p:txBody>
        </p:sp>
      </p:grpSp>
    </p:spTree>
    <p:extLst>
      <p:ext uri="{BB962C8B-B14F-4D97-AF65-F5344CB8AC3E}">
        <p14:creationId xmlns:p14="http://schemas.microsoft.com/office/powerpoint/2010/main" xmlns="" val="215389568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Diagram 15"/>
          <p:cNvGraphicFramePr/>
          <p:nvPr/>
        </p:nvGraphicFramePr>
        <p:xfrm>
          <a:off x="228600" y="304800"/>
          <a:ext cx="84582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381000" y="3124200"/>
            <a:ext cx="6560194" cy="707886"/>
          </a:xfrm>
          <a:prstGeom prst="rect">
            <a:avLst/>
          </a:prstGeom>
          <a:noFill/>
        </p:spPr>
        <p:txBody>
          <a:bodyPr wrap="none" rtlCol="0">
            <a:spAutoFit/>
          </a:bodyPr>
          <a:lstStyle/>
          <a:p>
            <a:pPr lvl="0"/>
            <a:r>
              <a:rPr lang="en-US" sz="2000" b="1" spc="50" dirty="0" err="1" smtClean="0">
                <a:ln w="11430"/>
                <a:effectLst>
                  <a:outerShdw blurRad="76200" dist="50800" dir="5400000" algn="tl" rotWithShape="0">
                    <a:srgbClr val="000000">
                      <a:alpha val="65000"/>
                    </a:srgbClr>
                  </a:outerShdw>
                </a:effectLst>
                <a:latin typeface="Calibri"/>
                <a:cs typeface="Calibri"/>
              </a:rPr>
              <a:t>Tujuan</a:t>
            </a:r>
            <a:r>
              <a:rPr lang="en-US" sz="2000" b="1" spc="50" dirty="0" smtClean="0">
                <a:ln w="11430"/>
                <a:effectLst>
                  <a:outerShdw blurRad="76200" dist="50800" dir="5400000" algn="tl" rotWithShape="0">
                    <a:srgbClr val="000000">
                      <a:alpha val="65000"/>
                    </a:srgbClr>
                  </a:outerShdw>
                </a:effectLst>
                <a:latin typeface="Calibri"/>
                <a:cs typeface="Calibri"/>
              </a:rPr>
              <a:t> Kota 2 </a:t>
            </a:r>
            <a:r>
              <a:rPr lang="en-US" sz="2000" b="1" spc="50" dirty="0" smtClean="0">
                <a:ln w="11430"/>
                <a:effectLst>
                  <a:outerShdw blurRad="76200" dist="50800" dir="5400000" algn="tl" rotWithShape="0">
                    <a:srgbClr val="000000">
                      <a:alpha val="65000"/>
                    </a:srgbClr>
                  </a:outerShdw>
                </a:effectLst>
                <a:latin typeface="Calibri"/>
                <a:cs typeface="Calibri"/>
              </a:rPr>
              <a:t>: </a:t>
            </a:r>
            <a:r>
              <a:rPr lang="en-US" sz="2000" b="1" spc="50" dirty="0" err="1" smtClean="0">
                <a:ln w="11430"/>
                <a:effectLst>
                  <a:outerShdw blurRad="76200" dist="50800" dir="5400000" algn="tl" rotWithShape="0">
                    <a:srgbClr val="000000">
                      <a:alpha val="65000"/>
                    </a:srgbClr>
                  </a:outerShdw>
                </a:effectLst>
                <a:latin typeface="Calibri"/>
                <a:cs typeface="Calibri"/>
              </a:rPr>
              <a:t>Meningkatnya</a:t>
            </a:r>
            <a:r>
              <a:rPr lang="en-US" sz="2000" b="1" spc="50" dirty="0" smtClean="0">
                <a:ln w="11430"/>
                <a:effectLst>
                  <a:outerShdw blurRad="76200" dist="50800" dir="5400000" algn="tl" rotWithShape="0">
                    <a:srgbClr val="000000">
                      <a:alpha val="65000"/>
                    </a:srgbClr>
                  </a:outerShdw>
                </a:effectLst>
                <a:latin typeface="Calibri"/>
                <a:cs typeface="Calibri"/>
              </a:rPr>
              <a:t> </a:t>
            </a:r>
            <a:r>
              <a:rPr lang="en-US" sz="2000" b="1" spc="50" dirty="0" err="1" smtClean="0">
                <a:ln w="11430"/>
                <a:effectLst>
                  <a:outerShdw blurRad="76200" dist="50800" dir="5400000" algn="tl" rotWithShape="0">
                    <a:srgbClr val="000000">
                      <a:alpha val="65000"/>
                    </a:srgbClr>
                  </a:outerShdw>
                </a:effectLst>
                <a:latin typeface="Calibri"/>
                <a:cs typeface="Calibri"/>
              </a:rPr>
              <a:t>Kesejahteraan</a:t>
            </a:r>
            <a:r>
              <a:rPr lang="en-US" sz="2000" b="1" spc="50" dirty="0" smtClean="0">
                <a:ln w="11430"/>
                <a:effectLst>
                  <a:outerShdw blurRad="76200" dist="50800" dir="5400000" algn="tl" rotWithShape="0">
                    <a:srgbClr val="000000">
                      <a:alpha val="65000"/>
                    </a:srgbClr>
                  </a:outerShdw>
                </a:effectLst>
                <a:latin typeface="Calibri"/>
                <a:cs typeface="Calibri"/>
              </a:rPr>
              <a:t> </a:t>
            </a:r>
            <a:r>
              <a:rPr lang="en-US" sz="2000" b="1" spc="50" dirty="0" err="1" smtClean="0">
                <a:ln w="11430"/>
                <a:effectLst>
                  <a:outerShdw blurRad="76200" dist="50800" dir="5400000" algn="tl" rotWithShape="0">
                    <a:srgbClr val="000000">
                      <a:alpha val="65000"/>
                    </a:srgbClr>
                  </a:outerShdw>
                </a:effectLst>
                <a:latin typeface="Calibri"/>
                <a:cs typeface="Calibri"/>
              </a:rPr>
              <a:t>Masyarakat</a:t>
            </a:r>
            <a:endParaRPr lang="en-US" sz="2000" dirty="0" smtClean="0"/>
          </a:p>
          <a:p>
            <a:endParaRPr lang="en-US" sz="2000" dirty="0"/>
          </a:p>
        </p:txBody>
      </p:sp>
      <p:sp>
        <p:nvSpPr>
          <p:cNvPr id="4" name="TextBox 3"/>
          <p:cNvSpPr txBox="1"/>
          <p:nvPr/>
        </p:nvSpPr>
        <p:spPr>
          <a:xfrm>
            <a:off x="381000" y="1219200"/>
            <a:ext cx="6681894" cy="1015663"/>
          </a:xfrm>
          <a:prstGeom prst="rect">
            <a:avLst/>
          </a:prstGeom>
          <a:noFill/>
        </p:spPr>
        <p:txBody>
          <a:bodyPr wrap="none" rtlCol="0">
            <a:spAutoFit/>
          </a:bodyPr>
          <a:lstStyle/>
          <a:p>
            <a:pPr lvl="0"/>
            <a:r>
              <a:rPr lang="en-US" sz="2000" b="1" spc="50" dirty="0" err="1" smtClean="0">
                <a:ln w="11430"/>
                <a:effectLst>
                  <a:outerShdw blurRad="76200" dist="50800" dir="5400000" algn="tl" rotWithShape="0">
                    <a:srgbClr val="000000">
                      <a:alpha val="65000"/>
                    </a:srgbClr>
                  </a:outerShdw>
                </a:effectLst>
                <a:latin typeface="Calibri"/>
                <a:cs typeface="Calibri"/>
              </a:rPr>
              <a:t>Tujuan</a:t>
            </a:r>
            <a:r>
              <a:rPr lang="en-US" sz="2000" b="1" spc="50" dirty="0" smtClean="0">
                <a:ln w="11430"/>
                <a:effectLst>
                  <a:outerShdw blurRad="76200" dist="50800" dir="5400000" algn="tl" rotWithShape="0">
                    <a:srgbClr val="000000">
                      <a:alpha val="65000"/>
                    </a:srgbClr>
                  </a:outerShdw>
                </a:effectLst>
                <a:latin typeface="Calibri"/>
                <a:cs typeface="Calibri"/>
              </a:rPr>
              <a:t> Kota 1 : </a:t>
            </a:r>
            <a:r>
              <a:rPr lang="en-US" sz="2000" b="1" spc="50" dirty="0" err="1" smtClean="0">
                <a:ln w="11430"/>
                <a:effectLst>
                  <a:outerShdw blurRad="76200" dist="50800" dir="5400000" algn="tl" rotWithShape="0">
                    <a:srgbClr val="000000">
                      <a:alpha val="65000"/>
                    </a:srgbClr>
                  </a:outerShdw>
                </a:effectLst>
                <a:latin typeface="Calibri"/>
                <a:cs typeface="Calibri"/>
              </a:rPr>
              <a:t>Meningkatnya</a:t>
            </a:r>
            <a:r>
              <a:rPr lang="en-US" sz="2000" b="1" spc="50" dirty="0" smtClean="0">
                <a:ln w="11430"/>
                <a:effectLst>
                  <a:outerShdw blurRad="76200" dist="50800" dir="5400000" algn="tl" rotWithShape="0">
                    <a:srgbClr val="000000">
                      <a:alpha val="65000"/>
                    </a:srgbClr>
                  </a:outerShdw>
                </a:effectLst>
                <a:latin typeface="Calibri"/>
                <a:cs typeface="Calibri"/>
              </a:rPr>
              <a:t> </a:t>
            </a:r>
            <a:r>
              <a:rPr lang="en-US" sz="2000" b="1" spc="50" dirty="0" err="1" smtClean="0">
                <a:ln w="11430"/>
                <a:effectLst>
                  <a:outerShdw blurRad="76200" dist="50800" dir="5400000" algn="tl" rotWithShape="0">
                    <a:srgbClr val="000000">
                      <a:alpha val="65000"/>
                    </a:srgbClr>
                  </a:outerShdw>
                </a:effectLst>
                <a:latin typeface="Calibri"/>
                <a:cs typeface="Calibri"/>
              </a:rPr>
              <a:t>perekonomian</a:t>
            </a:r>
            <a:r>
              <a:rPr lang="en-US" sz="2000" b="1" spc="50" dirty="0" smtClean="0">
                <a:ln w="11430"/>
                <a:effectLst>
                  <a:outerShdw blurRad="76200" dist="50800" dir="5400000" algn="tl" rotWithShape="0">
                    <a:srgbClr val="000000">
                      <a:alpha val="65000"/>
                    </a:srgbClr>
                  </a:outerShdw>
                </a:effectLst>
                <a:latin typeface="Calibri"/>
                <a:cs typeface="Calibri"/>
              </a:rPr>
              <a:t> Daerah </a:t>
            </a:r>
            <a:r>
              <a:rPr lang="en-US" sz="2000" b="1" spc="50" dirty="0" smtClean="0">
                <a:ln w="11430"/>
                <a:effectLst>
                  <a:outerShdw blurRad="76200" dist="50800" dir="5400000" algn="tl" rotWithShape="0">
                    <a:srgbClr val="000000">
                      <a:alpha val="65000"/>
                    </a:srgbClr>
                  </a:outerShdw>
                </a:effectLst>
                <a:latin typeface="Calibri"/>
                <a:cs typeface="Calibri"/>
              </a:rPr>
              <a:t>Yang</a:t>
            </a:r>
          </a:p>
          <a:p>
            <a:pPr lvl="0"/>
            <a:r>
              <a:rPr lang="en-US" sz="2000" b="1" spc="50" dirty="0" smtClean="0">
                <a:ln w="11430"/>
                <a:effectLst>
                  <a:outerShdw blurRad="76200" dist="50800" dir="5400000" algn="tl" rotWithShape="0">
                    <a:srgbClr val="000000">
                      <a:alpha val="65000"/>
                    </a:srgbClr>
                  </a:outerShdw>
                </a:effectLst>
                <a:latin typeface="Calibri"/>
                <a:cs typeface="Calibri"/>
              </a:rPr>
              <a:t> </a:t>
            </a:r>
            <a:r>
              <a:rPr lang="en-US" sz="2000" b="1" spc="50" dirty="0" smtClean="0">
                <a:ln w="11430"/>
                <a:effectLst>
                  <a:outerShdw blurRad="76200" dist="50800" dir="5400000" algn="tl" rotWithShape="0">
                    <a:srgbClr val="000000">
                      <a:alpha val="65000"/>
                    </a:srgbClr>
                  </a:outerShdw>
                </a:effectLst>
                <a:latin typeface="Calibri"/>
                <a:cs typeface="Calibri"/>
              </a:rPr>
              <a:t>                         </a:t>
            </a:r>
            <a:r>
              <a:rPr lang="en-US" sz="2000" b="1" spc="50" dirty="0" err="1" smtClean="0">
                <a:ln w="11430"/>
                <a:effectLst>
                  <a:outerShdw blurRad="76200" dist="50800" dir="5400000" algn="tl" rotWithShape="0">
                    <a:srgbClr val="000000">
                      <a:alpha val="65000"/>
                    </a:srgbClr>
                  </a:outerShdw>
                </a:effectLst>
                <a:latin typeface="Calibri"/>
                <a:cs typeface="Calibri"/>
              </a:rPr>
              <a:t>Berkelanjutan</a:t>
            </a:r>
            <a:r>
              <a:rPr lang="en-US" sz="2000" b="1" spc="50" dirty="0" smtClean="0">
                <a:ln w="11430"/>
                <a:effectLst>
                  <a:outerShdw blurRad="76200" dist="50800" dir="5400000" algn="tl" rotWithShape="0">
                    <a:srgbClr val="000000">
                      <a:alpha val="65000"/>
                    </a:srgbClr>
                  </a:outerShdw>
                </a:effectLst>
                <a:latin typeface="Calibri"/>
                <a:cs typeface="Calibri"/>
              </a:rPr>
              <a:t> </a:t>
            </a:r>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304800" y="228600"/>
          <a:ext cx="8534400" cy="632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228600" y="304800"/>
          <a:ext cx="83820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p:cNvSpPr/>
          <p:nvPr/>
        </p:nvSpPr>
        <p:spPr>
          <a:xfrm>
            <a:off x="4648200" y="5715000"/>
            <a:ext cx="1828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 </a:t>
            </a:r>
            <a:r>
              <a:rPr lang="en-US" dirty="0" err="1" smtClean="0">
                <a:solidFill>
                  <a:schemeClr val="tx1"/>
                </a:solidFill>
              </a:rPr>
              <a:t>kegiatan</a:t>
            </a:r>
            <a:endParaRPr lang="en-US" dirty="0">
              <a:solidFill>
                <a:schemeClr val="tx1"/>
              </a:solidFill>
            </a:endParaRPr>
          </a:p>
        </p:txBody>
      </p:sp>
      <p:cxnSp>
        <p:nvCxnSpPr>
          <p:cNvPr id="10" name="Straight Connector 9"/>
          <p:cNvCxnSpPr>
            <a:endCxn id="7" idx="0"/>
          </p:cNvCxnSpPr>
          <p:nvPr/>
        </p:nvCxnSpPr>
        <p:spPr>
          <a:xfrm rot="5400000">
            <a:off x="53721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228600" y="304800"/>
          <a:ext cx="83820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p:cNvSpPr/>
          <p:nvPr/>
        </p:nvSpPr>
        <p:spPr>
          <a:xfrm>
            <a:off x="4724400" y="5715000"/>
            <a:ext cx="1828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 </a:t>
            </a:r>
            <a:r>
              <a:rPr lang="en-US" dirty="0" err="1" smtClean="0">
                <a:solidFill>
                  <a:schemeClr val="tx1"/>
                </a:solidFill>
              </a:rPr>
              <a:t>kegiatan</a:t>
            </a:r>
            <a:endParaRPr lang="en-US" dirty="0">
              <a:solidFill>
                <a:schemeClr val="tx1"/>
              </a:solidFill>
            </a:endParaRPr>
          </a:p>
        </p:txBody>
      </p:sp>
      <p:cxnSp>
        <p:nvCxnSpPr>
          <p:cNvPr id="10" name="Straight Connector 9"/>
          <p:cNvCxnSpPr>
            <a:endCxn id="7" idx="0"/>
          </p:cNvCxnSpPr>
          <p:nvPr/>
        </p:nvCxnSpPr>
        <p:spPr>
          <a:xfrm rot="5400000">
            <a:off x="5410200" y="5486400"/>
            <a:ext cx="457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1"/>
          <p:cNvSpPr>
            <a:spLocks noGrp="1" noChangeArrowheads="1"/>
          </p:cNvSpPr>
          <p:nvPr>
            <p:ph type="title"/>
          </p:nvPr>
        </p:nvSpPr>
        <p:spPr bwMode="auto">
          <a:xfrm>
            <a:off x="228600" y="76200"/>
            <a:ext cx="7886701" cy="836896"/>
          </a:xfrm>
          <a:prstGeom prst="roundRect">
            <a:avLst>
              <a:gd name="adj" fmla="val 16667"/>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nchor="t" upright="1">
            <a:norm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en-US" sz="1600" b="1" i="0" u="none" strike="noStrike" baseline="0" dirty="0" err="1" smtClean="0">
                <a:solidFill>
                  <a:schemeClr val="tx1"/>
                </a:solidFill>
                <a:latin typeface="Arial Narrow" pitchFamily="34" charset="0"/>
                <a:cs typeface="Calibri"/>
              </a:rPr>
              <a:t>Tujuan</a:t>
            </a:r>
            <a:r>
              <a:rPr lang="en-US" sz="1600" b="1" dirty="0" smtClean="0">
                <a:solidFill>
                  <a:schemeClr val="tx1"/>
                </a:solidFill>
                <a:latin typeface="Arial Narrow" pitchFamily="34" charset="0"/>
                <a:cs typeface="Calibri"/>
              </a:rPr>
              <a:t> </a:t>
            </a:r>
            <a:r>
              <a:rPr lang="en-US" sz="1600" b="1" dirty="0" smtClean="0">
                <a:solidFill>
                  <a:schemeClr val="tx1"/>
                </a:solidFill>
                <a:latin typeface="Arial Narrow" pitchFamily="34" charset="0"/>
                <a:cs typeface="Calibri"/>
              </a:rPr>
              <a:t> OPD 1</a:t>
            </a:r>
            <a:r>
              <a:rPr lang="en-US" sz="1600" b="1" i="0" u="none" strike="noStrike" baseline="0" dirty="0" smtClean="0">
                <a:solidFill>
                  <a:schemeClr val="tx1"/>
                </a:solidFill>
                <a:latin typeface="Arial Narrow" pitchFamily="34" charset="0"/>
                <a:cs typeface="Calibri"/>
              </a:rPr>
              <a:t>: </a:t>
            </a:r>
            <a:r>
              <a:rPr lang="en-US" sz="1600" b="1" i="0" u="none" strike="noStrike" baseline="0" dirty="0" err="1">
                <a:solidFill>
                  <a:schemeClr val="tx1"/>
                </a:solidFill>
                <a:latin typeface="Arial Narrow" pitchFamily="34" charset="0"/>
                <a:cs typeface="Calibri"/>
              </a:rPr>
              <a:t>Meningkatnya</a:t>
            </a:r>
            <a:r>
              <a:rPr lang="en-US" sz="1600" b="1" i="0" u="none" strike="noStrike" baseline="0" dirty="0">
                <a:solidFill>
                  <a:schemeClr val="tx1"/>
                </a:solidFill>
                <a:latin typeface="Arial Narrow" pitchFamily="34" charset="0"/>
                <a:cs typeface="Calibri"/>
              </a:rPr>
              <a:t> </a:t>
            </a:r>
            <a:r>
              <a:rPr lang="en-US" sz="1600" b="1" i="0" u="none" strike="noStrike" baseline="0" dirty="0" err="1">
                <a:solidFill>
                  <a:schemeClr val="tx1"/>
                </a:solidFill>
                <a:latin typeface="Arial Narrow" pitchFamily="34" charset="0"/>
                <a:cs typeface="Calibri"/>
              </a:rPr>
              <a:t>daya</a:t>
            </a:r>
            <a:r>
              <a:rPr lang="en-US" sz="1600" b="1" i="0" u="none" strike="noStrike" baseline="0" dirty="0">
                <a:solidFill>
                  <a:schemeClr val="tx1"/>
                </a:solidFill>
                <a:latin typeface="Arial Narrow" pitchFamily="34" charset="0"/>
                <a:cs typeface="Calibri"/>
              </a:rPr>
              <a:t> </a:t>
            </a:r>
            <a:r>
              <a:rPr lang="en-US" sz="1600" b="1" i="0" u="none" strike="noStrike" baseline="0" dirty="0" err="1">
                <a:solidFill>
                  <a:schemeClr val="tx1"/>
                </a:solidFill>
                <a:latin typeface="Arial Narrow" pitchFamily="34" charset="0"/>
                <a:cs typeface="Calibri"/>
              </a:rPr>
              <a:t>saing</a:t>
            </a:r>
            <a:r>
              <a:rPr lang="en-US" sz="1600" b="1" i="0" u="none" strike="noStrike" baseline="0" dirty="0">
                <a:solidFill>
                  <a:schemeClr val="tx1"/>
                </a:solidFill>
                <a:latin typeface="Arial Narrow" pitchFamily="34" charset="0"/>
                <a:cs typeface="Calibri"/>
              </a:rPr>
              <a:t> </a:t>
            </a:r>
            <a:r>
              <a:rPr lang="en-US" sz="1600" b="1" i="0" u="none" strike="noStrike" baseline="0" dirty="0" err="1">
                <a:solidFill>
                  <a:schemeClr val="tx1"/>
                </a:solidFill>
                <a:latin typeface="Arial Narrow" pitchFamily="34" charset="0"/>
                <a:cs typeface="Calibri"/>
              </a:rPr>
              <a:t>ekonomi</a:t>
            </a:r>
            <a:r>
              <a:rPr lang="en-US" sz="1600" b="1" i="0" u="none" strike="noStrike" baseline="0" dirty="0">
                <a:solidFill>
                  <a:schemeClr val="tx1"/>
                </a:solidFill>
                <a:latin typeface="Arial Narrow" pitchFamily="34" charset="0"/>
                <a:cs typeface="Calibri"/>
              </a:rPr>
              <a:t>    </a:t>
            </a:r>
            <a:r>
              <a:rPr lang="en-US" sz="1600" b="1" i="0" u="none" strike="noStrike" baseline="0" dirty="0" err="1">
                <a:solidFill>
                  <a:schemeClr val="tx1"/>
                </a:solidFill>
                <a:latin typeface="Arial Narrow" pitchFamily="34" charset="0"/>
                <a:cs typeface="Calibri"/>
              </a:rPr>
              <a:t>unggulan</a:t>
            </a:r>
            <a:r>
              <a:rPr lang="en-US" sz="1600" b="1" i="0" u="none" strike="noStrike" baseline="0" dirty="0">
                <a:solidFill>
                  <a:schemeClr val="tx1"/>
                </a:solidFill>
                <a:latin typeface="Arial Narrow" pitchFamily="34" charset="0"/>
                <a:cs typeface="Calibri"/>
              </a:rPr>
              <a:t> </a:t>
            </a:r>
            <a:r>
              <a:rPr lang="en-US" sz="1600" b="1" i="0" u="none" strike="noStrike" baseline="0" dirty="0" err="1">
                <a:solidFill>
                  <a:schemeClr val="tx1"/>
                </a:solidFill>
                <a:latin typeface="Arial Narrow" pitchFamily="34" charset="0"/>
                <a:cs typeface="Calibri"/>
              </a:rPr>
              <a:t>daerah</a:t>
            </a:r>
            <a:r>
              <a:rPr lang="en-US" sz="1600" b="1" i="0" u="none" strike="noStrike" baseline="0" dirty="0">
                <a:solidFill>
                  <a:schemeClr val="tx1"/>
                </a:solidFill>
                <a:latin typeface="Arial Narrow" pitchFamily="34" charset="0"/>
                <a:cs typeface="Calibri"/>
              </a:rPr>
              <a:t> yang </a:t>
            </a:r>
            <a:r>
              <a:rPr lang="en-US" sz="1600" b="1" i="0" u="none" strike="noStrike" baseline="0" dirty="0" err="1">
                <a:solidFill>
                  <a:schemeClr val="tx1"/>
                </a:solidFill>
                <a:latin typeface="Arial Narrow" pitchFamily="34" charset="0"/>
                <a:cs typeface="Calibri"/>
              </a:rPr>
              <a:t>tangguh</a:t>
            </a:r>
            <a:r>
              <a:rPr lang="en-US" sz="1600" b="1" i="0" u="none" strike="noStrike" baseline="0" dirty="0">
                <a:solidFill>
                  <a:schemeClr val="tx1"/>
                </a:solidFill>
                <a:latin typeface="Arial Narrow" pitchFamily="34" charset="0"/>
                <a:cs typeface="Calibri"/>
              </a:rPr>
              <a:t> </a:t>
            </a:r>
            <a:r>
              <a:rPr lang="en-US" sz="1600" b="1" i="0" u="none" strike="noStrike" baseline="0" dirty="0" err="1">
                <a:solidFill>
                  <a:schemeClr val="tx1"/>
                </a:solidFill>
                <a:latin typeface="Arial Narrow" pitchFamily="34" charset="0"/>
                <a:cs typeface="Calibri"/>
              </a:rPr>
              <a:t>berbasis</a:t>
            </a:r>
            <a:r>
              <a:rPr lang="en-US" sz="1600" b="1" i="0" u="none" strike="noStrike" baseline="0" dirty="0">
                <a:solidFill>
                  <a:schemeClr val="tx1"/>
                </a:solidFill>
                <a:latin typeface="Arial Narrow" pitchFamily="34" charset="0"/>
                <a:cs typeface="Calibri"/>
              </a:rPr>
              <a:t> </a:t>
            </a:r>
            <a:r>
              <a:rPr lang="en-US" sz="1600" b="1" i="0" u="none" strike="noStrike" baseline="0" dirty="0" err="1">
                <a:solidFill>
                  <a:schemeClr val="tx1"/>
                </a:solidFill>
                <a:latin typeface="Arial Narrow" pitchFamily="34" charset="0"/>
                <a:cs typeface="Calibri"/>
              </a:rPr>
              <a:t>ekonomi</a:t>
            </a:r>
            <a:r>
              <a:rPr lang="en-US" sz="1600" b="1" i="0" u="none" strike="noStrike" baseline="0" dirty="0">
                <a:solidFill>
                  <a:schemeClr val="tx1"/>
                </a:solidFill>
                <a:latin typeface="Arial Narrow" pitchFamily="34" charset="0"/>
                <a:cs typeface="Calibri"/>
              </a:rPr>
              <a:t> </a:t>
            </a:r>
            <a:r>
              <a:rPr lang="en-US" sz="1600" b="1" i="0" u="none" strike="noStrike" baseline="0" dirty="0" err="1">
                <a:solidFill>
                  <a:schemeClr val="tx1"/>
                </a:solidFill>
                <a:latin typeface="Arial Narrow" pitchFamily="34" charset="0"/>
                <a:cs typeface="Calibri"/>
              </a:rPr>
              <a:t>kerakyatan</a:t>
            </a:r>
            <a:endParaRPr lang="en-US" sz="1600" b="1" i="0" u="none" strike="noStrike" baseline="0" dirty="0">
              <a:solidFill>
                <a:schemeClr val="tx1"/>
              </a:solidFill>
              <a:latin typeface="Arial Narrow" pitchFamily="34" charset="0"/>
              <a:cs typeface="Times New Roman"/>
            </a:endParaRPr>
          </a:p>
          <a:p>
            <a:pPr algn="ctr" rtl="0">
              <a:defRPr sz="1000"/>
            </a:pPr>
            <a:endParaRPr lang="en-US" sz="1600" b="1" i="0" u="none" strike="noStrike" baseline="0" dirty="0">
              <a:solidFill>
                <a:schemeClr val="tx1"/>
              </a:solidFill>
              <a:latin typeface="Arial Narrow" pitchFamily="34" charset="0"/>
              <a:cs typeface="Times New Roman"/>
            </a:endParaRPr>
          </a:p>
        </p:txBody>
      </p:sp>
      <p:sp>
        <p:nvSpPr>
          <p:cNvPr id="5" name="AutoShape 52"/>
          <p:cNvSpPr>
            <a:spLocks noChangeArrowheads="1"/>
          </p:cNvSpPr>
          <p:nvPr/>
        </p:nvSpPr>
        <p:spPr bwMode="auto">
          <a:xfrm>
            <a:off x="76200" y="1168336"/>
            <a:ext cx="8229600" cy="175260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wrap="square" lIns="91440" tIns="45720" rIns="91440" bIns="4572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en-US" sz="1600" b="1" i="0" u="none" strike="noStrike" baseline="0" dirty="0" err="1">
                <a:solidFill>
                  <a:schemeClr val="tx1"/>
                </a:solidFill>
                <a:latin typeface="Arial Narrow" pitchFamily="34" charset="0"/>
                <a:cs typeface="Calibri"/>
              </a:rPr>
              <a:t>Sargis</a:t>
            </a:r>
            <a:r>
              <a:rPr lang="en-US" sz="1600" b="1" i="0" u="none" strike="noStrike" baseline="0" dirty="0">
                <a:solidFill>
                  <a:schemeClr val="tx1"/>
                </a:solidFill>
                <a:latin typeface="Arial Narrow" pitchFamily="34" charset="0"/>
                <a:cs typeface="Calibri"/>
              </a:rPr>
              <a:t> </a:t>
            </a:r>
            <a:r>
              <a:rPr lang="en-US" sz="1600" b="1" dirty="0" smtClean="0">
                <a:solidFill>
                  <a:schemeClr val="tx1"/>
                </a:solidFill>
                <a:latin typeface="Arial Narrow" pitchFamily="34" charset="0"/>
                <a:cs typeface="Calibri"/>
              </a:rPr>
              <a:t>1</a:t>
            </a:r>
            <a:r>
              <a:rPr lang="en-US" sz="1600" b="1" i="0" u="none" strike="noStrike" baseline="0" dirty="0" smtClean="0">
                <a:solidFill>
                  <a:schemeClr val="tx1"/>
                </a:solidFill>
                <a:latin typeface="Arial Narrow" pitchFamily="34" charset="0"/>
                <a:cs typeface="Calibri"/>
              </a:rPr>
              <a:t> : </a:t>
            </a:r>
            <a:r>
              <a:rPr lang="en-US" sz="1600" b="1" i="0" u="none" strike="noStrike" baseline="0" dirty="0" err="1">
                <a:solidFill>
                  <a:schemeClr val="tx1"/>
                </a:solidFill>
                <a:latin typeface="Arial Narrow" pitchFamily="34" charset="0"/>
                <a:cs typeface="Calibri"/>
              </a:rPr>
              <a:t>Meningkatnya</a:t>
            </a:r>
            <a:r>
              <a:rPr lang="en-US" sz="1600" b="1" i="0" u="none" strike="noStrike" baseline="0" dirty="0">
                <a:solidFill>
                  <a:schemeClr val="tx1"/>
                </a:solidFill>
                <a:latin typeface="Arial Narrow" pitchFamily="34" charset="0"/>
                <a:cs typeface="Calibri"/>
              </a:rPr>
              <a:t> </a:t>
            </a:r>
            <a:r>
              <a:rPr lang="en-US" sz="1600" b="1" i="0" u="none" strike="noStrike" baseline="0" dirty="0" err="1">
                <a:solidFill>
                  <a:schemeClr val="tx1"/>
                </a:solidFill>
                <a:latin typeface="Arial Narrow" pitchFamily="34" charset="0"/>
                <a:cs typeface="Calibri"/>
              </a:rPr>
              <a:t>produktivitas</a:t>
            </a:r>
            <a:r>
              <a:rPr lang="en-US" sz="1600" b="1" i="0" u="none" strike="noStrike" baseline="0" dirty="0">
                <a:solidFill>
                  <a:schemeClr val="tx1"/>
                </a:solidFill>
                <a:latin typeface="Arial Narrow" pitchFamily="34" charset="0"/>
                <a:cs typeface="Calibri"/>
              </a:rPr>
              <a:t> </a:t>
            </a:r>
            <a:r>
              <a:rPr lang="en-US" sz="1600" b="1" i="0" u="none" strike="noStrike" baseline="0" dirty="0" err="1">
                <a:solidFill>
                  <a:schemeClr val="tx1"/>
                </a:solidFill>
                <a:latin typeface="Arial Narrow" pitchFamily="34" charset="0"/>
                <a:cs typeface="Calibri"/>
              </a:rPr>
              <a:t>sektor</a:t>
            </a:r>
            <a:r>
              <a:rPr lang="en-US" sz="1600" b="1" i="0" u="none" strike="noStrike" baseline="0" dirty="0">
                <a:solidFill>
                  <a:schemeClr val="tx1"/>
                </a:solidFill>
                <a:latin typeface="Arial Narrow" pitchFamily="34" charset="0"/>
                <a:cs typeface="Calibri"/>
              </a:rPr>
              <a:t> </a:t>
            </a:r>
            <a:r>
              <a:rPr lang="en-US" sz="1600" b="1" i="0" u="none" strike="noStrike" baseline="0" dirty="0" err="1">
                <a:solidFill>
                  <a:schemeClr val="tx1"/>
                </a:solidFill>
                <a:latin typeface="Arial Narrow" pitchFamily="34" charset="0"/>
                <a:cs typeface="Calibri"/>
              </a:rPr>
              <a:t>Perdagangan</a:t>
            </a:r>
            <a:endParaRPr lang="en-US" sz="1600" b="1" i="0" u="none" strike="noStrike" baseline="0" dirty="0">
              <a:solidFill>
                <a:schemeClr val="tx1"/>
              </a:solidFill>
              <a:latin typeface="Arial Narrow" pitchFamily="34" charset="0"/>
              <a:cs typeface="Calibri"/>
            </a:endParaRPr>
          </a:p>
          <a:p>
            <a:pPr algn="ctr" rtl="0">
              <a:defRPr sz="1000"/>
            </a:pPr>
            <a:r>
              <a:rPr lang="en-US" sz="1600" b="1" i="0" u="none" strike="noStrike" baseline="0" dirty="0" err="1">
                <a:solidFill>
                  <a:schemeClr val="tx1"/>
                </a:solidFill>
                <a:latin typeface="Arial Narrow" pitchFamily="34" charset="0"/>
                <a:cs typeface="Calibri"/>
              </a:rPr>
              <a:t>Indikator</a:t>
            </a:r>
            <a:r>
              <a:rPr lang="en-US" sz="1600" b="1" i="0" u="none" strike="noStrike" baseline="0" dirty="0">
                <a:solidFill>
                  <a:schemeClr val="tx1"/>
                </a:solidFill>
                <a:latin typeface="Arial Narrow" pitchFamily="34" charset="0"/>
                <a:cs typeface="Calibri"/>
              </a:rPr>
              <a:t> :     </a:t>
            </a:r>
            <a:r>
              <a:rPr lang="en-US" sz="1600" b="1" i="0" u="none" strike="noStrike" baseline="0" dirty="0" err="1">
                <a:solidFill>
                  <a:schemeClr val="tx1"/>
                </a:solidFill>
                <a:latin typeface="Arial Narrow" pitchFamily="34" charset="0"/>
                <a:cs typeface="Calibri"/>
              </a:rPr>
              <a:t>Persentase</a:t>
            </a:r>
            <a:r>
              <a:rPr lang="en-US" sz="1600" b="1" i="0" u="none" strike="noStrike" baseline="0" dirty="0">
                <a:solidFill>
                  <a:schemeClr val="tx1"/>
                </a:solidFill>
                <a:latin typeface="Arial Narrow" pitchFamily="34" charset="0"/>
                <a:cs typeface="Calibri"/>
              </a:rPr>
              <a:t>  </a:t>
            </a:r>
            <a:r>
              <a:rPr lang="en-US" sz="1600" b="1" i="0" u="none" strike="noStrike" baseline="0" dirty="0" err="1">
                <a:solidFill>
                  <a:schemeClr val="tx1"/>
                </a:solidFill>
                <a:latin typeface="Arial Narrow" pitchFamily="34" charset="0"/>
                <a:cs typeface="Calibri"/>
              </a:rPr>
              <a:t>Kenaikan</a:t>
            </a:r>
            <a:r>
              <a:rPr lang="en-US" sz="1600" b="1" i="0" u="none" strike="noStrike" baseline="0" dirty="0">
                <a:solidFill>
                  <a:schemeClr val="tx1"/>
                </a:solidFill>
                <a:latin typeface="Arial Narrow" pitchFamily="34" charset="0"/>
                <a:cs typeface="Calibri"/>
              </a:rPr>
              <a:t> </a:t>
            </a:r>
            <a:r>
              <a:rPr lang="en-US" sz="1600" b="1" i="0" u="none" strike="noStrike" baseline="0" dirty="0" err="1">
                <a:solidFill>
                  <a:schemeClr val="tx1"/>
                </a:solidFill>
                <a:latin typeface="Arial Narrow" pitchFamily="34" charset="0"/>
                <a:cs typeface="Calibri"/>
              </a:rPr>
              <a:t>Nilai</a:t>
            </a:r>
            <a:r>
              <a:rPr lang="en-US" sz="1600" b="1" i="0" u="none" strike="noStrike" baseline="0" dirty="0">
                <a:solidFill>
                  <a:schemeClr val="tx1"/>
                </a:solidFill>
                <a:latin typeface="Arial Narrow" pitchFamily="34" charset="0"/>
                <a:cs typeface="Calibri"/>
              </a:rPr>
              <a:t> volume </a:t>
            </a:r>
            <a:r>
              <a:rPr lang="en-US" sz="1600" b="1" i="0" u="none" strike="noStrike" baseline="0" dirty="0" err="1">
                <a:solidFill>
                  <a:schemeClr val="tx1"/>
                </a:solidFill>
                <a:latin typeface="Arial Narrow" pitchFamily="34" charset="0"/>
                <a:cs typeface="Calibri"/>
              </a:rPr>
              <a:t>Perdagangan</a:t>
            </a:r>
            <a:r>
              <a:rPr lang="en-US" sz="1600" b="1" i="0" u="none" strike="noStrike" baseline="0" dirty="0">
                <a:solidFill>
                  <a:schemeClr val="tx1"/>
                </a:solidFill>
                <a:latin typeface="Arial Narrow" pitchFamily="34" charset="0"/>
                <a:cs typeface="Calibri"/>
              </a:rPr>
              <a:t> </a:t>
            </a:r>
            <a:endParaRPr lang="id-ID" sz="1600" b="1" i="0" u="none" strike="noStrike" baseline="0" dirty="0">
              <a:solidFill>
                <a:schemeClr val="tx1"/>
              </a:solidFill>
              <a:latin typeface="Arial Narrow" pitchFamily="34" charset="0"/>
              <a:cs typeface="Calibri"/>
            </a:endParaRPr>
          </a:p>
          <a:p>
            <a:pPr lvl="5">
              <a:defRPr sz="1000"/>
            </a:pPr>
            <a:r>
              <a:rPr lang="id-ID" sz="1600" b="1" i="0" u="none" strike="noStrike" baseline="0" dirty="0">
                <a:solidFill>
                  <a:schemeClr val="tx1"/>
                </a:solidFill>
                <a:latin typeface="Arial Narrow" pitchFamily="34" charset="0"/>
                <a:cs typeface="Calibri"/>
              </a:rPr>
              <a:t>Target </a:t>
            </a:r>
            <a:r>
              <a:rPr lang="en-US" sz="1600" b="1" dirty="0" smtClean="0">
                <a:solidFill>
                  <a:schemeClr val="tx1"/>
                </a:solidFill>
                <a:latin typeface="Arial Narrow" pitchFamily="34" charset="0"/>
                <a:cs typeface="Calibri"/>
              </a:rPr>
              <a:t>:        </a:t>
            </a:r>
            <a:r>
              <a:rPr lang="id-ID" sz="1600" b="1" i="0" u="none" strike="noStrike" baseline="0" dirty="0" smtClean="0">
                <a:solidFill>
                  <a:schemeClr val="tx1"/>
                </a:solidFill>
                <a:latin typeface="Arial Narrow" pitchFamily="34" charset="0"/>
                <a:cs typeface="Calibri"/>
              </a:rPr>
              <a:t>2019 </a:t>
            </a:r>
            <a:r>
              <a:rPr lang="id-ID" sz="1600" b="1" i="0" u="none" strike="noStrike" baseline="0" dirty="0">
                <a:solidFill>
                  <a:schemeClr val="tx1"/>
                </a:solidFill>
                <a:latin typeface="Arial Narrow" pitchFamily="34" charset="0"/>
                <a:cs typeface="Calibri"/>
              </a:rPr>
              <a:t>(7,91  </a:t>
            </a:r>
            <a:r>
              <a:rPr lang="id-ID" sz="1600" b="1" i="0" u="none" strike="noStrike" baseline="0" dirty="0" smtClean="0">
                <a:solidFill>
                  <a:schemeClr val="tx1"/>
                </a:solidFill>
                <a:latin typeface="Arial Narrow" pitchFamily="34" charset="0"/>
                <a:cs typeface="Calibri"/>
              </a:rPr>
              <a:t>%),</a:t>
            </a:r>
            <a:r>
              <a:rPr lang="en-US" sz="1600" b="1" i="0" u="none" strike="noStrike" baseline="0" dirty="0" smtClean="0">
                <a:solidFill>
                  <a:schemeClr val="tx1"/>
                </a:solidFill>
                <a:latin typeface="Arial Narrow" pitchFamily="34" charset="0"/>
                <a:cs typeface="Calibri"/>
              </a:rPr>
              <a:t>                      </a:t>
            </a:r>
            <a:r>
              <a:rPr lang="id-ID" sz="1600" b="1" i="0" u="none" strike="noStrike" baseline="0" dirty="0" smtClean="0">
                <a:solidFill>
                  <a:schemeClr val="tx1"/>
                </a:solidFill>
                <a:latin typeface="Arial Narrow" pitchFamily="34" charset="0"/>
                <a:cs typeface="Calibri"/>
              </a:rPr>
              <a:t>  </a:t>
            </a:r>
            <a:endParaRPr lang="en-US" sz="1600" b="1" i="0" u="none" strike="noStrike" baseline="0" dirty="0" smtClean="0">
              <a:solidFill>
                <a:schemeClr val="tx1"/>
              </a:solidFill>
              <a:latin typeface="Arial Narrow" pitchFamily="34" charset="0"/>
              <a:cs typeface="Calibri"/>
            </a:endParaRPr>
          </a:p>
          <a:p>
            <a:pPr algn="ctr" rtl="0">
              <a:defRPr sz="1000"/>
            </a:pPr>
            <a:r>
              <a:rPr lang="id-ID" sz="1600" b="1" i="0" u="none" strike="noStrike" baseline="0" dirty="0" smtClean="0">
                <a:solidFill>
                  <a:schemeClr val="tx1"/>
                </a:solidFill>
                <a:latin typeface="Arial Narrow" pitchFamily="34" charset="0"/>
                <a:cs typeface="Calibri"/>
              </a:rPr>
              <a:t>2020 </a:t>
            </a:r>
            <a:r>
              <a:rPr lang="id-ID" sz="1600" b="1" i="0" u="none" strike="noStrike" baseline="0" dirty="0">
                <a:solidFill>
                  <a:schemeClr val="tx1"/>
                </a:solidFill>
                <a:latin typeface="Arial Narrow" pitchFamily="34" charset="0"/>
                <a:cs typeface="Calibri"/>
              </a:rPr>
              <a:t>(16,64%), </a:t>
            </a:r>
            <a:endParaRPr lang="en-US" sz="1600" b="1" i="0" u="none" strike="noStrike" baseline="0" dirty="0" smtClean="0">
              <a:solidFill>
                <a:schemeClr val="tx1"/>
              </a:solidFill>
              <a:latin typeface="Arial Narrow" pitchFamily="34" charset="0"/>
              <a:cs typeface="Calibri"/>
            </a:endParaRPr>
          </a:p>
          <a:p>
            <a:pPr algn="ctr" rtl="0">
              <a:defRPr sz="1000"/>
            </a:pPr>
            <a:r>
              <a:rPr lang="id-ID" sz="1600" b="1" i="0" u="none" strike="noStrike" baseline="0" dirty="0" smtClean="0">
                <a:solidFill>
                  <a:schemeClr val="tx1"/>
                </a:solidFill>
                <a:latin typeface="Arial Narrow" pitchFamily="34" charset="0"/>
                <a:cs typeface="Calibri"/>
              </a:rPr>
              <a:t>2021 </a:t>
            </a:r>
            <a:r>
              <a:rPr lang="id-ID" sz="1600" b="1" i="0" u="none" strike="noStrike" baseline="0" dirty="0">
                <a:solidFill>
                  <a:schemeClr val="tx1"/>
                </a:solidFill>
                <a:latin typeface="Arial Narrow" pitchFamily="34" charset="0"/>
                <a:cs typeface="Calibri"/>
              </a:rPr>
              <a:t>(26,19%), </a:t>
            </a:r>
            <a:endParaRPr lang="en-US" sz="1600" b="1" i="0" u="none" strike="noStrike" baseline="0" dirty="0" smtClean="0">
              <a:solidFill>
                <a:schemeClr val="tx1"/>
              </a:solidFill>
              <a:latin typeface="Arial Narrow" pitchFamily="34" charset="0"/>
              <a:cs typeface="Calibri"/>
            </a:endParaRPr>
          </a:p>
          <a:p>
            <a:pPr algn="ctr" rtl="0">
              <a:defRPr sz="1000"/>
            </a:pPr>
            <a:r>
              <a:rPr lang="id-ID" sz="1600" b="1" i="0" u="none" strike="noStrike" baseline="0" dirty="0" smtClean="0">
                <a:solidFill>
                  <a:schemeClr val="tx1"/>
                </a:solidFill>
                <a:latin typeface="Arial Narrow" pitchFamily="34" charset="0"/>
                <a:cs typeface="Calibri"/>
              </a:rPr>
              <a:t>2022 </a:t>
            </a:r>
            <a:r>
              <a:rPr lang="id-ID" sz="1600" b="1" i="0" u="none" strike="noStrike" baseline="0" dirty="0">
                <a:solidFill>
                  <a:schemeClr val="tx1"/>
                </a:solidFill>
                <a:latin typeface="Arial Narrow" pitchFamily="34" charset="0"/>
                <a:cs typeface="Calibri"/>
              </a:rPr>
              <a:t>(36,57%), </a:t>
            </a:r>
            <a:endParaRPr lang="en-US" sz="1600" b="1" i="0" u="none" strike="noStrike" baseline="0" dirty="0" smtClean="0">
              <a:solidFill>
                <a:schemeClr val="tx1"/>
              </a:solidFill>
              <a:latin typeface="Arial Narrow" pitchFamily="34" charset="0"/>
              <a:cs typeface="Calibri"/>
            </a:endParaRPr>
          </a:p>
          <a:p>
            <a:pPr algn="ctr" rtl="0">
              <a:defRPr sz="1000"/>
            </a:pPr>
            <a:r>
              <a:rPr lang="id-ID" sz="1600" b="1" i="0" u="none" strike="noStrike" baseline="0" dirty="0" smtClean="0">
                <a:solidFill>
                  <a:schemeClr val="tx1"/>
                </a:solidFill>
                <a:latin typeface="Arial Narrow" pitchFamily="34" charset="0"/>
                <a:cs typeface="Calibri"/>
              </a:rPr>
              <a:t>2023 </a:t>
            </a:r>
            <a:r>
              <a:rPr lang="id-ID" sz="1600" b="1" i="0" u="none" strike="noStrike" baseline="0" dirty="0">
                <a:solidFill>
                  <a:schemeClr val="tx1"/>
                </a:solidFill>
                <a:latin typeface="Arial Narrow" pitchFamily="34" charset="0"/>
                <a:cs typeface="Calibri"/>
              </a:rPr>
              <a:t>(47,77%)</a:t>
            </a:r>
            <a:endParaRPr lang="en-US" sz="1600" b="1" i="0" u="none" strike="noStrike" baseline="0" dirty="0">
              <a:solidFill>
                <a:schemeClr val="tx1"/>
              </a:solidFill>
              <a:latin typeface="Arial Narrow" pitchFamily="34" charset="0"/>
              <a:cs typeface="Calibri"/>
            </a:endParaRPr>
          </a:p>
        </p:txBody>
      </p:sp>
      <p:sp>
        <p:nvSpPr>
          <p:cNvPr id="7" name="AutoShape 55"/>
          <p:cNvSpPr>
            <a:spLocks noChangeArrowheads="1"/>
          </p:cNvSpPr>
          <p:nvPr/>
        </p:nvSpPr>
        <p:spPr bwMode="auto">
          <a:xfrm>
            <a:off x="898160" y="3454336"/>
            <a:ext cx="6553200" cy="2336864"/>
          </a:xfrm>
          <a:prstGeom prst="roundRect">
            <a:avLst>
              <a:gd name="adj" fmla="val 16667"/>
            </a:avLst>
          </a:prstGeom>
          <a:ln>
            <a:headEnd/>
            <a:tailEnd/>
          </a:ln>
        </p:spPr>
        <p:style>
          <a:lnRef idx="1">
            <a:schemeClr val="accent4"/>
          </a:lnRef>
          <a:fillRef idx="3">
            <a:schemeClr val="accent4"/>
          </a:fillRef>
          <a:effectRef idx="2">
            <a:schemeClr val="accent4"/>
          </a:effectRef>
          <a:fontRef idx="minor">
            <a:schemeClr val="lt1"/>
          </a:fontRef>
        </p:style>
        <p:txBody>
          <a:bodyPr wrap="square" lIns="91440" tIns="45720" rIns="91440" bIns="4572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lnSpc>
                <a:spcPts val="500"/>
              </a:lnSpc>
              <a:defRPr sz="1000"/>
            </a:pPr>
            <a:endParaRPr lang="id-ID" sz="1600" b="1" i="0" u="none" strike="noStrike" baseline="0" dirty="0" smtClean="0">
              <a:solidFill>
                <a:schemeClr val="tx1"/>
              </a:solidFill>
              <a:latin typeface="Arial Narrow" pitchFamily="34" charset="0"/>
              <a:cs typeface="Calibri"/>
            </a:endParaRPr>
          </a:p>
          <a:p>
            <a:pPr algn="ctr" rtl="0">
              <a:lnSpc>
                <a:spcPts val="500"/>
              </a:lnSpc>
              <a:defRPr sz="1000"/>
            </a:pPr>
            <a:endParaRPr lang="id-ID" sz="1600" b="1" dirty="0" smtClean="0">
              <a:solidFill>
                <a:schemeClr val="tx1"/>
              </a:solidFill>
              <a:latin typeface="Arial Narrow" pitchFamily="34" charset="0"/>
              <a:cs typeface="Calibri"/>
            </a:endParaRPr>
          </a:p>
          <a:p>
            <a:pPr algn="ctr" rtl="0">
              <a:lnSpc>
                <a:spcPts val="500"/>
              </a:lnSpc>
              <a:defRPr sz="1000"/>
            </a:pPr>
            <a:endParaRPr lang="id-ID" sz="1600" b="1" i="0" u="none" strike="noStrike" baseline="0" dirty="0" smtClean="0">
              <a:solidFill>
                <a:schemeClr val="tx1"/>
              </a:solidFill>
              <a:latin typeface="Arial Narrow" pitchFamily="34" charset="0"/>
              <a:cs typeface="Calibri"/>
            </a:endParaRPr>
          </a:p>
          <a:p>
            <a:pPr algn="ctr" rtl="0">
              <a:lnSpc>
                <a:spcPts val="600"/>
              </a:lnSpc>
              <a:defRPr sz="1000"/>
            </a:pPr>
            <a:endParaRPr lang="en-US" sz="1600" b="1" i="0" u="none" strike="noStrike" baseline="0" dirty="0">
              <a:solidFill>
                <a:schemeClr val="tx1"/>
              </a:solidFill>
              <a:latin typeface="Arial Narrow" pitchFamily="34" charset="0"/>
              <a:cs typeface="Times New Roman"/>
            </a:endParaRPr>
          </a:p>
          <a:p>
            <a:pPr algn="ctr"/>
            <a:r>
              <a:rPr lang="en-US" sz="1600" b="1" dirty="0" smtClean="0">
                <a:solidFill>
                  <a:schemeClr val="tx1"/>
                </a:solidFill>
                <a:latin typeface="Arial Narrow" pitchFamily="34" charset="0"/>
              </a:rPr>
              <a:t>Program </a:t>
            </a:r>
            <a:r>
              <a:rPr lang="en-US" sz="1600" b="1" dirty="0" err="1" smtClean="0">
                <a:solidFill>
                  <a:schemeClr val="tx1"/>
                </a:solidFill>
                <a:latin typeface="Arial Narrow" pitchFamily="34" charset="0"/>
              </a:rPr>
              <a:t>Peningkatan</a:t>
            </a:r>
            <a:r>
              <a:rPr lang="en-US" sz="1600" b="1" dirty="0" smtClean="0">
                <a:solidFill>
                  <a:schemeClr val="tx1"/>
                </a:solidFill>
                <a:latin typeface="Arial Narrow" pitchFamily="34" charset="0"/>
              </a:rPr>
              <a:t> </a:t>
            </a:r>
            <a:r>
              <a:rPr lang="en-US" sz="1600" b="1" dirty="0" err="1" smtClean="0">
                <a:solidFill>
                  <a:schemeClr val="tx1"/>
                </a:solidFill>
                <a:latin typeface="Arial Narrow" pitchFamily="34" charset="0"/>
              </a:rPr>
              <a:t>Efesiensi</a:t>
            </a:r>
            <a:r>
              <a:rPr lang="en-US" sz="1600" b="1" dirty="0" smtClean="0">
                <a:solidFill>
                  <a:schemeClr val="tx1"/>
                </a:solidFill>
                <a:latin typeface="Arial Narrow" pitchFamily="34" charset="0"/>
              </a:rPr>
              <a:t> </a:t>
            </a:r>
            <a:r>
              <a:rPr lang="en-US" sz="1600" b="1" dirty="0" err="1" smtClean="0">
                <a:solidFill>
                  <a:schemeClr val="tx1"/>
                </a:solidFill>
                <a:latin typeface="Arial Narrow" pitchFamily="34" charset="0"/>
              </a:rPr>
              <a:t>Perdagangan</a:t>
            </a:r>
            <a:r>
              <a:rPr lang="en-US" sz="1600" b="1" dirty="0" smtClean="0">
                <a:solidFill>
                  <a:schemeClr val="tx1"/>
                </a:solidFill>
                <a:latin typeface="Arial Narrow" pitchFamily="34" charset="0"/>
              </a:rPr>
              <a:t> </a:t>
            </a:r>
            <a:r>
              <a:rPr lang="en-US" sz="1600" b="1" dirty="0" err="1" smtClean="0">
                <a:solidFill>
                  <a:schemeClr val="tx1"/>
                </a:solidFill>
                <a:latin typeface="Arial Narrow" pitchFamily="34" charset="0"/>
              </a:rPr>
              <a:t>Dalam</a:t>
            </a:r>
            <a:r>
              <a:rPr lang="en-US" sz="1600" b="1" dirty="0" smtClean="0">
                <a:solidFill>
                  <a:schemeClr val="tx1"/>
                </a:solidFill>
                <a:latin typeface="Arial Narrow" pitchFamily="34" charset="0"/>
              </a:rPr>
              <a:t> </a:t>
            </a:r>
            <a:r>
              <a:rPr lang="en-US" sz="1600" b="1" dirty="0" err="1" smtClean="0">
                <a:solidFill>
                  <a:schemeClr val="tx1"/>
                </a:solidFill>
                <a:latin typeface="Arial Narrow" pitchFamily="34" charset="0"/>
              </a:rPr>
              <a:t>Negeri</a:t>
            </a:r>
            <a:endParaRPr lang="en-US" sz="1600" b="1" dirty="0" smtClean="0">
              <a:solidFill>
                <a:schemeClr val="tx1"/>
              </a:solidFill>
              <a:latin typeface="Arial Narrow" pitchFamily="34" charset="0"/>
            </a:endParaRPr>
          </a:p>
          <a:p>
            <a:pPr algn="ctr"/>
            <a:r>
              <a:rPr lang="en-US" sz="1600" b="1" dirty="0" err="1" smtClean="0">
                <a:solidFill>
                  <a:schemeClr val="tx1"/>
                </a:solidFill>
                <a:latin typeface="Arial Narrow" pitchFamily="34" charset="0"/>
              </a:rPr>
              <a:t>Indikator</a:t>
            </a:r>
            <a:r>
              <a:rPr lang="en-US" sz="1600" b="1" dirty="0" smtClean="0">
                <a:solidFill>
                  <a:schemeClr val="tx1"/>
                </a:solidFill>
                <a:latin typeface="Arial Narrow" pitchFamily="34" charset="0"/>
              </a:rPr>
              <a:t> :   </a:t>
            </a:r>
            <a:r>
              <a:rPr lang="en-US" sz="1600" b="1" dirty="0" err="1" smtClean="0">
                <a:solidFill>
                  <a:schemeClr val="tx1"/>
                </a:solidFill>
                <a:latin typeface="Arial Narrow" pitchFamily="34" charset="0"/>
              </a:rPr>
              <a:t>Persentase</a:t>
            </a:r>
            <a:r>
              <a:rPr lang="en-US" sz="1600" b="1" dirty="0" smtClean="0">
                <a:solidFill>
                  <a:schemeClr val="tx1"/>
                </a:solidFill>
                <a:latin typeface="Arial Narrow" pitchFamily="34" charset="0"/>
              </a:rPr>
              <a:t> </a:t>
            </a:r>
            <a:r>
              <a:rPr lang="en-US" sz="1600" b="1" dirty="0" err="1" smtClean="0">
                <a:solidFill>
                  <a:schemeClr val="tx1"/>
                </a:solidFill>
                <a:latin typeface="Arial Narrow" pitchFamily="34" charset="0"/>
              </a:rPr>
              <a:t>Pasar</a:t>
            </a:r>
            <a:r>
              <a:rPr lang="en-US" sz="1600" b="1" dirty="0" smtClean="0">
                <a:solidFill>
                  <a:schemeClr val="tx1"/>
                </a:solidFill>
                <a:latin typeface="Arial Narrow" pitchFamily="34" charset="0"/>
              </a:rPr>
              <a:t> </a:t>
            </a:r>
            <a:r>
              <a:rPr lang="en-US" sz="1600" b="1" dirty="0" err="1" smtClean="0">
                <a:solidFill>
                  <a:schemeClr val="tx1"/>
                </a:solidFill>
                <a:latin typeface="Arial Narrow" pitchFamily="34" charset="0"/>
              </a:rPr>
              <a:t>Ber</a:t>
            </a:r>
            <a:r>
              <a:rPr lang="en-US" sz="1600" b="1" dirty="0" smtClean="0">
                <a:solidFill>
                  <a:schemeClr val="tx1"/>
                </a:solidFill>
                <a:latin typeface="Arial Narrow" pitchFamily="34" charset="0"/>
              </a:rPr>
              <a:t> SNI </a:t>
            </a:r>
            <a:r>
              <a:rPr lang="en-US" sz="1600" b="1" dirty="0" err="1" smtClean="0">
                <a:solidFill>
                  <a:schemeClr val="tx1"/>
                </a:solidFill>
                <a:latin typeface="Arial Narrow" pitchFamily="34" charset="0"/>
              </a:rPr>
              <a:t>dan</a:t>
            </a:r>
            <a:r>
              <a:rPr lang="en-US" sz="1600" b="1" dirty="0" smtClean="0">
                <a:solidFill>
                  <a:schemeClr val="tx1"/>
                </a:solidFill>
                <a:latin typeface="Arial Narrow" pitchFamily="34" charset="0"/>
              </a:rPr>
              <a:t> </a:t>
            </a:r>
            <a:r>
              <a:rPr lang="en-US" sz="1600" b="1" dirty="0" err="1" smtClean="0">
                <a:solidFill>
                  <a:schemeClr val="tx1"/>
                </a:solidFill>
                <a:latin typeface="Arial Narrow" pitchFamily="34" charset="0"/>
              </a:rPr>
              <a:t>tertib</a:t>
            </a:r>
            <a:r>
              <a:rPr lang="en-US" sz="1600" b="1" dirty="0" smtClean="0">
                <a:solidFill>
                  <a:schemeClr val="tx1"/>
                </a:solidFill>
                <a:latin typeface="Arial Narrow" pitchFamily="34" charset="0"/>
              </a:rPr>
              <a:t> </a:t>
            </a:r>
            <a:r>
              <a:rPr lang="en-US" sz="1600" b="1" dirty="0" err="1" smtClean="0">
                <a:solidFill>
                  <a:schemeClr val="tx1"/>
                </a:solidFill>
                <a:latin typeface="Arial Narrow" pitchFamily="34" charset="0"/>
              </a:rPr>
              <a:t>ukur</a:t>
            </a:r>
            <a:endParaRPr lang="en-US" sz="1600" b="1" dirty="0" smtClean="0">
              <a:solidFill>
                <a:schemeClr val="tx1"/>
              </a:solidFill>
              <a:latin typeface="Arial Narrow" pitchFamily="34" charset="0"/>
            </a:endParaRPr>
          </a:p>
          <a:p>
            <a:pPr algn="ctr"/>
            <a:endParaRPr lang="en-US" sz="1000" b="1" dirty="0" smtClean="0">
              <a:solidFill>
                <a:schemeClr val="tx1"/>
              </a:solidFill>
              <a:latin typeface="Arial Narrow" pitchFamily="34" charset="0"/>
            </a:endParaRPr>
          </a:p>
          <a:p>
            <a:pPr lvl="3"/>
            <a:r>
              <a:rPr lang="id-ID" sz="1600" b="1" dirty="0" smtClean="0">
                <a:solidFill>
                  <a:schemeClr val="tx1"/>
                </a:solidFill>
                <a:latin typeface="Arial Narrow" pitchFamily="34" charset="0"/>
              </a:rPr>
              <a:t>Target :</a:t>
            </a:r>
            <a:r>
              <a:rPr lang="en-US" sz="1600" b="1" dirty="0" smtClean="0">
                <a:solidFill>
                  <a:schemeClr val="tx1"/>
                </a:solidFill>
                <a:latin typeface="Arial Narrow" pitchFamily="34" charset="0"/>
              </a:rPr>
              <a:t> </a:t>
            </a:r>
            <a:r>
              <a:rPr lang="id-ID" sz="1600" b="1" dirty="0" smtClean="0">
                <a:solidFill>
                  <a:schemeClr val="tx1"/>
                </a:solidFill>
                <a:latin typeface="Arial Narrow" pitchFamily="34" charset="0"/>
              </a:rPr>
              <a:t> </a:t>
            </a:r>
            <a:r>
              <a:rPr lang="en-US" sz="1600" b="1" dirty="0" err="1" smtClean="0">
                <a:solidFill>
                  <a:schemeClr val="tx1"/>
                </a:solidFill>
                <a:latin typeface="Arial Narrow" pitchFamily="34" charset="0"/>
              </a:rPr>
              <a:t>tahun</a:t>
            </a:r>
            <a:r>
              <a:rPr lang="en-US" sz="1600" b="1" dirty="0" smtClean="0">
                <a:solidFill>
                  <a:schemeClr val="tx1"/>
                </a:solidFill>
                <a:latin typeface="Arial Narrow" pitchFamily="34" charset="0"/>
              </a:rPr>
              <a:t>   2019 (</a:t>
            </a:r>
            <a:r>
              <a:rPr lang="id-ID" sz="1600" b="1" dirty="0" smtClean="0">
                <a:solidFill>
                  <a:schemeClr val="tx1"/>
                </a:solidFill>
                <a:latin typeface="Arial Narrow" pitchFamily="34" charset="0"/>
              </a:rPr>
              <a:t>15%</a:t>
            </a:r>
            <a:r>
              <a:rPr lang="en-US" sz="1600" b="1" dirty="0" smtClean="0">
                <a:solidFill>
                  <a:schemeClr val="tx1"/>
                </a:solidFill>
                <a:latin typeface="Arial Narrow" pitchFamily="34" charset="0"/>
              </a:rPr>
              <a:t>)                        </a:t>
            </a:r>
          </a:p>
          <a:p>
            <a:pPr algn="ctr"/>
            <a:r>
              <a:rPr lang="en-US" sz="1600" b="1" dirty="0" smtClean="0">
                <a:solidFill>
                  <a:schemeClr val="tx1"/>
                </a:solidFill>
                <a:latin typeface="Arial Narrow" pitchFamily="34" charset="0"/>
              </a:rPr>
              <a:t>2020 (30%), </a:t>
            </a:r>
          </a:p>
          <a:p>
            <a:pPr algn="ctr"/>
            <a:r>
              <a:rPr lang="en-US" sz="1600" b="1" dirty="0" smtClean="0">
                <a:solidFill>
                  <a:schemeClr val="tx1"/>
                </a:solidFill>
                <a:latin typeface="Arial Narrow" pitchFamily="34" charset="0"/>
              </a:rPr>
              <a:t>2021 (50%), </a:t>
            </a:r>
          </a:p>
          <a:p>
            <a:pPr algn="ctr"/>
            <a:r>
              <a:rPr lang="en-US" sz="1600" b="1" dirty="0" smtClean="0">
                <a:solidFill>
                  <a:schemeClr val="tx1"/>
                </a:solidFill>
                <a:latin typeface="Arial Narrow" pitchFamily="34" charset="0"/>
              </a:rPr>
              <a:t>2022 (75 %), </a:t>
            </a:r>
          </a:p>
          <a:p>
            <a:pPr algn="ctr"/>
            <a:r>
              <a:rPr lang="en-US" sz="1600" b="1" dirty="0" smtClean="0">
                <a:solidFill>
                  <a:schemeClr val="tx1"/>
                </a:solidFill>
                <a:latin typeface="Arial Narrow" pitchFamily="34" charset="0"/>
              </a:rPr>
              <a:t>2023 (100 %)</a:t>
            </a:r>
            <a:endParaRPr lang="id-ID" sz="1600" b="1" dirty="0">
              <a:solidFill>
                <a:schemeClr val="tx1"/>
              </a:solidFill>
              <a:latin typeface="Arial Narrow" pitchFamily="34" charset="0"/>
            </a:endParaRPr>
          </a:p>
          <a:p>
            <a:pPr rtl="0" fontAlgn="base"/>
            <a:endParaRPr lang="en-US" sz="1100" b="1" i="0" baseline="0" dirty="0">
              <a:solidFill>
                <a:schemeClr val="tx1"/>
              </a:solidFill>
              <a:latin typeface="Arial Narrow" pitchFamily="34" charset="0"/>
            </a:endParaRPr>
          </a:p>
          <a:p>
            <a:pPr rtl="0" fontAlgn="base"/>
            <a:endParaRPr lang="en-US" sz="1100" b="1" i="0" baseline="0" dirty="0">
              <a:solidFill>
                <a:schemeClr val="tx1"/>
              </a:solidFill>
              <a:latin typeface="Arial Narrow" pitchFamily="34" charset="0"/>
            </a:endParaRPr>
          </a:p>
          <a:p>
            <a:pPr algn="ctr" rtl="0">
              <a:lnSpc>
                <a:spcPts val="600"/>
              </a:lnSpc>
              <a:defRPr sz="1000"/>
            </a:pPr>
            <a:endParaRPr lang="en-US" sz="1600" b="1" i="0" u="none" strike="noStrike" baseline="0" dirty="0">
              <a:solidFill>
                <a:schemeClr val="tx1"/>
              </a:solidFill>
              <a:latin typeface="Arial Narrow" pitchFamily="34" charset="0"/>
              <a:cs typeface="Times New Roman"/>
            </a:endParaRPr>
          </a:p>
        </p:txBody>
      </p:sp>
      <p:cxnSp>
        <p:nvCxnSpPr>
          <p:cNvPr id="13" name="Straight Arrow Connector 12"/>
          <p:cNvCxnSpPr>
            <a:stCxn id="4" idx="2"/>
            <a:endCxn id="5" idx="0"/>
          </p:cNvCxnSpPr>
          <p:nvPr/>
        </p:nvCxnSpPr>
        <p:spPr>
          <a:xfrm rot="16200000" flipH="1">
            <a:off x="4053855" y="1031191"/>
            <a:ext cx="255240" cy="1904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2"/>
            <a:endCxn id="7" idx="0"/>
          </p:cNvCxnSpPr>
          <p:nvPr/>
        </p:nvCxnSpPr>
        <p:spPr>
          <a:xfrm rot="5400000">
            <a:off x="3916180" y="3179516"/>
            <a:ext cx="533400" cy="162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3"/>
          <p:cNvSpPr>
            <a:spLocks noChangeArrowheads="1"/>
          </p:cNvSpPr>
          <p:nvPr/>
        </p:nvSpPr>
        <p:spPr bwMode="auto">
          <a:xfrm>
            <a:off x="563380" y="1371600"/>
            <a:ext cx="7391399" cy="2133600"/>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wrap="square" lIns="91440" tIns="45720" rIns="91440" bIns="4572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id-ID" sz="1600" b="1" i="0" u="none" strike="noStrike" baseline="0" dirty="0" smtClean="0">
              <a:solidFill>
                <a:srgbClr val="000000"/>
              </a:solidFill>
              <a:latin typeface="Arial Narrow" pitchFamily="34" charset="0"/>
              <a:cs typeface="Calibri"/>
            </a:endParaRPr>
          </a:p>
          <a:p>
            <a:pPr algn="ctr" rtl="0">
              <a:defRPr sz="1000"/>
            </a:pPr>
            <a:endParaRPr lang="id-ID" sz="1600" b="1" dirty="0" smtClean="0">
              <a:solidFill>
                <a:srgbClr val="000000"/>
              </a:solidFill>
              <a:latin typeface="Arial Narrow" pitchFamily="34" charset="0"/>
              <a:cs typeface="Calibri"/>
            </a:endParaRPr>
          </a:p>
          <a:p>
            <a:pPr algn="ctr" rtl="0">
              <a:defRPr sz="1000"/>
            </a:pPr>
            <a:r>
              <a:rPr lang="en-US" sz="1600" b="1" i="0" u="none" strike="noStrike" baseline="0" dirty="0" err="1" smtClean="0">
                <a:solidFill>
                  <a:srgbClr val="000000"/>
                </a:solidFill>
                <a:latin typeface="Arial Narrow" pitchFamily="34" charset="0"/>
                <a:cs typeface="Calibri"/>
              </a:rPr>
              <a:t>Sargis</a:t>
            </a:r>
            <a:r>
              <a:rPr lang="en-US" sz="1600" b="1" i="0" u="none" strike="noStrike" baseline="0" dirty="0" smtClean="0">
                <a:solidFill>
                  <a:srgbClr val="000000"/>
                </a:solidFill>
                <a:latin typeface="Arial Narrow" pitchFamily="34" charset="0"/>
                <a:cs typeface="Calibri"/>
              </a:rPr>
              <a:t>  2: </a:t>
            </a:r>
            <a:r>
              <a:rPr lang="en-US" sz="1600" b="1" i="0" u="none" strike="noStrike" baseline="0" dirty="0" err="1">
                <a:solidFill>
                  <a:srgbClr val="000000"/>
                </a:solidFill>
                <a:latin typeface="Arial Narrow" pitchFamily="34" charset="0"/>
                <a:cs typeface="Calibri"/>
              </a:rPr>
              <a:t>Meningkatnya</a:t>
            </a:r>
            <a:r>
              <a:rPr lang="en-US" sz="1600" b="1" i="0" u="none" strike="noStrike" baseline="0" dirty="0">
                <a:solidFill>
                  <a:srgbClr val="000000"/>
                </a:solidFill>
                <a:latin typeface="Arial Narrow" pitchFamily="34" charset="0"/>
                <a:cs typeface="Calibri"/>
              </a:rPr>
              <a:t> </a:t>
            </a:r>
            <a:r>
              <a:rPr lang="en-US" sz="1600" b="1" i="0" u="none" strike="noStrike" baseline="0" dirty="0" err="1">
                <a:solidFill>
                  <a:srgbClr val="000000"/>
                </a:solidFill>
                <a:latin typeface="Arial Narrow" pitchFamily="34" charset="0"/>
                <a:cs typeface="Calibri"/>
              </a:rPr>
              <a:t>produktivitas</a:t>
            </a:r>
            <a:r>
              <a:rPr lang="en-US" sz="1600" b="1" i="0" u="none" strike="noStrike" baseline="0" dirty="0">
                <a:solidFill>
                  <a:srgbClr val="000000"/>
                </a:solidFill>
                <a:latin typeface="Arial Narrow" pitchFamily="34" charset="0"/>
                <a:cs typeface="Calibri"/>
              </a:rPr>
              <a:t> </a:t>
            </a:r>
            <a:r>
              <a:rPr lang="en-US" sz="1600" b="1" i="0" u="none" strike="noStrike" baseline="0" dirty="0" err="1">
                <a:solidFill>
                  <a:srgbClr val="000000"/>
                </a:solidFill>
                <a:latin typeface="Arial Narrow" pitchFamily="34" charset="0"/>
                <a:cs typeface="Calibri"/>
              </a:rPr>
              <a:t>sektor</a:t>
            </a:r>
            <a:r>
              <a:rPr lang="en-US" sz="1600" b="1" i="0" u="none" strike="noStrike" baseline="0" dirty="0">
                <a:solidFill>
                  <a:srgbClr val="000000"/>
                </a:solidFill>
                <a:latin typeface="Arial Narrow" pitchFamily="34" charset="0"/>
                <a:cs typeface="Calibri"/>
              </a:rPr>
              <a:t> </a:t>
            </a:r>
            <a:r>
              <a:rPr lang="en-US" sz="1600" b="1" i="0" u="none" strike="noStrike" baseline="0" dirty="0" err="1">
                <a:solidFill>
                  <a:srgbClr val="000000"/>
                </a:solidFill>
                <a:latin typeface="Arial Narrow" pitchFamily="34" charset="0"/>
                <a:cs typeface="Calibri"/>
              </a:rPr>
              <a:t>industri</a:t>
            </a:r>
            <a:endParaRPr lang="en-US" sz="1600" b="1" i="0" u="none" strike="noStrike" baseline="0" dirty="0">
              <a:solidFill>
                <a:srgbClr val="000000"/>
              </a:solidFill>
              <a:latin typeface="Arial Narrow" pitchFamily="34" charset="0"/>
              <a:cs typeface="Calibri"/>
            </a:endParaRPr>
          </a:p>
          <a:p>
            <a:pPr marL="0" marR="0" indent="0" algn="ctr" defTabSz="914400" rtl="0" eaLnBrk="1" fontAlgn="auto" latinLnBrk="0" hangingPunct="1">
              <a:lnSpc>
                <a:spcPct val="100000"/>
              </a:lnSpc>
              <a:spcBef>
                <a:spcPts val="0"/>
              </a:spcBef>
              <a:spcAft>
                <a:spcPts val="0"/>
              </a:spcAft>
              <a:buClrTx/>
              <a:buSzTx/>
              <a:buFontTx/>
              <a:buNone/>
              <a:tabLst/>
              <a:defRPr sz="1000"/>
            </a:pPr>
            <a:r>
              <a:rPr lang="en-US" sz="1600" b="1" i="0" u="none" strike="noStrike" baseline="0" dirty="0" err="1">
                <a:solidFill>
                  <a:srgbClr val="000000"/>
                </a:solidFill>
                <a:latin typeface="Arial Narrow" pitchFamily="34" charset="0"/>
                <a:cs typeface="Calibri"/>
              </a:rPr>
              <a:t>Indikator</a:t>
            </a:r>
            <a:r>
              <a:rPr lang="en-US" sz="1600" b="1" i="0" u="none" strike="noStrike" baseline="0" dirty="0">
                <a:solidFill>
                  <a:srgbClr val="000000"/>
                </a:solidFill>
                <a:latin typeface="Arial Narrow" pitchFamily="34" charset="0"/>
                <a:cs typeface="Calibri"/>
              </a:rPr>
              <a:t> :  </a:t>
            </a:r>
            <a:r>
              <a:rPr lang="en-US" sz="1600" b="1" i="0" u="none" strike="noStrike" baseline="0" dirty="0" err="1">
                <a:solidFill>
                  <a:srgbClr val="000000"/>
                </a:solidFill>
                <a:latin typeface="Arial Narrow" pitchFamily="34" charset="0"/>
                <a:cs typeface="Calibri"/>
              </a:rPr>
              <a:t>Persentase</a:t>
            </a:r>
            <a:r>
              <a:rPr lang="en-US" sz="1600" b="1" i="0" u="none" strike="noStrike" baseline="0" dirty="0">
                <a:solidFill>
                  <a:srgbClr val="000000"/>
                </a:solidFill>
                <a:latin typeface="Arial Narrow" pitchFamily="34" charset="0"/>
                <a:cs typeface="Calibri"/>
              </a:rPr>
              <a:t> </a:t>
            </a:r>
            <a:r>
              <a:rPr lang="en-US" sz="1600" b="1" i="0" u="none" strike="noStrike" baseline="0" dirty="0" err="1">
                <a:solidFill>
                  <a:srgbClr val="000000"/>
                </a:solidFill>
                <a:latin typeface="Arial Narrow" pitchFamily="34" charset="0"/>
                <a:cs typeface="Calibri"/>
              </a:rPr>
              <a:t>Peningkatan</a:t>
            </a:r>
            <a:r>
              <a:rPr lang="en-US" sz="1600" b="1" i="0" u="none" strike="noStrike" baseline="0" dirty="0">
                <a:solidFill>
                  <a:srgbClr val="000000"/>
                </a:solidFill>
                <a:latin typeface="Arial Narrow" pitchFamily="34" charset="0"/>
                <a:cs typeface="Calibri"/>
              </a:rPr>
              <a:t> </a:t>
            </a:r>
            <a:r>
              <a:rPr lang="en-US" sz="1600" b="1" i="0" u="none" strike="noStrike" baseline="0" dirty="0" err="1">
                <a:solidFill>
                  <a:srgbClr val="000000"/>
                </a:solidFill>
                <a:latin typeface="Arial Narrow" pitchFamily="34" charset="0"/>
                <a:cs typeface="Calibri"/>
              </a:rPr>
              <a:t>produktivitas</a:t>
            </a:r>
            <a:r>
              <a:rPr lang="en-US" sz="1600" b="1" i="0" u="none" strike="noStrike" baseline="0" dirty="0">
                <a:solidFill>
                  <a:srgbClr val="000000"/>
                </a:solidFill>
                <a:latin typeface="Arial Narrow" pitchFamily="34" charset="0"/>
                <a:cs typeface="Calibri"/>
              </a:rPr>
              <a:t>  IKM </a:t>
            </a:r>
          </a:p>
          <a:p>
            <a:pPr marL="0" marR="0" indent="0" algn="ctr" defTabSz="914400" rtl="0" eaLnBrk="1" fontAlgn="auto" latinLnBrk="0" hangingPunct="1">
              <a:lnSpc>
                <a:spcPct val="100000"/>
              </a:lnSpc>
              <a:spcBef>
                <a:spcPts val="0"/>
              </a:spcBef>
              <a:spcAft>
                <a:spcPts val="0"/>
              </a:spcAft>
              <a:buClrTx/>
              <a:buSzTx/>
              <a:buFontTx/>
              <a:buNone/>
              <a:tabLst/>
              <a:defRPr sz="1000"/>
            </a:pPr>
            <a:r>
              <a:rPr lang="en-US" sz="1600" b="1" i="0" u="none" strike="noStrike" baseline="0" dirty="0">
                <a:solidFill>
                  <a:srgbClr val="000000"/>
                </a:solidFill>
                <a:latin typeface="Arial Narrow" pitchFamily="34" charset="0"/>
                <a:cs typeface="Calibri"/>
              </a:rPr>
              <a:t>(</a:t>
            </a:r>
            <a:r>
              <a:rPr lang="en-US" sz="1600" b="1" i="0" u="none" strike="noStrike" baseline="0" dirty="0" err="1">
                <a:solidFill>
                  <a:srgbClr val="000000"/>
                </a:solidFill>
                <a:latin typeface="Arial Narrow" pitchFamily="34" charset="0"/>
                <a:cs typeface="Calibri"/>
              </a:rPr>
              <a:t>peningkatan</a:t>
            </a:r>
            <a:r>
              <a:rPr lang="en-US" sz="1600" b="1" i="0" u="none" strike="noStrike" baseline="0" dirty="0">
                <a:solidFill>
                  <a:srgbClr val="000000"/>
                </a:solidFill>
                <a:latin typeface="Arial Narrow" pitchFamily="34" charset="0"/>
                <a:cs typeface="Calibri"/>
              </a:rPr>
              <a:t> </a:t>
            </a:r>
            <a:r>
              <a:rPr lang="en-US" sz="1600" b="1" i="0" u="none" strike="noStrike" baseline="0" dirty="0" err="1">
                <a:solidFill>
                  <a:srgbClr val="000000"/>
                </a:solidFill>
                <a:latin typeface="Arial Narrow" pitchFamily="34" charset="0"/>
                <a:cs typeface="Calibri"/>
              </a:rPr>
              <a:t>aset</a:t>
            </a:r>
            <a:r>
              <a:rPr lang="en-US" sz="1600" b="1" i="0" u="none" strike="noStrike" baseline="0" dirty="0">
                <a:solidFill>
                  <a:srgbClr val="000000"/>
                </a:solidFill>
                <a:latin typeface="Arial Narrow" pitchFamily="34" charset="0"/>
                <a:cs typeface="Calibri"/>
              </a:rPr>
              <a:t> </a:t>
            </a:r>
            <a:r>
              <a:rPr lang="en-US" sz="1600" b="1" i="0" u="none" strike="noStrike" baseline="0" dirty="0" err="1">
                <a:solidFill>
                  <a:srgbClr val="000000"/>
                </a:solidFill>
                <a:latin typeface="Arial Narrow" pitchFamily="34" charset="0"/>
                <a:cs typeface="Calibri"/>
              </a:rPr>
              <a:t>dan</a:t>
            </a:r>
            <a:r>
              <a:rPr lang="en-US" sz="1600" b="1" i="0" u="none" strike="noStrike" baseline="0" dirty="0">
                <a:solidFill>
                  <a:srgbClr val="000000"/>
                </a:solidFill>
                <a:latin typeface="Arial Narrow" pitchFamily="34" charset="0"/>
                <a:cs typeface="Calibri"/>
              </a:rPr>
              <a:t> </a:t>
            </a:r>
            <a:r>
              <a:rPr lang="en-US" sz="1600" b="1" i="0" u="none" strike="noStrike" baseline="0" dirty="0" err="1">
                <a:solidFill>
                  <a:srgbClr val="000000"/>
                </a:solidFill>
                <a:latin typeface="Arial Narrow" pitchFamily="34" charset="0"/>
                <a:cs typeface="Calibri"/>
              </a:rPr>
              <a:t>omset</a:t>
            </a:r>
            <a:r>
              <a:rPr lang="en-US" sz="1600" b="1" i="0" u="none" strike="noStrike" baseline="0" dirty="0">
                <a:solidFill>
                  <a:srgbClr val="000000"/>
                </a:solidFill>
                <a:latin typeface="Arial Narrow" pitchFamily="34" charset="0"/>
                <a:cs typeface="Calibri"/>
              </a:rPr>
              <a:t>)</a:t>
            </a:r>
            <a:r>
              <a:rPr lang="id-ID" sz="1600" b="1" i="0" u="none" strike="noStrike" baseline="0" dirty="0">
                <a:solidFill>
                  <a:srgbClr val="000000"/>
                </a:solidFill>
                <a:latin typeface="Arial Narrow" pitchFamily="34" charset="0"/>
                <a:cs typeface="Calibri"/>
              </a:rPr>
              <a:t> </a:t>
            </a:r>
          </a:p>
          <a:p>
            <a:pPr marL="0" marR="0" indent="0" algn="ctr" defTabSz="914400" rtl="0" eaLnBrk="1" fontAlgn="auto" latinLnBrk="0" hangingPunct="1">
              <a:lnSpc>
                <a:spcPct val="100000"/>
              </a:lnSpc>
              <a:spcBef>
                <a:spcPts val="0"/>
              </a:spcBef>
              <a:spcAft>
                <a:spcPts val="0"/>
              </a:spcAft>
              <a:buClrTx/>
              <a:buSzTx/>
              <a:buFontTx/>
              <a:buNone/>
              <a:tabLst/>
              <a:defRPr sz="1000"/>
            </a:pPr>
            <a:r>
              <a:rPr lang="id-ID" sz="1600" b="1" i="0" u="none" strike="noStrike" baseline="0" dirty="0">
                <a:solidFill>
                  <a:srgbClr val="000000"/>
                </a:solidFill>
                <a:latin typeface="Arial Narrow" pitchFamily="34" charset="0"/>
                <a:cs typeface="Calibri"/>
              </a:rPr>
              <a:t> </a:t>
            </a:r>
            <a:r>
              <a:rPr lang="id-ID" sz="1600" b="1" i="0" baseline="0" dirty="0">
                <a:latin typeface="Arial Narrow" pitchFamily="34" charset="0"/>
              </a:rPr>
              <a:t>Target :  th  2019 (</a:t>
            </a:r>
            <a:r>
              <a:rPr lang="en-US" sz="1600" b="1" i="0" baseline="0" dirty="0">
                <a:latin typeface="Arial Narrow" pitchFamily="34" charset="0"/>
              </a:rPr>
              <a:t>1</a:t>
            </a:r>
            <a:r>
              <a:rPr lang="id-ID" sz="1600" b="1" i="0" baseline="0" dirty="0">
                <a:latin typeface="Arial Narrow" pitchFamily="34" charset="0"/>
              </a:rPr>
              <a:t>,</a:t>
            </a:r>
            <a:r>
              <a:rPr lang="en-US" sz="1600" b="1" i="0" baseline="0" dirty="0">
                <a:latin typeface="Arial Narrow" pitchFamily="34" charset="0"/>
              </a:rPr>
              <a:t>37 </a:t>
            </a:r>
            <a:r>
              <a:rPr lang="id-ID" sz="1600" b="1" i="0" baseline="0" dirty="0" smtClean="0">
                <a:latin typeface="Arial Narrow" pitchFamily="34" charset="0"/>
              </a:rPr>
              <a:t>%),</a:t>
            </a:r>
            <a:endParaRPr lang="en-US" sz="1600" b="1" i="0" baseline="0" dirty="0" smtClean="0">
              <a:latin typeface="Arial Narrow"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sz="1000"/>
            </a:pPr>
            <a:r>
              <a:rPr lang="id-ID" sz="1600" b="1" i="0" baseline="0" dirty="0" smtClean="0">
                <a:latin typeface="Arial Narrow" pitchFamily="34" charset="0"/>
              </a:rPr>
              <a:t>  </a:t>
            </a:r>
            <a:r>
              <a:rPr lang="id-ID" sz="1600" b="1" i="0" baseline="0" dirty="0">
                <a:latin typeface="Arial Narrow" pitchFamily="34" charset="0"/>
              </a:rPr>
              <a:t>2020 (</a:t>
            </a:r>
            <a:r>
              <a:rPr lang="en-US" sz="1600" b="1" i="0" baseline="0" dirty="0">
                <a:latin typeface="Arial Narrow" pitchFamily="34" charset="0"/>
              </a:rPr>
              <a:t>2</a:t>
            </a:r>
            <a:r>
              <a:rPr lang="id-ID" sz="1600" b="1" i="0" baseline="0" dirty="0">
                <a:latin typeface="Arial Narrow" pitchFamily="34" charset="0"/>
              </a:rPr>
              <a:t>,</a:t>
            </a:r>
            <a:r>
              <a:rPr lang="en-US" sz="1600" b="1" i="0" baseline="0" dirty="0">
                <a:latin typeface="Arial Narrow" pitchFamily="34" charset="0"/>
              </a:rPr>
              <a:t>75 </a:t>
            </a:r>
            <a:r>
              <a:rPr lang="id-ID" sz="1600" b="1" i="0" baseline="0" dirty="0">
                <a:latin typeface="Arial Narrow" pitchFamily="34" charset="0"/>
              </a:rPr>
              <a:t>%), </a:t>
            </a:r>
            <a:endParaRPr lang="en-US" sz="1600" b="1" i="0" baseline="0" dirty="0" smtClean="0">
              <a:latin typeface="Arial Narrow"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sz="1000"/>
            </a:pPr>
            <a:r>
              <a:rPr lang="id-ID" sz="1600" b="1" i="0" baseline="0" dirty="0" smtClean="0">
                <a:latin typeface="Arial Narrow" pitchFamily="34" charset="0"/>
              </a:rPr>
              <a:t>2021 </a:t>
            </a:r>
            <a:r>
              <a:rPr lang="id-ID" sz="1600" b="1" i="0" baseline="0" dirty="0">
                <a:latin typeface="Arial Narrow" pitchFamily="34" charset="0"/>
              </a:rPr>
              <a:t>(</a:t>
            </a:r>
            <a:r>
              <a:rPr lang="en-US" sz="1600" b="1" i="0" baseline="0" dirty="0">
                <a:latin typeface="Arial Narrow" pitchFamily="34" charset="0"/>
              </a:rPr>
              <a:t>4</a:t>
            </a:r>
            <a:r>
              <a:rPr lang="id-ID" sz="1600" b="1" i="0" baseline="0" dirty="0">
                <a:latin typeface="Arial Narrow" pitchFamily="34" charset="0"/>
              </a:rPr>
              <a:t>,</a:t>
            </a:r>
            <a:r>
              <a:rPr lang="en-US" sz="1600" b="1" i="0" baseline="0" dirty="0">
                <a:latin typeface="Arial Narrow" pitchFamily="34" charset="0"/>
              </a:rPr>
              <a:t>12 </a:t>
            </a:r>
            <a:r>
              <a:rPr lang="id-ID" sz="1600" b="1" i="0" baseline="0" dirty="0" smtClean="0">
                <a:latin typeface="Arial Narrow" pitchFamily="34" charset="0"/>
              </a:rPr>
              <a:t>%),</a:t>
            </a:r>
            <a:endParaRPr lang="en-US" sz="1600" b="1" i="0" baseline="0" dirty="0" smtClean="0">
              <a:latin typeface="Arial Narrow"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sz="1000"/>
            </a:pPr>
            <a:r>
              <a:rPr lang="id-ID" sz="1600" b="1" i="0" baseline="0" dirty="0" smtClean="0">
                <a:latin typeface="Arial Narrow" pitchFamily="34" charset="0"/>
              </a:rPr>
              <a:t> </a:t>
            </a:r>
            <a:r>
              <a:rPr lang="id-ID" sz="1600" b="1" i="0" baseline="0" dirty="0">
                <a:latin typeface="Arial Narrow" pitchFamily="34" charset="0"/>
              </a:rPr>
              <a:t>2022 (</a:t>
            </a:r>
            <a:r>
              <a:rPr lang="en-US" sz="1600" b="1" i="0" baseline="0" dirty="0">
                <a:latin typeface="Arial Narrow" pitchFamily="34" charset="0"/>
              </a:rPr>
              <a:t>5 5</a:t>
            </a:r>
            <a:r>
              <a:rPr lang="id-ID" sz="1600" b="1" i="0" baseline="0" dirty="0" smtClean="0">
                <a:latin typeface="Arial Narrow" pitchFamily="34" charset="0"/>
              </a:rPr>
              <a:t>%),</a:t>
            </a:r>
            <a:endParaRPr lang="en-US" sz="1600" b="1" i="0" baseline="0" dirty="0" smtClean="0">
              <a:latin typeface="Arial Narrow"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sz="1000"/>
            </a:pPr>
            <a:r>
              <a:rPr lang="id-ID" sz="1600" b="1" i="0" baseline="0" dirty="0" smtClean="0">
                <a:latin typeface="Arial Narrow" pitchFamily="34" charset="0"/>
              </a:rPr>
              <a:t> </a:t>
            </a:r>
            <a:r>
              <a:rPr lang="id-ID" sz="1600" b="1" i="0" baseline="0" dirty="0">
                <a:latin typeface="Arial Narrow" pitchFamily="34" charset="0"/>
              </a:rPr>
              <a:t>2023 (</a:t>
            </a:r>
            <a:r>
              <a:rPr lang="en-US" sz="1600" b="1" i="0" baseline="0" dirty="0">
                <a:latin typeface="Arial Narrow" pitchFamily="34" charset="0"/>
              </a:rPr>
              <a:t>6</a:t>
            </a:r>
            <a:r>
              <a:rPr lang="id-ID" sz="1600" b="1" i="0" baseline="0" dirty="0">
                <a:latin typeface="Arial Narrow" pitchFamily="34" charset="0"/>
              </a:rPr>
              <a:t>,</a:t>
            </a:r>
            <a:r>
              <a:rPr lang="en-US" sz="1600" b="1" i="0" baseline="0" dirty="0">
                <a:latin typeface="Arial Narrow" pitchFamily="34" charset="0"/>
              </a:rPr>
              <a:t> 87</a:t>
            </a:r>
            <a:r>
              <a:rPr lang="id-ID" sz="1600" b="1" i="0" baseline="0" dirty="0">
                <a:latin typeface="Arial Narrow" pitchFamily="34" charset="0"/>
              </a:rPr>
              <a:t>%)</a:t>
            </a:r>
            <a:endParaRPr lang="en-US" sz="1600" b="1" i="0" baseline="0" dirty="0">
              <a:latin typeface="Arial Narrow" pitchFamily="34" charset="0"/>
            </a:endParaRPr>
          </a:p>
          <a:p>
            <a:pPr algn="ctr" rtl="0">
              <a:defRPr sz="1000"/>
            </a:pPr>
            <a:endParaRPr lang="id-ID" sz="1600" b="1" i="0" u="none" strike="noStrike" baseline="0" dirty="0">
              <a:solidFill>
                <a:srgbClr val="000000"/>
              </a:solidFill>
              <a:latin typeface="Arial Narrow" pitchFamily="34" charset="0"/>
              <a:cs typeface="Calibri"/>
            </a:endParaRPr>
          </a:p>
          <a:p>
            <a:pPr algn="ctr" rtl="0">
              <a:defRPr sz="1000"/>
            </a:pPr>
            <a:endParaRPr lang="id-ID" sz="1600" b="1" i="0" u="none" strike="noStrike" baseline="0" dirty="0">
              <a:solidFill>
                <a:srgbClr val="000000"/>
              </a:solidFill>
              <a:latin typeface="Arial Narrow" pitchFamily="34" charset="0"/>
              <a:cs typeface="Calibri"/>
            </a:endParaRPr>
          </a:p>
          <a:p>
            <a:pPr algn="ctr" rtl="0">
              <a:lnSpc>
                <a:spcPts val="600"/>
              </a:lnSpc>
              <a:defRPr sz="1000"/>
            </a:pPr>
            <a:endParaRPr lang="en-US" sz="1600" b="1" i="0" u="none" strike="noStrike" baseline="0" dirty="0">
              <a:solidFill>
                <a:srgbClr val="000000"/>
              </a:solidFill>
              <a:latin typeface="Arial Narrow" pitchFamily="34" charset="0"/>
              <a:cs typeface="Times New Roman"/>
            </a:endParaRPr>
          </a:p>
          <a:p>
            <a:pPr algn="ctr" rtl="0">
              <a:lnSpc>
                <a:spcPts val="600"/>
              </a:lnSpc>
              <a:defRPr sz="1000"/>
            </a:pPr>
            <a:endParaRPr lang="en-US" sz="1600" b="1" i="0" u="none" strike="noStrike" baseline="0" dirty="0">
              <a:solidFill>
                <a:srgbClr val="000000"/>
              </a:solidFill>
              <a:latin typeface="Arial Narrow" pitchFamily="34" charset="0"/>
              <a:cs typeface="Times New Roman"/>
            </a:endParaRPr>
          </a:p>
        </p:txBody>
      </p:sp>
      <p:sp>
        <p:nvSpPr>
          <p:cNvPr id="6" name="AutoShape 57"/>
          <p:cNvSpPr>
            <a:spLocks noChangeArrowheads="1"/>
          </p:cNvSpPr>
          <p:nvPr/>
        </p:nvSpPr>
        <p:spPr bwMode="auto">
          <a:xfrm>
            <a:off x="2057400" y="4038600"/>
            <a:ext cx="4495800" cy="2438400"/>
          </a:xfrm>
          <a:prstGeom prst="roundRect">
            <a:avLst>
              <a:gd name="adj" fmla="val 16667"/>
            </a:avLst>
          </a:prstGeom>
          <a:ln>
            <a:headEnd/>
            <a:tailEnd/>
          </a:ln>
        </p:spPr>
        <p:style>
          <a:lnRef idx="3">
            <a:schemeClr val="lt1"/>
          </a:lnRef>
          <a:fillRef idx="1">
            <a:schemeClr val="accent4"/>
          </a:fillRef>
          <a:effectRef idx="1">
            <a:schemeClr val="accent4"/>
          </a:effectRef>
          <a:fontRef idx="minor">
            <a:schemeClr val="lt1"/>
          </a:fontRef>
        </p:style>
        <p:txBody>
          <a:bodyPr wrap="square" lIns="91440" tIns="45720" rIns="91440" bIns="4572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en-US" sz="1600" b="1" i="0" u="none" strike="noStrike" baseline="0" dirty="0" smtClean="0">
              <a:solidFill>
                <a:schemeClr val="tx1"/>
              </a:solidFill>
              <a:latin typeface="Arial Narrow" pitchFamily="34" charset="0"/>
              <a:cs typeface="Calibri"/>
            </a:endParaRPr>
          </a:p>
          <a:p>
            <a:pPr algn="ctr" rtl="0">
              <a:defRPr sz="1000"/>
            </a:pPr>
            <a:r>
              <a:rPr lang="en-US" sz="1600" b="1" i="0" u="none" strike="noStrike" baseline="0" dirty="0" smtClean="0">
                <a:solidFill>
                  <a:schemeClr val="tx1"/>
                </a:solidFill>
                <a:latin typeface="Arial Narrow" pitchFamily="34" charset="0"/>
                <a:cs typeface="Calibri"/>
              </a:rPr>
              <a:t>Program  </a:t>
            </a:r>
            <a:r>
              <a:rPr lang="en-US" sz="1600" b="1" i="0" u="none" strike="noStrike" baseline="0" dirty="0" err="1">
                <a:solidFill>
                  <a:schemeClr val="tx1"/>
                </a:solidFill>
                <a:latin typeface="Arial Narrow" pitchFamily="34" charset="0"/>
                <a:cs typeface="Calibri"/>
              </a:rPr>
              <a:t>Pengembangan</a:t>
            </a:r>
            <a:r>
              <a:rPr lang="en-US" sz="1600" b="1" i="0" u="none" strike="noStrike" baseline="0" dirty="0">
                <a:solidFill>
                  <a:schemeClr val="tx1"/>
                </a:solidFill>
                <a:latin typeface="Arial Narrow" pitchFamily="34" charset="0"/>
                <a:cs typeface="Calibri"/>
              </a:rPr>
              <a:t> </a:t>
            </a:r>
            <a:r>
              <a:rPr lang="en-US" sz="1600" b="1" i="0" u="none" strike="noStrike" baseline="0" dirty="0" err="1">
                <a:solidFill>
                  <a:schemeClr val="tx1"/>
                </a:solidFill>
                <a:latin typeface="Arial Narrow" pitchFamily="34" charset="0"/>
                <a:cs typeface="Calibri"/>
              </a:rPr>
              <a:t>Industri</a:t>
            </a:r>
            <a:r>
              <a:rPr lang="en-US" sz="1600" b="1" i="0" u="none" strike="noStrike" baseline="0" dirty="0">
                <a:solidFill>
                  <a:schemeClr val="tx1"/>
                </a:solidFill>
                <a:latin typeface="Arial Narrow" pitchFamily="34" charset="0"/>
                <a:cs typeface="Calibri"/>
              </a:rPr>
              <a:t> Kecil </a:t>
            </a:r>
            <a:r>
              <a:rPr lang="en-US" sz="1600" b="1" i="0" u="none" strike="noStrike" baseline="0" dirty="0" err="1">
                <a:solidFill>
                  <a:schemeClr val="tx1"/>
                </a:solidFill>
                <a:latin typeface="Arial Narrow" pitchFamily="34" charset="0"/>
                <a:cs typeface="Calibri"/>
              </a:rPr>
              <a:t>Menengah</a:t>
            </a:r>
            <a:endParaRPr lang="en-US" sz="1600" b="1" i="0" u="none" strike="noStrike" baseline="0" dirty="0">
              <a:solidFill>
                <a:schemeClr val="tx1"/>
              </a:solidFill>
              <a:latin typeface="Arial Narrow" pitchFamily="34" charset="0"/>
              <a:cs typeface="Calibri"/>
            </a:endParaRPr>
          </a:p>
          <a:p>
            <a:pPr algn="ctr" rtl="0">
              <a:defRPr sz="1000"/>
            </a:pPr>
            <a:r>
              <a:rPr lang="en-US" sz="1600" b="1" i="0" u="none" strike="noStrike" baseline="0" dirty="0" err="1">
                <a:solidFill>
                  <a:schemeClr val="tx1"/>
                </a:solidFill>
                <a:latin typeface="Arial Narrow" pitchFamily="34" charset="0"/>
                <a:cs typeface="Calibri"/>
              </a:rPr>
              <a:t>Indikator</a:t>
            </a:r>
            <a:r>
              <a:rPr lang="en-US" sz="1600" b="1" i="0" u="none" strike="noStrike" baseline="0" dirty="0">
                <a:solidFill>
                  <a:schemeClr val="tx1"/>
                </a:solidFill>
                <a:latin typeface="Arial Narrow" pitchFamily="34" charset="0"/>
                <a:cs typeface="Calibri"/>
              </a:rPr>
              <a:t>: 1. </a:t>
            </a:r>
            <a:r>
              <a:rPr lang="en-US" sz="1600" b="1" i="0" u="none" strike="noStrike" baseline="0" dirty="0" err="1">
                <a:solidFill>
                  <a:schemeClr val="tx1"/>
                </a:solidFill>
                <a:latin typeface="Arial Narrow" pitchFamily="34" charset="0"/>
                <a:cs typeface="Calibri"/>
              </a:rPr>
              <a:t>Persentase</a:t>
            </a:r>
            <a:r>
              <a:rPr lang="en-US" sz="1600" b="1" i="0" u="none" strike="noStrike" baseline="0" dirty="0">
                <a:solidFill>
                  <a:schemeClr val="tx1"/>
                </a:solidFill>
                <a:latin typeface="Arial Narrow" pitchFamily="34" charset="0"/>
                <a:cs typeface="Calibri"/>
              </a:rPr>
              <a:t> </a:t>
            </a:r>
            <a:r>
              <a:rPr lang="en-US" sz="1600" b="1" i="0" u="none" strike="noStrike" baseline="0" dirty="0" err="1">
                <a:solidFill>
                  <a:schemeClr val="tx1"/>
                </a:solidFill>
                <a:latin typeface="Arial Narrow" pitchFamily="34" charset="0"/>
                <a:cs typeface="Calibri"/>
              </a:rPr>
              <a:t>Peningkatan</a:t>
            </a:r>
            <a:r>
              <a:rPr lang="en-US" sz="1600" b="1" i="0" u="none" strike="noStrike" baseline="0" dirty="0">
                <a:solidFill>
                  <a:schemeClr val="tx1"/>
                </a:solidFill>
                <a:latin typeface="Arial Narrow" pitchFamily="34" charset="0"/>
                <a:cs typeface="Calibri"/>
              </a:rPr>
              <a:t> </a:t>
            </a:r>
            <a:r>
              <a:rPr lang="en-US" sz="1600" b="1" i="0" u="none" strike="noStrike" baseline="0" dirty="0" err="1">
                <a:solidFill>
                  <a:schemeClr val="tx1"/>
                </a:solidFill>
                <a:latin typeface="Arial Narrow" pitchFamily="34" charset="0"/>
                <a:cs typeface="Calibri"/>
              </a:rPr>
              <a:t>Nilai</a:t>
            </a:r>
            <a:r>
              <a:rPr lang="en-US" sz="1600" b="1" i="0" u="none" strike="noStrike" baseline="0" dirty="0">
                <a:solidFill>
                  <a:schemeClr val="tx1"/>
                </a:solidFill>
                <a:latin typeface="Arial Narrow" pitchFamily="34" charset="0"/>
                <a:cs typeface="Calibri"/>
              </a:rPr>
              <a:t>  </a:t>
            </a:r>
            <a:r>
              <a:rPr lang="en-US" sz="1600" b="1" i="0" u="none" strike="noStrike" baseline="0" dirty="0" err="1">
                <a:solidFill>
                  <a:schemeClr val="tx1"/>
                </a:solidFill>
                <a:latin typeface="Arial Narrow" pitchFamily="34" charset="0"/>
                <a:cs typeface="Calibri"/>
              </a:rPr>
              <a:t>Produksi</a:t>
            </a:r>
            <a:r>
              <a:rPr lang="en-US" sz="1600" b="1" i="0" u="none" strike="noStrike" baseline="0" dirty="0">
                <a:solidFill>
                  <a:schemeClr val="tx1"/>
                </a:solidFill>
                <a:latin typeface="Arial Narrow" pitchFamily="34" charset="0"/>
                <a:cs typeface="Calibri"/>
              </a:rPr>
              <a:t> IKM </a:t>
            </a:r>
          </a:p>
          <a:p>
            <a:pPr marL="0" marR="0" indent="0" algn="ctr" defTabSz="914400" rtl="0" eaLnBrk="1" fontAlgn="auto" latinLnBrk="0" hangingPunct="1">
              <a:lnSpc>
                <a:spcPct val="100000"/>
              </a:lnSpc>
              <a:spcBef>
                <a:spcPts val="0"/>
              </a:spcBef>
              <a:spcAft>
                <a:spcPts val="0"/>
              </a:spcAft>
              <a:buClrTx/>
              <a:buSzTx/>
              <a:buFontTx/>
              <a:buNone/>
              <a:tabLst/>
              <a:defRPr sz="1000"/>
            </a:pPr>
            <a:r>
              <a:rPr lang="id-ID" sz="1600" b="1" i="0" baseline="0" dirty="0">
                <a:solidFill>
                  <a:schemeClr val="tx1"/>
                </a:solidFill>
                <a:latin typeface="Arial Narrow" pitchFamily="34" charset="0"/>
              </a:rPr>
              <a:t>Target :  </a:t>
            </a:r>
            <a:r>
              <a:rPr lang="en-US" sz="1600" b="1" i="0" baseline="0" dirty="0" err="1">
                <a:solidFill>
                  <a:schemeClr val="tx1"/>
                </a:solidFill>
                <a:latin typeface="Arial Narrow" pitchFamily="34" charset="0"/>
              </a:rPr>
              <a:t>tahun</a:t>
            </a:r>
            <a:r>
              <a:rPr lang="en-US" sz="1600" b="1" i="0" baseline="0" dirty="0">
                <a:solidFill>
                  <a:schemeClr val="tx1"/>
                </a:solidFill>
                <a:latin typeface="Arial Narrow" pitchFamily="34" charset="0"/>
              </a:rPr>
              <a:t> 2019 ( 5</a:t>
            </a:r>
            <a:r>
              <a:rPr lang="id-ID" sz="1600" b="1" i="0" baseline="0" dirty="0">
                <a:solidFill>
                  <a:schemeClr val="tx1"/>
                </a:solidFill>
                <a:latin typeface="Arial Narrow" pitchFamily="34" charset="0"/>
              </a:rPr>
              <a:t>%</a:t>
            </a:r>
            <a:r>
              <a:rPr lang="en-US" sz="1600" b="1" i="0" baseline="0" dirty="0">
                <a:solidFill>
                  <a:schemeClr val="tx1"/>
                </a:solidFill>
                <a:latin typeface="Arial Narrow" pitchFamily="34" charset="0"/>
              </a:rPr>
              <a:t>) </a:t>
            </a:r>
            <a:endParaRPr lang="en-US" sz="1600" b="1" i="0" baseline="0" dirty="0" smtClean="0">
              <a:solidFill>
                <a:schemeClr val="tx1"/>
              </a:solidFill>
              <a:latin typeface="Arial Narrow"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sz="1000"/>
            </a:pPr>
            <a:r>
              <a:rPr lang="en-US" sz="1600" b="1" i="0" baseline="0" dirty="0" smtClean="0">
                <a:solidFill>
                  <a:schemeClr val="tx1"/>
                </a:solidFill>
                <a:latin typeface="Arial Narrow" pitchFamily="34" charset="0"/>
              </a:rPr>
              <a:t>2020 </a:t>
            </a:r>
            <a:r>
              <a:rPr lang="en-US" sz="1600" b="1" i="0" baseline="0" dirty="0">
                <a:solidFill>
                  <a:schemeClr val="tx1"/>
                </a:solidFill>
                <a:latin typeface="Arial Narrow" pitchFamily="34" charset="0"/>
              </a:rPr>
              <a:t>(10</a:t>
            </a:r>
            <a:r>
              <a:rPr lang="en-US" sz="1600" b="1" i="0" baseline="0" dirty="0" smtClean="0">
                <a:solidFill>
                  <a:schemeClr val="tx1"/>
                </a:solidFill>
                <a:latin typeface="Arial Narrow" pitchFamily="34" charset="0"/>
              </a:rPr>
              <a:t>%),</a:t>
            </a:r>
          </a:p>
          <a:p>
            <a:pPr marL="0" marR="0" indent="0" algn="ctr" defTabSz="914400" rtl="0" eaLnBrk="1" fontAlgn="auto" latinLnBrk="0" hangingPunct="1">
              <a:lnSpc>
                <a:spcPct val="100000"/>
              </a:lnSpc>
              <a:spcBef>
                <a:spcPts val="0"/>
              </a:spcBef>
              <a:spcAft>
                <a:spcPts val="0"/>
              </a:spcAft>
              <a:buClrTx/>
              <a:buSzTx/>
              <a:buFontTx/>
              <a:buNone/>
              <a:tabLst/>
              <a:defRPr sz="1000"/>
            </a:pPr>
            <a:r>
              <a:rPr lang="en-US" sz="1600" b="1" i="0" baseline="0" dirty="0" smtClean="0">
                <a:solidFill>
                  <a:schemeClr val="tx1"/>
                </a:solidFill>
                <a:latin typeface="Arial Narrow" pitchFamily="34" charset="0"/>
              </a:rPr>
              <a:t> </a:t>
            </a:r>
            <a:r>
              <a:rPr lang="en-US" sz="1600" b="1" i="0" baseline="0" dirty="0">
                <a:solidFill>
                  <a:schemeClr val="tx1"/>
                </a:solidFill>
                <a:latin typeface="Arial Narrow" pitchFamily="34" charset="0"/>
              </a:rPr>
              <a:t>2021 (15 %), </a:t>
            </a:r>
            <a:endParaRPr lang="en-US" sz="1600" b="1" i="0" baseline="0" dirty="0" smtClean="0">
              <a:solidFill>
                <a:schemeClr val="tx1"/>
              </a:solidFill>
              <a:latin typeface="Arial Narrow"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sz="1000"/>
            </a:pPr>
            <a:r>
              <a:rPr lang="en-US" sz="1600" b="1" i="0" baseline="0" dirty="0" smtClean="0">
                <a:solidFill>
                  <a:schemeClr val="tx1"/>
                </a:solidFill>
                <a:latin typeface="Arial Narrow" pitchFamily="34" charset="0"/>
              </a:rPr>
              <a:t>2022 </a:t>
            </a:r>
            <a:r>
              <a:rPr lang="en-US" sz="1600" b="1" i="0" baseline="0" dirty="0">
                <a:solidFill>
                  <a:schemeClr val="tx1"/>
                </a:solidFill>
                <a:latin typeface="Arial Narrow" pitchFamily="34" charset="0"/>
              </a:rPr>
              <a:t>(20 </a:t>
            </a:r>
            <a:r>
              <a:rPr lang="en-US" sz="1600" b="1" i="0" baseline="0" dirty="0" smtClean="0">
                <a:solidFill>
                  <a:schemeClr val="tx1"/>
                </a:solidFill>
                <a:latin typeface="Arial Narrow" pitchFamily="34" charset="0"/>
              </a:rPr>
              <a:t>%),</a:t>
            </a:r>
          </a:p>
          <a:p>
            <a:pPr marL="0" marR="0" indent="0" algn="ctr" defTabSz="914400" rtl="0" eaLnBrk="1" fontAlgn="auto" latinLnBrk="0" hangingPunct="1">
              <a:lnSpc>
                <a:spcPct val="100000"/>
              </a:lnSpc>
              <a:spcBef>
                <a:spcPts val="0"/>
              </a:spcBef>
              <a:spcAft>
                <a:spcPts val="0"/>
              </a:spcAft>
              <a:buClrTx/>
              <a:buSzTx/>
              <a:buFontTx/>
              <a:buNone/>
              <a:tabLst/>
              <a:defRPr sz="1000"/>
            </a:pPr>
            <a:r>
              <a:rPr lang="en-US" sz="1600" b="1" i="0" baseline="0" dirty="0" smtClean="0">
                <a:solidFill>
                  <a:schemeClr val="tx1"/>
                </a:solidFill>
                <a:latin typeface="Arial Narrow" pitchFamily="34" charset="0"/>
              </a:rPr>
              <a:t> </a:t>
            </a:r>
            <a:r>
              <a:rPr lang="en-US" sz="1600" b="1" i="0" baseline="0" dirty="0">
                <a:solidFill>
                  <a:schemeClr val="tx1"/>
                </a:solidFill>
                <a:latin typeface="Arial Narrow" pitchFamily="34" charset="0"/>
              </a:rPr>
              <a:t>2023 (25 %)</a:t>
            </a:r>
            <a:endParaRPr lang="id-ID" sz="1600" b="1" dirty="0">
              <a:solidFill>
                <a:schemeClr val="tx1"/>
              </a:solidFill>
              <a:latin typeface="Arial Narrow" pitchFamily="34" charset="0"/>
            </a:endParaRPr>
          </a:p>
          <a:p>
            <a:pPr algn="ctr" rtl="0">
              <a:defRPr sz="1000"/>
            </a:pPr>
            <a:endParaRPr lang="en-US" sz="1600" b="1" i="0" u="none" strike="noStrike" baseline="0" dirty="0">
              <a:solidFill>
                <a:schemeClr val="tx1"/>
              </a:solidFill>
              <a:latin typeface="Arial Narrow" pitchFamily="34" charset="0"/>
              <a:cs typeface="Calibri"/>
            </a:endParaRPr>
          </a:p>
          <a:p>
            <a:pPr algn="ctr" rtl="0">
              <a:defRPr sz="1000"/>
            </a:pPr>
            <a:endParaRPr lang="en-US" sz="1600" b="1" i="0" u="none" strike="noStrike" baseline="0" dirty="0">
              <a:solidFill>
                <a:schemeClr val="tx1"/>
              </a:solidFill>
              <a:latin typeface="Arial Narrow" pitchFamily="34" charset="0"/>
              <a:cs typeface="Calibri"/>
            </a:endParaRPr>
          </a:p>
        </p:txBody>
      </p:sp>
      <p:cxnSp>
        <p:nvCxnSpPr>
          <p:cNvPr id="12" name="Straight Arrow Connector 11"/>
          <p:cNvCxnSpPr>
            <a:stCxn id="5" idx="2"/>
            <a:endCxn id="6" idx="0"/>
          </p:cNvCxnSpPr>
          <p:nvPr/>
        </p:nvCxnSpPr>
        <p:spPr>
          <a:xfrm rot="16200000" flipH="1">
            <a:off x="4015490" y="3748790"/>
            <a:ext cx="533400" cy="4622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AutoShape 51"/>
          <p:cNvSpPr>
            <a:spLocks noGrp="1" noChangeArrowheads="1"/>
          </p:cNvSpPr>
          <p:nvPr>
            <p:ph type="title"/>
          </p:nvPr>
        </p:nvSpPr>
        <p:spPr bwMode="auto">
          <a:xfrm>
            <a:off x="304800" y="228600"/>
            <a:ext cx="7886701" cy="836896"/>
          </a:xfrm>
          <a:prstGeom prst="roundRect">
            <a:avLst>
              <a:gd name="adj" fmla="val 16667"/>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nchor="t" upright="1">
            <a:norm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en-US" sz="1600" b="1" i="0" u="none" strike="noStrike" baseline="0" dirty="0" err="1" smtClean="0">
                <a:solidFill>
                  <a:schemeClr val="tx1"/>
                </a:solidFill>
                <a:latin typeface="Arial Narrow" pitchFamily="34" charset="0"/>
                <a:cs typeface="Calibri"/>
              </a:rPr>
              <a:t>Lanjutan</a:t>
            </a:r>
            <a:r>
              <a:rPr lang="en-US" sz="1600" b="1" i="0" u="none" strike="noStrike" baseline="0" dirty="0" smtClean="0">
                <a:solidFill>
                  <a:schemeClr val="tx1"/>
                </a:solidFill>
                <a:latin typeface="Arial Narrow" pitchFamily="34" charset="0"/>
                <a:cs typeface="Calibri"/>
              </a:rPr>
              <a:t> </a:t>
            </a:r>
            <a:r>
              <a:rPr lang="en-US" sz="1600" b="1" i="0" u="none" strike="noStrike" baseline="0" dirty="0" err="1" smtClean="0">
                <a:solidFill>
                  <a:schemeClr val="tx1"/>
                </a:solidFill>
                <a:latin typeface="Arial Narrow" pitchFamily="34" charset="0"/>
                <a:cs typeface="Calibri"/>
              </a:rPr>
              <a:t>Tujuan</a:t>
            </a:r>
            <a:r>
              <a:rPr lang="en-US" sz="1600" b="1" i="0" u="none" strike="noStrike" baseline="0" dirty="0" smtClean="0">
                <a:solidFill>
                  <a:schemeClr val="tx1"/>
                </a:solidFill>
                <a:latin typeface="Arial Narrow" pitchFamily="34" charset="0"/>
                <a:cs typeface="Calibri"/>
              </a:rPr>
              <a:t> OPD  </a:t>
            </a:r>
            <a:r>
              <a:rPr lang="en-US" sz="1600" b="1" i="0" u="none" strike="noStrike" baseline="0" dirty="0" smtClean="0">
                <a:solidFill>
                  <a:schemeClr val="tx1"/>
                </a:solidFill>
                <a:latin typeface="Arial Narrow" pitchFamily="34" charset="0"/>
                <a:cs typeface="Calibri"/>
              </a:rPr>
              <a:t>1</a:t>
            </a:r>
            <a:r>
              <a:rPr lang="en-US" sz="1600" b="1" i="0" u="none" strike="noStrike" baseline="0" dirty="0" smtClean="0">
                <a:solidFill>
                  <a:schemeClr val="tx1"/>
                </a:solidFill>
                <a:latin typeface="Arial Narrow" pitchFamily="34" charset="0"/>
                <a:cs typeface="Calibri"/>
              </a:rPr>
              <a:t>………………………………………………………………………………………</a:t>
            </a:r>
            <a:endParaRPr lang="en-US" sz="1600" b="1" i="0" u="none" strike="noStrike" baseline="0" dirty="0">
              <a:solidFill>
                <a:schemeClr val="tx1"/>
              </a:solidFill>
              <a:latin typeface="Arial Narrow" pitchFamily="34" charset="0"/>
              <a:cs typeface="Times New Roman"/>
            </a:endParaRPr>
          </a:p>
          <a:p>
            <a:pPr algn="ctr" rtl="0">
              <a:defRPr sz="1000"/>
            </a:pPr>
            <a:endParaRPr lang="en-US" sz="1600" b="1" i="0" u="none" strike="noStrike" baseline="0" dirty="0">
              <a:solidFill>
                <a:schemeClr val="tx1"/>
              </a:solidFill>
              <a:latin typeface="Arial Narrow" pitchFamily="34" charset="0"/>
              <a:cs typeface="Times New Roman"/>
            </a:endParaRPr>
          </a:p>
        </p:txBody>
      </p:sp>
      <p:cxnSp>
        <p:nvCxnSpPr>
          <p:cNvPr id="15" name="Straight Arrow Connector 14"/>
          <p:cNvCxnSpPr>
            <a:stCxn id="13" idx="2"/>
            <a:endCxn id="5" idx="0"/>
          </p:cNvCxnSpPr>
          <p:nvPr/>
        </p:nvCxnSpPr>
        <p:spPr>
          <a:xfrm rot="16200000" flipH="1">
            <a:off x="4100563" y="1213083"/>
            <a:ext cx="306104" cy="1092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51"/>
          <p:cNvSpPr>
            <a:spLocks noChangeArrowheads="1"/>
          </p:cNvSpPr>
          <p:nvPr/>
        </p:nvSpPr>
        <p:spPr bwMode="auto">
          <a:xfrm>
            <a:off x="1143000" y="230668"/>
            <a:ext cx="6459736" cy="759932"/>
          </a:xfrm>
          <a:prstGeom prst="roundRect">
            <a:avLst>
              <a:gd name="adj" fmla="val 16667"/>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defRPr sz="1000"/>
            </a:pPr>
            <a:r>
              <a:rPr lang="en-US" sz="1600" b="1" dirty="0" err="1" smtClean="0">
                <a:solidFill>
                  <a:schemeClr val="tx1"/>
                </a:solidFill>
                <a:latin typeface="Arial Narrow" pitchFamily="34" charset="0"/>
                <a:cs typeface="Calibri"/>
              </a:rPr>
              <a:t>Lanjutan</a:t>
            </a:r>
            <a:r>
              <a:rPr lang="en-US" sz="1600" b="1" dirty="0" smtClean="0">
                <a:solidFill>
                  <a:schemeClr val="tx1"/>
                </a:solidFill>
                <a:latin typeface="Arial Narrow" pitchFamily="34" charset="0"/>
                <a:cs typeface="Calibri"/>
              </a:rPr>
              <a:t> </a:t>
            </a:r>
            <a:r>
              <a:rPr lang="en-US" sz="1600" b="1" dirty="0" err="1" smtClean="0">
                <a:solidFill>
                  <a:schemeClr val="tx1"/>
                </a:solidFill>
                <a:latin typeface="Arial Narrow" pitchFamily="34" charset="0"/>
                <a:cs typeface="Calibri"/>
              </a:rPr>
              <a:t>Tujuan</a:t>
            </a:r>
            <a:r>
              <a:rPr lang="en-US" sz="1600" b="1" dirty="0" smtClean="0">
                <a:solidFill>
                  <a:schemeClr val="tx1"/>
                </a:solidFill>
                <a:latin typeface="Arial Narrow" pitchFamily="34" charset="0"/>
                <a:cs typeface="Calibri"/>
              </a:rPr>
              <a:t> </a:t>
            </a:r>
            <a:r>
              <a:rPr lang="en-US" sz="1600" b="1" dirty="0" smtClean="0">
                <a:solidFill>
                  <a:schemeClr val="tx1"/>
                </a:solidFill>
                <a:latin typeface="Arial Narrow" pitchFamily="34" charset="0"/>
                <a:cs typeface="Calibri"/>
              </a:rPr>
              <a:t> OPD  1</a:t>
            </a:r>
            <a:r>
              <a:rPr lang="en-US" sz="1600" b="1" dirty="0" smtClean="0">
                <a:solidFill>
                  <a:schemeClr val="tx1"/>
                </a:solidFill>
                <a:latin typeface="Arial Narrow" pitchFamily="34" charset="0"/>
                <a:cs typeface="Calibri"/>
              </a:rPr>
              <a:t>…………………………………..</a:t>
            </a:r>
            <a:endParaRPr lang="en-US" sz="1600" b="1" i="0" u="none" strike="noStrike" baseline="0" dirty="0">
              <a:solidFill>
                <a:schemeClr val="tx1"/>
              </a:solidFill>
              <a:latin typeface="Times New Roman"/>
              <a:cs typeface="Times New Roman"/>
            </a:endParaRPr>
          </a:p>
        </p:txBody>
      </p:sp>
      <p:sp>
        <p:nvSpPr>
          <p:cNvPr id="5" name="AutoShape 54"/>
          <p:cNvSpPr>
            <a:spLocks noChangeArrowheads="1"/>
          </p:cNvSpPr>
          <p:nvPr/>
        </p:nvSpPr>
        <p:spPr bwMode="auto">
          <a:xfrm>
            <a:off x="1488744" y="1524001"/>
            <a:ext cx="5791200" cy="2043336"/>
          </a:xfrm>
          <a:prstGeom prst="roundRect">
            <a:avLst>
              <a:gd name="adj" fmla="val 16667"/>
            </a:avLst>
          </a:prstGeom>
          <a:ln>
            <a:headEnd/>
            <a:tailEnd/>
          </a:ln>
        </p:spPr>
        <p:style>
          <a:lnRef idx="1">
            <a:schemeClr val="accent3"/>
          </a:lnRef>
          <a:fillRef idx="2">
            <a:schemeClr val="accent3"/>
          </a:fillRef>
          <a:effectRef idx="1">
            <a:schemeClr val="accent3"/>
          </a:effectRef>
          <a:fontRef idx="minor">
            <a:schemeClr val="dk1"/>
          </a:fontRef>
        </p:style>
        <p:txBody>
          <a:bodyPr wrap="square" lIns="91440" tIns="45720" rIns="91440" bIns="4572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id-ID" sz="1600" b="1" i="0" u="none" strike="noStrike" baseline="0" dirty="0" smtClean="0">
              <a:solidFill>
                <a:srgbClr val="000000"/>
              </a:solidFill>
              <a:latin typeface="Calibri"/>
              <a:cs typeface="Calibri"/>
            </a:endParaRPr>
          </a:p>
          <a:p>
            <a:pPr algn="ctr" rtl="0">
              <a:defRPr sz="1000"/>
            </a:pPr>
            <a:endParaRPr lang="id-ID" sz="1600" b="1" dirty="0" smtClean="0">
              <a:solidFill>
                <a:srgbClr val="000000"/>
              </a:solidFill>
              <a:latin typeface="Calibri"/>
              <a:cs typeface="Calibri"/>
            </a:endParaRPr>
          </a:p>
          <a:p>
            <a:pPr algn="ctr" rtl="0">
              <a:defRPr sz="1000"/>
            </a:pPr>
            <a:r>
              <a:rPr lang="en-US" sz="1600" b="1" i="0" u="none" strike="noStrike" baseline="0" dirty="0" err="1" smtClean="0">
                <a:solidFill>
                  <a:srgbClr val="000000"/>
                </a:solidFill>
                <a:latin typeface="Calibri"/>
                <a:cs typeface="Calibri"/>
              </a:rPr>
              <a:t>Sargis</a:t>
            </a:r>
            <a:r>
              <a:rPr lang="en-US" sz="1600" b="1" i="0" u="none" strike="noStrike" baseline="0" dirty="0" smtClean="0">
                <a:solidFill>
                  <a:srgbClr val="000000"/>
                </a:solidFill>
                <a:latin typeface="Calibri"/>
                <a:cs typeface="Calibri"/>
              </a:rPr>
              <a:t> 3 </a:t>
            </a:r>
            <a:r>
              <a:rPr lang="en-US" sz="1600" b="1" i="0" u="none" strike="noStrike" baseline="0" dirty="0">
                <a:solidFill>
                  <a:srgbClr val="000000"/>
                </a:solidFill>
                <a:latin typeface="Calibri"/>
                <a:cs typeface="Calibri"/>
              </a:rPr>
              <a:t>: </a:t>
            </a:r>
            <a:r>
              <a:rPr lang="en-US" sz="1600" b="1" i="0" u="none" strike="noStrike" baseline="0" dirty="0" err="1">
                <a:solidFill>
                  <a:srgbClr val="000000"/>
                </a:solidFill>
                <a:latin typeface="Calibri"/>
                <a:cs typeface="Calibri"/>
              </a:rPr>
              <a:t>Meningkatnya</a:t>
            </a:r>
            <a:r>
              <a:rPr lang="en-US" sz="1600" b="1" i="0" u="none" strike="noStrike" baseline="0" dirty="0">
                <a:solidFill>
                  <a:srgbClr val="000000"/>
                </a:solidFill>
                <a:latin typeface="Calibri"/>
                <a:cs typeface="Calibri"/>
              </a:rPr>
              <a:t> </a:t>
            </a:r>
            <a:r>
              <a:rPr lang="en-US" sz="1600" b="1" i="0" u="none" strike="noStrike" baseline="0" dirty="0" err="1">
                <a:solidFill>
                  <a:srgbClr val="000000"/>
                </a:solidFill>
                <a:latin typeface="Calibri"/>
                <a:cs typeface="Calibri"/>
              </a:rPr>
              <a:t>koperasi</a:t>
            </a:r>
            <a:r>
              <a:rPr lang="en-US" sz="1600" b="1" i="0" u="none" strike="noStrike" baseline="0" dirty="0">
                <a:solidFill>
                  <a:srgbClr val="000000"/>
                </a:solidFill>
                <a:latin typeface="Calibri"/>
                <a:cs typeface="Calibri"/>
              </a:rPr>
              <a:t> </a:t>
            </a:r>
            <a:r>
              <a:rPr lang="en-US" sz="1600" b="1" i="0" u="none" strike="noStrike" baseline="0" dirty="0" err="1">
                <a:solidFill>
                  <a:srgbClr val="000000"/>
                </a:solidFill>
                <a:latin typeface="Calibri"/>
                <a:cs typeface="Calibri"/>
              </a:rPr>
              <a:t>aktif</a:t>
            </a:r>
            <a:r>
              <a:rPr lang="en-US" sz="1600" b="1" i="0" u="none" strike="noStrike" baseline="0" dirty="0">
                <a:solidFill>
                  <a:srgbClr val="000000"/>
                </a:solidFill>
                <a:latin typeface="Calibri"/>
                <a:cs typeface="Calibri"/>
              </a:rPr>
              <a:t> </a:t>
            </a:r>
            <a:r>
              <a:rPr lang="en-US" sz="1600" b="1" i="0" u="none" strike="noStrike" baseline="0" dirty="0" err="1">
                <a:solidFill>
                  <a:srgbClr val="000000"/>
                </a:solidFill>
                <a:latin typeface="Calibri"/>
                <a:cs typeface="Calibri"/>
              </a:rPr>
              <a:t>berpola</a:t>
            </a:r>
            <a:r>
              <a:rPr lang="en-US" sz="1600" b="1" i="0" u="none" strike="noStrike" baseline="0" dirty="0">
                <a:solidFill>
                  <a:srgbClr val="000000"/>
                </a:solidFill>
                <a:latin typeface="Calibri"/>
                <a:cs typeface="Calibri"/>
              </a:rPr>
              <a:t> </a:t>
            </a:r>
            <a:r>
              <a:rPr lang="en-US" sz="1600" b="1" i="0" u="none" strike="noStrike" baseline="0" dirty="0" err="1">
                <a:solidFill>
                  <a:srgbClr val="000000"/>
                </a:solidFill>
                <a:latin typeface="Calibri"/>
                <a:cs typeface="Calibri"/>
              </a:rPr>
              <a:t>syariah</a:t>
            </a:r>
            <a:endParaRPr lang="en-US" sz="1600" b="1" i="0" u="none" strike="noStrike" baseline="0" dirty="0">
              <a:solidFill>
                <a:srgbClr val="000000"/>
              </a:solidFill>
              <a:latin typeface="Calibri"/>
              <a:cs typeface="Calibri"/>
            </a:endParaRPr>
          </a:p>
          <a:p>
            <a:pPr algn="ctr">
              <a:defRPr sz="1000"/>
            </a:pPr>
            <a:r>
              <a:rPr lang="en-US" sz="1600" b="1" i="0" u="none" strike="noStrike" baseline="0" dirty="0" err="1">
                <a:solidFill>
                  <a:srgbClr val="000000"/>
                </a:solidFill>
                <a:latin typeface="Calibri"/>
                <a:cs typeface="Calibri"/>
              </a:rPr>
              <a:t>Indikator</a:t>
            </a:r>
            <a:r>
              <a:rPr lang="en-US" sz="1600" b="1" i="0" u="none" strike="noStrike" baseline="0" dirty="0">
                <a:solidFill>
                  <a:srgbClr val="000000"/>
                </a:solidFill>
                <a:latin typeface="Calibri"/>
                <a:cs typeface="Calibri"/>
              </a:rPr>
              <a:t> : </a:t>
            </a:r>
            <a:r>
              <a:rPr lang="en-US" sz="1600" b="1" dirty="0" smtClean="0">
                <a:solidFill>
                  <a:srgbClr val="000000"/>
                </a:solidFill>
                <a:latin typeface="Calibri"/>
                <a:cs typeface="Calibri"/>
              </a:rPr>
              <a:t>1.Perentase </a:t>
            </a:r>
            <a:r>
              <a:rPr lang="en-US" sz="1600" b="1" dirty="0" err="1" smtClean="0">
                <a:solidFill>
                  <a:srgbClr val="000000"/>
                </a:solidFill>
                <a:latin typeface="Calibri"/>
                <a:cs typeface="Calibri"/>
              </a:rPr>
              <a:t>Peningkatan</a:t>
            </a:r>
            <a:r>
              <a:rPr lang="en-US" sz="1600" b="1" dirty="0" smtClean="0">
                <a:solidFill>
                  <a:srgbClr val="000000"/>
                </a:solidFill>
                <a:latin typeface="Calibri"/>
                <a:cs typeface="Calibri"/>
              </a:rPr>
              <a:t> </a:t>
            </a:r>
            <a:r>
              <a:rPr lang="en-US" sz="1600" b="1" dirty="0" err="1" smtClean="0">
                <a:solidFill>
                  <a:srgbClr val="000000"/>
                </a:solidFill>
                <a:latin typeface="Calibri"/>
                <a:cs typeface="Calibri"/>
              </a:rPr>
              <a:t>aset</a:t>
            </a:r>
            <a:r>
              <a:rPr lang="en-US" sz="1600" b="1" dirty="0" smtClean="0">
                <a:solidFill>
                  <a:srgbClr val="000000"/>
                </a:solidFill>
                <a:latin typeface="Calibri"/>
                <a:cs typeface="Calibri"/>
              </a:rPr>
              <a:t> </a:t>
            </a:r>
            <a:r>
              <a:rPr lang="en-US" sz="1600" b="1" dirty="0" err="1" smtClean="0">
                <a:solidFill>
                  <a:srgbClr val="000000"/>
                </a:solidFill>
                <a:latin typeface="Calibri"/>
                <a:cs typeface="Calibri"/>
              </a:rPr>
              <a:t>dan</a:t>
            </a:r>
            <a:r>
              <a:rPr lang="en-US" sz="1600" b="1" dirty="0" smtClean="0">
                <a:solidFill>
                  <a:srgbClr val="000000"/>
                </a:solidFill>
                <a:latin typeface="Calibri"/>
                <a:cs typeface="Calibri"/>
              </a:rPr>
              <a:t> </a:t>
            </a:r>
            <a:r>
              <a:rPr lang="en-US" sz="1600" b="1" dirty="0" err="1" smtClean="0">
                <a:solidFill>
                  <a:srgbClr val="000000"/>
                </a:solidFill>
                <a:latin typeface="Calibri"/>
                <a:cs typeface="Calibri"/>
              </a:rPr>
              <a:t>omset</a:t>
            </a:r>
            <a:r>
              <a:rPr lang="en-US" sz="1600" b="1" dirty="0" smtClean="0">
                <a:solidFill>
                  <a:srgbClr val="000000"/>
                </a:solidFill>
                <a:latin typeface="Calibri"/>
                <a:cs typeface="Calibri"/>
              </a:rPr>
              <a:t>  </a:t>
            </a:r>
            <a:r>
              <a:rPr lang="en-US" sz="1600" b="1" dirty="0" err="1" smtClean="0">
                <a:solidFill>
                  <a:srgbClr val="000000"/>
                </a:solidFill>
                <a:latin typeface="Calibri"/>
                <a:cs typeface="Calibri"/>
              </a:rPr>
              <a:t>koperasi</a:t>
            </a:r>
            <a:r>
              <a:rPr lang="en-US" sz="1600" b="1" dirty="0" smtClean="0">
                <a:solidFill>
                  <a:srgbClr val="000000"/>
                </a:solidFill>
                <a:latin typeface="Calibri"/>
                <a:cs typeface="Calibri"/>
              </a:rPr>
              <a:t> </a:t>
            </a:r>
          </a:p>
          <a:p>
            <a:pPr algn="ctr">
              <a:defRPr sz="1000"/>
            </a:pPr>
            <a:r>
              <a:rPr lang="en-US" sz="1600" b="1" dirty="0" smtClean="0">
                <a:solidFill>
                  <a:srgbClr val="000000"/>
                </a:solidFill>
                <a:latin typeface="Calibri"/>
                <a:cs typeface="Calibri"/>
              </a:rPr>
              <a:t> </a:t>
            </a:r>
            <a:r>
              <a:rPr lang="id-ID" sz="1600" b="1" dirty="0" smtClean="0"/>
              <a:t>Target :  </a:t>
            </a:r>
            <a:r>
              <a:rPr lang="en-US" sz="1600" b="1" dirty="0" err="1" smtClean="0"/>
              <a:t>tahun</a:t>
            </a:r>
            <a:r>
              <a:rPr lang="en-US" sz="1600" b="1" dirty="0" smtClean="0"/>
              <a:t> 2019 (</a:t>
            </a:r>
            <a:r>
              <a:rPr lang="id-ID" sz="1600" b="1" dirty="0" smtClean="0"/>
              <a:t>1</a:t>
            </a:r>
            <a:r>
              <a:rPr lang="en-US" sz="1600" b="1" dirty="0" smtClean="0"/>
              <a:t>2</a:t>
            </a:r>
            <a:r>
              <a:rPr lang="id-ID" sz="1600" b="1" dirty="0" smtClean="0"/>
              <a:t>%</a:t>
            </a:r>
            <a:r>
              <a:rPr lang="en-US" sz="1600" b="1" dirty="0" smtClean="0"/>
              <a:t>)</a:t>
            </a:r>
          </a:p>
          <a:p>
            <a:pPr algn="ctr">
              <a:defRPr sz="1000"/>
            </a:pPr>
            <a:r>
              <a:rPr lang="en-US" sz="1600" b="1" dirty="0" smtClean="0"/>
              <a:t> 2020 (16%),</a:t>
            </a:r>
          </a:p>
          <a:p>
            <a:pPr algn="ctr">
              <a:defRPr sz="1000"/>
            </a:pPr>
            <a:r>
              <a:rPr lang="en-US" sz="1600" b="1" dirty="0" smtClean="0"/>
              <a:t> 2021 (20%), </a:t>
            </a:r>
          </a:p>
          <a:p>
            <a:pPr algn="ctr">
              <a:defRPr sz="1000"/>
            </a:pPr>
            <a:r>
              <a:rPr lang="en-US" sz="1600" b="1" dirty="0" smtClean="0"/>
              <a:t>2022 (24 %), </a:t>
            </a:r>
          </a:p>
          <a:p>
            <a:pPr algn="ctr">
              <a:defRPr sz="1000"/>
            </a:pPr>
            <a:r>
              <a:rPr lang="en-US" sz="1600" b="1" dirty="0" smtClean="0"/>
              <a:t>2023 (28 %)</a:t>
            </a:r>
            <a:endParaRPr lang="en-US" sz="1600" b="1" i="0" u="none" strike="noStrike" baseline="0" dirty="0">
              <a:solidFill>
                <a:srgbClr val="000000"/>
              </a:solidFill>
              <a:latin typeface="Times New Roman"/>
              <a:cs typeface="Times New Roman"/>
            </a:endParaRPr>
          </a:p>
          <a:p>
            <a:pPr algn="ctr" rtl="0">
              <a:defRPr sz="1000"/>
            </a:pPr>
            <a:endParaRPr lang="en-US" sz="1600" b="1" i="0" u="none" strike="noStrike" baseline="0" dirty="0">
              <a:solidFill>
                <a:srgbClr val="000000"/>
              </a:solidFill>
              <a:latin typeface="Times New Roman"/>
              <a:cs typeface="Times New Roman"/>
            </a:endParaRPr>
          </a:p>
        </p:txBody>
      </p:sp>
      <p:sp>
        <p:nvSpPr>
          <p:cNvPr id="6" name="AutoShape 59"/>
          <p:cNvSpPr>
            <a:spLocks noChangeArrowheads="1"/>
          </p:cNvSpPr>
          <p:nvPr/>
        </p:nvSpPr>
        <p:spPr bwMode="auto">
          <a:xfrm>
            <a:off x="1752600" y="4071392"/>
            <a:ext cx="5181600" cy="2100808"/>
          </a:xfrm>
          <a:prstGeom prst="roundRect">
            <a:avLst>
              <a:gd name="adj" fmla="val 16667"/>
            </a:avLst>
          </a:prstGeom>
          <a:ln>
            <a:headEnd/>
            <a:tailEnd/>
          </a:ln>
        </p:spPr>
        <p:style>
          <a:lnRef idx="3">
            <a:schemeClr val="lt1"/>
          </a:lnRef>
          <a:fillRef idx="1">
            <a:schemeClr val="accent4"/>
          </a:fillRef>
          <a:effectRef idx="1">
            <a:schemeClr val="accent4"/>
          </a:effectRef>
          <a:fontRef idx="minor">
            <a:schemeClr val="lt1"/>
          </a:fontRef>
        </p:style>
        <p:txBody>
          <a:bodyPr wrap="square" lIns="91440" tIns="45720" rIns="91440" bIns="45720"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endParaRPr lang="id-ID" sz="1600" b="1" i="0" u="none" strike="noStrike" baseline="0" dirty="0" smtClean="0">
              <a:solidFill>
                <a:schemeClr val="tx1"/>
              </a:solidFill>
              <a:latin typeface="Calibri"/>
              <a:cs typeface="Calibri"/>
            </a:endParaRPr>
          </a:p>
          <a:p>
            <a:pPr algn="ctr" rtl="0">
              <a:defRPr sz="1000"/>
            </a:pPr>
            <a:endParaRPr lang="id-ID" sz="1600" b="1" dirty="0" smtClean="0">
              <a:solidFill>
                <a:schemeClr val="tx1"/>
              </a:solidFill>
              <a:latin typeface="Calibri"/>
              <a:cs typeface="Calibri"/>
            </a:endParaRPr>
          </a:p>
          <a:p>
            <a:pPr algn="ctr" rtl="0">
              <a:defRPr sz="1000"/>
            </a:pPr>
            <a:endParaRPr lang="id-ID" sz="1600" b="1" i="0" u="none" strike="noStrike" baseline="0" dirty="0" smtClean="0">
              <a:solidFill>
                <a:schemeClr val="tx1"/>
              </a:solidFill>
              <a:latin typeface="Calibri"/>
              <a:cs typeface="Calibri"/>
            </a:endParaRPr>
          </a:p>
          <a:p>
            <a:pPr algn="ctr" rtl="0">
              <a:defRPr sz="1000"/>
            </a:pPr>
            <a:r>
              <a:rPr lang="en-US" sz="1600" b="1" i="0" u="none" strike="noStrike" baseline="0" dirty="0" smtClean="0">
                <a:solidFill>
                  <a:schemeClr val="tx1"/>
                </a:solidFill>
                <a:latin typeface="Calibri"/>
                <a:cs typeface="Calibri"/>
              </a:rPr>
              <a:t>Program </a:t>
            </a:r>
            <a:r>
              <a:rPr lang="en-US" sz="1600" b="1" i="0" u="none" strike="noStrike" baseline="0" dirty="0" err="1">
                <a:solidFill>
                  <a:schemeClr val="tx1"/>
                </a:solidFill>
                <a:latin typeface="Calibri"/>
                <a:cs typeface="Calibri"/>
              </a:rPr>
              <a:t>Peningkatan</a:t>
            </a:r>
            <a:r>
              <a:rPr lang="en-US" sz="1600" b="1" i="0" u="none" strike="noStrike" baseline="0" dirty="0">
                <a:solidFill>
                  <a:schemeClr val="tx1"/>
                </a:solidFill>
                <a:latin typeface="Calibri"/>
                <a:cs typeface="Calibri"/>
              </a:rPr>
              <a:t> </a:t>
            </a:r>
            <a:r>
              <a:rPr lang="en-US" sz="1600" b="1" i="0" u="none" strike="noStrike" baseline="0" dirty="0" err="1">
                <a:solidFill>
                  <a:schemeClr val="tx1"/>
                </a:solidFill>
                <a:latin typeface="Calibri"/>
                <a:cs typeface="Calibri"/>
              </a:rPr>
              <a:t>Kualitas</a:t>
            </a:r>
            <a:r>
              <a:rPr lang="en-US" sz="1600" b="1" i="0" u="none" strike="noStrike" baseline="0" dirty="0">
                <a:solidFill>
                  <a:schemeClr val="tx1"/>
                </a:solidFill>
                <a:latin typeface="Calibri"/>
                <a:cs typeface="Calibri"/>
              </a:rPr>
              <a:t> </a:t>
            </a:r>
            <a:r>
              <a:rPr lang="en-US" sz="1600" b="1" i="0" u="none" strike="noStrike" baseline="0" dirty="0" err="1">
                <a:solidFill>
                  <a:schemeClr val="tx1"/>
                </a:solidFill>
                <a:latin typeface="Calibri"/>
                <a:cs typeface="Calibri"/>
              </a:rPr>
              <a:t>Kelembagaan</a:t>
            </a:r>
            <a:r>
              <a:rPr lang="en-US" sz="1600" b="1" i="0" u="none" strike="noStrike" baseline="0" dirty="0">
                <a:solidFill>
                  <a:schemeClr val="tx1"/>
                </a:solidFill>
                <a:latin typeface="Calibri"/>
                <a:cs typeface="Calibri"/>
              </a:rPr>
              <a:t> </a:t>
            </a:r>
            <a:r>
              <a:rPr lang="en-US" sz="1600" b="1" i="0" u="none" strike="noStrike" baseline="0" dirty="0" err="1">
                <a:solidFill>
                  <a:schemeClr val="tx1"/>
                </a:solidFill>
                <a:latin typeface="Calibri"/>
                <a:cs typeface="Calibri"/>
              </a:rPr>
              <a:t>Koperasi</a:t>
            </a:r>
            <a:endParaRPr lang="en-US" sz="1600" b="1" i="0" u="none" strike="noStrike" baseline="0" dirty="0">
              <a:solidFill>
                <a:schemeClr val="tx1"/>
              </a:solidFill>
              <a:latin typeface="Calibri"/>
              <a:cs typeface="Calibri"/>
            </a:endParaRPr>
          </a:p>
          <a:p>
            <a:pPr algn="ctr">
              <a:defRPr sz="1000"/>
            </a:pPr>
            <a:r>
              <a:rPr lang="en-US" sz="1600" b="1" i="0" u="none" strike="noStrike" baseline="0" dirty="0" err="1">
                <a:solidFill>
                  <a:schemeClr val="tx1"/>
                </a:solidFill>
                <a:latin typeface="Calibri"/>
                <a:cs typeface="Calibri"/>
              </a:rPr>
              <a:t>Indikator</a:t>
            </a:r>
            <a:r>
              <a:rPr lang="en-US" sz="1600" b="1" i="0" u="none" strike="noStrike" baseline="0" dirty="0">
                <a:solidFill>
                  <a:schemeClr val="tx1"/>
                </a:solidFill>
                <a:latin typeface="Calibri"/>
                <a:cs typeface="Calibri"/>
              </a:rPr>
              <a:t> : </a:t>
            </a:r>
            <a:r>
              <a:rPr lang="en-US" sz="1600" b="1" dirty="0" err="1" smtClean="0">
                <a:solidFill>
                  <a:schemeClr val="tx1"/>
                </a:solidFill>
                <a:latin typeface="Calibri"/>
                <a:cs typeface="Calibri"/>
              </a:rPr>
              <a:t>Persentase</a:t>
            </a:r>
            <a:r>
              <a:rPr lang="en-US" sz="1600" b="1" dirty="0" smtClean="0">
                <a:solidFill>
                  <a:schemeClr val="tx1"/>
                </a:solidFill>
                <a:latin typeface="Calibri"/>
                <a:cs typeface="Calibri"/>
              </a:rPr>
              <a:t> </a:t>
            </a:r>
            <a:r>
              <a:rPr lang="en-US" sz="1600" b="1" dirty="0" err="1" smtClean="0">
                <a:solidFill>
                  <a:schemeClr val="tx1"/>
                </a:solidFill>
                <a:latin typeface="Calibri"/>
                <a:cs typeface="Calibri"/>
              </a:rPr>
              <a:t>koperasi</a:t>
            </a:r>
            <a:r>
              <a:rPr lang="en-US" sz="1600" b="1" dirty="0" smtClean="0">
                <a:solidFill>
                  <a:schemeClr val="tx1"/>
                </a:solidFill>
                <a:latin typeface="Calibri"/>
                <a:cs typeface="Calibri"/>
              </a:rPr>
              <a:t> </a:t>
            </a:r>
            <a:r>
              <a:rPr lang="en-US" sz="1600" b="1" dirty="0" err="1" smtClean="0">
                <a:solidFill>
                  <a:schemeClr val="tx1"/>
                </a:solidFill>
                <a:latin typeface="Calibri"/>
                <a:cs typeface="Calibri"/>
              </a:rPr>
              <a:t>aktif</a:t>
            </a:r>
            <a:r>
              <a:rPr lang="en-US" sz="1600" b="1" dirty="0" smtClean="0">
                <a:solidFill>
                  <a:schemeClr val="tx1"/>
                </a:solidFill>
                <a:latin typeface="Calibri"/>
                <a:cs typeface="Calibri"/>
              </a:rPr>
              <a:t> </a:t>
            </a:r>
            <a:r>
              <a:rPr lang="en-US" sz="1600" b="1" dirty="0" err="1" smtClean="0">
                <a:solidFill>
                  <a:schemeClr val="tx1"/>
                </a:solidFill>
                <a:latin typeface="Calibri"/>
                <a:cs typeface="Calibri"/>
              </a:rPr>
              <a:t>berpola</a:t>
            </a:r>
            <a:r>
              <a:rPr lang="en-US" sz="1600" b="1" dirty="0" smtClean="0">
                <a:solidFill>
                  <a:schemeClr val="tx1"/>
                </a:solidFill>
                <a:latin typeface="Calibri"/>
                <a:cs typeface="Calibri"/>
              </a:rPr>
              <a:t> </a:t>
            </a:r>
            <a:r>
              <a:rPr lang="en-US" sz="1600" b="1" dirty="0" err="1" smtClean="0">
                <a:solidFill>
                  <a:schemeClr val="tx1"/>
                </a:solidFill>
                <a:latin typeface="Calibri"/>
                <a:cs typeface="Calibri"/>
              </a:rPr>
              <a:t>syari’ah</a:t>
            </a:r>
            <a:endParaRPr lang="en-US" sz="1600" b="1" dirty="0" smtClean="0">
              <a:solidFill>
                <a:schemeClr val="tx1"/>
              </a:solidFill>
              <a:latin typeface="Calibri"/>
              <a:cs typeface="Calibri"/>
            </a:endParaRPr>
          </a:p>
          <a:p>
            <a:pPr algn="ctr">
              <a:defRPr sz="1000"/>
            </a:pPr>
            <a:r>
              <a:rPr lang="id-ID" sz="1600" b="1" dirty="0" smtClean="0">
                <a:solidFill>
                  <a:schemeClr val="tx1"/>
                </a:solidFill>
              </a:rPr>
              <a:t>Target :  th  2019 (</a:t>
            </a:r>
            <a:r>
              <a:rPr lang="en-US" sz="1600" b="1" dirty="0" smtClean="0">
                <a:solidFill>
                  <a:schemeClr val="tx1"/>
                </a:solidFill>
              </a:rPr>
              <a:t>3</a:t>
            </a:r>
            <a:r>
              <a:rPr lang="id-ID" sz="1600" b="1" dirty="0" smtClean="0">
                <a:solidFill>
                  <a:schemeClr val="tx1"/>
                </a:solidFill>
              </a:rPr>
              <a:t>7</a:t>
            </a:r>
            <a:r>
              <a:rPr lang="en-US" sz="1600" b="1" dirty="0" smtClean="0">
                <a:solidFill>
                  <a:schemeClr val="tx1"/>
                </a:solidFill>
              </a:rPr>
              <a:t>,5</a:t>
            </a:r>
            <a:r>
              <a:rPr lang="id-ID" sz="1600" b="1" dirty="0" smtClean="0">
                <a:solidFill>
                  <a:schemeClr val="tx1"/>
                </a:solidFill>
              </a:rPr>
              <a:t>  %), </a:t>
            </a:r>
            <a:endParaRPr lang="en-US" sz="1600" b="1" dirty="0" smtClean="0">
              <a:solidFill>
                <a:schemeClr val="tx1"/>
              </a:solidFill>
            </a:endParaRPr>
          </a:p>
          <a:p>
            <a:pPr algn="ctr">
              <a:defRPr sz="1000"/>
            </a:pPr>
            <a:r>
              <a:rPr lang="id-ID" sz="1600" b="1" dirty="0" smtClean="0">
                <a:solidFill>
                  <a:schemeClr val="tx1"/>
                </a:solidFill>
              </a:rPr>
              <a:t> 2020 (</a:t>
            </a:r>
            <a:r>
              <a:rPr lang="en-US" sz="1600" b="1" dirty="0" smtClean="0">
                <a:solidFill>
                  <a:schemeClr val="tx1"/>
                </a:solidFill>
              </a:rPr>
              <a:t>43</a:t>
            </a:r>
            <a:r>
              <a:rPr lang="id-ID" sz="1600" b="1" dirty="0" smtClean="0">
                <a:solidFill>
                  <a:schemeClr val="tx1"/>
                </a:solidFill>
              </a:rPr>
              <a:t>,</a:t>
            </a:r>
            <a:r>
              <a:rPr lang="en-US" sz="1600" b="1" dirty="0" smtClean="0">
                <a:solidFill>
                  <a:schemeClr val="tx1"/>
                </a:solidFill>
              </a:rPr>
              <a:t>75</a:t>
            </a:r>
            <a:r>
              <a:rPr lang="id-ID" sz="1600" b="1" dirty="0" smtClean="0">
                <a:solidFill>
                  <a:schemeClr val="tx1"/>
                </a:solidFill>
              </a:rPr>
              <a:t>%),</a:t>
            </a:r>
            <a:endParaRPr lang="en-US" sz="1600" b="1" dirty="0" smtClean="0">
              <a:solidFill>
                <a:schemeClr val="tx1"/>
              </a:solidFill>
            </a:endParaRPr>
          </a:p>
          <a:p>
            <a:pPr algn="ctr">
              <a:defRPr sz="1000"/>
            </a:pPr>
            <a:r>
              <a:rPr lang="id-ID" sz="1600" b="1" dirty="0" smtClean="0">
                <a:solidFill>
                  <a:schemeClr val="tx1"/>
                </a:solidFill>
              </a:rPr>
              <a:t> 2021 (</a:t>
            </a:r>
            <a:r>
              <a:rPr lang="en-US" sz="1600" b="1" dirty="0" smtClean="0">
                <a:solidFill>
                  <a:schemeClr val="tx1"/>
                </a:solidFill>
              </a:rPr>
              <a:t>62,25</a:t>
            </a:r>
            <a:r>
              <a:rPr lang="id-ID" sz="1600" b="1" dirty="0" smtClean="0">
                <a:solidFill>
                  <a:schemeClr val="tx1"/>
                </a:solidFill>
              </a:rPr>
              <a:t>%),</a:t>
            </a:r>
            <a:endParaRPr lang="en-US" sz="1600" b="1" dirty="0" smtClean="0">
              <a:solidFill>
                <a:schemeClr val="tx1"/>
              </a:solidFill>
            </a:endParaRPr>
          </a:p>
          <a:p>
            <a:pPr algn="ctr">
              <a:defRPr sz="1000"/>
            </a:pPr>
            <a:r>
              <a:rPr lang="id-ID" sz="1600" b="1" dirty="0" smtClean="0">
                <a:solidFill>
                  <a:schemeClr val="tx1"/>
                </a:solidFill>
              </a:rPr>
              <a:t> 2022 (</a:t>
            </a:r>
            <a:r>
              <a:rPr lang="en-US" sz="1600" b="1" dirty="0" smtClean="0">
                <a:solidFill>
                  <a:schemeClr val="tx1"/>
                </a:solidFill>
              </a:rPr>
              <a:t>81</a:t>
            </a:r>
            <a:r>
              <a:rPr lang="id-ID" sz="1600" b="1" dirty="0" smtClean="0">
                <a:solidFill>
                  <a:schemeClr val="tx1"/>
                </a:solidFill>
              </a:rPr>
              <a:t>,</a:t>
            </a:r>
            <a:r>
              <a:rPr lang="en-US" sz="1600" b="1" dirty="0" smtClean="0">
                <a:solidFill>
                  <a:schemeClr val="tx1"/>
                </a:solidFill>
              </a:rPr>
              <a:t>2</a:t>
            </a:r>
            <a:r>
              <a:rPr lang="id-ID" sz="1600" b="1" dirty="0" smtClean="0">
                <a:solidFill>
                  <a:schemeClr val="tx1"/>
                </a:solidFill>
              </a:rPr>
              <a:t>5%), </a:t>
            </a:r>
            <a:endParaRPr lang="en-US" sz="1600" b="1" dirty="0" smtClean="0">
              <a:solidFill>
                <a:schemeClr val="tx1"/>
              </a:solidFill>
            </a:endParaRPr>
          </a:p>
          <a:p>
            <a:pPr algn="ctr">
              <a:defRPr sz="1000"/>
            </a:pPr>
            <a:r>
              <a:rPr lang="id-ID" sz="1600" b="1" dirty="0" smtClean="0">
                <a:solidFill>
                  <a:schemeClr val="tx1"/>
                </a:solidFill>
              </a:rPr>
              <a:t>2023 (</a:t>
            </a:r>
            <a:r>
              <a:rPr lang="en-US" sz="1600" b="1" dirty="0" smtClean="0">
                <a:solidFill>
                  <a:schemeClr val="tx1"/>
                </a:solidFill>
              </a:rPr>
              <a:t>89</a:t>
            </a:r>
            <a:r>
              <a:rPr lang="id-ID" sz="1600" b="1" dirty="0" smtClean="0">
                <a:solidFill>
                  <a:schemeClr val="tx1"/>
                </a:solidFill>
              </a:rPr>
              <a:t>,</a:t>
            </a:r>
            <a:r>
              <a:rPr lang="en-US" sz="1600" b="1" dirty="0" smtClean="0">
                <a:solidFill>
                  <a:schemeClr val="tx1"/>
                </a:solidFill>
              </a:rPr>
              <a:t>58</a:t>
            </a:r>
            <a:r>
              <a:rPr lang="id-ID" sz="1600" b="1" dirty="0" smtClean="0">
                <a:solidFill>
                  <a:schemeClr val="tx1"/>
                </a:solidFill>
              </a:rPr>
              <a:t>%)</a:t>
            </a:r>
            <a:endParaRPr lang="en-US" sz="1600" b="1" dirty="0" smtClean="0">
              <a:solidFill>
                <a:schemeClr val="tx1"/>
              </a:solidFill>
            </a:endParaRPr>
          </a:p>
          <a:p>
            <a:pPr algn="ctr" rtl="0">
              <a:defRPr sz="1000"/>
            </a:pPr>
            <a:endParaRPr lang="en-US" sz="1600" b="1" i="0" u="none" strike="noStrike" baseline="0" dirty="0">
              <a:solidFill>
                <a:schemeClr val="tx1"/>
              </a:solidFill>
              <a:latin typeface="Calibri"/>
              <a:cs typeface="Calibri"/>
            </a:endParaRPr>
          </a:p>
          <a:p>
            <a:pPr algn="ctr" rtl="0">
              <a:defRPr sz="1000"/>
            </a:pPr>
            <a:endParaRPr lang="en-US" sz="1600" b="1" i="0" u="none" strike="noStrike" baseline="0" dirty="0">
              <a:solidFill>
                <a:schemeClr val="tx1"/>
              </a:solidFill>
              <a:latin typeface="Times New Roman"/>
              <a:cs typeface="Times New Roman"/>
            </a:endParaRPr>
          </a:p>
          <a:p>
            <a:pPr algn="ctr" rtl="0">
              <a:defRPr sz="1000"/>
            </a:pPr>
            <a:endParaRPr lang="en-US" sz="1600" b="1" i="0" u="none" strike="noStrike" baseline="0" dirty="0">
              <a:solidFill>
                <a:schemeClr val="tx1"/>
              </a:solidFill>
              <a:latin typeface="Times New Roman"/>
              <a:cs typeface="Times New Roman"/>
            </a:endParaRPr>
          </a:p>
        </p:txBody>
      </p:sp>
      <p:cxnSp>
        <p:nvCxnSpPr>
          <p:cNvPr id="8" name="Straight Arrow Connector 7"/>
          <p:cNvCxnSpPr>
            <a:stCxn id="4" idx="2"/>
            <a:endCxn id="5" idx="0"/>
          </p:cNvCxnSpPr>
          <p:nvPr/>
        </p:nvCxnSpPr>
        <p:spPr>
          <a:xfrm rot="16200000" flipH="1">
            <a:off x="4111906" y="1251562"/>
            <a:ext cx="533401" cy="1147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2"/>
            <a:endCxn id="6" idx="0"/>
          </p:cNvCxnSpPr>
          <p:nvPr/>
        </p:nvCxnSpPr>
        <p:spPr>
          <a:xfrm rot="5400000">
            <a:off x="4111845" y="3798892"/>
            <a:ext cx="504055" cy="4094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2739</TotalTime>
  <Words>1879</Words>
  <Application>Microsoft Office PowerPoint</Application>
  <PresentationFormat>On-screen Show (4:3)</PresentationFormat>
  <Paragraphs>378</Paragraphs>
  <Slides>23</Slides>
  <Notes>5</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Facet</vt:lpstr>
      <vt:lpstr>Slide 1</vt:lpstr>
      <vt:lpstr>CASCADING PERDAGKOP UKM TAHUN 2018-2023</vt:lpstr>
      <vt:lpstr>Slide 3</vt:lpstr>
      <vt:lpstr>Slide 4</vt:lpstr>
      <vt:lpstr>Slide 5</vt:lpstr>
      <vt:lpstr>Slide 6</vt:lpstr>
      <vt:lpstr>Tujuan  OPD 1: Meningkatnya daya saing ekonomi    unggulan daerah yang tangguh berbasis ekonomi kerakyatan </vt:lpstr>
      <vt:lpstr>Lanjutan Tujuan OPD  1……………………………………………………………………………………… </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win7</cp:lastModifiedBy>
  <cp:revision>150</cp:revision>
  <dcterms:created xsi:type="dcterms:W3CDTF">2020-07-24T03:05:43Z</dcterms:created>
  <dcterms:modified xsi:type="dcterms:W3CDTF">2020-08-19T06:32:19Z</dcterms:modified>
</cp:coreProperties>
</file>