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17.svg" ContentType="image/svg+xml"/>
  <Override PartName="/ppt/media/image18.svg" ContentType="image/svg+xml"/>
  <Override PartName="/ppt/media/image19.svg" ContentType="image/svg+xml"/>
  <Override PartName="/ppt/media/image2.svg" ContentType="image/svg+xml"/>
  <Override PartName="/ppt/media/image20.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68" r:id="rId5"/>
    <p:sldId id="259" r:id="rId6"/>
    <p:sldId id="269" r:id="rId7"/>
    <p:sldId id="260" r:id="rId8"/>
    <p:sldId id="270" r:id="rId9"/>
    <p:sldId id="271" r:id="rId10"/>
    <p:sldId id="261" r:id="rId11"/>
    <p:sldId id="275" r:id="rId12"/>
    <p:sldId id="274" r:id="rId13"/>
    <p:sldId id="262" r:id="rId14"/>
    <p:sldId id="276" r:id="rId15"/>
    <p:sldId id="279" r:id="rId17"/>
    <p:sldId id="263" r:id="rId18"/>
    <p:sldId id="280" r:id="rId19"/>
    <p:sldId id="264" r:id="rId20"/>
    <p:sldId id="281" r:id="rId21"/>
    <p:sldId id="282" r:id="rId22"/>
    <p:sldId id="265" r:id="rId23"/>
    <p:sldId id="283" r:id="rId24"/>
    <p:sldId id="284" r:id="rId25"/>
    <p:sldId id="266" r:id="rId26"/>
    <p:sldId id="285" r:id="rId27"/>
    <p:sldId id="286" r:id="rId28"/>
    <p:sldId id="267"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4A24"/>
    <a:srgbClr val="F8AB94"/>
    <a:srgbClr val="C64946"/>
    <a:srgbClr val="E5645E"/>
    <a:srgbClr val="D58A73"/>
    <a:srgbClr val="E1A99A"/>
    <a:srgbClr val="F6BB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8.png"/><Relationship Id="rId4" Type="http://schemas.openxmlformats.org/officeDocument/2006/relationships/image" Target="../media/image9.svg"/><Relationship Id="rId3" Type="http://schemas.openxmlformats.org/officeDocument/2006/relationships/image" Target="../media/image9.png"/><Relationship Id="rId2" Type="http://schemas.openxmlformats.org/officeDocument/2006/relationships/image" Target="../media/image13.sv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7.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6.png"/><Relationship Id="rId4" Type="http://schemas.openxmlformats.org/officeDocument/2006/relationships/image" Target="../media/image5.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19.svg"/><Relationship Id="rId7" Type="http://schemas.openxmlformats.org/officeDocument/2006/relationships/image" Target="../media/image30.png"/><Relationship Id="rId6" Type="http://schemas.openxmlformats.org/officeDocument/2006/relationships/image" Target="../media/image18.svg"/><Relationship Id="rId5" Type="http://schemas.openxmlformats.org/officeDocument/2006/relationships/image" Target="../media/image29.png"/><Relationship Id="rId4" Type="http://schemas.openxmlformats.org/officeDocument/2006/relationships/image" Target="../media/image17.svg"/><Relationship Id="rId3" Type="http://schemas.openxmlformats.org/officeDocument/2006/relationships/image" Target="../media/image28.png"/><Relationship Id="rId2" Type="http://schemas.openxmlformats.org/officeDocument/2006/relationships/image" Target="../media/image16.svg"/><Relationship Id="rId14" Type="http://schemas.openxmlformats.org/officeDocument/2006/relationships/notesSlide" Target="../notesSlides/notesSlide5.xml"/><Relationship Id="rId13" Type="http://schemas.openxmlformats.org/officeDocument/2006/relationships/slideLayout" Target="../slideLayouts/slideLayout2.xml"/><Relationship Id="rId12" Type="http://schemas.openxmlformats.org/officeDocument/2006/relationships/image" Target="../media/image33.png"/><Relationship Id="rId11" Type="http://schemas.openxmlformats.org/officeDocument/2006/relationships/image" Target="../media/image32.png"/><Relationship Id="rId10" Type="http://schemas.openxmlformats.org/officeDocument/2006/relationships/image" Target="../media/image20.svg"/><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9" Type="http://schemas.openxmlformats.org/officeDocument/2006/relationships/image" Target="../media/image10.sv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7.svg"/><Relationship Id="rId5" Type="http://schemas.openxmlformats.org/officeDocument/2006/relationships/image" Target="../media/image7.png"/><Relationship Id="rId4" Type="http://schemas.openxmlformats.org/officeDocument/2006/relationships/image" Target="../media/image9.svg"/><Relationship Id="rId3" Type="http://schemas.openxmlformats.org/officeDocument/2006/relationships/image" Target="../media/image9.png"/><Relationship Id="rId2" Type="http://schemas.openxmlformats.org/officeDocument/2006/relationships/image" Target="../media/image8.svg"/><Relationship Id="rId14" Type="http://schemas.openxmlformats.org/officeDocument/2006/relationships/slideLayout" Target="../slideLayouts/slideLayout2.xml"/><Relationship Id="rId13" Type="http://schemas.openxmlformats.org/officeDocument/2006/relationships/image" Target="../media/image12.svg"/><Relationship Id="rId12" Type="http://schemas.openxmlformats.org/officeDocument/2006/relationships/image" Target="../media/image13.png"/><Relationship Id="rId11" Type="http://schemas.openxmlformats.org/officeDocument/2006/relationships/image" Target="../media/image11.svg"/><Relationship Id="rId10" Type="http://schemas.openxmlformats.org/officeDocument/2006/relationships/image" Target="../media/image12.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7.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6.png"/><Relationship Id="rId4" Type="http://schemas.openxmlformats.org/officeDocument/2006/relationships/image" Target="../media/image5.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image" Target="../media/image10.svg"/><Relationship Id="rId8" Type="http://schemas.openxmlformats.org/officeDocument/2006/relationships/image" Target="../media/image11.png"/><Relationship Id="rId7" Type="http://schemas.openxmlformats.org/officeDocument/2006/relationships/image" Target="../media/image8.svg"/><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7.svg"/><Relationship Id="rId3" Type="http://schemas.openxmlformats.org/officeDocument/2006/relationships/image" Target="../media/image7.png"/><Relationship Id="rId2" Type="http://schemas.openxmlformats.org/officeDocument/2006/relationships/image" Target="../media/image9.svg"/><Relationship Id="rId14" Type="http://schemas.openxmlformats.org/officeDocument/2006/relationships/slideLayout" Target="../slideLayouts/slideLayout2.xml"/><Relationship Id="rId13" Type="http://schemas.openxmlformats.org/officeDocument/2006/relationships/image" Target="../media/image12.svg"/><Relationship Id="rId12" Type="http://schemas.openxmlformats.org/officeDocument/2006/relationships/image" Target="../media/image13.png"/><Relationship Id="rId11" Type="http://schemas.openxmlformats.org/officeDocument/2006/relationships/image" Target="../media/image11.svg"/><Relationship Id="rId10" Type="http://schemas.openxmlformats.org/officeDocument/2006/relationships/image" Target="../media/image12.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7.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6.png"/><Relationship Id="rId4" Type="http://schemas.openxmlformats.org/officeDocument/2006/relationships/image" Target="../media/image5.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8.png"/><Relationship Id="rId4" Type="http://schemas.openxmlformats.org/officeDocument/2006/relationships/image" Target="../media/image9.svg"/><Relationship Id="rId3" Type="http://schemas.openxmlformats.org/officeDocument/2006/relationships/image" Target="../media/image9.png"/><Relationship Id="rId2" Type="http://schemas.openxmlformats.org/officeDocument/2006/relationships/image" Target="../media/image13.sv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svg"/><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7.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6.png"/><Relationship Id="rId4" Type="http://schemas.openxmlformats.org/officeDocument/2006/relationships/image" Target="../media/image5.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2534920" y="-2809240"/>
            <a:ext cx="7131685" cy="12201525"/>
          </a:xfrm>
          <a:prstGeom prst="rect">
            <a:avLst/>
          </a:prstGeom>
        </p:spPr>
      </p:pic>
      <p:grpSp>
        <p:nvGrpSpPr>
          <p:cNvPr id="34" name="Group 33"/>
          <p:cNvGrpSpPr/>
          <p:nvPr/>
        </p:nvGrpSpPr>
        <p:grpSpPr>
          <a:xfrm>
            <a:off x="1099820" y="246380"/>
            <a:ext cx="8601075" cy="5541645"/>
            <a:chOff x="2266" y="454"/>
            <a:chExt cx="14683" cy="9459"/>
          </a:xfrm>
        </p:grpSpPr>
        <p:grpSp>
          <p:nvGrpSpPr>
            <p:cNvPr id="11" name="Group 3"/>
            <p:cNvGrpSpPr/>
            <p:nvPr/>
          </p:nvGrpSpPr>
          <p:grpSpPr>
            <a:xfrm rot="0">
              <a:off x="2266" y="454"/>
              <a:ext cx="14683" cy="9459"/>
              <a:chOff x="0" y="0"/>
              <a:chExt cx="18229267" cy="11965028"/>
            </a:xfrm>
          </p:grpSpPr>
          <p:grpSp>
            <p:nvGrpSpPr>
              <p:cNvPr id="12" name="Group 4"/>
              <p:cNvGrpSpPr/>
              <p:nvPr/>
            </p:nvGrpSpPr>
            <p:grpSpPr>
              <a:xfrm rot="0">
                <a:off x="237334" y="1710065"/>
                <a:ext cx="17818100" cy="9969500"/>
                <a:chOff x="0" y="0"/>
                <a:chExt cx="3420621" cy="1913890"/>
              </a:xfrm>
            </p:grpSpPr>
            <p:sp>
              <p:nvSpPr>
                <p:cNvPr id="13" name="Freeform 5"/>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EFDFC"/>
                </a:solidFill>
              </p:spPr>
            </p:sp>
          </p:grpSp>
          <p:pic>
            <p:nvPicPr>
              <p:cNvPr id="14"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18229267" cy="11965028"/>
              </a:xfrm>
              <a:prstGeom prst="rect">
                <a:avLst/>
              </a:prstGeom>
            </p:spPr>
          </p:pic>
        </p:grpSp>
        <p:grpSp>
          <p:nvGrpSpPr>
            <p:cNvPr id="15" name="Group 14"/>
            <p:cNvGrpSpPr/>
            <p:nvPr/>
          </p:nvGrpSpPr>
          <p:grpSpPr>
            <a:xfrm rot="0">
              <a:off x="2984" y="2137"/>
              <a:ext cx="13540" cy="7080"/>
              <a:chOff x="236995" y="213824"/>
              <a:chExt cx="10421739" cy="2525805"/>
            </a:xfrm>
          </p:grpSpPr>
          <p:sp>
            <p:nvSpPr>
              <p:cNvPr id="16" name="TextBox 15"/>
              <p:cNvSpPr txBox="1"/>
              <p:nvPr/>
            </p:nvSpPr>
            <p:spPr>
              <a:xfrm>
                <a:off x="236995" y="1854152"/>
                <a:ext cx="10421138" cy="885477"/>
              </a:xfrm>
              <a:prstGeom prst="rect">
                <a:avLst/>
              </a:prstGeom>
            </p:spPr>
            <p:txBody>
              <a:bodyPr lIns="0" tIns="0" rIns="0" bIns="0" rtlCol="0" anchor="t">
                <a:spAutoFit/>
              </a:bodyPr>
              <a:p>
                <a:pPr algn="l">
                  <a:lnSpc>
                    <a:spcPts val="3780"/>
                  </a:lnSpc>
                </a:pPr>
                <a:r>
                  <a:rPr lang="en-US" sz="4000" b="1">
                    <a:solidFill>
                      <a:srgbClr val="C64946"/>
                    </a:solidFill>
                    <a:latin typeface="Arial" panose="020B0604020202020204" pitchFamily="34" charset="0"/>
                    <a:cs typeface="Arial" panose="020B0604020202020204" pitchFamily="34" charset="0"/>
                  </a:rPr>
                  <a:t>Exercise 1</a:t>
                </a:r>
                <a:endParaRPr lang="en-US" sz="4000" b="1">
                  <a:solidFill>
                    <a:srgbClr val="C64946"/>
                  </a:solidFill>
                  <a:latin typeface="Arial" panose="020B0604020202020204" pitchFamily="34" charset="0"/>
                  <a:cs typeface="Arial" panose="020B0604020202020204" pitchFamily="34" charset="0"/>
                </a:endParaRPr>
              </a:p>
              <a:p>
                <a:pPr algn="l">
                  <a:lnSpc>
                    <a:spcPts val="3780"/>
                  </a:lnSpc>
                </a:pPr>
                <a:r>
                  <a:rPr lang="en-US" sz="2800">
                    <a:solidFill>
                      <a:srgbClr val="C64946"/>
                    </a:solidFill>
                    <a:latin typeface="Arial" panose="020B0604020202020204" pitchFamily="34" charset="0"/>
                    <a:cs typeface="Arial" panose="020B0604020202020204" pitchFamily="34" charset="0"/>
                  </a:rPr>
                  <a:t>Intensive Bootcamp Data Science</a:t>
                </a:r>
                <a:endParaRPr lang="en-US" sz="2800">
                  <a:solidFill>
                    <a:srgbClr val="C64946"/>
                  </a:solidFill>
                  <a:latin typeface="Arial" panose="020B0604020202020204" pitchFamily="34" charset="0"/>
                  <a:cs typeface="Arial" panose="020B0604020202020204" pitchFamily="34" charset="0"/>
                </a:endParaRPr>
              </a:p>
              <a:p>
                <a:pPr algn="l">
                  <a:lnSpc>
                    <a:spcPts val="3780"/>
                  </a:lnSpc>
                </a:pPr>
                <a:r>
                  <a:rPr lang="en-US" sz="2800">
                    <a:solidFill>
                      <a:srgbClr val="C64946"/>
                    </a:solidFill>
                    <a:latin typeface="Arial" panose="020B0604020202020204" pitchFamily="34" charset="0"/>
                    <a:cs typeface="Arial" panose="020B0604020202020204" pitchFamily="34" charset="0"/>
                  </a:rPr>
                  <a:t>by @myskill.id</a:t>
                </a:r>
                <a:endParaRPr lang="en-US" sz="2800">
                  <a:solidFill>
                    <a:srgbClr val="C64946"/>
                  </a:solidFill>
                  <a:latin typeface="Arial" panose="020B0604020202020204" pitchFamily="34" charset="0"/>
                  <a:cs typeface="Arial" panose="020B0604020202020204" pitchFamily="34" charset="0"/>
                </a:endParaRPr>
              </a:p>
            </p:txBody>
          </p:sp>
          <p:sp>
            <p:nvSpPr>
              <p:cNvPr id="17" name="TextBox 16"/>
              <p:cNvSpPr txBox="1"/>
              <p:nvPr/>
            </p:nvSpPr>
            <p:spPr>
              <a:xfrm>
                <a:off x="237596" y="213824"/>
                <a:ext cx="10421138" cy="936904"/>
              </a:xfrm>
              <a:prstGeom prst="rect">
                <a:avLst/>
              </a:prstGeom>
            </p:spPr>
            <p:txBody>
              <a:bodyPr lIns="0" tIns="0" rIns="0" bIns="0" rtlCol="0" anchor="t">
                <a:spAutoFit/>
              </a:bodyPr>
              <a:p>
                <a:pPr algn="l">
                  <a:lnSpc>
                    <a:spcPct val="100000"/>
                  </a:lnSpc>
                  <a:spcBef>
                    <a:spcPct val="0"/>
                  </a:spcBef>
                </a:pPr>
                <a:r>
                  <a:rPr lang="en-US" sz="6000">
                    <a:solidFill>
                      <a:srgbClr val="C64946"/>
                    </a:solidFill>
                    <a:latin typeface="Arial Black" panose="020B0A04020102020204" charset="0"/>
                    <a:cs typeface="Arial Black" panose="020B0A04020102020204" charset="0"/>
                  </a:rPr>
                  <a:t>Mini Portofolio</a:t>
                </a:r>
                <a:endParaRPr lang="en-US" sz="6000">
                  <a:solidFill>
                    <a:srgbClr val="C64946"/>
                  </a:solidFill>
                  <a:latin typeface="Arial Black" panose="020B0A04020102020204" charset="0"/>
                  <a:cs typeface="Arial Black" panose="020B0A04020102020204" charset="0"/>
                </a:endParaRPr>
              </a:p>
              <a:p>
                <a:pPr algn="l">
                  <a:lnSpc>
                    <a:spcPct val="100000"/>
                  </a:lnSpc>
                  <a:spcBef>
                    <a:spcPct val="0"/>
                  </a:spcBef>
                </a:pPr>
                <a:r>
                  <a:rPr lang="en-US" sz="4000">
                    <a:solidFill>
                      <a:srgbClr val="C64946"/>
                    </a:solidFill>
                    <a:latin typeface="Arial Black" panose="020B0A04020102020204" charset="0"/>
                    <a:cs typeface="Arial Black" panose="020B0A04020102020204" charset="0"/>
                    <a:sym typeface="+mn-ea"/>
                  </a:rPr>
                  <a:t>Friska Ayu Listya Irawan</a:t>
                </a:r>
                <a:endParaRPr lang="en-US" sz="4000">
                  <a:solidFill>
                    <a:srgbClr val="C64946"/>
                  </a:solidFill>
                  <a:latin typeface="Arial Black" panose="020B0A04020102020204" charset="0"/>
                  <a:cs typeface="Arial Black" panose="020B0A04020102020204" charset="0"/>
                </a:endParaRPr>
              </a:p>
            </p:txBody>
          </p:sp>
        </p:grpSp>
      </p:grpSp>
      <p:pic>
        <p:nvPicPr>
          <p:cNvPr id="33"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630285" y="4844415"/>
            <a:ext cx="2148840" cy="16846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5525770" y="391160"/>
            <a:ext cx="6409690" cy="6137275"/>
          </a:xfrm>
          <a:prstGeom prst="rect">
            <a:avLst/>
          </a:prstGeom>
        </p:spPr>
      </p:pic>
      <p:grpSp>
        <p:nvGrpSpPr>
          <p:cNvPr id="48" name="Group 18"/>
          <p:cNvGrpSpPr/>
          <p:nvPr/>
        </p:nvGrpSpPr>
        <p:grpSpPr>
          <a:xfrm rot="0">
            <a:off x="532130" y="321310"/>
            <a:ext cx="3879850" cy="5303520"/>
            <a:chOff x="0" y="0"/>
            <a:chExt cx="2086184" cy="3713273"/>
          </a:xfrm>
        </p:grpSpPr>
        <p:grpSp>
          <p:nvGrpSpPr>
            <p:cNvPr id="49" name="Group 19"/>
            <p:cNvGrpSpPr/>
            <p:nvPr/>
          </p:nvGrpSpPr>
          <p:grpSpPr>
            <a:xfrm rot="0">
              <a:off x="49734" y="359169"/>
              <a:ext cx="1986262" cy="3145634"/>
              <a:chOff x="0" y="0"/>
              <a:chExt cx="1269306" cy="2010194"/>
            </a:xfrm>
          </p:grpSpPr>
          <p:sp>
            <p:nvSpPr>
              <p:cNvPr id="50" name="Freeform 20"/>
              <p:cNvSpPr/>
              <p:nvPr/>
            </p:nvSpPr>
            <p:spPr>
              <a:xfrm>
                <a:off x="0" y="0"/>
                <a:ext cx="1269306" cy="2010194"/>
              </a:xfrm>
              <a:custGeom>
                <a:avLst/>
                <a:gdLst/>
                <a:ahLst/>
                <a:cxnLst/>
                <a:rect l="l" t="t" r="r" b="b"/>
                <a:pathLst>
                  <a:path w="1269306" h="2010194">
                    <a:moveTo>
                      <a:pt x="0" y="0"/>
                    </a:moveTo>
                    <a:lnTo>
                      <a:pt x="1269306" y="0"/>
                    </a:lnTo>
                    <a:lnTo>
                      <a:pt x="1269306" y="2010194"/>
                    </a:lnTo>
                    <a:lnTo>
                      <a:pt x="0" y="2010194"/>
                    </a:lnTo>
                    <a:close/>
                  </a:path>
                </a:pathLst>
              </a:custGeom>
              <a:solidFill>
                <a:srgbClr val="FFFFFF"/>
              </a:solidFill>
            </p:spPr>
          </p:sp>
        </p:grpSp>
        <p:pic>
          <p:nvPicPr>
            <p:cNvPr id="51" name="Picture 2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086184" cy="3713273"/>
            </a:xfrm>
            <a:prstGeom prst="rect">
              <a:avLst/>
            </a:prstGeom>
          </p:spPr>
        </p:pic>
      </p:grpSp>
      <p:sp>
        <p:nvSpPr>
          <p:cNvPr id="12" name="Text Box 11"/>
          <p:cNvSpPr txBox="1"/>
          <p:nvPr/>
        </p:nvSpPr>
        <p:spPr>
          <a:xfrm>
            <a:off x="732155" y="969010"/>
            <a:ext cx="3496945" cy="3322955"/>
          </a:xfrm>
          <a:prstGeom prst="rect">
            <a:avLst/>
          </a:prstGeom>
          <a:noFill/>
        </p:spPr>
        <p:txBody>
          <a:bodyPr wrap="square" rtlCol="0" anchor="t">
            <a:spAutoFit/>
          </a:bodyPr>
          <a:p>
            <a:pPr>
              <a:lnSpc>
                <a:spcPct val="150000"/>
              </a:lnSpc>
            </a:pPr>
            <a:r>
              <a:rPr lang="en-US" sz="1400">
                <a:latin typeface="Arial" panose="020B0604020202020204" pitchFamily="34" charset="0"/>
                <a:cs typeface="Arial" panose="020B0604020202020204" pitchFamily="34" charset="0"/>
              </a:rPr>
              <a:t>SELECT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COUNT(DISTINCT product_id) as total_product,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COUNT(DISTINCT user_id) AS total_user, event_date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FROM ecommerce_event</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WHERE event_date &gt; '2019-08-04'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GROUP by event_date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HAVING total_product &gt; 500</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ORDER BY event_date DESC</a:t>
            </a:r>
            <a:endParaRPr lang="en-US" sz="1400">
              <a:latin typeface="Arial" panose="020B0604020202020204" pitchFamily="34" charset="0"/>
              <a:cs typeface="Arial" panose="020B0604020202020204" pitchFamily="34" charset="0"/>
            </a:endParaRPr>
          </a:p>
        </p:txBody>
      </p:sp>
      <p:sp>
        <p:nvSpPr>
          <p:cNvPr id="61" name="TextBox 11"/>
          <p:cNvSpPr txBox="1"/>
          <p:nvPr/>
        </p:nvSpPr>
        <p:spPr>
          <a:xfrm>
            <a:off x="624840" y="391160"/>
            <a:ext cx="2772410" cy="215265"/>
          </a:xfrm>
          <a:prstGeom prst="rect">
            <a:avLst/>
          </a:prstGeom>
          <a:solidFill>
            <a:schemeClr val="bg1"/>
          </a:solidFill>
        </p:spPr>
        <p:txBody>
          <a:bodyPr wrap="square" lIns="0" tIns="0" rIns="0" bIns="0" rtlCol="0" anchor="t">
            <a:spAutoFit/>
          </a:bodyPr>
          <a:p>
            <a:pPr algn="ctr">
              <a:lnSpc>
                <a:spcPct val="100000"/>
              </a:lnSpc>
              <a:spcBef>
                <a:spcPct val="0"/>
              </a:spcBef>
            </a:pPr>
            <a:r>
              <a:rPr lang="en-US" sz="1400">
                <a:solidFill>
                  <a:srgbClr val="E5645E"/>
                </a:solidFill>
                <a:latin typeface="Arial Black" panose="020B0A04020102020204" charset="0"/>
                <a:cs typeface="Arial Black" panose="020B0A04020102020204" charset="0"/>
              </a:rPr>
              <a:t>query  . . .</a:t>
            </a:r>
            <a:endParaRPr lang="en-US" sz="1400">
              <a:solidFill>
                <a:srgbClr val="E5645E"/>
              </a:solidFill>
              <a:latin typeface="Arial Black" panose="020B0A04020102020204" charset="0"/>
              <a:cs typeface="Arial Black" panose="020B0A04020102020204" charset="0"/>
            </a:endParaRPr>
          </a:p>
        </p:txBody>
      </p:sp>
      <p:pic>
        <p:nvPicPr>
          <p:cNvPr id="7" name="Picture 14"/>
          <p:cNvPicPr>
            <a:picLocks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113520" y="4366260"/>
            <a:ext cx="3078480" cy="2491740"/>
          </a:xfrm>
          <a:prstGeom prst="rect">
            <a:avLst/>
          </a:prstGeom>
        </p:spPr>
      </p:pic>
      <p:sp>
        <p:nvSpPr>
          <p:cNvPr id="11" name="Text Box 10"/>
          <p:cNvSpPr txBox="1"/>
          <p:nvPr/>
        </p:nvSpPr>
        <p:spPr>
          <a:xfrm>
            <a:off x="6598920" y="1938655"/>
            <a:ext cx="4541520" cy="2676525"/>
          </a:xfrm>
          <a:prstGeom prst="rect">
            <a:avLst/>
          </a:prstGeom>
          <a:noFill/>
        </p:spPr>
        <p:txBody>
          <a:bodyPr wrap="square" rtlCol="0" anchor="t">
            <a:spAutoFit/>
          </a:bodyPr>
          <a:p>
            <a:pPr algn="l">
              <a:lnSpc>
                <a:spcPct val="150000"/>
              </a:lnSpc>
            </a:pPr>
            <a:r>
              <a:rPr lang="en-US" sz="1400">
                <a:latin typeface="Arial" panose="020B0604020202020204" pitchFamily="34" charset="0"/>
                <a:cs typeface="Arial" panose="020B0604020202020204" pitchFamily="34" charset="0"/>
                <a:sym typeface="+mn-ea"/>
              </a:rPr>
              <a:t>I use the aggregate function, </a:t>
            </a:r>
            <a:endParaRPr lang="en-US" sz="1400">
              <a:latin typeface="Arial" panose="020B0604020202020204" pitchFamily="34" charset="0"/>
              <a:cs typeface="Arial" panose="020B0604020202020204" pitchFamily="34" charset="0"/>
            </a:endParaRPr>
          </a:p>
          <a:p>
            <a:pPr algn="l">
              <a:lnSpc>
                <a:spcPct val="150000"/>
              </a:lnSpc>
            </a:pPr>
            <a:r>
              <a:rPr lang="en-US" sz="1400">
                <a:latin typeface="Arial" panose="020B0604020202020204" pitchFamily="34" charset="0"/>
                <a:cs typeface="Arial" panose="020B0604020202020204" pitchFamily="34" charset="0"/>
                <a:sym typeface="+mn-ea"/>
              </a:rPr>
              <a:t>COUNT with DISTINCT to count the total number of unique product and total unique user. Using  ‘&gt;’ to filter event date so it will show date after ‘2019-08-04’. To show the data with total product more than 500 i’m using HAVING.</a:t>
            </a:r>
            <a:endParaRPr lang="en-US" sz="1400">
              <a:latin typeface="Arial" panose="020B0604020202020204" pitchFamily="34" charset="0"/>
              <a:cs typeface="Arial" panose="020B0604020202020204" pitchFamily="34" charset="0"/>
            </a:endParaRPr>
          </a:p>
          <a:p>
            <a:pPr>
              <a:lnSpc>
                <a:spcPct val="150000"/>
              </a:lnSpc>
            </a:pP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sym typeface="+mn-ea"/>
              </a:rPr>
              <a:t>Query result </a:t>
            </a:r>
            <a:r>
              <a:rPr lang="en-US" sz="1400">
                <a:latin typeface="Arial" panose="020B0604020202020204" pitchFamily="34" charset="0"/>
                <a:cs typeface="Arial" panose="020B0604020202020204" pitchFamily="34" charset="0"/>
              </a:rPr>
              <a:t>can be seen on the next slide</a:t>
            </a:r>
            <a:endParaRPr lang="en-US" sz="140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Group 10"/>
          <p:cNvGrpSpPr/>
          <p:nvPr/>
        </p:nvGrpSpPr>
        <p:grpSpPr>
          <a:xfrm rot="0">
            <a:off x="1322705" y="295910"/>
            <a:ext cx="9546590" cy="6265545"/>
            <a:chOff x="0" y="0"/>
            <a:chExt cx="4864547" cy="3192911"/>
          </a:xfrm>
        </p:grpSpPr>
        <p:grpSp>
          <p:nvGrpSpPr>
            <p:cNvPr id="11" name="Group 11"/>
            <p:cNvGrpSpPr/>
            <p:nvPr/>
          </p:nvGrpSpPr>
          <p:grpSpPr>
            <a:xfrm rot="0">
              <a:off x="63333" y="456337"/>
              <a:ext cx="4754825" cy="2660398"/>
              <a:chOff x="0" y="0"/>
              <a:chExt cx="3420621" cy="1913890"/>
            </a:xfrm>
          </p:grpSpPr>
          <p:sp>
            <p:nvSpPr>
              <p:cNvPr id="2" name="Freeform 12"/>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sp>
        </p:grpSp>
        <p:pic>
          <p:nvPicPr>
            <p:cNvPr id="13" name="Picture 1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0"/>
              <a:ext cx="4864547" cy="3192911"/>
            </a:xfrm>
            <a:prstGeom prst="rect">
              <a:avLst/>
            </a:prstGeom>
          </p:spPr>
        </p:pic>
      </p:grpSp>
      <p:sp>
        <p:nvSpPr>
          <p:cNvPr id="7" name="TextBox 11"/>
          <p:cNvSpPr txBox="1"/>
          <p:nvPr/>
        </p:nvSpPr>
        <p:spPr>
          <a:xfrm>
            <a:off x="4146550" y="812800"/>
            <a:ext cx="3340100" cy="307340"/>
          </a:xfrm>
          <a:prstGeom prst="rect">
            <a:avLst/>
          </a:prstGeom>
        </p:spPr>
        <p:txBody>
          <a:bodyPr wrap="square" lIns="0" tIns="0" rIns="0" bIns="0" rtlCol="0" anchor="t">
            <a:spAutoFit/>
          </a:bodyPr>
          <a:p>
            <a:pPr algn="ctr">
              <a:lnSpc>
                <a:spcPct val="100000"/>
              </a:lnSpc>
              <a:spcBef>
                <a:spcPct val="0"/>
              </a:spcBef>
            </a:pPr>
            <a:r>
              <a:rPr lang="en-US" sz="2000">
                <a:solidFill>
                  <a:srgbClr val="E5645E"/>
                </a:solidFill>
                <a:latin typeface="Arial Black" panose="020B0A04020102020204" charset="0"/>
                <a:cs typeface="Arial Black" panose="020B0A04020102020204" charset="0"/>
              </a:rPr>
              <a:t>query result . . .</a:t>
            </a:r>
            <a:endParaRPr lang="en-US" sz="2000">
              <a:solidFill>
                <a:srgbClr val="E5645E"/>
              </a:solidFill>
              <a:latin typeface="Arial Black" panose="020B0A04020102020204" charset="0"/>
              <a:cs typeface="Arial Black" panose="020B0A04020102020204" charset="0"/>
            </a:endParaRPr>
          </a:p>
        </p:txBody>
      </p:sp>
      <p:pic>
        <p:nvPicPr>
          <p:cNvPr id="20"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13715" y="812800"/>
            <a:ext cx="1343660" cy="2480310"/>
          </a:xfrm>
          <a:prstGeom prst="rect">
            <a:avLst/>
          </a:prstGeom>
        </p:spPr>
      </p:pic>
      <p:pic>
        <p:nvPicPr>
          <p:cNvPr id="4" name="Content Placeholder 3"/>
          <p:cNvPicPr>
            <a:picLocks noChangeAspect="1"/>
          </p:cNvPicPr>
          <p:nvPr>
            <p:ph idx="1"/>
          </p:nvPr>
        </p:nvPicPr>
        <p:blipFill>
          <a:blip r:embed="rId3"/>
          <a:stretch>
            <a:fillRect/>
          </a:stretch>
        </p:blipFill>
        <p:spPr>
          <a:xfrm>
            <a:off x="1975485" y="1593850"/>
            <a:ext cx="8274685" cy="4415790"/>
          </a:xfrm>
          <a:prstGeom prst="rect">
            <a:avLst/>
          </a:prstGeom>
        </p:spPr>
      </p:pic>
      <p:pic>
        <p:nvPicPr>
          <p:cNvPr id="16"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149080" y="3789680"/>
            <a:ext cx="2914650" cy="2936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5400000">
            <a:off x="2667000" y="-2667000"/>
            <a:ext cx="6858635" cy="12192635"/>
          </a:xfrm>
          <a:prstGeom prst="rect">
            <a:avLst/>
          </a:prstGeom>
        </p:spPr>
      </p:pic>
      <p:pic>
        <p:nvPicPr>
          <p:cNvPr id="5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320655" y="-1014095"/>
            <a:ext cx="2945130" cy="2729230"/>
          </a:xfrm>
          <a:prstGeom prst="rect">
            <a:avLst/>
          </a:prstGeom>
        </p:spPr>
      </p:pic>
      <p:pic>
        <p:nvPicPr>
          <p:cNvPr id="44" name="Picture 5"/>
          <p:cNvPicPr>
            <a:picLocks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642110" y="1330960"/>
            <a:ext cx="9120505" cy="4173855"/>
          </a:xfrm>
          <a:prstGeom prst="rect">
            <a:avLst/>
          </a:prstGeom>
        </p:spPr>
      </p:pic>
      <p:grpSp>
        <p:nvGrpSpPr>
          <p:cNvPr id="31" name="Group 2"/>
          <p:cNvGrpSpPr/>
          <p:nvPr/>
        </p:nvGrpSpPr>
        <p:grpSpPr>
          <a:xfrm rot="0">
            <a:off x="1642110" y="1330960"/>
            <a:ext cx="8907780" cy="3889375"/>
            <a:chOff x="0" y="0"/>
            <a:chExt cx="19041306" cy="8239692"/>
          </a:xfrm>
        </p:grpSpPr>
        <p:grpSp>
          <p:nvGrpSpPr>
            <p:cNvPr id="32" name="Group 3"/>
            <p:cNvGrpSpPr/>
            <p:nvPr/>
          </p:nvGrpSpPr>
          <p:grpSpPr>
            <a:xfrm rot="0">
              <a:off x="148027" y="2347862"/>
              <a:ext cx="18760682" cy="5652794"/>
              <a:chOff x="0" y="0"/>
              <a:chExt cx="1844847" cy="555872"/>
            </a:xfrm>
          </p:grpSpPr>
          <p:sp>
            <p:nvSpPr>
              <p:cNvPr id="33" name="Freeform 4"/>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3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0" y="0"/>
              <a:ext cx="19041306" cy="8239692"/>
            </a:xfrm>
            <a:prstGeom prst="rect">
              <a:avLst/>
            </a:prstGeom>
          </p:spPr>
        </p:pic>
      </p:grpSp>
      <p:sp>
        <p:nvSpPr>
          <p:cNvPr id="48" name="TextBox 10"/>
          <p:cNvSpPr txBox="1"/>
          <p:nvPr/>
        </p:nvSpPr>
        <p:spPr>
          <a:xfrm>
            <a:off x="1977390" y="2560955"/>
            <a:ext cx="8343265" cy="415290"/>
          </a:xfrm>
          <a:prstGeom prst="rect">
            <a:avLst/>
          </a:prstGeom>
        </p:spPr>
        <p:txBody>
          <a:bodyPr wrap="square" lIns="0" tIns="0" rIns="0" bIns="0" rtlCol="0" anchor="t">
            <a:spAutoFit/>
          </a:bodyPr>
          <a:p>
            <a:pPr algn="l">
              <a:lnSpc>
                <a:spcPct val="150000"/>
              </a:lnSpc>
            </a:pPr>
            <a:r>
              <a:rPr lang="en-US">
                <a:solidFill>
                  <a:schemeClr val="tx1"/>
                </a:solidFill>
                <a:latin typeface="Arial" panose="020B0604020202020204" pitchFamily="34" charset="0"/>
                <a:cs typeface="Arial" panose="020B0604020202020204" pitchFamily="34" charset="0"/>
              </a:rPr>
              <a:t>From the event and user table, which gender has more sessions in october 2019?</a:t>
            </a:r>
            <a:endParaRPr lang="en-US">
              <a:solidFill>
                <a:schemeClr val="tx1"/>
              </a:solidFill>
              <a:latin typeface="Arial" panose="020B0604020202020204" pitchFamily="34" charset="0"/>
              <a:cs typeface="Arial" panose="020B0604020202020204" pitchFamily="34" charset="0"/>
            </a:endParaRPr>
          </a:p>
        </p:txBody>
      </p:sp>
      <p:sp>
        <p:nvSpPr>
          <p:cNvPr id="49" name="Text Box 48"/>
          <p:cNvSpPr txBox="1"/>
          <p:nvPr/>
        </p:nvSpPr>
        <p:spPr>
          <a:xfrm>
            <a:off x="10772140" y="0"/>
            <a:ext cx="1419860" cy="1198880"/>
          </a:xfrm>
          <a:prstGeom prst="rect">
            <a:avLst/>
          </a:prstGeom>
          <a:noFill/>
        </p:spPr>
        <p:txBody>
          <a:bodyPr wrap="square" rtlCol="0" anchor="t">
            <a:spAutoFit/>
          </a:bodyPr>
          <a:p>
            <a:pPr algn="ctr"/>
            <a:r>
              <a:rPr lang="en-US" sz="7200">
                <a:solidFill>
                  <a:srgbClr val="C64946"/>
                </a:solidFill>
                <a:latin typeface="Arial Black" panose="020B0A04020102020204" charset="0"/>
                <a:cs typeface="Arial Black" panose="020B0A04020102020204" charset="0"/>
                <a:sym typeface="+mn-ea"/>
              </a:rPr>
              <a:t>5</a:t>
            </a:r>
            <a:endParaRPr lang="en-US" sz="7200">
              <a:solidFill>
                <a:srgbClr val="C64946"/>
              </a:solidFill>
              <a:latin typeface="Arial Black" panose="020B0A04020102020204" charset="0"/>
              <a:cs typeface="Arial Black" panose="020B0A04020102020204" charset="0"/>
              <a:sym typeface="+mn-ea"/>
            </a:endParaRPr>
          </a:p>
        </p:txBody>
      </p:sp>
      <p:sp>
        <p:nvSpPr>
          <p:cNvPr id="51" name="TextBox 11"/>
          <p:cNvSpPr txBox="1"/>
          <p:nvPr/>
        </p:nvSpPr>
        <p:spPr>
          <a:xfrm>
            <a:off x="3721735" y="197612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question number 5</a:t>
            </a:r>
            <a:endParaRPr lang="en-US" sz="2000">
              <a:solidFill>
                <a:srgbClr val="E5645E"/>
              </a:solidFill>
              <a:latin typeface="Arial Black" panose="020B0A04020102020204" charset="0"/>
              <a:cs typeface="Arial Black" panose="020B0A040201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8" name="Group 18"/>
          <p:cNvGrpSpPr/>
          <p:nvPr/>
        </p:nvGrpSpPr>
        <p:grpSpPr>
          <a:xfrm rot="0">
            <a:off x="532130" y="321310"/>
            <a:ext cx="3879850" cy="5303520"/>
            <a:chOff x="0" y="0"/>
            <a:chExt cx="2086184" cy="3713273"/>
          </a:xfrm>
        </p:grpSpPr>
        <p:grpSp>
          <p:nvGrpSpPr>
            <p:cNvPr id="49" name="Group 19"/>
            <p:cNvGrpSpPr/>
            <p:nvPr/>
          </p:nvGrpSpPr>
          <p:grpSpPr>
            <a:xfrm rot="0">
              <a:off x="49734" y="359169"/>
              <a:ext cx="1986262" cy="3145634"/>
              <a:chOff x="0" y="0"/>
              <a:chExt cx="1269306" cy="2010194"/>
            </a:xfrm>
          </p:grpSpPr>
          <p:sp>
            <p:nvSpPr>
              <p:cNvPr id="50" name="Freeform 20"/>
              <p:cNvSpPr/>
              <p:nvPr/>
            </p:nvSpPr>
            <p:spPr>
              <a:xfrm>
                <a:off x="0" y="0"/>
                <a:ext cx="1269306" cy="2010194"/>
              </a:xfrm>
              <a:custGeom>
                <a:avLst/>
                <a:gdLst/>
                <a:ahLst/>
                <a:cxnLst/>
                <a:rect l="l" t="t" r="r" b="b"/>
                <a:pathLst>
                  <a:path w="1269306" h="2010194">
                    <a:moveTo>
                      <a:pt x="0" y="0"/>
                    </a:moveTo>
                    <a:lnTo>
                      <a:pt x="1269306" y="0"/>
                    </a:lnTo>
                    <a:lnTo>
                      <a:pt x="1269306" y="2010194"/>
                    </a:lnTo>
                    <a:lnTo>
                      <a:pt x="0" y="2010194"/>
                    </a:lnTo>
                    <a:close/>
                  </a:path>
                </a:pathLst>
              </a:custGeom>
              <a:solidFill>
                <a:srgbClr val="FFFFFF"/>
              </a:solidFill>
            </p:spPr>
          </p:sp>
        </p:grpSp>
        <p:pic>
          <p:nvPicPr>
            <p:cNvPr id="51" name="Picture 2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0"/>
              <a:ext cx="2086184" cy="3713273"/>
            </a:xfrm>
            <a:prstGeom prst="rect">
              <a:avLst/>
            </a:prstGeom>
          </p:spPr>
        </p:pic>
      </p:grpSp>
      <p:sp>
        <p:nvSpPr>
          <p:cNvPr id="12" name="Text Box 11"/>
          <p:cNvSpPr txBox="1"/>
          <p:nvPr/>
        </p:nvSpPr>
        <p:spPr>
          <a:xfrm>
            <a:off x="732155" y="969010"/>
            <a:ext cx="3496945" cy="3322955"/>
          </a:xfrm>
          <a:prstGeom prst="rect">
            <a:avLst/>
          </a:prstGeom>
          <a:noFill/>
        </p:spPr>
        <p:txBody>
          <a:bodyPr wrap="square" rtlCol="0" anchor="t">
            <a:spAutoFit/>
          </a:bodyPr>
          <a:p>
            <a:pPr>
              <a:lnSpc>
                <a:spcPct val="150000"/>
              </a:lnSpc>
            </a:pPr>
            <a:r>
              <a:rPr lang="en-US" sz="1400">
                <a:latin typeface="Arial" panose="020B0604020202020204" pitchFamily="34" charset="0"/>
                <a:cs typeface="Arial" panose="020B0604020202020204" pitchFamily="34" charset="0"/>
              </a:rPr>
              <a:t>SELECT MAX(total_session), gender FROM</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 SELECT COUNT( DISTINCT e.user_session) as  total_session, u.gender</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FROM ecommerce_event 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LEFT JOIN user_profile u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ON e.user_id = u.user_id</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WHERE e.event_date LIKE '2019-10-%'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GROUP BY u.gender)</a:t>
            </a:r>
            <a:endParaRPr lang="en-US" sz="1400">
              <a:latin typeface="Arial" panose="020B0604020202020204" pitchFamily="34" charset="0"/>
              <a:cs typeface="Arial" panose="020B0604020202020204" pitchFamily="34" charset="0"/>
            </a:endParaRPr>
          </a:p>
        </p:txBody>
      </p:sp>
      <p:sp>
        <p:nvSpPr>
          <p:cNvPr id="61" name="TextBox 11"/>
          <p:cNvSpPr txBox="1"/>
          <p:nvPr/>
        </p:nvSpPr>
        <p:spPr>
          <a:xfrm>
            <a:off x="624840" y="391160"/>
            <a:ext cx="2772410" cy="215265"/>
          </a:xfrm>
          <a:prstGeom prst="rect">
            <a:avLst/>
          </a:prstGeom>
          <a:solidFill>
            <a:schemeClr val="bg1"/>
          </a:solidFill>
        </p:spPr>
        <p:txBody>
          <a:bodyPr wrap="square" lIns="0" tIns="0" rIns="0" bIns="0" rtlCol="0" anchor="t">
            <a:spAutoFit/>
          </a:bodyPr>
          <a:p>
            <a:pPr algn="ctr">
              <a:lnSpc>
                <a:spcPct val="100000"/>
              </a:lnSpc>
              <a:spcBef>
                <a:spcPct val="0"/>
              </a:spcBef>
            </a:pPr>
            <a:r>
              <a:rPr lang="en-US" sz="1400">
                <a:solidFill>
                  <a:srgbClr val="E5645E"/>
                </a:solidFill>
                <a:latin typeface="Arial Black" panose="020B0A04020102020204" charset="0"/>
                <a:cs typeface="Arial Black" panose="020B0A04020102020204" charset="0"/>
              </a:rPr>
              <a:t>query  . . .</a:t>
            </a:r>
            <a:endParaRPr lang="en-US" sz="1400">
              <a:solidFill>
                <a:srgbClr val="E5645E"/>
              </a:solidFill>
              <a:latin typeface="Arial Black" panose="020B0A04020102020204" charset="0"/>
              <a:cs typeface="Arial Black" panose="020B0A04020102020204" charset="0"/>
            </a:endParaRPr>
          </a:p>
        </p:txBody>
      </p:sp>
      <p:grpSp>
        <p:nvGrpSpPr>
          <p:cNvPr id="21" name="Group 14"/>
          <p:cNvGrpSpPr/>
          <p:nvPr/>
        </p:nvGrpSpPr>
        <p:grpSpPr>
          <a:xfrm rot="0">
            <a:off x="4229100" y="3354705"/>
            <a:ext cx="7618730" cy="3350260"/>
            <a:chOff x="0" y="0"/>
            <a:chExt cx="7391545" cy="3198523"/>
          </a:xfrm>
        </p:grpSpPr>
        <p:grpSp>
          <p:nvGrpSpPr>
            <p:cNvPr id="22" name="Group 15"/>
            <p:cNvGrpSpPr/>
            <p:nvPr/>
          </p:nvGrpSpPr>
          <p:grpSpPr>
            <a:xfrm rot="0">
              <a:off x="57462" y="911404"/>
              <a:ext cx="7282611" cy="2194328"/>
              <a:chOff x="0" y="0"/>
              <a:chExt cx="1844847" cy="555872"/>
            </a:xfrm>
          </p:grpSpPr>
          <p:sp>
            <p:nvSpPr>
              <p:cNvPr id="23" name="Freeform 16"/>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24" name="Picture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7391545" cy="3198523"/>
            </a:xfrm>
            <a:prstGeom prst="rect">
              <a:avLst/>
            </a:prstGeom>
          </p:spPr>
        </p:pic>
      </p:grpSp>
      <p:sp>
        <p:nvSpPr>
          <p:cNvPr id="30" name="TextBox 11"/>
          <p:cNvSpPr txBox="1"/>
          <p:nvPr/>
        </p:nvSpPr>
        <p:spPr>
          <a:xfrm>
            <a:off x="5978525" y="385572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query result . . .</a:t>
            </a:r>
            <a:endParaRPr lang="en-US" sz="2000">
              <a:solidFill>
                <a:srgbClr val="E5645E"/>
              </a:solidFill>
              <a:latin typeface="Arial Black" panose="020B0A04020102020204" charset="0"/>
              <a:cs typeface="Arial Black" panose="020B0A04020102020204" charset="0"/>
            </a:endParaRPr>
          </a:p>
        </p:txBody>
      </p:sp>
      <p:pic>
        <p:nvPicPr>
          <p:cNvPr id="31" name="Content Placeholder 30"/>
          <p:cNvPicPr>
            <a:picLocks noChangeAspect="1"/>
          </p:cNvPicPr>
          <p:nvPr>
            <p:ph idx="1"/>
          </p:nvPr>
        </p:nvPicPr>
        <p:blipFill>
          <a:blip r:embed="rId3"/>
          <a:stretch>
            <a:fillRect/>
          </a:stretch>
        </p:blipFill>
        <p:spPr>
          <a:xfrm>
            <a:off x="4411980" y="4552950"/>
            <a:ext cx="5622925" cy="1071880"/>
          </a:xfrm>
          <a:prstGeom prst="rect">
            <a:avLst/>
          </a:prstGeom>
        </p:spPr>
      </p:pic>
      <p:pic>
        <p:nvPicPr>
          <p:cNvPr id="33"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881870" y="1678940"/>
            <a:ext cx="1912620" cy="1547495"/>
          </a:xfrm>
          <a:prstGeom prst="rect">
            <a:avLst/>
          </a:prstGeom>
        </p:spPr>
      </p:pic>
      <p:sp>
        <p:nvSpPr>
          <p:cNvPr id="76" name="Text Box 75"/>
          <p:cNvSpPr txBox="1"/>
          <p:nvPr/>
        </p:nvSpPr>
        <p:spPr>
          <a:xfrm>
            <a:off x="6257925" y="606425"/>
            <a:ext cx="4640580" cy="2030095"/>
          </a:xfrm>
          <a:prstGeom prst="rect">
            <a:avLst/>
          </a:prstGeom>
          <a:noFill/>
        </p:spPr>
        <p:txBody>
          <a:bodyPr wrap="square" rtlCol="0" anchor="t">
            <a:spAutoFit/>
          </a:bodyPr>
          <a:p>
            <a:pPr algn="l">
              <a:lnSpc>
                <a:spcPct val="150000"/>
              </a:lnSpc>
            </a:pPr>
            <a:r>
              <a:rPr lang="en-US" sz="1400">
                <a:latin typeface="Arial" panose="020B0604020202020204" pitchFamily="34" charset="0"/>
                <a:cs typeface="Arial" panose="020B0604020202020204" pitchFamily="34" charset="0"/>
              </a:rPr>
              <a:t>I use Nested query. First query to find total_session and gender in October 2019 by joining ecommerce_event table and user_profile table, then find MAX total_session from the first query result.</a:t>
            </a:r>
            <a:endParaRPr lang="en-US" sz="1400">
              <a:latin typeface="Arial" panose="020B0604020202020204" pitchFamily="34" charset="0"/>
              <a:cs typeface="Arial" panose="020B0604020202020204" pitchFamily="34" charset="0"/>
            </a:endParaRPr>
          </a:p>
          <a:p>
            <a:pPr algn="l">
              <a:lnSpc>
                <a:spcPct val="150000"/>
              </a:lnSpc>
            </a:pPr>
            <a:r>
              <a:rPr lang="en-US" sz="1400">
                <a:latin typeface="Arial" panose="020B0604020202020204" pitchFamily="34" charset="0"/>
                <a:cs typeface="Arial" panose="020B0604020202020204" pitchFamily="34" charset="0"/>
              </a:rPr>
              <a:t>But, to make sure the result is correct, on the next slide  will show the result of first query</a:t>
            </a:r>
            <a:endParaRPr lang="en-US" sz="1400">
              <a:latin typeface="Arial" panose="020B0604020202020204" pitchFamily="34" charset="0"/>
              <a:cs typeface="Arial" panose="020B0604020202020204" pitchFamily="34" charset="0"/>
            </a:endParaRPr>
          </a:p>
        </p:txBody>
      </p:sp>
      <p:pic>
        <p:nvPicPr>
          <p:cNvPr id="81"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rot="3420000" flipH="1">
            <a:off x="5866765" y="309880"/>
            <a:ext cx="458470" cy="895350"/>
          </a:xfrm>
          <a:prstGeom prst="rect">
            <a:avLst/>
          </a:prstGeom>
        </p:spPr>
      </p:pic>
      <p:pic>
        <p:nvPicPr>
          <p:cNvPr id="83"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rot="6480000" flipH="1">
            <a:off x="5965825" y="2450465"/>
            <a:ext cx="411480" cy="759460"/>
          </a:xfrm>
          <a:prstGeom prst="rect">
            <a:avLst/>
          </a:prstGeom>
        </p:spPr>
      </p:pic>
      <p:pic>
        <p:nvPicPr>
          <p:cNvPr id="85"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a:xfrm rot="10320000">
            <a:off x="10614660" y="482600"/>
            <a:ext cx="808355" cy="548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8" name="Group 18"/>
          <p:cNvGrpSpPr/>
          <p:nvPr/>
        </p:nvGrpSpPr>
        <p:grpSpPr>
          <a:xfrm rot="0">
            <a:off x="532130" y="321310"/>
            <a:ext cx="3879850" cy="5303520"/>
            <a:chOff x="0" y="0"/>
            <a:chExt cx="2086184" cy="3713273"/>
          </a:xfrm>
        </p:grpSpPr>
        <p:grpSp>
          <p:nvGrpSpPr>
            <p:cNvPr id="49" name="Group 19"/>
            <p:cNvGrpSpPr/>
            <p:nvPr/>
          </p:nvGrpSpPr>
          <p:grpSpPr>
            <a:xfrm rot="0">
              <a:off x="49734" y="359169"/>
              <a:ext cx="1986262" cy="3145634"/>
              <a:chOff x="0" y="0"/>
              <a:chExt cx="1269306" cy="2010194"/>
            </a:xfrm>
          </p:grpSpPr>
          <p:sp>
            <p:nvSpPr>
              <p:cNvPr id="50" name="Freeform 20"/>
              <p:cNvSpPr/>
              <p:nvPr/>
            </p:nvSpPr>
            <p:spPr>
              <a:xfrm>
                <a:off x="0" y="0"/>
                <a:ext cx="1269306" cy="2010194"/>
              </a:xfrm>
              <a:custGeom>
                <a:avLst/>
                <a:gdLst/>
                <a:ahLst/>
                <a:cxnLst/>
                <a:rect l="l" t="t" r="r" b="b"/>
                <a:pathLst>
                  <a:path w="1269306" h="2010194">
                    <a:moveTo>
                      <a:pt x="0" y="0"/>
                    </a:moveTo>
                    <a:lnTo>
                      <a:pt x="1269306" y="0"/>
                    </a:lnTo>
                    <a:lnTo>
                      <a:pt x="1269306" y="2010194"/>
                    </a:lnTo>
                    <a:lnTo>
                      <a:pt x="0" y="2010194"/>
                    </a:lnTo>
                    <a:close/>
                  </a:path>
                </a:pathLst>
              </a:custGeom>
              <a:solidFill>
                <a:srgbClr val="FFFFFF"/>
              </a:solidFill>
            </p:spPr>
          </p:sp>
        </p:grpSp>
        <p:pic>
          <p:nvPicPr>
            <p:cNvPr id="51" name="Picture 2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0"/>
              <a:ext cx="2086184" cy="3713273"/>
            </a:xfrm>
            <a:prstGeom prst="rect">
              <a:avLst/>
            </a:prstGeom>
          </p:spPr>
        </p:pic>
      </p:grpSp>
      <p:sp>
        <p:nvSpPr>
          <p:cNvPr id="12" name="Text Box 11"/>
          <p:cNvSpPr txBox="1"/>
          <p:nvPr/>
        </p:nvSpPr>
        <p:spPr>
          <a:xfrm>
            <a:off x="732155" y="969010"/>
            <a:ext cx="3496945" cy="2999740"/>
          </a:xfrm>
          <a:prstGeom prst="rect">
            <a:avLst/>
          </a:prstGeom>
          <a:noFill/>
        </p:spPr>
        <p:txBody>
          <a:bodyPr wrap="square" rtlCol="0" anchor="t">
            <a:spAutoFit/>
          </a:bodyPr>
          <a:p>
            <a:pPr>
              <a:lnSpc>
                <a:spcPct val="150000"/>
              </a:lnSpc>
            </a:pPr>
            <a:r>
              <a:rPr lang="en-US" sz="1400">
                <a:latin typeface="Arial" panose="020B0604020202020204" pitchFamily="34" charset="0"/>
                <a:cs typeface="Arial" panose="020B0604020202020204" pitchFamily="34" charset="0"/>
              </a:rPr>
              <a:t>SELECT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COUNT( DISTINCT e.user_session) as  total_session,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u.gender</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FROM ecommerce_event 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LEFT JOIN user_profile u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ON e.user_id = u.user_id</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WHERE e.event_date LIKE '2019-10-%'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GROUP BY u.gender</a:t>
            </a:r>
            <a:endParaRPr lang="en-US" sz="1400">
              <a:latin typeface="Arial" panose="020B0604020202020204" pitchFamily="34" charset="0"/>
              <a:cs typeface="Arial" panose="020B0604020202020204" pitchFamily="34" charset="0"/>
            </a:endParaRPr>
          </a:p>
        </p:txBody>
      </p:sp>
      <p:sp>
        <p:nvSpPr>
          <p:cNvPr id="61" name="TextBox 11"/>
          <p:cNvSpPr txBox="1"/>
          <p:nvPr/>
        </p:nvSpPr>
        <p:spPr>
          <a:xfrm>
            <a:off x="624840" y="391160"/>
            <a:ext cx="2772410" cy="215265"/>
          </a:xfrm>
          <a:prstGeom prst="rect">
            <a:avLst/>
          </a:prstGeom>
          <a:solidFill>
            <a:schemeClr val="bg1"/>
          </a:solidFill>
        </p:spPr>
        <p:txBody>
          <a:bodyPr wrap="square" lIns="0" tIns="0" rIns="0" bIns="0" rtlCol="0" anchor="t">
            <a:spAutoFit/>
          </a:bodyPr>
          <a:p>
            <a:pPr algn="ctr">
              <a:lnSpc>
                <a:spcPct val="100000"/>
              </a:lnSpc>
              <a:spcBef>
                <a:spcPct val="0"/>
              </a:spcBef>
            </a:pPr>
            <a:r>
              <a:rPr lang="en-US" sz="1400">
                <a:solidFill>
                  <a:srgbClr val="E5645E"/>
                </a:solidFill>
                <a:latin typeface="Arial Black" panose="020B0A04020102020204" charset="0"/>
                <a:cs typeface="Arial Black" panose="020B0A04020102020204" charset="0"/>
              </a:rPr>
              <a:t>query  . . .</a:t>
            </a:r>
            <a:endParaRPr lang="en-US" sz="1400">
              <a:solidFill>
                <a:srgbClr val="E5645E"/>
              </a:solidFill>
              <a:latin typeface="Arial Black" panose="020B0A04020102020204" charset="0"/>
              <a:cs typeface="Arial Black" panose="020B0A04020102020204" charset="0"/>
            </a:endParaRPr>
          </a:p>
        </p:txBody>
      </p:sp>
      <p:grpSp>
        <p:nvGrpSpPr>
          <p:cNvPr id="21" name="Group 14"/>
          <p:cNvGrpSpPr/>
          <p:nvPr/>
        </p:nvGrpSpPr>
        <p:grpSpPr>
          <a:xfrm rot="0">
            <a:off x="4229100" y="3354705"/>
            <a:ext cx="7618730" cy="3350260"/>
            <a:chOff x="0" y="0"/>
            <a:chExt cx="7391545" cy="3198523"/>
          </a:xfrm>
        </p:grpSpPr>
        <p:grpSp>
          <p:nvGrpSpPr>
            <p:cNvPr id="22" name="Group 15"/>
            <p:cNvGrpSpPr/>
            <p:nvPr/>
          </p:nvGrpSpPr>
          <p:grpSpPr>
            <a:xfrm rot="0">
              <a:off x="57462" y="911404"/>
              <a:ext cx="7282611" cy="2194328"/>
              <a:chOff x="0" y="0"/>
              <a:chExt cx="1844847" cy="555872"/>
            </a:xfrm>
          </p:grpSpPr>
          <p:sp>
            <p:nvSpPr>
              <p:cNvPr id="23" name="Freeform 16"/>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24" name="Picture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7391545" cy="3198523"/>
            </a:xfrm>
            <a:prstGeom prst="rect">
              <a:avLst/>
            </a:prstGeom>
          </p:spPr>
        </p:pic>
      </p:grpSp>
      <p:sp>
        <p:nvSpPr>
          <p:cNvPr id="30" name="TextBox 11"/>
          <p:cNvSpPr txBox="1"/>
          <p:nvPr/>
        </p:nvSpPr>
        <p:spPr>
          <a:xfrm>
            <a:off x="5978525" y="385572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query result . . .</a:t>
            </a:r>
            <a:endParaRPr lang="en-US" sz="2000">
              <a:solidFill>
                <a:srgbClr val="E5645E"/>
              </a:solidFill>
              <a:latin typeface="Arial Black" panose="020B0A04020102020204" charset="0"/>
              <a:cs typeface="Arial Black" panose="020B0A04020102020204" charset="0"/>
            </a:endParaRPr>
          </a:p>
        </p:txBody>
      </p:sp>
      <p:pic>
        <p:nvPicPr>
          <p:cNvPr id="3" name="Content Placeholder 2"/>
          <p:cNvPicPr>
            <a:picLocks noChangeAspect="1"/>
          </p:cNvPicPr>
          <p:nvPr>
            <p:ph idx="1"/>
          </p:nvPr>
        </p:nvPicPr>
        <p:blipFill>
          <a:blip r:embed="rId3"/>
          <a:stretch>
            <a:fillRect/>
          </a:stretch>
        </p:blipFill>
        <p:spPr>
          <a:xfrm>
            <a:off x="4411980" y="4443095"/>
            <a:ext cx="5828665" cy="1487170"/>
          </a:xfrm>
          <a:prstGeom prst="rect">
            <a:avLst/>
          </a:prstGeom>
        </p:spPr>
      </p:pic>
      <p:pic>
        <p:nvPicPr>
          <p:cNvPr id="33"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881870" y="1678940"/>
            <a:ext cx="1912620" cy="1547495"/>
          </a:xfrm>
          <a:prstGeom prst="rect">
            <a:avLst/>
          </a:prstGeom>
        </p:spPr>
      </p:pic>
      <p:sp>
        <p:nvSpPr>
          <p:cNvPr id="76" name="Text Box 75"/>
          <p:cNvSpPr txBox="1"/>
          <p:nvPr/>
        </p:nvSpPr>
        <p:spPr>
          <a:xfrm>
            <a:off x="6257925" y="1000760"/>
            <a:ext cx="4640580" cy="1383665"/>
          </a:xfrm>
          <a:prstGeom prst="rect">
            <a:avLst/>
          </a:prstGeom>
          <a:noFill/>
        </p:spPr>
        <p:txBody>
          <a:bodyPr wrap="square" rtlCol="0" anchor="t">
            <a:spAutoFit/>
          </a:bodyPr>
          <a:p>
            <a:pPr algn="l">
              <a:lnSpc>
                <a:spcPct val="150000"/>
              </a:lnSpc>
            </a:pPr>
            <a:r>
              <a:rPr lang="en-US" sz="1400">
                <a:latin typeface="Arial" panose="020B0604020202020204" pitchFamily="34" charset="0"/>
                <a:cs typeface="Arial" panose="020B0604020202020204" pitchFamily="34" charset="0"/>
              </a:rPr>
              <a:t>The result show that in October 2019 </a:t>
            </a:r>
            <a:r>
              <a:rPr lang="en-US" sz="1400" b="1">
                <a:latin typeface="Arial" panose="020B0604020202020204" pitchFamily="34" charset="0"/>
                <a:cs typeface="Arial" panose="020B0604020202020204" pitchFamily="34" charset="0"/>
              </a:rPr>
              <a:t>Female user has 9886 session</a:t>
            </a:r>
            <a:r>
              <a:rPr lang="en-US" sz="1400">
                <a:latin typeface="Arial" panose="020B0604020202020204" pitchFamily="34" charset="0"/>
                <a:cs typeface="Arial" panose="020B0604020202020204" pitchFamily="34" charset="0"/>
              </a:rPr>
              <a:t> and </a:t>
            </a:r>
            <a:r>
              <a:rPr lang="en-US" sz="1400" b="1">
                <a:latin typeface="Arial" panose="020B0604020202020204" pitchFamily="34" charset="0"/>
                <a:cs typeface="Arial" panose="020B0604020202020204" pitchFamily="34" charset="0"/>
              </a:rPr>
              <a:t>Male user has 10012 session</a:t>
            </a:r>
            <a:r>
              <a:rPr lang="en-US" sz="1400">
                <a:latin typeface="Arial" panose="020B0604020202020204" pitchFamily="34" charset="0"/>
                <a:cs typeface="Arial" panose="020B0604020202020204" pitchFamily="34" charset="0"/>
              </a:rPr>
              <a:t>. So, it’s true that Male user has more session in October 2019 than Female user.</a:t>
            </a:r>
            <a:endParaRPr lang="en-US" sz="1400">
              <a:latin typeface="Arial" panose="020B0604020202020204" pitchFamily="34" charset="0"/>
              <a:cs typeface="Arial" panose="020B0604020202020204" pitchFamily="34" charset="0"/>
            </a:endParaRPr>
          </a:p>
        </p:txBody>
      </p:sp>
      <p:pic>
        <p:nvPicPr>
          <p:cNvPr id="81"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rot="3420000" flipH="1">
            <a:off x="6017895" y="540385"/>
            <a:ext cx="458470" cy="895350"/>
          </a:xfrm>
          <a:prstGeom prst="rect">
            <a:avLst/>
          </a:prstGeom>
        </p:spPr>
      </p:pic>
      <p:pic>
        <p:nvPicPr>
          <p:cNvPr id="83"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rot="6480000" flipH="1">
            <a:off x="6041390" y="2089150"/>
            <a:ext cx="411480" cy="759460"/>
          </a:xfrm>
          <a:prstGeom prst="rect">
            <a:avLst/>
          </a:prstGeom>
        </p:spPr>
      </p:pic>
      <p:pic>
        <p:nvPicPr>
          <p:cNvPr id="85"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a:xfrm rot="10320000">
            <a:off x="10549255" y="713740"/>
            <a:ext cx="808355" cy="548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5400000">
            <a:off x="2667000" y="-2667000"/>
            <a:ext cx="6858635" cy="12192635"/>
          </a:xfrm>
          <a:prstGeom prst="rect">
            <a:avLst/>
          </a:prstGeom>
        </p:spPr>
      </p:pic>
      <p:pic>
        <p:nvPicPr>
          <p:cNvPr id="5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320655" y="-1208405"/>
            <a:ext cx="2945130" cy="2729230"/>
          </a:xfrm>
          <a:prstGeom prst="rect">
            <a:avLst/>
          </a:prstGeom>
        </p:spPr>
      </p:pic>
      <p:pic>
        <p:nvPicPr>
          <p:cNvPr id="44" name="Picture 5"/>
          <p:cNvPicPr>
            <a:picLocks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642110" y="1330960"/>
            <a:ext cx="9120505" cy="4173855"/>
          </a:xfrm>
          <a:prstGeom prst="rect">
            <a:avLst/>
          </a:prstGeom>
        </p:spPr>
      </p:pic>
      <p:grpSp>
        <p:nvGrpSpPr>
          <p:cNvPr id="31" name="Group 2"/>
          <p:cNvGrpSpPr/>
          <p:nvPr/>
        </p:nvGrpSpPr>
        <p:grpSpPr>
          <a:xfrm rot="0">
            <a:off x="1642110" y="1330960"/>
            <a:ext cx="8907780" cy="3889375"/>
            <a:chOff x="0" y="0"/>
            <a:chExt cx="19041306" cy="8239692"/>
          </a:xfrm>
        </p:grpSpPr>
        <p:grpSp>
          <p:nvGrpSpPr>
            <p:cNvPr id="32" name="Group 3"/>
            <p:cNvGrpSpPr/>
            <p:nvPr/>
          </p:nvGrpSpPr>
          <p:grpSpPr>
            <a:xfrm rot="0">
              <a:off x="148027" y="2347862"/>
              <a:ext cx="18760682" cy="5652794"/>
              <a:chOff x="0" y="0"/>
              <a:chExt cx="1844847" cy="555872"/>
            </a:xfrm>
          </p:grpSpPr>
          <p:sp>
            <p:nvSpPr>
              <p:cNvPr id="33" name="Freeform 4"/>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3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0" y="0"/>
              <a:ext cx="19041306" cy="8239692"/>
            </a:xfrm>
            <a:prstGeom prst="rect">
              <a:avLst/>
            </a:prstGeom>
          </p:spPr>
        </p:pic>
      </p:grpSp>
      <p:sp>
        <p:nvSpPr>
          <p:cNvPr id="48" name="TextBox 10"/>
          <p:cNvSpPr txBox="1"/>
          <p:nvPr/>
        </p:nvSpPr>
        <p:spPr>
          <a:xfrm>
            <a:off x="1977390" y="2560955"/>
            <a:ext cx="8343265" cy="830580"/>
          </a:xfrm>
          <a:prstGeom prst="rect">
            <a:avLst/>
          </a:prstGeom>
        </p:spPr>
        <p:txBody>
          <a:bodyPr wrap="square" lIns="0" tIns="0" rIns="0" bIns="0" rtlCol="0" anchor="t">
            <a:spAutoFit/>
          </a:bodyPr>
          <a:p>
            <a:pPr algn="l">
              <a:lnSpc>
                <a:spcPct val="150000"/>
              </a:lnSpc>
            </a:pPr>
            <a:r>
              <a:rPr lang="en-US">
                <a:solidFill>
                  <a:schemeClr val="tx1"/>
                </a:solidFill>
                <a:latin typeface="Arial" panose="020B0604020202020204" pitchFamily="34" charset="0"/>
                <a:cs typeface="Arial" panose="020B0604020202020204" pitchFamily="34" charset="0"/>
              </a:rPr>
              <a:t>From the event and user table, is it true that iphone has more dominated by female and samsung dominated by male?</a:t>
            </a:r>
            <a:endParaRPr lang="en-US">
              <a:solidFill>
                <a:schemeClr val="tx1"/>
              </a:solidFill>
              <a:latin typeface="Arial" panose="020B0604020202020204" pitchFamily="34" charset="0"/>
              <a:cs typeface="Arial" panose="020B0604020202020204" pitchFamily="34" charset="0"/>
            </a:endParaRPr>
          </a:p>
        </p:txBody>
      </p:sp>
      <p:sp>
        <p:nvSpPr>
          <p:cNvPr id="49" name="Text Box 48"/>
          <p:cNvSpPr txBox="1"/>
          <p:nvPr/>
        </p:nvSpPr>
        <p:spPr>
          <a:xfrm>
            <a:off x="10762615" y="0"/>
            <a:ext cx="1419860" cy="1198880"/>
          </a:xfrm>
          <a:prstGeom prst="rect">
            <a:avLst/>
          </a:prstGeom>
          <a:noFill/>
        </p:spPr>
        <p:txBody>
          <a:bodyPr wrap="square" rtlCol="0" anchor="t">
            <a:spAutoFit/>
          </a:bodyPr>
          <a:p>
            <a:pPr algn="ctr"/>
            <a:r>
              <a:rPr lang="en-US" sz="7200">
                <a:solidFill>
                  <a:srgbClr val="C64946"/>
                </a:solidFill>
                <a:latin typeface="Arial Black" panose="020B0A04020102020204" charset="0"/>
                <a:cs typeface="Arial Black" panose="020B0A04020102020204" charset="0"/>
                <a:sym typeface="+mn-ea"/>
              </a:rPr>
              <a:t>6</a:t>
            </a:r>
            <a:endParaRPr lang="en-US" sz="7200">
              <a:solidFill>
                <a:srgbClr val="C64946"/>
              </a:solidFill>
              <a:latin typeface="Arial Black" panose="020B0A04020102020204" charset="0"/>
              <a:cs typeface="Arial Black" panose="020B0A04020102020204" charset="0"/>
              <a:sym typeface="+mn-ea"/>
            </a:endParaRPr>
          </a:p>
        </p:txBody>
      </p:sp>
      <p:sp>
        <p:nvSpPr>
          <p:cNvPr id="51" name="TextBox 11"/>
          <p:cNvSpPr txBox="1"/>
          <p:nvPr/>
        </p:nvSpPr>
        <p:spPr>
          <a:xfrm>
            <a:off x="3721735" y="197612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question number 6</a:t>
            </a:r>
            <a:endParaRPr lang="en-US" sz="2000">
              <a:solidFill>
                <a:srgbClr val="E5645E"/>
              </a:solidFill>
              <a:latin typeface="Arial Black" panose="020B0A04020102020204" charset="0"/>
              <a:cs typeface="Arial Black" panose="020B0A040201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8" name="Group 18"/>
          <p:cNvGrpSpPr/>
          <p:nvPr/>
        </p:nvGrpSpPr>
        <p:grpSpPr>
          <a:xfrm rot="0">
            <a:off x="532130" y="321310"/>
            <a:ext cx="3879850" cy="5303520"/>
            <a:chOff x="0" y="0"/>
            <a:chExt cx="2086184" cy="3713273"/>
          </a:xfrm>
        </p:grpSpPr>
        <p:grpSp>
          <p:nvGrpSpPr>
            <p:cNvPr id="49" name="Group 19"/>
            <p:cNvGrpSpPr/>
            <p:nvPr/>
          </p:nvGrpSpPr>
          <p:grpSpPr>
            <a:xfrm rot="0">
              <a:off x="49734" y="359169"/>
              <a:ext cx="1986262" cy="3145634"/>
              <a:chOff x="0" y="0"/>
              <a:chExt cx="1269306" cy="2010194"/>
            </a:xfrm>
          </p:grpSpPr>
          <p:sp>
            <p:nvSpPr>
              <p:cNvPr id="50" name="Freeform 20"/>
              <p:cNvSpPr/>
              <p:nvPr/>
            </p:nvSpPr>
            <p:spPr>
              <a:xfrm>
                <a:off x="0" y="0"/>
                <a:ext cx="1269306" cy="2010194"/>
              </a:xfrm>
              <a:custGeom>
                <a:avLst/>
                <a:gdLst/>
                <a:ahLst/>
                <a:cxnLst/>
                <a:rect l="l" t="t" r="r" b="b"/>
                <a:pathLst>
                  <a:path w="1269306" h="2010194">
                    <a:moveTo>
                      <a:pt x="0" y="0"/>
                    </a:moveTo>
                    <a:lnTo>
                      <a:pt x="1269306" y="0"/>
                    </a:lnTo>
                    <a:lnTo>
                      <a:pt x="1269306" y="2010194"/>
                    </a:lnTo>
                    <a:lnTo>
                      <a:pt x="0" y="2010194"/>
                    </a:lnTo>
                    <a:close/>
                  </a:path>
                </a:pathLst>
              </a:custGeom>
              <a:solidFill>
                <a:srgbClr val="FFFFFF"/>
              </a:solidFill>
            </p:spPr>
          </p:sp>
        </p:grpSp>
        <p:pic>
          <p:nvPicPr>
            <p:cNvPr id="51" name="Picture 2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0"/>
              <a:ext cx="2086184" cy="3713273"/>
            </a:xfrm>
            <a:prstGeom prst="rect">
              <a:avLst/>
            </a:prstGeom>
          </p:spPr>
        </p:pic>
      </p:grpSp>
      <p:sp>
        <p:nvSpPr>
          <p:cNvPr id="12" name="Text Box 11"/>
          <p:cNvSpPr txBox="1"/>
          <p:nvPr/>
        </p:nvSpPr>
        <p:spPr>
          <a:xfrm>
            <a:off x="732155" y="969010"/>
            <a:ext cx="3496945" cy="2999740"/>
          </a:xfrm>
          <a:prstGeom prst="rect">
            <a:avLst/>
          </a:prstGeom>
          <a:noFill/>
        </p:spPr>
        <p:txBody>
          <a:bodyPr wrap="square" rtlCol="0" anchor="t">
            <a:spAutoFit/>
          </a:bodyPr>
          <a:p>
            <a:pPr>
              <a:lnSpc>
                <a:spcPct val="150000"/>
              </a:lnSpc>
            </a:pPr>
            <a:r>
              <a:rPr lang="en-US" sz="1400">
                <a:latin typeface="Arial" panose="020B0604020202020204" pitchFamily="34" charset="0"/>
                <a:cs typeface="Arial" panose="020B0604020202020204" pitchFamily="34" charset="0"/>
              </a:rPr>
              <a:t>SELECT e.brand, u.gender, COUNT(DISTINCT e.user_id) AS total_user</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FROM ecommerce_event 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LEFT JOIN user_profile u ON e.user_id = u.user_id</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WHERE e.brand = 'apple' OR e.brand = 'samsung'</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GROUP BY e.brand, u.gender</a:t>
            </a:r>
            <a:endParaRPr lang="en-US" sz="1400">
              <a:latin typeface="Arial" panose="020B0604020202020204" pitchFamily="34" charset="0"/>
              <a:cs typeface="Arial" panose="020B0604020202020204" pitchFamily="34" charset="0"/>
            </a:endParaRPr>
          </a:p>
        </p:txBody>
      </p:sp>
      <p:sp>
        <p:nvSpPr>
          <p:cNvPr id="61" name="TextBox 11"/>
          <p:cNvSpPr txBox="1"/>
          <p:nvPr/>
        </p:nvSpPr>
        <p:spPr>
          <a:xfrm>
            <a:off x="624840" y="391160"/>
            <a:ext cx="2772410" cy="215265"/>
          </a:xfrm>
          <a:prstGeom prst="rect">
            <a:avLst/>
          </a:prstGeom>
          <a:solidFill>
            <a:schemeClr val="bg1"/>
          </a:solidFill>
        </p:spPr>
        <p:txBody>
          <a:bodyPr wrap="square" lIns="0" tIns="0" rIns="0" bIns="0" rtlCol="0" anchor="t">
            <a:spAutoFit/>
          </a:bodyPr>
          <a:p>
            <a:pPr algn="ctr">
              <a:lnSpc>
                <a:spcPct val="100000"/>
              </a:lnSpc>
              <a:spcBef>
                <a:spcPct val="0"/>
              </a:spcBef>
            </a:pPr>
            <a:r>
              <a:rPr lang="en-US" sz="1400">
                <a:solidFill>
                  <a:srgbClr val="E5645E"/>
                </a:solidFill>
                <a:latin typeface="Arial Black" panose="020B0A04020102020204" charset="0"/>
                <a:cs typeface="Arial Black" panose="020B0A04020102020204" charset="0"/>
              </a:rPr>
              <a:t>query  . . .</a:t>
            </a:r>
            <a:endParaRPr lang="en-US" sz="1400">
              <a:solidFill>
                <a:srgbClr val="E5645E"/>
              </a:solidFill>
              <a:latin typeface="Arial Black" panose="020B0A04020102020204" charset="0"/>
              <a:cs typeface="Arial Black" panose="020B0A04020102020204" charset="0"/>
            </a:endParaRPr>
          </a:p>
        </p:txBody>
      </p:sp>
      <p:grpSp>
        <p:nvGrpSpPr>
          <p:cNvPr id="21" name="Group 14"/>
          <p:cNvGrpSpPr/>
          <p:nvPr/>
        </p:nvGrpSpPr>
        <p:grpSpPr>
          <a:xfrm rot="0">
            <a:off x="4229100" y="3354705"/>
            <a:ext cx="7618730" cy="3350260"/>
            <a:chOff x="0" y="0"/>
            <a:chExt cx="7391545" cy="3198523"/>
          </a:xfrm>
        </p:grpSpPr>
        <p:grpSp>
          <p:nvGrpSpPr>
            <p:cNvPr id="22" name="Group 15"/>
            <p:cNvGrpSpPr/>
            <p:nvPr/>
          </p:nvGrpSpPr>
          <p:grpSpPr>
            <a:xfrm rot="0">
              <a:off x="57462" y="911404"/>
              <a:ext cx="7282611" cy="2194328"/>
              <a:chOff x="0" y="0"/>
              <a:chExt cx="1844847" cy="555872"/>
            </a:xfrm>
          </p:grpSpPr>
          <p:sp>
            <p:nvSpPr>
              <p:cNvPr id="23" name="Freeform 16"/>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24" name="Picture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7391545" cy="3198523"/>
            </a:xfrm>
            <a:prstGeom prst="rect">
              <a:avLst/>
            </a:prstGeom>
          </p:spPr>
        </p:pic>
      </p:grpSp>
      <p:sp>
        <p:nvSpPr>
          <p:cNvPr id="30" name="TextBox 11"/>
          <p:cNvSpPr txBox="1"/>
          <p:nvPr/>
        </p:nvSpPr>
        <p:spPr>
          <a:xfrm>
            <a:off x="5978525" y="385572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query result . . .</a:t>
            </a:r>
            <a:endParaRPr lang="en-US" sz="2000">
              <a:solidFill>
                <a:srgbClr val="E5645E"/>
              </a:solidFill>
              <a:latin typeface="Arial Black" panose="020B0A04020102020204" charset="0"/>
              <a:cs typeface="Arial Black" panose="020B0A04020102020204" charset="0"/>
            </a:endParaRPr>
          </a:p>
        </p:txBody>
      </p:sp>
      <p:pic>
        <p:nvPicPr>
          <p:cNvPr id="5" name="Content Placeholder 4"/>
          <p:cNvPicPr>
            <a:picLocks noChangeAspect="1"/>
          </p:cNvPicPr>
          <p:nvPr>
            <p:ph idx="1"/>
          </p:nvPr>
        </p:nvPicPr>
        <p:blipFill>
          <a:blip r:embed="rId3"/>
          <a:stretch>
            <a:fillRect/>
          </a:stretch>
        </p:blipFill>
        <p:spPr>
          <a:xfrm>
            <a:off x="4411980" y="4450080"/>
            <a:ext cx="5641975" cy="2016760"/>
          </a:xfrm>
          <a:prstGeom prst="rect">
            <a:avLst/>
          </a:prstGeom>
        </p:spPr>
      </p:pic>
      <p:pic>
        <p:nvPicPr>
          <p:cNvPr id="33"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881870" y="1678940"/>
            <a:ext cx="1912620" cy="1547495"/>
          </a:xfrm>
          <a:prstGeom prst="rect">
            <a:avLst/>
          </a:prstGeom>
        </p:spPr>
      </p:pic>
      <p:sp>
        <p:nvSpPr>
          <p:cNvPr id="76" name="Text Box 75"/>
          <p:cNvSpPr txBox="1"/>
          <p:nvPr/>
        </p:nvSpPr>
        <p:spPr>
          <a:xfrm>
            <a:off x="6290945" y="719455"/>
            <a:ext cx="4640580" cy="2030095"/>
          </a:xfrm>
          <a:prstGeom prst="rect">
            <a:avLst/>
          </a:prstGeom>
          <a:noFill/>
        </p:spPr>
        <p:txBody>
          <a:bodyPr wrap="square" rtlCol="0" anchor="t">
            <a:spAutoFit/>
          </a:bodyPr>
          <a:p>
            <a:pPr algn="l">
              <a:lnSpc>
                <a:spcPct val="150000"/>
              </a:lnSpc>
            </a:pPr>
            <a:r>
              <a:rPr lang="en-US" sz="1400">
                <a:latin typeface="Arial" panose="020B0604020202020204" pitchFamily="34" charset="0"/>
                <a:cs typeface="Arial" panose="020B0604020202020204" pitchFamily="34" charset="0"/>
                <a:sym typeface="+mn-ea"/>
              </a:rPr>
              <a:t>I use the aggregate function, COUNT with DISTINCT to count the total unique user. Joining </a:t>
            </a:r>
            <a:r>
              <a:rPr lang="en-US" sz="1400">
                <a:latin typeface="Arial" panose="020B0604020202020204" pitchFamily="34" charset="0"/>
                <a:cs typeface="Arial" panose="020B0604020202020204" pitchFamily="34" charset="0"/>
                <a:sym typeface="+mn-ea"/>
              </a:rPr>
              <a:t>ecommerce_event table and user_profile table so i can figure out which gender dominate brand ‘samsung’  and ‘apple’. </a:t>
            </a:r>
            <a:endParaRPr lang="en-US" sz="1400">
              <a:latin typeface="Arial" panose="020B0604020202020204" pitchFamily="34" charset="0"/>
              <a:cs typeface="Arial" panose="020B0604020202020204" pitchFamily="34" charset="0"/>
              <a:sym typeface="+mn-ea"/>
            </a:endParaRPr>
          </a:p>
          <a:p>
            <a:pPr algn="l">
              <a:lnSpc>
                <a:spcPct val="150000"/>
              </a:lnSpc>
            </a:pPr>
            <a:r>
              <a:rPr lang="en-US" sz="1400">
                <a:latin typeface="Arial" panose="020B0604020202020204" pitchFamily="34" charset="0"/>
                <a:cs typeface="Arial" panose="020B0604020202020204" pitchFamily="34" charset="0"/>
              </a:rPr>
              <a:t>By the result </a:t>
            </a:r>
            <a:r>
              <a:rPr lang="en-US" sz="1400" b="1">
                <a:latin typeface="Arial" panose="020B0604020202020204" pitchFamily="34" charset="0"/>
                <a:cs typeface="Arial" panose="020B0604020202020204" pitchFamily="34" charset="0"/>
              </a:rPr>
              <a:t>apple has more Male user</a:t>
            </a:r>
            <a:r>
              <a:rPr lang="en-US" sz="1400">
                <a:latin typeface="Arial" panose="020B0604020202020204" pitchFamily="34" charset="0"/>
                <a:cs typeface="Arial" panose="020B0604020202020204" pitchFamily="34" charset="0"/>
              </a:rPr>
              <a:t> and </a:t>
            </a:r>
            <a:r>
              <a:rPr lang="en-US" sz="1400" b="1">
                <a:latin typeface="Arial" panose="020B0604020202020204" pitchFamily="34" charset="0"/>
                <a:cs typeface="Arial" panose="020B0604020202020204" pitchFamily="34" charset="0"/>
              </a:rPr>
              <a:t>samsung has more Female user</a:t>
            </a:r>
            <a:r>
              <a:rPr lang="en-US" sz="1400">
                <a:latin typeface="Arial" panose="020B0604020202020204" pitchFamily="34" charset="0"/>
                <a:cs typeface="Arial" panose="020B0604020202020204" pitchFamily="34" charset="0"/>
              </a:rPr>
              <a:t>, So it FALSE.</a:t>
            </a:r>
            <a:endParaRPr lang="en-US" sz="1400">
              <a:latin typeface="Arial" panose="020B0604020202020204" pitchFamily="34" charset="0"/>
              <a:cs typeface="Arial" panose="020B0604020202020204" pitchFamily="34" charset="0"/>
            </a:endParaRPr>
          </a:p>
        </p:txBody>
      </p:sp>
      <p:pic>
        <p:nvPicPr>
          <p:cNvPr id="81"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rot="3420000" flipH="1">
            <a:off x="5866765" y="294005"/>
            <a:ext cx="458470" cy="895350"/>
          </a:xfrm>
          <a:prstGeom prst="rect">
            <a:avLst/>
          </a:prstGeom>
        </p:spPr>
      </p:pic>
      <p:pic>
        <p:nvPicPr>
          <p:cNvPr id="83"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rot="6480000" flipH="1">
            <a:off x="5965825" y="2450465"/>
            <a:ext cx="411480" cy="759460"/>
          </a:xfrm>
          <a:prstGeom prst="rect">
            <a:avLst/>
          </a:prstGeom>
        </p:spPr>
      </p:pic>
      <p:pic>
        <p:nvPicPr>
          <p:cNvPr id="85"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a:xfrm rot="10320000">
            <a:off x="10614660" y="482600"/>
            <a:ext cx="808355" cy="5486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5400000">
            <a:off x="2667000" y="-2667000"/>
            <a:ext cx="6858635" cy="12192635"/>
          </a:xfrm>
          <a:prstGeom prst="rect">
            <a:avLst/>
          </a:prstGeom>
        </p:spPr>
      </p:pic>
      <p:pic>
        <p:nvPicPr>
          <p:cNvPr id="5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320655" y="-1223645"/>
            <a:ext cx="2945130" cy="2729230"/>
          </a:xfrm>
          <a:prstGeom prst="rect">
            <a:avLst/>
          </a:prstGeom>
        </p:spPr>
      </p:pic>
      <p:pic>
        <p:nvPicPr>
          <p:cNvPr id="44" name="Picture 5"/>
          <p:cNvPicPr>
            <a:picLocks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642110" y="1330960"/>
            <a:ext cx="9120505" cy="4173855"/>
          </a:xfrm>
          <a:prstGeom prst="rect">
            <a:avLst/>
          </a:prstGeom>
        </p:spPr>
      </p:pic>
      <p:grpSp>
        <p:nvGrpSpPr>
          <p:cNvPr id="31" name="Group 2"/>
          <p:cNvGrpSpPr/>
          <p:nvPr/>
        </p:nvGrpSpPr>
        <p:grpSpPr>
          <a:xfrm rot="0">
            <a:off x="1642110" y="1330960"/>
            <a:ext cx="8907780" cy="3889375"/>
            <a:chOff x="0" y="0"/>
            <a:chExt cx="19041306" cy="8239692"/>
          </a:xfrm>
        </p:grpSpPr>
        <p:grpSp>
          <p:nvGrpSpPr>
            <p:cNvPr id="32" name="Group 3"/>
            <p:cNvGrpSpPr/>
            <p:nvPr/>
          </p:nvGrpSpPr>
          <p:grpSpPr>
            <a:xfrm rot="0">
              <a:off x="148027" y="2347862"/>
              <a:ext cx="18760682" cy="5652794"/>
              <a:chOff x="0" y="0"/>
              <a:chExt cx="1844847" cy="555872"/>
            </a:xfrm>
          </p:grpSpPr>
          <p:sp>
            <p:nvSpPr>
              <p:cNvPr id="33" name="Freeform 4"/>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3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0" y="0"/>
              <a:ext cx="19041306" cy="8239692"/>
            </a:xfrm>
            <a:prstGeom prst="rect">
              <a:avLst/>
            </a:prstGeom>
          </p:spPr>
        </p:pic>
      </p:grpSp>
      <p:sp>
        <p:nvSpPr>
          <p:cNvPr id="48" name="TextBox 10"/>
          <p:cNvSpPr txBox="1"/>
          <p:nvPr/>
        </p:nvSpPr>
        <p:spPr>
          <a:xfrm>
            <a:off x="1977390" y="2560955"/>
            <a:ext cx="8343265" cy="830580"/>
          </a:xfrm>
          <a:prstGeom prst="rect">
            <a:avLst/>
          </a:prstGeom>
        </p:spPr>
        <p:txBody>
          <a:bodyPr wrap="square" lIns="0" tIns="0" rIns="0" bIns="0" rtlCol="0" anchor="t">
            <a:spAutoFit/>
          </a:bodyPr>
          <a:p>
            <a:pPr algn="l">
              <a:lnSpc>
                <a:spcPct val="150000"/>
              </a:lnSpc>
            </a:pPr>
            <a:r>
              <a:rPr lang="en-US">
                <a:solidFill>
                  <a:schemeClr val="tx1"/>
                </a:solidFill>
                <a:latin typeface="Arial" panose="020B0604020202020204" pitchFamily="34" charset="0"/>
                <a:cs typeface="Arial" panose="020B0604020202020204" pitchFamily="34" charset="0"/>
              </a:rPr>
              <a:t>From the event and user table, show total user, product, and session, in every ages. Exclude age with  total_user more than 320 </a:t>
            </a:r>
            <a:endParaRPr lang="en-US">
              <a:solidFill>
                <a:schemeClr val="tx1"/>
              </a:solidFill>
              <a:latin typeface="Arial" panose="020B0604020202020204" pitchFamily="34" charset="0"/>
              <a:cs typeface="Arial" panose="020B0604020202020204" pitchFamily="34" charset="0"/>
            </a:endParaRPr>
          </a:p>
        </p:txBody>
      </p:sp>
      <p:sp>
        <p:nvSpPr>
          <p:cNvPr id="49" name="Text Box 48"/>
          <p:cNvSpPr txBox="1"/>
          <p:nvPr/>
        </p:nvSpPr>
        <p:spPr>
          <a:xfrm>
            <a:off x="10875645" y="0"/>
            <a:ext cx="1419860" cy="1198880"/>
          </a:xfrm>
          <a:prstGeom prst="rect">
            <a:avLst/>
          </a:prstGeom>
          <a:noFill/>
        </p:spPr>
        <p:txBody>
          <a:bodyPr wrap="square" rtlCol="0" anchor="t">
            <a:spAutoFit/>
          </a:bodyPr>
          <a:p>
            <a:pPr algn="ctr"/>
            <a:r>
              <a:rPr lang="en-US" sz="7200">
                <a:solidFill>
                  <a:srgbClr val="C64946"/>
                </a:solidFill>
                <a:latin typeface="Arial Black" panose="020B0A04020102020204" charset="0"/>
                <a:cs typeface="Arial Black" panose="020B0A04020102020204" charset="0"/>
                <a:sym typeface="+mn-ea"/>
              </a:rPr>
              <a:t>7</a:t>
            </a:r>
            <a:endParaRPr lang="en-US" sz="7200">
              <a:solidFill>
                <a:srgbClr val="C64946"/>
              </a:solidFill>
              <a:latin typeface="Arial Black" panose="020B0A04020102020204" charset="0"/>
              <a:cs typeface="Arial Black" panose="020B0A04020102020204" charset="0"/>
              <a:sym typeface="+mn-ea"/>
            </a:endParaRPr>
          </a:p>
        </p:txBody>
      </p:sp>
      <p:sp>
        <p:nvSpPr>
          <p:cNvPr id="51" name="TextBox 11"/>
          <p:cNvSpPr txBox="1"/>
          <p:nvPr/>
        </p:nvSpPr>
        <p:spPr>
          <a:xfrm>
            <a:off x="3721735" y="197612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question number 7</a:t>
            </a:r>
            <a:endParaRPr lang="en-US" sz="2000">
              <a:solidFill>
                <a:srgbClr val="E5645E"/>
              </a:solidFill>
              <a:latin typeface="Arial Black" panose="020B0A04020102020204" charset="0"/>
              <a:cs typeface="Arial Black" panose="020B0A040201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8" name="Group 18"/>
          <p:cNvGrpSpPr/>
          <p:nvPr/>
        </p:nvGrpSpPr>
        <p:grpSpPr>
          <a:xfrm rot="0">
            <a:off x="532130" y="321310"/>
            <a:ext cx="3879850" cy="5303520"/>
            <a:chOff x="0" y="0"/>
            <a:chExt cx="2086184" cy="3713273"/>
          </a:xfrm>
        </p:grpSpPr>
        <p:grpSp>
          <p:nvGrpSpPr>
            <p:cNvPr id="49" name="Group 19"/>
            <p:cNvGrpSpPr/>
            <p:nvPr/>
          </p:nvGrpSpPr>
          <p:grpSpPr>
            <a:xfrm rot="0">
              <a:off x="49734" y="359169"/>
              <a:ext cx="1986262" cy="3145634"/>
              <a:chOff x="0" y="0"/>
              <a:chExt cx="1269306" cy="2010194"/>
            </a:xfrm>
          </p:grpSpPr>
          <p:sp>
            <p:nvSpPr>
              <p:cNvPr id="50" name="Freeform 20"/>
              <p:cNvSpPr/>
              <p:nvPr/>
            </p:nvSpPr>
            <p:spPr>
              <a:xfrm>
                <a:off x="0" y="0"/>
                <a:ext cx="1269306" cy="2010194"/>
              </a:xfrm>
              <a:custGeom>
                <a:avLst/>
                <a:gdLst/>
                <a:ahLst/>
                <a:cxnLst/>
                <a:rect l="l" t="t" r="r" b="b"/>
                <a:pathLst>
                  <a:path w="1269306" h="2010194">
                    <a:moveTo>
                      <a:pt x="0" y="0"/>
                    </a:moveTo>
                    <a:lnTo>
                      <a:pt x="1269306" y="0"/>
                    </a:lnTo>
                    <a:lnTo>
                      <a:pt x="1269306" y="2010194"/>
                    </a:lnTo>
                    <a:lnTo>
                      <a:pt x="0" y="2010194"/>
                    </a:lnTo>
                    <a:close/>
                  </a:path>
                </a:pathLst>
              </a:custGeom>
              <a:solidFill>
                <a:srgbClr val="FFFFFF"/>
              </a:solidFill>
            </p:spPr>
          </p:sp>
        </p:grpSp>
        <p:pic>
          <p:nvPicPr>
            <p:cNvPr id="51" name="Picture 2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0"/>
              <a:ext cx="2086184" cy="3713273"/>
            </a:xfrm>
            <a:prstGeom prst="rect">
              <a:avLst/>
            </a:prstGeom>
          </p:spPr>
        </p:pic>
      </p:grpSp>
      <p:sp>
        <p:nvSpPr>
          <p:cNvPr id="12" name="Text Box 11"/>
          <p:cNvSpPr txBox="1"/>
          <p:nvPr/>
        </p:nvSpPr>
        <p:spPr>
          <a:xfrm>
            <a:off x="732155" y="969010"/>
            <a:ext cx="3496945" cy="3646170"/>
          </a:xfrm>
          <a:prstGeom prst="rect">
            <a:avLst/>
          </a:prstGeom>
          <a:noFill/>
        </p:spPr>
        <p:txBody>
          <a:bodyPr wrap="square" rtlCol="0" anchor="t">
            <a:spAutoFit/>
          </a:bodyPr>
          <a:p>
            <a:pPr>
              <a:lnSpc>
                <a:spcPct val="150000"/>
              </a:lnSpc>
            </a:pPr>
            <a:r>
              <a:rPr lang="en-US" sz="1400">
                <a:latin typeface="Arial" panose="020B0604020202020204" pitchFamily="34" charset="0"/>
                <a:cs typeface="Arial" panose="020B0604020202020204" pitchFamily="34" charset="0"/>
              </a:rPr>
              <a:t>SELECT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u.age, COUNT(DISTINCT e.user_id) AS total_user, COUNT(DISTINCT e.product_id) as total_product,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COUNT(DISTINCT e.user_session) as total_session</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FROM ecommerce_event 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LEFT JOIN user_profile u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ON e.user_id = u.user_id</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GROUP BY u.age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HAVING total_user &lt;= 320</a:t>
            </a:r>
            <a:endParaRPr lang="en-US" sz="1400">
              <a:latin typeface="Arial" panose="020B0604020202020204" pitchFamily="34" charset="0"/>
              <a:cs typeface="Arial" panose="020B0604020202020204" pitchFamily="34" charset="0"/>
            </a:endParaRPr>
          </a:p>
        </p:txBody>
      </p:sp>
      <p:sp>
        <p:nvSpPr>
          <p:cNvPr id="61" name="TextBox 11"/>
          <p:cNvSpPr txBox="1"/>
          <p:nvPr/>
        </p:nvSpPr>
        <p:spPr>
          <a:xfrm>
            <a:off x="624840" y="391160"/>
            <a:ext cx="2772410" cy="215265"/>
          </a:xfrm>
          <a:prstGeom prst="rect">
            <a:avLst/>
          </a:prstGeom>
          <a:solidFill>
            <a:schemeClr val="bg1"/>
          </a:solidFill>
        </p:spPr>
        <p:txBody>
          <a:bodyPr wrap="square" lIns="0" tIns="0" rIns="0" bIns="0" rtlCol="0" anchor="t">
            <a:spAutoFit/>
          </a:bodyPr>
          <a:p>
            <a:pPr algn="ctr">
              <a:lnSpc>
                <a:spcPct val="100000"/>
              </a:lnSpc>
              <a:spcBef>
                <a:spcPct val="0"/>
              </a:spcBef>
            </a:pPr>
            <a:r>
              <a:rPr lang="en-US" sz="1400">
                <a:solidFill>
                  <a:srgbClr val="E5645E"/>
                </a:solidFill>
                <a:latin typeface="Arial Black" panose="020B0A04020102020204" charset="0"/>
                <a:cs typeface="Arial Black" panose="020B0A04020102020204" charset="0"/>
              </a:rPr>
              <a:t>query  . . .</a:t>
            </a:r>
            <a:endParaRPr lang="en-US" sz="1400">
              <a:solidFill>
                <a:srgbClr val="E5645E"/>
              </a:solidFill>
              <a:latin typeface="Arial Black" panose="020B0A04020102020204" charset="0"/>
              <a:cs typeface="Arial Black" panose="020B0A04020102020204" charset="0"/>
            </a:endParaRPr>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525770" y="391160"/>
            <a:ext cx="6409690" cy="6137275"/>
          </a:xfrm>
          <a:prstGeom prst="rect">
            <a:avLst/>
          </a:prstGeom>
        </p:spPr>
      </p:pic>
      <p:pic>
        <p:nvPicPr>
          <p:cNvPr id="7" name="Picture 14"/>
          <p:cNvPicPr>
            <a:picLocks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113520" y="4366260"/>
            <a:ext cx="3078480" cy="2491740"/>
          </a:xfrm>
          <a:prstGeom prst="rect">
            <a:avLst/>
          </a:prstGeom>
        </p:spPr>
      </p:pic>
      <p:sp>
        <p:nvSpPr>
          <p:cNvPr id="76" name="Text Box 75"/>
          <p:cNvSpPr txBox="1"/>
          <p:nvPr/>
        </p:nvSpPr>
        <p:spPr>
          <a:xfrm>
            <a:off x="6706235" y="1771650"/>
            <a:ext cx="4640580" cy="2999740"/>
          </a:xfrm>
          <a:prstGeom prst="rect">
            <a:avLst/>
          </a:prstGeom>
          <a:noFill/>
        </p:spPr>
        <p:txBody>
          <a:bodyPr wrap="square" rtlCol="0" anchor="t">
            <a:spAutoFit/>
          </a:bodyPr>
          <a:p>
            <a:pPr algn="l">
              <a:lnSpc>
                <a:spcPct val="150000"/>
              </a:lnSpc>
            </a:pPr>
            <a:r>
              <a:rPr lang="en-US" sz="1400">
                <a:latin typeface="Arial" panose="020B0604020202020204" pitchFamily="34" charset="0"/>
                <a:cs typeface="Arial" panose="020B0604020202020204" pitchFamily="34" charset="0"/>
                <a:sym typeface="+mn-ea"/>
              </a:rPr>
              <a:t>I use the aggregate function, COUNT with DISTINCT to count the total unique user, total unique product, and total unique session. Joining ecommerce_event table and user_profile table so it can also show the age of user</a:t>
            </a:r>
            <a:r>
              <a:rPr lang="en-US" sz="1400">
                <a:latin typeface="Arial" panose="020B0604020202020204" pitchFamily="34" charset="0"/>
                <a:cs typeface="Arial" panose="020B0604020202020204" pitchFamily="34" charset="0"/>
              </a:rPr>
              <a:t>. To e</a:t>
            </a:r>
            <a:r>
              <a:rPr lang="en-US" sz="1400">
                <a:latin typeface="Arial" panose="020B0604020202020204" pitchFamily="34" charset="0"/>
                <a:cs typeface="Arial" panose="020B0604020202020204" pitchFamily="34" charset="0"/>
                <a:sym typeface="+mn-ea"/>
              </a:rPr>
              <a:t>xclude age with  total_user more than 320 </a:t>
            </a:r>
            <a:endParaRPr lang="en-US" sz="1400">
              <a:latin typeface="Arial" panose="020B0604020202020204" pitchFamily="34" charset="0"/>
              <a:cs typeface="Arial" panose="020B0604020202020204" pitchFamily="34" charset="0"/>
              <a:sym typeface="+mn-ea"/>
            </a:endParaRPr>
          </a:p>
          <a:p>
            <a:pPr algn="l">
              <a:lnSpc>
                <a:spcPct val="150000"/>
              </a:lnSpc>
            </a:pPr>
            <a:r>
              <a:rPr lang="en-US" sz="1400">
                <a:latin typeface="Arial" panose="020B0604020202020204" pitchFamily="34" charset="0"/>
                <a:cs typeface="Arial" panose="020B0604020202020204" pitchFamily="34" charset="0"/>
                <a:sym typeface="+mn-ea"/>
              </a:rPr>
              <a:t>i’m using HAVING and ‘&lt;=’.</a:t>
            </a:r>
            <a:endParaRPr lang="en-US" sz="1400">
              <a:latin typeface="Arial" panose="020B0604020202020204" pitchFamily="34" charset="0"/>
              <a:cs typeface="Arial" panose="020B0604020202020204" pitchFamily="34" charset="0"/>
              <a:sym typeface="+mn-ea"/>
            </a:endParaRPr>
          </a:p>
          <a:p>
            <a:pPr algn="l">
              <a:lnSpc>
                <a:spcPct val="150000"/>
              </a:lnSpc>
            </a:pPr>
            <a:endParaRPr lang="en-US" sz="1400">
              <a:latin typeface="Arial" panose="020B0604020202020204" pitchFamily="34" charset="0"/>
              <a:cs typeface="Arial" panose="020B0604020202020204" pitchFamily="34" charset="0"/>
            </a:endParaRPr>
          </a:p>
          <a:p>
            <a:pPr algn="l">
              <a:lnSpc>
                <a:spcPct val="150000"/>
              </a:lnSpc>
            </a:pPr>
            <a:r>
              <a:rPr lang="en-US" sz="1400">
                <a:latin typeface="Arial" panose="020B0604020202020204" pitchFamily="34" charset="0"/>
                <a:cs typeface="Arial" panose="020B0604020202020204" pitchFamily="34" charset="0"/>
                <a:sym typeface="+mn-ea"/>
              </a:rPr>
              <a:t>Query result </a:t>
            </a:r>
            <a:r>
              <a:rPr lang="en-US" sz="1400">
                <a:latin typeface="Arial" panose="020B0604020202020204" pitchFamily="34" charset="0"/>
                <a:cs typeface="Arial" panose="020B0604020202020204" pitchFamily="34" charset="0"/>
                <a:sym typeface="+mn-ea"/>
              </a:rPr>
              <a:t>can be seen on the next slide</a:t>
            </a:r>
            <a:endParaRPr lang="en-US" sz="1400">
              <a:latin typeface="Arial" panose="020B0604020202020204" pitchFamily="34" charset="0"/>
              <a:cs typeface="Arial" panose="020B0604020202020204" pitchFamily="34" charset="0"/>
            </a:endParaRPr>
          </a:p>
          <a:p>
            <a:pPr algn="l">
              <a:lnSpc>
                <a:spcPct val="150000"/>
              </a:lnSpc>
            </a:pPr>
            <a:endParaRPr lang="en-US" sz="140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Group 10"/>
          <p:cNvGrpSpPr/>
          <p:nvPr/>
        </p:nvGrpSpPr>
        <p:grpSpPr>
          <a:xfrm rot="0">
            <a:off x="1322705" y="295910"/>
            <a:ext cx="9546590" cy="6265545"/>
            <a:chOff x="0" y="0"/>
            <a:chExt cx="4864547" cy="3192911"/>
          </a:xfrm>
        </p:grpSpPr>
        <p:grpSp>
          <p:nvGrpSpPr>
            <p:cNvPr id="11" name="Group 11"/>
            <p:cNvGrpSpPr/>
            <p:nvPr/>
          </p:nvGrpSpPr>
          <p:grpSpPr>
            <a:xfrm rot="0">
              <a:off x="63333" y="456337"/>
              <a:ext cx="4754825" cy="2660398"/>
              <a:chOff x="0" y="0"/>
              <a:chExt cx="3420621" cy="1913890"/>
            </a:xfrm>
          </p:grpSpPr>
          <p:sp>
            <p:nvSpPr>
              <p:cNvPr id="2" name="Freeform 12"/>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sp>
        </p:grpSp>
        <p:pic>
          <p:nvPicPr>
            <p:cNvPr id="13" name="Picture 1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0"/>
              <a:ext cx="4864547" cy="3192911"/>
            </a:xfrm>
            <a:prstGeom prst="rect">
              <a:avLst/>
            </a:prstGeom>
          </p:spPr>
        </p:pic>
      </p:grpSp>
      <p:sp>
        <p:nvSpPr>
          <p:cNvPr id="7" name="TextBox 11"/>
          <p:cNvSpPr txBox="1"/>
          <p:nvPr/>
        </p:nvSpPr>
        <p:spPr>
          <a:xfrm>
            <a:off x="4146550" y="812800"/>
            <a:ext cx="3340100" cy="307340"/>
          </a:xfrm>
          <a:prstGeom prst="rect">
            <a:avLst/>
          </a:prstGeom>
        </p:spPr>
        <p:txBody>
          <a:bodyPr wrap="square" lIns="0" tIns="0" rIns="0" bIns="0" rtlCol="0" anchor="t">
            <a:spAutoFit/>
          </a:bodyPr>
          <a:p>
            <a:pPr algn="ctr">
              <a:lnSpc>
                <a:spcPct val="100000"/>
              </a:lnSpc>
              <a:spcBef>
                <a:spcPct val="0"/>
              </a:spcBef>
            </a:pPr>
            <a:r>
              <a:rPr lang="en-US" sz="2000">
                <a:solidFill>
                  <a:srgbClr val="E5645E"/>
                </a:solidFill>
                <a:latin typeface="Arial Black" panose="020B0A04020102020204" charset="0"/>
                <a:cs typeface="Arial Black" panose="020B0A04020102020204" charset="0"/>
              </a:rPr>
              <a:t>query result . . .</a:t>
            </a:r>
            <a:endParaRPr lang="en-US" sz="2000">
              <a:solidFill>
                <a:srgbClr val="E5645E"/>
              </a:solidFill>
              <a:latin typeface="Arial Black" panose="020B0A04020102020204" charset="0"/>
              <a:cs typeface="Arial Black" panose="020B0A04020102020204" charset="0"/>
            </a:endParaRPr>
          </a:p>
        </p:txBody>
      </p:sp>
      <p:pic>
        <p:nvPicPr>
          <p:cNvPr id="20"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13715" y="812800"/>
            <a:ext cx="1343660" cy="2480310"/>
          </a:xfrm>
          <a:prstGeom prst="rect">
            <a:avLst/>
          </a:prstGeom>
        </p:spPr>
      </p:pic>
      <p:pic>
        <p:nvPicPr>
          <p:cNvPr id="1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149080" y="3789680"/>
            <a:ext cx="2914650" cy="2936875"/>
          </a:xfrm>
          <a:prstGeom prst="rect">
            <a:avLst/>
          </a:prstGeom>
        </p:spPr>
      </p:pic>
      <p:pic>
        <p:nvPicPr>
          <p:cNvPr id="5" name="Content Placeholder 4"/>
          <p:cNvPicPr>
            <a:picLocks noChangeAspect="1"/>
          </p:cNvPicPr>
          <p:nvPr>
            <p:ph idx="1"/>
          </p:nvPr>
        </p:nvPicPr>
        <p:blipFill>
          <a:blip r:embed="rId4"/>
          <a:stretch>
            <a:fillRect/>
          </a:stretch>
        </p:blipFill>
        <p:spPr>
          <a:xfrm>
            <a:off x="2564130" y="1430020"/>
            <a:ext cx="6504940" cy="47440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2667000" y="-2667000"/>
            <a:ext cx="6858635" cy="12192635"/>
          </a:xfrm>
          <a:prstGeom prst="rect">
            <a:avLst/>
          </a:prstGeom>
        </p:spPr>
      </p:pic>
      <p:pic>
        <p:nvPicPr>
          <p:cNvPr id="5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188575" y="-998220"/>
            <a:ext cx="2945130" cy="2729230"/>
          </a:xfrm>
          <a:prstGeom prst="rect">
            <a:avLst/>
          </a:prstGeom>
        </p:spPr>
      </p:pic>
      <p:pic>
        <p:nvPicPr>
          <p:cNvPr id="44" name="Picture 5"/>
          <p:cNvPicPr>
            <a:picLocks noChangeAspect="1"/>
          </p:cNvPicPr>
          <p:nvPr>
            <p:ph sz="half" idx="2"/>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42110" y="1330960"/>
            <a:ext cx="9120505" cy="4173855"/>
          </a:xfrm>
          <a:prstGeom prst="rect">
            <a:avLst/>
          </a:prstGeom>
        </p:spPr>
      </p:pic>
      <p:grpSp>
        <p:nvGrpSpPr>
          <p:cNvPr id="31" name="Group 2"/>
          <p:cNvGrpSpPr/>
          <p:nvPr/>
        </p:nvGrpSpPr>
        <p:grpSpPr>
          <a:xfrm rot="0">
            <a:off x="1642110" y="1330960"/>
            <a:ext cx="8907780" cy="3889375"/>
            <a:chOff x="0" y="0"/>
            <a:chExt cx="19041306" cy="8239692"/>
          </a:xfrm>
        </p:grpSpPr>
        <p:grpSp>
          <p:nvGrpSpPr>
            <p:cNvPr id="32" name="Group 3"/>
            <p:cNvGrpSpPr/>
            <p:nvPr/>
          </p:nvGrpSpPr>
          <p:grpSpPr>
            <a:xfrm rot="0">
              <a:off x="148027" y="2347862"/>
              <a:ext cx="18760682" cy="5652794"/>
              <a:chOff x="0" y="0"/>
              <a:chExt cx="1844847" cy="555872"/>
            </a:xfrm>
          </p:grpSpPr>
          <p:sp>
            <p:nvSpPr>
              <p:cNvPr id="33" name="Freeform 4"/>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34" name="Picture 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19041306" cy="8239692"/>
            </a:xfrm>
            <a:prstGeom prst="rect">
              <a:avLst/>
            </a:prstGeom>
          </p:spPr>
        </p:pic>
      </p:grpSp>
      <p:sp>
        <p:nvSpPr>
          <p:cNvPr id="48" name="TextBox 10"/>
          <p:cNvSpPr txBox="1"/>
          <p:nvPr/>
        </p:nvSpPr>
        <p:spPr>
          <a:xfrm>
            <a:off x="1977390" y="2560955"/>
            <a:ext cx="8149590" cy="1661795"/>
          </a:xfrm>
          <a:prstGeom prst="rect">
            <a:avLst/>
          </a:prstGeom>
        </p:spPr>
        <p:txBody>
          <a:bodyPr wrap="square" lIns="0" tIns="0" rIns="0" bIns="0" rtlCol="0" anchor="t">
            <a:spAutoFit/>
          </a:bodyPr>
          <a:p>
            <a:pPr algn="l">
              <a:lnSpc>
                <a:spcPct val="150000"/>
              </a:lnSpc>
            </a:pPr>
            <a:r>
              <a:rPr lang="en-US">
                <a:solidFill>
                  <a:schemeClr val="tx1"/>
                </a:solidFill>
                <a:latin typeface="Arial" panose="020B0604020202020204" pitchFamily="34" charset="0"/>
                <a:cs typeface="Arial" panose="020B0604020202020204" pitchFamily="34" charset="0"/>
              </a:rPr>
              <a:t>From the </a:t>
            </a:r>
            <a:r>
              <a:rPr lang="en-US" i="1">
                <a:solidFill>
                  <a:schemeClr val="tx1"/>
                </a:solidFill>
                <a:latin typeface="Arial" panose="020B0604020202020204" pitchFamily="34" charset="0"/>
                <a:cs typeface="Arial" panose="020B0604020202020204" pitchFamily="34" charset="0"/>
              </a:rPr>
              <a:t>ecommerce_event</a:t>
            </a:r>
            <a:r>
              <a:rPr lang="en-US">
                <a:solidFill>
                  <a:schemeClr val="tx1"/>
                </a:solidFill>
                <a:latin typeface="Arial" panose="020B0604020202020204" pitchFamily="34" charset="0"/>
                <a:cs typeface="Arial" panose="020B0604020202020204" pitchFamily="34" charset="0"/>
              </a:rPr>
              <a:t> table, write a SQL query to output: </a:t>
            </a:r>
            <a:endParaRPr lang="en-US">
              <a:solidFill>
                <a:schemeClr val="tx1"/>
              </a:solidFill>
              <a:latin typeface="Arial" panose="020B0604020202020204" pitchFamily="34" charset="0"/>
              <a:cs typeface="Arial" panose="020B0604020202020204" pitchFamily="34" charset="0"/>
            </a:endParaRPr>
          </a:p>
          <a:p>
            <a:pPr algn="l">
              <a:lnSpc>
                <a:spcPct val="150000"/>
              </a:lnSpc>
            </a:pPr>
            <a:r>
              <a:rPr lang="en-US">
                <a:solidFill>
                  <a:schemeClr val="tx1"/>
                </a:solidFill>
                <a:latin typeface="Arial" panose="020B0604020202020204" pitchFamily="34" charset="0"/>
                <a:cs typeface="Arial" panose="020B0604020202020204" pitchFamily="34" charset="0"/>
              </a:rPr>
              <a:t>a. Total Unique </a:t>
            </a:r>
            <a:r>
              <a:rPr lang="en-US" i="1">
                <a:solidFill>
                  <a:schemeClr val="tx1"/>
                </a:solidFill>
                <a:latin typeface="Arial" panose="020B0604020202020204" pitchFamily="34" charset="0"/>
                <a:cs typeface="Arial" panose="020B0604020202020204" pitchFamily="34" charset="0"/>
              </a:rPr>
              <a:t>user_session</a:t>
            </a:r>
            <a:endParaRPr lang="en-US">
              <a:solidFill>
                <a:schemeClr val="tx1"/>
              </a:solidFill>
              <a:latin typeface="Arial" panose="020B0604020202020204" pitchFamily="34" charset="0"/>
              <a:cs typeface="Arial" panose="020B0604020202020204" pitchFamily="34" charset="0"/>
            </a:endParaRPr>
          </a:p>
          <a:p>
            <a:pPr algn="l">
              <a:lnSpc>
                <a:spcPct val="150000"/>
              </a:lnSpc>
            </a:pPr>
            <a:r>
              <a:rPr lang="en-US">
                <a:solidFill>
                  <a:schemeClr val="tx1"/>
                </a:solidFill>
                <a:latin typeface="Arial" panose="020B0604020202020204" pitchFamily="34" charset="0"/>
                <a:cs typeface="Arial" panose="020B0604020202020204" pitchFamily="34" charset="0"/>
              </a:rPr>
              <a:t>b. Min, Max, and Average </a:t>
            </a:r>
            <a:r>
              <a:rPr lang="en-US" i="1">
                <a:solidFill>
                  <a:schemeClr val="tx1"/>
                </a:solidFill>
                <a:latin typeface="Arial" panose="020B0604020202020204" pitchFamily="34" charset="0"/>
                <a:cs typeface="Arial" panose="020B0604020202020204" pitchFamily="34" charset="0"/>
              </a:rPr>
              <a:t>price</a:t>
            </a:r>
            <a:endParaRPr lang="en-US">
              <a:solidFill>
                <a:schemeClr val="tx1"/>
              </a:solidFill>
              <a:latin typeface="Arial" panose="020B0604020202020204" pitchFamily="34" charset="0"/>
              <a:cs typeface="Arial" panose="020B0604020202020204" pitchFamily="34" charset="0"/>
            </a:endParaRPr>
          </a:p>
          <a:p>
            <a:pPr algn="l">
              <a:lnSpc>
                <a:spcPct val="150000"/>
              </a:lnSpc>
            </a:pPr>
            <a:r>
              <a:rPr lang="en-US">
                <a:solidFill>
                  <a:schemeClr val="tx1"/>
                </a:solidFill>
                <a:latin typeface="Arial" panose="020B0604020202020204" pitchFamily="34" charset="0"/>
                <a:cs typeface="Arial" panose="020B0604020202020204" pitchFamily="34" charset="0"/>
              </a:rPr>
              <a:t>With criteria </a:t>
            </a:r>
            <a:r>
              <a:rPr lang="en-US" i="1">
                <a:solidFill>
                  <a:schemeClr val="tx1"/>
                </a:solidFill>
                <a:latin typeface="Arial" panose="020B0604020202020204" pitchFamily="34" charset="0"/>
                <a:cs typeface="Arial" panose="020B0604020202020204" pitchFamily="34" charset="0"/>
              </a:rPr>
              <a:t>event_type</a:t>
            </a:r>
            <a:r>
              <a:rPr lang="en-US">
                <a:solidFill>
                  <a:schemeClr val="tx1"/>
                </a:solidFill>
                <a:latin typeface="Arial" panose="020B0604020202020204" pitchFamily="34" charset="0"/>
                <a:cs typeface="Arial" panose="020B0604020202020204" pitchFamily="34" charset="0"/>
              </a:rPr>
              <a:t> is view, and brand except apple and samsung</a:t>
            </a:r>
            <a:endParaRPr lang="en-US">
              <a:solidFill>
                <a:schemeClr val="tx1"/>
              </a:solidFill>
              <a:latin typeface="Arial" panose="020B0604020202020204" pitchFamily="34" charset="0"/>
              <a:cs typeface="Arial" panose="020B0604020202020204" pitchFamily="34" charset="0"/>
            </a:endParaRPr>
          </a:p>
        </p:txBody>
      </p:sp>
      <p:sp>
        <p:nvSpPr>
          <p:cNvPr id="49" name="Text Box 48"/>
          <p:cNvSpPr txBox="1"/>
          <p:nvPr/>
        </p:nvSpPr>
        <p:spPr>
          <a:xfrm>
            <a:off x="10762615" y="0"/>
            <a:ext cx="1419860" cy="1198880"/>
          </a:xfrm>
          <a:prstGeom prst="rect">
            <a:avLst/>
          </a:prstGeom>
          <a:noFill/>
        </p:spPr>
        <p:txBody>
          <a:bodyPr wrap="square" rtlCol="0" anchor="t">
            <a:spAutoFit/>
          </a:bodyPr>
          <a:p>
            <a:pPr algn="ctr"/>
            <a:r>
              <a:rPr lang="en-US" sz="7200">
                <a:solidFill>
                  <a:srgbClr val="C64946"/>
                </a:solidFill>
                <a:latin typeface="Arial Black" panose="020B0A04020102020204" charset="0"/>
                <a:cs typeface="Arial Black" panose="020B0A04020102020204" charset="0"/>
                <a:sym typeface="+mn-ea"/>
              </a:rPr>
              <a:t>1</a:t>
            </a:r>
            <a:endParaRPr lang="en-US" sz="7200">
              <a:solidFill>
                <a:srgbClr val="C64946"/>
              </a:solidFill>
              <a:latin typeface="Arial Black" panose="020B0A04020102020204" charset="0"/>
              <a:cs typeface="Arial Black" panose="020B0A04020102020204" charset="0"/>
              <a:sym typeface="+mn-ea"/>
            </a:endParaRPr>
          </a:p>
        </p:txBody>
      </p:sp>
      <p:sp>
        <p:nvSpPr>
          <p:cNvPr id="51" name="TextBox 11"/>
          <p:cNvSpPr txBox="1"/>
          <p:nvPr/>
        </p:nvSpPr>
        <p:spPr>
          <a:xfrm>
            <a:off x="3721735" y="197612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question number 1</a:t>
            </a:r>
            <a:endParaRPr lang="en-US" sz="2000">
              <a:solidFill>
                <a:srgbClr val="E5645E"/>
              </a:solidFill>
              <a:latin typeface="Arial Black" panose="020B0A04020102020204" charset="0"/>
              <a:cs typeface="Arial Black" panose="020B0A040201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5400000">
            <a:off x="2667000" y="-2667000"/>
            <a:ext cx="6858635" cy="12192635"/>
          </a:xfrm>
          <a:prstGeom prst="rect">
            <a:avLst/>
          </a:prstGeom>
        </p:spPr>
      </p:pic>
      <p:pic>
        <p:nvPicPr>
          <p:cNvPr id="5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320655" y="-1223645"/>
            <a:ext cx="2945130" cy="2729230"/>
          </a:xfrm>
          <a:prstGeom prst="rect">
            <a:avLst/>
          </a:prstGeom>
        </p:spPr>
      </p:pic>
      <p:pic>
        <p:nvPicPr>
          <p:cNvPr id="44" name="Picture 5"/>
          <p:cNvPicPr>
            <a:picLocks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642110" y="1330960"/>
            <a:ext cx="9120505" cy="4173855"/>
          </a:xfrm>
          <a:prstGeom prst="rect">
            <a:avLst/>
          </a:prstGeom>
        </p:spPr>
      </p:pic>
      <p:grpSp>
        <p:nvGrpSpPr>
          <p:cNvPr id="31" name="Group 2"/>
          <p:cNvGrpSpPr/>
          <p:nvPr/>
        </p:nvGrpSpPr>
        <p:grpSpPr>
          <a:xfrm rot="0">
            <a:off x="1642110" y="1330960"/>
            <a:ext cx="8907780" cy="3889375"/>
            <a:chOff x="0" y="0"/>
            <a:chExt cx="19041306" cy="8239692"/>
          </a:xfrm>
        </p:grpSpPr>
        <p:grpSp>
          <p:nvGrpSpPr>
            <p:cNvPr id="32" name="Group 3"/>
            <p:cNvGrpSpPr/>
            <p:nvPr/>
          </p:nvGrpSpPr>
          <p:grpSpPr>
            <a:xfrm rot="0">
              <a:off x="148027" y="2347862"/>
              <a:ext cx="18760682" cy="5652794"/>
              <a:chOff x="0" y="0"/>
              <a:chExt cx="1844847" cy="555872"/>
            </a:xfrm>
          </p:grpSpPr>
          <p:sp>
            <p:nvSpPr>
              <p:cNvPr id="33" name="Freeform 4"/>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3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0" y="0"/>
              <a:ext cx="19041306" cy="8239692"/>
            </a:xfrm>
            <a:prstGeom prst="rect">
              <a:avLst/>
            </a:prstGeom>
          </p:spPr>
        </p:pic>
      </p:grpSp>
      <p:sp>
        <p:nvSpPr>
          <p:cNvPr id="48" name="TextBox 10"/>
          <p:cNvSpPr txBox="1"/>
          <p:nvPr/>
        </p:nvSpPr>
        <p:spPr>
          <a:xfrm>
            <a:off x="1977390" y="2560955"/>
            <a:ext cx="8343265" cy="415290"/>
          </a:xfrm>
          <a:prstGeom prst="rect">
            <a:avLst/>
          </a:prstGeom>
        </p:spPr>
        <p:txBody>
          <a:bodyPr wrap="square" lIns="0" tIns="0" rIns="0" bIns="0" rtlCol="0" anchor="t">
            <a:spAutoFit/>
          </a:bodyPr>
          <a:p>
            <a:pPr algn="l">
              <a:lnSpc>
                <a:spcPct val="150000"/>
              </a:lnSpc>
            </a:pPr>
            <a:r>
              <a:rPr lang="en-US">
                <a:solidFill>
                  <a:schemeClr val="tx1"/>
                </a:solidFill>
                <a:latin typeface="Arial" panose="020B0604020202020204" pitchFamily="34" charset="0"/>
                <a:cs typeface="Arial" panose="020B0604020202020204" pitchFamily="34" charset="0"/>
              </a:rPr>
              <a:t>Calculate the daily revenue and unique users for each date</a:t>
            </a:r>
            <a:endParaRPr lang="en-US">
              <a:solidFill>
                <a:schemeClr val="tx1"/>
              </a:solidFill>
              <a:latin typeface="Arial" panose="020B0604020202020204" pitchFamily="34" charset="0"/>
              <a:cs typeface="Arial" panose="020B0604020202020204" pitchFamily="34" charset="0"/>
            </a:endParaRPr>
          </a:p>
        </p:txBody>
      </p:sp>
      <p:sp>
        <p:nvSpPr>
          <p:cNvPr id="49" name="Text Box 48"/>
          <p:cNvSpPr txBox="1"/>
          <p:nvPr/>
        </p:nvSpPr>
        <p:spPr>
          <a:xfrm>
            <a:off x="10875645" y="0"/>
            <a:ext cx="1419860" cy="1198880"/>
          </a:xfrm>
          <a:prstGeom prst="rect">
            <a:avLst/>
          </a:prstGeom>
          <a:noFill/>
        </p:spPr>
        <p:txBody>
          <a:bodyPr wrap="square" rtlCol="0" anchor="t">
            <a:spAutoFit/>
          </a:bodyPr>
          <a:p>
            <a:pPr algn="ctr"/>
            <a:r>
              <a:rPr lang="en-US" sz="7200">
                <a:solidFill>
                  <a:srgbClr val="C64946"/>
                </a:solidFill>
                <a:latin typeface="Arial Black" panose="020B0A04020102020204" charset="0"/>
                <a:cs typeface="Arial Black" panose="020B0A04020102020204" charset="0"/>
                <a:sym typeface="+mn-ea"/>
              </a:rPr>
              <a:t>8</a:t>
            </a:r>
            <a:endParaRPr lang="en-US" sz="7200">
              <a:solidFill>
                <a:srgbClr val="C64946"/>
              </a:solidFill>
              <a:latin typeface="Arial Black" panose="020B0A04020102020204" charset="0"/>
              <a:cs typeface="Arial Black" panose="020B0A04020102020204" charset="0"/>
              <a:sym typeface="+mn-ea"/>
            </a:endParaRPr>
          </a:p>
        </p:txBody>
      </p:sp>
      <p:sp>
        <p:nvSpPr>
          <p:cNvPr id="51" name="TextBox 11"/>
          <p:cNvSpPr txBox="1"/>
          <p:nvPr/>
        </p:nvSpPr>
        <p:spPr>
          <a:xfrm>
            <a:off x="3721735" y="197612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question number 8</a:t>
            </a:r>
            <a:endParaRPr lang="en-US" sz="2000">
              <a:solidFill>
                <a:srgbClr val="E5645E"/>
              </a:solidFill>
              <a:latin typeface="Arial Black" panose="020B0A04020102020204" charset="0"/>
              <a:cs typeface="Arial Black" panose="020B0A0402010202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452110" y="321310"/>
            <a:ext cx="6409690" cy="6137275"/>
          </a:xfrm>
          <a:prstGeom prst="rect">
            <a:avLst/>
          </a:prstGeom>
        </p:spPr>
      </p:pic>
      <p:grpSp>
        <p:nvGrpSpPr>
          <p:cNvPr id="48" name="Group 18"/>
          <p:cNvGrpSpPr/>
          <p:nvPr/>
        </p:nvGrpSpPr>
        <p:grpSpPr>
          <a:xfrm rot="0">
            <a:off x="532130" y="321310"/>
            <a:ext cx="3879850" cy="5303520"/>
            <a:chOff x="0" y="0"/>
            <a:chExt cx="2086184" cy="3713273"/>
          </a:xfrm>
        </p:grpSpPr>
        <p:grpSp>
          <p:nvGrpSpPr>
            <p:cNvPr id="49" name="Group 19"/>
            <p:cNvGrpSpPr/>
            <p:nvPr/>
          </p:nvGrpSpPr>
          <p:grpSpPr>
            <a:xfrm rot="0">
              <a:off x="49734" y="359169"/>
              <a:ext cx="1986262" cy="3145634"/>
              <a:chOff x="0" y="0"/>
              <a:chExt cx="1269306" cy="2010194"/>
            </a:xfrm>
          </p:grpSpPr>
          <p:sp>
            <p:nvSpPr>
              <p:cNvPr id="50" name="Freeform 20"/>
              <p:cNvSpPr/>
              <p:nvPr/>
            </p:nvSpPr>
            <p:spPr>
              <a:xfrm>
                <a:off x="0" y="0"/>
                <a:ext cx="1269306" cy="2010194"/>
              </a:xfrm>
              <a:custGeom>
                <a:avLst/>
                <a:gdLst/>
                <a:ahLst/>
                <a:cxnLst/>
                <a:rect l="l" t="t" r="r" b="b"/>
                <a:pathLst>
                  <a:path w="1269306" h="2010194">
                    <a:moveTo>
                      <a:pt x="0" y="0"/>
                    </a:moveTo>
                    <a:lnTo>
                      <a:pt x="1269306" y="0"/>
                    </a:lnTo>
                    <a:lnTo>
                      <a:pt x="1269306" y="2010194"/>
                    </a:lnTo>
                    <a:lnTo>
                      <a:pt x="0" y="2010194"/>
                    </a:lnTo>
                    <a:close/>
                  </a:path>
                </a:pathLst>
              </a:custGeom>
              <a:solidFill>
                <a:srgbClr val="FFFFFF"/>
              </a:solidFill>
            </p:spPr>
          </p:sp>
        </p:grpSp>
        <p:pic>
          <p:nvPicPr>
            <p:cNvPr id="51" name="Picture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2086184" cy="3713273"/>
            </a:xfrm>
            <a:prstGeom prst="rect">
              <a:avLst/>
            </a:prstGeom>
          </p:spPr>
        </p:pic>
      </p:grpSp>
      <p:sp>
        <p:nvSpPr>
          <p:cNvPr id="12" name="Text Box 11"/>
          <p:cNvSpPr txBox="1"/>
          <p:nvPr/>
        </p:nvSpPr>
        <p:spPr>
          <a:xfrm>
            <a:off x="732155" y="969010"/>
            <a:ext cx="3496945" cy="2999740"/>
          </a:xfrm>
          <a:prstGeom prst="rect">
            <a:avLst/>
          </a:prstGeom>
          <a:noFill/>
        </p:spPr>
        <p:txBody>
          <a:bodyPr wrap="square" rtlCol="0" anchor="t">
            <a:spAutoFit/>
          </a:bodyPr>
          <a:p>
            <a:pPr>
              <a:lnSpc>
                <a:spcPct val="150000"/>
              </a:lnSpc>
            </a:pPr>
            <a:r>
              <a:rPr lang="en-US" sz="1400">
                <a:latin typeface="Arial" panose="020B0604020202020204" pitchFamily="34" charset="0"/>
                <a:cs typeface="Arial" panose="020B0604020202020204" pitchFamily="34" charset="0"/>
              </a:rPr>
              <a:t>SELECT event_date, ROUND(SUM(price),2) AS revenue,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COUNT (DISTINCT user_id) AS total_user</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FROM ecommerce_event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WHERE event_type = 'purchase'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GROUP BY event_date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ORDER BY event_date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LIMIT 10</a:t>
            </a:r>
            <a:endParaRPr lang="en-US" sz="1400">
              <a:latin typeface="Arial" panose="020B0604020202020204" pitchFamily="34" charset="0"/>
              <a:cs typeface="Arial" panose="020B0604020202020204" pitchFamily="34" charset="0"/>
            </a:endParaRPr>
          </a:p>
        </p:txBody>
      </p:sp>
      <p:sp>
        <p:nvSpPr>
          <p:cNvPr id="61" name="TextBox 11"/>
          <p:cNvSpPr txBox="1"/>
          <p:nvPr/>
        </p:nvSpPr>
        <p:spPr>
          <a:xfrm>
            <a:off x="624840" y="391160"/>
            <a:ext cx="2772410" cy="215265"/>
          </a:xfrm>
          <a:prstGeom prst="rect">
            <a:avLst/>
          </a:prstGeom>
          <a:solidFill>
            <a:schemeClr val="bg1"/>
          </a:solidFill>
        </p:spPr>
        <p:txBody>
          <a:bodyPr wrap="square" lIns="0" tIns="0" rIns="0" bIns="0" rtlCol="0" anchor="t">
            <a:spAutoFit/>
          </a:bodyPr>
          <a:p>
            <a:pPr algn="ctr">
              <a:lnSpc>
                <a:spcPct val="100000"/>
              </a:lnSpc>
              <a:spcBef>
                <a:spcPct val="0"/>
              </a:spcBef>
            </a:pPr>
            <a:r>
              <a:rPr lang="en-US" sz="1400">
                <a:solidFill>
                  <a:srgbClr val="E5645E"/>
                </a:solidFill>
                <a:latin typeface="Arial Black" panose="020B0A04020102020204" charset="0"/>
                <a:cs typeface="Arial Black" panose="020B0A04020102020204" charset="0"/>
              </a:rPr>
              <a:t>query  . . .</a:t>
            </a:r>
            <a:endParaRPr lang="en-US" sz="1400">
              <a:solidFill>
                <a:srgbClr val="E5645E"/>
              </a:solidFill>
              <a:latin typeface="Arial Black" panose="020B0A04020102020204" charset="0"/>
              <a:cs typeface="Arial Black" panose="020B0A04020102020204" charset="0"/>
            </a:endParaRPr>
          </a:p>
        </p:txBody>
      </p:sp>
      <p:pic>
        <p:nvPicPr>
          <p:cNvPr id="7" name="Picture 14"/>
          <p:cNvPicPr>
            <a:picLocks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113520" y="4366260"/>
            <a:ext cx="3078480" cy="2491740"/>
          </a:xfrm>
          <a:prstGeom prst="rect">
            <a:avLst/>
          </a:prstGeom>
        </p:spPr>
      </p:pic>
      <p:sp>
        <p:nvSpPr>
          <p:cNvPr id="11" name="Text Box 10"/>
          <p:cNvSpPr txBox="1"/>
          <p:nvPr/>
        </p:nvSpPr>
        <p:spPr>
          <a:xfrm>
            <a:off x="6779260" y="2252345"/>
            <a:ext cx="4245610" cy="2353310"/>
          </a:xfrm>
          <a:prstGeom prst="rect">
            <a:avLst/>
          </a:prstGeom>
          <a:noFill/>
        </p:spPr>
        <p:txBody>
          <a:bodyPr wrap="square" rtlCol="0" anchor="t">
            <a:spAutoFit/>
          </a:bodyPr>
          <a:p>
            <a:pPr>
              <a:lnSpc>
                <a:spcPct val="150000"/>
              </a:lnSpc>
            </a:pPr>
            <a:r>
              <a:rPr lang="en-US" sz="1400">
                <a:latin typeface="Arial" panose="020B0604020202020204" pitchFamily="34" charset="0"/>
                <a:cs typeface="Arial" panose="020B0604020202020204" pitchFamily="34" charset="0"/>
                <a:sym typeface="+mn-ea"/>
              </a:rPr>
              <a:t>I use agregate function SUM to calculate the daily revenue and </a:t>
            </a:r>
            <a:r>
              <a:rPr lang="en-US" sz="1400">
                <a:latin typeface="Arial" panose="020B0604020202020204" pitchFamily="34" charset="0"/>
                <a:cs typeface="Arial" panose="020B0604020202020204" pitchFamily="34" charset="0"/>
                <a:sym typeface="+mn-ea"/>
              </a:rPr>
              <a:t>COUNT with DISTINCT to count the total unique user.</a:t>
            </a:r>
            <a:endParaRPr lang="en-US" sz="1400">
              <a:latin typeface="Arial" panose="020B0604020202020204" pitchFamily="34" charset="0"/>
              <a:cs typeface="Arial" panose="020B0604020202020204" pitchFamily="34" charset="0"/>
              <a:sym typeface="+mn-ea"/>
            </a:endParaRPr>
          </a:p>
          <a:p>
            <a:pPr>
              <a:lnSpc>
                <a:spcPct val="150000"/>
              </a:lnSpc>
            </a:pP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The actual query result is </a:t>
            </a:r>
            <a:r>
              <a:rPr lang="en-US" sz="1400" b="1">
                <a:latin typeface="Arial" panose="020B0604020202020204" pitchFamily="34" charset="0"/>
                <a:cs typeface="Arial" panose="020B0604020202020204" pitchFamily="34" charset="0"/>
              </a:rPr>
              <a:t>31 rows of data</a:t>
            </a:r>
            <a:r>
              <a:rPr lang="en-US" sz="1400">
                <a:latin typeface="Arial" panose="020B0604020202020204" pitchFamily="34" charset="0"/>
                <a:cs typeface="Arial" panose="020B0604020202020204" pitchFamily="34" charset="0"/>
              </a:rPr>
              <a:t>, but I limit it to only </a:t>
            </a:r>
            <a:r>
              <a:rPr lang="en-US" sz="1400" b="1">
                <a:latin typeface="Arial" panose="020B0604020202020204" pitchFamily="34" charset="0"/>
                <a:cs typeface="Arial" panose="020B0604020202020204" pitchFamily="34" charset="0"/>
              </a:rPr>
              <a:t>10 rows of data</a:t>
            </a:r>
            <a:r>
              <a:rPr lang="en-US" sz="1400">
                <a:latin typeface="Arial" panose="020B0604020202020204" pitchFamily="34" charset="0"/>
                <a:cs typeface="Arial" panose="020B0604020202020204" pitchFamily="34" charset="0"/>
              </a:rPr>
              <a:t> that are shown.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It can be seen on the next slide</a:t>
            </a:r>
            <a:endParaRPr lang="en-US" sz="140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Group 10"/>
          <p:cNvGrpSpPr/>
          <p:nvPr/>
        </p:nvGrpSpPr>
        <p:grpSpPr>
          <a:xfrm rot="0">
            <a:off x="1322705" y="295910"/>
            <a:ext cx="9546590" cy="6265545"/>
            <a:chOff x="0" y="0"/>
            <a:chExt cx="4864547" cy="3192911"/>
          </a:xfrm>
        </p:grpSpPr>
        <p:grpSp>
          <p:nvGrpSpPr>
            <p:cNvPr id="11" name="Group 11"/>
            <p:cNvGrpSpPr/>
            <p:nvPr/>
          </p:nvGrpSpPr>
          <p:grpSpPr>
            <a:xfrm rot="0">
              <a:off x="63333" y="456337"/>
              <a:ext cx="4754825" cy="2660398"/>
              <a:chOff x="0" y="0"/>
              <a:chExt cx="3420621" cy="1913890"/>
            </a:xfrm>
          </p:grpSpPr>
          <p:sp>
            <p:nvSpPr>
              <p:cNvPr id="2" name="Freeform 12"/>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sp>
        </p:grpSp>
        <p:pic>
          <p:nvPicPr>
            <p:cNvPr id="13" name="Picture 1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0"/>
              <a:ext cx="4864547" cy="3192911"/>
            </a:xfrm>
            <a:prstGeom prst="rect">
              <a:avLst/>
            </a:prstGeom>
          </p:spPr>
        </p:pic>
      </p:grpSp>
      <p:sp>
        <p:nvSpPr>
          <p:cNvPr id="7" name="TextBox 11"/>
          <p:cNvSpPr txBox="1"/>
          <p:nvPr/>
        </p:nvSpPr>
        <p:spPr>
          <a:xfrm>
            <a:off x="4146550" y="812800"/>
            <a:ext cx="3340100" cy="307340"/>
          </a:xfrm>
          <a:prstGeom prst="rect">
            <a:avLst/>
          </a:prstGeom>
        </p:spPr>
        <p:txBody>
          <a:bodyPr wrap="square" lIns="0" tIns="0" rIns="0" bIns="0" rtlCol="0" anchor="t">
            <a:spAutoFit/>
          </a:bodyPr>
          <a:p>
            <a:pPr algn="ctr">
              <a:lnSpc>
                <a:spcPct val="100000"/>
              </a:lnSpc>
              <a:spcBef>
                <a:spcPct val="0"/>
              </a:spcBef>
            </a:pPr>
            <a:r>
              <a:rPr lang="en-US" sz="2000">
                <a:solidFill>
                  <a:srgbClr val="E5645E"/>
                </a:solidFill>
                <a:latin typeface="Arial Black" panose="020B0A04020102020204" charset="0"/>
                <a:cs typeface="Arial Black" panose="020B0A04020102020204" charset="0"/>
              </a:rPr>
              <a:t>query result . . .</a:t>
            </a:r>
            <a:endParaRPr lang="en-US" sz="2000">
              <a:solidFill>
                <a:srgbClr val="E5645E"/>
              </a:solidFill>
              <a:latin typeface="Arial Black" panose="020B0A04020102020204" charset="0"/>
              <a:cs typeface="Arial Black" panose="020B0A04020102020204" charset="0"/>
            </a:endParaRPr>
          </a:p>
        </p:txBody>
      </p:sp>
      <p:pic>
        <p:nvPicPr>
          <p:cNvPr id="20"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13715" y="812800"/>
            <a:ext cx="1343660" cy="2480310"/>
          </a:xfrm>
          <a:prstGeom prst="rect">
            <a:avLst/>
          </a:prstGeom>
        </p:spPr>
      </p:pic>
      <p:pic>
        <p:nvPicPr>
          <p:cNvPr id="4" name="Content Placeholder 3"/>
          <p:cNvPicPr>
            <a:picLocks noChangeAspect="1"/>
          </p:cNvPicPr>
          <p:nvPr>
            <p:ph idx="1"/>
          </p:nvPr>
        </p:nvPicPr>
        <p:blipFill>
          <a:blip r:embed="rId3"/>
          <a:stretch>
            <a:fillRect/>
          </a:stretch>
        </p:blipFill>
        <p:spPr>
          <a:xfrm>
            <a:off x="1859280" y="1525905"/>
            <a:ext cx="8507730" cy="4116070"/>
          </a:xfrm>
          <a:prstGeom prst="rect">
            <a:avLst/>
          </a:prstGeom>
        </p:spPr>
      </p:pic>
      <p:pic>
        <p:nvPicPr>
          <p:cNvPr id="16"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149080" y="3789680"/>
            <a:ext cx="2914650" cy="29368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5400000">
            <a:off x="2667000" y="-2667000"/>
            <a:ext cx="6858635" cy="12192635"/>
          </a:xfrm>
          <a:prstGeom prst="rect">
            <a:avLst/>
          </a:prstGeom>
        </p:spPr>
      </p:pic>
      <p:pic>
        <p:nvPicPr>
          <p:cNvPr id="5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320655" y="-1223645"/>
            <a:ext cx="2945130" cy="2729230"/>
          </a:xfrm>
          <a:prstGeom prst="rect">
            <a:avLst/>
          </a:prstGeom>
        </p:spPr>
      </p:pic>
      <p:pic>
        <p:nvPicPr>
          <p:cNvPr id="44" name="Picture 5"/>
          <p:cNvPicPr>
            <a:picLocks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642110" y="1330960"/>
            <a:ext cx="9120505" cy="4173855"/>
          </a:xfrm>
          <a:prstGeom prst="rect">
            <a:avLst/>
          </a:prstGeom>
        </p:spPr>
      </p:pic>
      <p:grpSp>
        <p:nvGrpSpPr>
          <p:cNvPr id="31" name="Group 2"/>
          <p:cNvGrpSpPr/>
          <p:nvPr/>
        </p:nvGrpSpPr>
        <p:grpSpPr>
          <a:xfrm rot="0">
            <a:off x="1642110" y="1330960"/>
            <a:ext cx="8907780" cy="3889375"/>
            <a:chOff x="0" y="0"/>
            <a:chExt cx="19041306" cy="8239692"/>
          </a:xfrm>
        </p:grpSpPr>
        <p:grpSp>
          <p:nvGrpSpPr>
            <p:cNvPr id="32" name="Group 3"/>
            <p:cNvGrpSpPr/>
            <p:nvPr/>
          </p:nvGrpSpPr>
          <p:grpSpPr>
            <a:xfrm rot="0">
              <a:off x="148027" y="2347862"/>
              <a:ext cx="18760682" cy="5652794"/>
              <a:chOff x="0" y="0"/>
              <a:chExt cx="1844847" cy="555872"/>
            </a:xfrm>
          </p:grpSpPr>
          <p:sp>
            <p:nvSpPr>
              <p:cNvPr id="33" name="Freeform 4"/>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3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0" y="0"/>
              <a:ext cx="19041306" cy="8239692"/>
            </a:xfrm>
            <a:prstGeom prst="rect">
              <a:avLst/>
            </a:prstGeom>
          </p:spPr>
        </p:pic>
      </p:grpSp>
      <p:sp>
        <p:nvSpPr>
          <p:cNvPr id="48" name="TextBox 10"/>
          <p:cNvSpPr txBox="1"/>
          <p:nvPr/>
        </p:nvSpPr>
        <p:spPr>
          <a:xfrm>
            <a:off x="1977390" y="2560955"/>
            <a:ext cx="8343265" cy="415290"/>
          </a:xfrm>
          <a:prstGeom prst="rect">
            <a:avLst/>
          </a:prstGeom>
        </p:spPr>
        <p:txBody>
          <a:bodyPr wrap="square" lIns="0" tIns="0" rIns="0" bIns="0" rtlCol="0" anchor="t">
            <a:spAutoFit/>
          </a:bodyPr>
          <a:p>
            <a:pPr algn="l">
              <a:lnSpc>
                <a:spcPct val="150000"/>
              </a:lnSpc>
            </a:pPr>
            <a:r>
              <a:rPr lang="en-US">
                <a:solidFill>
                  <a:schemeClr val="tx1"/>
                </a:solidFill>
                <a:latin typeface="Arial" panose="020B0604020202020204" pitchFamily="34" charset="0"/>
                <a:cs typeface="Arial" panose="020B0604020202020204" pitchFamily="34" charset="0"/>
              </a:rPr>
              <a:t>Calculate the daily revenue and unique users for each date for male users</a:t>
            </a:r>
            <a:endParaRPr lang="en-US">
              <a:solidFill>
                <a:schemeClr val="tx1"/>
              </a:solidFill>
              <a:latin typeface="Arial" panose="020B0604020202020204" pitchFamily="34" charset="0"/>
              <a:cs typeface="Arial" panose="020B0604020202020204" pitchFamily="34" charset="0"/>
            </a:endParaRPr>
          </a:p>
        </p:txBody>
      </p:sp>
      <p:sp>
        <p:nvSpPr>
          <p:cNvPr id="49" name="Text Box 48"/>
          <p:cNvSpPr txBox="1"/>
          <p:nvPr/>
        </p:nvSpPr>
        <p:spPr>
          <a:xfrm>
            <a:off x="10875645" y="0"/>
            <a:ext cx="1419860" cy="1198880"/>
          </a:xfrm>
          <a:prstGeom prst="rect">
            <a:avLst/>
          </a:prstGeom>
          <a:noFill/>
        </p:spPr>
        <p:txBody>
          <a:bodyPr wrap="square" rtlCol="0" anchor="t">
            <a:spAutoFit/>
          </a:bodyPr>
          <a:p>
            <a:pPr algn="ctr"/>
            <a:r>
              <a:rPr lang="en-US" sz="7200">
                <a:solidFill>
                  <a:srgbClr val="C64946"/>
                </a:solidFill>
                <a:latin typeface="Arial Black" panose="020B0A04020102020204" charset="0"/>
                <a:cs typeface="Arial Black" panose="020B0A04020102020204" charset="0"/>
                <a:sym typeface="+mn-ea"/>
              </a:rPr>
              <a:t>9</a:t>
            </a:r>
            <a:endParaRPr lang="en-US" sz="7200">
              <a:solidFill>
                <a:srgbClr val="C64946"/>
              </a:solidFill>
              <a:latin typeface="Arial Black" panose="020B0A04020102020204" charset="0"/>
              <a:cs typeface="Arial Black" panose="020B0A04020102020204" charset="0"/>
              <a:sym typeface="+mn-ea"/>
            </a:endParaRPr>
          </a:p>
        </p:txBody>
      </p:sp>
      <p:sp>
        <p:nvSpPr>
          <p:cNvPr id="51" name="TextBox 11"/>
          <p:cNvSpPr txBox="1"/>
          <p:nvPr/>
        </p:nvSpPr>
        <p:spPr>
          <a:xfrm>
            <a:off x="3721735" y="197612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question number 9</a:t>
            </a:r>
            <a:endParaRPr lang="en-US" sz="2000">
              <a:solidFill>
                <a:srgbClr val="E5645E"/>
              </a:solidFill>
              <a:latin typeface="Arial Black" panose="020B0A04020102020204" charset="0"/>
              <a:cs typeface="Arial Black" panose="020B0A0402010202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452110" y="321310"/>
            <a:ext cx="6409690" cy="6137275"/>
          </a:xfrm>
          <a:prstGeom prst="rect">
            <a:avLst/>
          </a:prstGeom>
        </p:spPr>
      </p:pic>
      <p:grpSp>
        <p:nvGrpSpPr>
          <p:cNvPr id="48" name="Group 18"/>
          <p:cNvGrpSpPr/>
          <p:nvPr/>
        </p:nvGrpSpPr>
        <p:grpSpPr>
          <a:xfrm rot="0">
            <a:off x="532130" y="321310"/>
            <a:ext cx="3879850" cy="5303520"/>
            <a:chOff x="0" y="0"/>
            <a:chExt cx="2086184" cy="3713273"/>
          </a:xfrm>
        </p:grpSpPr>
        <p:grpSp>
          <p:nvGrpSpPr>
            <p:cNvPr id="49" name="Group 19"/>
            <p:cNvGrpSpPr/>
            <p:nvPr/>
          </p:nvGrpSpPr>
          <p:grpSpPr>
            <a:xfrm rot="0">
              <a:off x="49734" y="359169"/>
              <a:ext cx="1986262" cy="3145634"/>
              <a:chOff x="0" y="0"/>
              <a:chExt cx="1269306" cy="2010194"/>
            </a:xfrm>
          </p:grpSpPr>
          <p:sp>
            <p:nvSpPr>
              <p:cNvPr id="50" name="Freeform 20"/>
              <p:cNvSpPr/>
              <p:nvPr/>
            </p:nvSpPr>
            <p:spPr>
              <a:xfrm>
                <a:off x="0" y="0"/>
                <a:ext cx="1269306" cy="2010194"/>
              </a:xfrm>
              <a:custGeom>
                <a:avLst/>
                <a:gdLst/>
                <a:ahLst/>
                <a:cxnLst/>
                <a:rect l="l" t="t" r="r" b="b"/>
                <a:pathLst>
                  <a:path w="1269306" h="2010194">
                    <a:moveTo>
                      <a:pt x="0" y="0"/>
                    </a:moveTo>
                    <a:lnTo>
                      <a:pt x="1269306" y="0"/>
                    </a:lnTo>
                    <a:lnTo>
                      <a:pt x="1269306" y="2010194"/>
                    </a:lnTo>
                    <a:lnTo>
                      <a:pt x="0" y="2010194"/>
                    </a:lnTo>
                    <a:close/>
                  </a:path>
                </a:pathLst>
              </a:custGeom>
              <a:solidFill>
                <a:srgbClr val="FFFFFF"/>
              </a:solidFill>
            </p:spPr>
          </p:sp>
        </p:grpSp>
        <p:pic>
          <p:nvPicPr>
            <p:cNvPr id="51" name="Picture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2086184" cy="3713273"/>
            </a:xfrm>
            <a:prstGeom prst="rect">
              <a:avLst/>
            </a:prstGeom>
          </p:spPr>
        </p:pic>
      </p:grpSp>
      <p:sp>
        <p:nvSpPr>
          <p:cNvPr id="12" name="Text Box 11"/>
          <p:cNvSpPr txBox="1"/>
          <p:nvPr/>
        </p:nvSpPr>
        <p:spPr>
          <a:xfrm>
            <a:off x="732155" y="969010"/>
            <a:ext cx="3496945" cy="3969385"/>
          </a:xfrm>
          <a:prstGeom prst="rect">
            <a:avLst/>
          </a:prstGeom>
          <a:noFill/>
        </p:spPr>
        <p:txBody>
          <a:bodyPr wrap="square" rtlCol="0" anchor="t">
            <a:spAutoFit/>
          </a:bodyPr>
          <a:p>
            <a:pPr>
              <a:lnSpc>
                <a:spcPct val="150000"/>
              </a:lnSpc>
            </a:pPr>
            <a:r>
              <a:rPr lang="en-US" sz="1400">
                <a:latin typeface="Arial" panose="020B0604020202020204" pitchFamily="34" charset="0"/>
                <a:cs typeface="Arial" panose="020B0604020202020204" pitchFamily="34" charset="0"/>
              </a:rPr>
              <a:t>SELECT e.event_date, ROUND(SUM(e.price),2) AS revenue,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COUNT (DISTINCT e.user_id) AS total_user</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FROM ecommerce_event 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LEFT JOIN user_profile u ON e.user_id = u.user_id</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WHERE e.event_type = 'purchase'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AND u.gender = 'Male'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GROUP BY e.event_date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ORDER BY  e.event_date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LIMIT 10</a:t>
            </a:r>
            <a:endParaRPr lang="en-US" sz="1400">
              <a:latin typeface="Arial" panose="020B0604020202020204" pitchFamily="34" charset="0"/>
              <a:cs typeface="Arial" panose="020B0604020202020204" pitchFamily="34" charset="0"/>
            </a:endParaRPr>
          </a:p>
        </p:txBody>
      </p:sp>
      <p:sp>
        <p:nvSpPr>
          <p:cNvPr id="61" name="TextBox 11"/>
          <p:cNvSpPr txBox="1"/>
          <p:nvPr/>
        </p:nvSpPr>
        <p:spPr>
          <a:xfrm>
            <a:off x="624840" y="391160"/>
            <a:ext cx="2772410" cy="215265"/>
          </a:xfrm>
          <a:prstGeom prst="rect">
            <a:avLst/>
          </a:prstGeom>
          <a:solidFill>
            <a:schemeClr val="bg1"/>
          </a:solidFill>
        </p:spPr>
        <p:txBody>
          <a:bodyPr wrap="square" lIns="0" tIns="0" rIns="0" bIns="0" rtlCol="0" anchor="t">
            <a:spAutoFit/>
          </a:bodyPr>
          <a:p>
            <a:pPr algn="ctr">
              <a:lnSpc>
                <a:spcPct val="100000"/>
              </a:lnSpc>
              <a:spcBef>
                <a:spcPct val="0"/>
              </a:spcBef>
            </a:pPr>
            <a:r>
              <a:rPr lang="en-US" sz="1400">
                <a:solidFill>
                  <a:srgbClr val="E5645E"/>
                </a:solidFill>
                <a:latin typeface="Arial Black" panose="020B0A04020102020204" charset="0"/>
                <a:cs typeface="Arial Black" panose="020B0A04020102020204" charset="0"/>
              </a:rPr>
              <a:t>query  . . .</a:t>
            </a:r>
            <a:endParaRPr lang="en-US" sz="1400">
              <a:solidFill>
                <a:srgbClr val="E5645E"/>
              </a:solidFill>
              <a:latin typeface="Arial Black" panose="020B0A04020102020204" charset="0"/>
              <a:cs typeface="Arial Black" panose="020B0A04020102020204" charset="0"/>
            </a:endParaRPr>
          </a:p>
        </p:txBody>
      </p:sp>
      <p:pic>
        <p:nvPicPr>
          <p:cNvPr id="7" name="Picture 14"/>
          <p:cNvPicPr>
            <a:picLocks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113520" y="4366260"/>
            <a:ext cx="3078480" cy="2491740"/>
          </a:xfrm>
          <a:prstGeom prst="rect">
            <a:avLst/>
          </a:prstGeom>
        </p:spPr>
      </p:pic>
      <p:sp>
        <p:nvSpPr>
          <p:cNvPr id="11" name="Text Box 10"/>
          <p:cNvSpPr txBox="1"/>
          <p:nvPr/>
        </p:nvSpPr>
        <p:spPr>
          <a:xfrm>
            <a:off x="6713855" y="1938655"/>
            <a:ext cx="4245610" cy="2999740"/>
          </a:xfrm>
          <a:prstGeom prst="rect">
            <a:avLst/>
          </a:prstGeom>
          <a:noFill/>
        </p:spPr>
        <p:txBody>
          <a:bodyPr wrap="square" rtlCol="0" anchor="t">
            <a:spAutoFit/>
          </a:bodyPr>
          <a:p>
            <a:pPr>
              <a:lnSpc>
                <a:spcPct val="150000"/>
              </a:lnSpc>
            </a:pPr>
            <a:r>
              <a:rPr lang="en-US" sz="1400">
                <a:latin typeface="Arial" panose="020B0604020202020204" pitchFamily="34" charset="0"/>
                <a:cs typeface="Arial" panose="020B0604020202020204" pitchFamily="34" charset="0"/>
                <a:sym typeface="+mn-ea"/>
              </a:rPr>
              <a:t>I use agregate function SUM to calculate the daily revenue and COUNT with DISTINCT to count the total unique user. Joining ecommerce_event table and user_profile table so i can filter the result to only calculate the daily revenue of Male users.</a:t>
            </a:r>
            <a:endParaRPr lang="en-US" sz="1400">
              <a:latin typeface="Arial" panose="020B0604020202020204" pitchFamily="34" charset="0"/>
              <a:cs typeface="Arial" panose="020B0604020202020204" pitchFamily="34" charset="0"/>
              <a:sym typeface="+mn-ea"/>
            </a:endParaRPr>
          </a:p>
          <a:p>
            <a:pPr>
              <a:lnSpc>
                <a:spcPct val="150000"/>
              </a:lnSpc>
            </a:pP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sym typeface="+mn-ea"/>
              </a:rPr>
              <a:t>The actual query result is </a:t>
            </a:r>
            <a:r>
              <a:rPr lang="en-US" sz="1400" b="1">
                <a:latin typeface="Arial" panose="020B0604020202020204" pitchFamily="34" charset="0"/>
                <a:cs typeface="Arial" panose="020B0604020202020204" pitchFamily="34" charset="0"/>
                <a:sym typeface="+mn-ea"/>
              </a:rPr>
              <a:t>31 rows of data</a:t>
            </a:r>
            <a:r>
              <a:rPr lang="en-US" sz="1400">
                <a:latin typeface="Arial" panose="020B0604020202020204" pitchFamily="34" charset="0"/>
                <a:cs typeface="Arial" panose="020B0604020202020204" pitchFamily="34" charset="0"/>
                <a:sym typeface="+mn-ea"/>
              </a:rPr>
              <a:t>, but I limit it to only </a:t>
            </a:r>
            <a:r>
              <a:rPr lang="en-US" sz="1400" b="1">
                <a:latin typeface="Arial" panose="020B0604020202020204" pitchFamily="34" charset="0"/>
                <a:cs typeface="Arial" panose="020B0604020202020204" pitchFamily="34" charset="0"/>
                <a:sym typeface="+mn-ea"/>
              </a:rPr>
              <a:t>10 rows of data</a:t>
            </a:r>
            <a:r>
              <a:rPr lang="en-US" sz="1400">
                <a:latin typeface="Arial" panose="020B0604020202020204" pitchFamily="34" charset="0"/>
                <a:cs typeface="Arial" panose="020B0604020202020204" pitchFamily="34" charset="0"/>
                <a:sym typeface="+mn-ea"/>
              </a:rPr>
              <a:t> that are shown.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sym typeface="+mn-ea"/>
              </a:rPr>
              <a:t>It can be seen on the next slide</a:t>
            </a:r>
            <a:endParaRPr lang="en-US" sz="140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Group 10"/>
          <p:cNvGrpSpPr/>
          <p:nvPr/>
        </p:nvGrpSpPr>
        <p:grpSpPr>
          <a:xfrm rot="0">
            <a:off x="1322705" y="295910"/>
            <a:ext cx="9546590" cy="6265545"/>
            <a:chOff x="0" y="0"/>
            <a:chExt cx="4864547" cy="3192911"/>
          </a:xfrm>
        </p:grpSpPr>
        <p:grpSp>
          <p:nvGrpSpPr>
            <p:cNvPr id="11" name="Group 11"/>
            <p:cNvGrpSpPr/>
            <p:nvPr/>
          </p:nvGrpSpPr>
          <p:grpSpPr>
            <a:xfrm rot="0">
              <a:off x="63333" y="456337"/>
              <a:ext cx="4754825" cy="2660398"/>
              <a:chOff x="0" y="0"/>
              <a:chExt cx="3420621" cy="1913890"/>
            </a:xfrm>
          </p:grpSpPr>
          <p:sp>
            <p:nvSpPr>
              <p:cNvPr id="2" name="Freeform 12"/>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sp>
        </p:grpSp>
        <p:pic>
          <p:nvPicPr>
            <p:cNvPr id="13" name="Picture 1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0"/>
              <a:ext cx="4864547" cy="3192911"/>
            </a:xfrm>
            <a:prstGeom prst="rect">
              <a:avLst/>
            </a:prstGeom>
          </p:spPr>
        </p:pic>
      </p:grpSp>
      <p:sp>
        <p:nvSpPr>
          <p:cNvPr id="7" name="TextBox 11"/>
          <p:cNvSpPr txBox="1"/>
          <p:nvPr/>
        </p:nvSpPr>
        <p:spPr>
          <a:xfrm>
            <a:off x="4146550" y="812800"/>
            <a:ext cx="3340100" cy="307340"/>
          </a:xfrm>
          <a:prstGeom prst="rect">
            <a:avLst/>
          </a:prstGeom>
        </p:spPr>
        <p:txBody>
          <a:bodyPr wrap="square" lIns="0" tIns="0" rIns="0" bIns="0" rtlCol="0" anchor="t">
            <a:spAutoFit/>
          </a:bodyPr>
          <a:p>
            <a:pPr algn="ctr">
              <a:lnSpc>
                <a:spcPct val="100000"/>
              </a:lnSpc>
              <a:spcBef>
                <a:spcPct val="0"/>
              </a:spcBef>
            </a:pPr>
            <a:r>
              <a:rPr lang="en-US" sz="2000">
                <a:solidFill>
                  <a:srgbClr val="E5645E"/>
                </a:solidFill>
                <a:latin typeface="Arial Black" panose="020B0A04020102020204" charset="0"/>
                <a:cs typeface="Arial Black" panose="020B0A04020102020204" charset="0"/>
              </a:rPr>
              <a:t>query result . . .</a:t>
            </a:r>
            <a:endParaRPr lang="en-US" sz="2000">
              <a:solidFill>
                <a:srgbClr val="E5645E"/>
              </a:solidFill>
              <a:latin typeface="Arial Black" panose="020B0A04020102020204" charset="0"/>
              <a:cs typeface="Arial Black" panose="020B0A04020102020204" charset="0"/>
            </a:endParaRPr>
          </a:p>
        </p:txBody>
      </p:sp>
      <p:pic>
        <p:nvPicPr>
          <p:cNvPr id="20"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13715" y="812800"/>
            <a:ext cx="1343660" cy="2480310"/>
          </a:xfrm>
          <a:prstGeom prst="rect">
            <a:avLst/>
          </a:prstGeom>
        </p:spPr>
      </p:pic>
      <p:pic>
        <p:nvPicPr>
          <p:cNvPr id="6" name="Content Placeholder 5"/>
          <p:cNvPicPr>
            <a:picLocks noChangeAspect="1"/>
          </p:cNvPicPr>
          <p:nvPr>
            <p:ph idx="1"/>
          </p:nvPr>
        </p:nvPicPr>
        <p:blipFill>
          <a:blip r:embed="rId3"/>
          <a:stretch>
            <a:fillRect/>
          </a:stretch>
        </p:blipFill>
        <p:spPr>
          <a:xfrm>
            <a:off x="1880235" y="1691005"/>
            <a:ext cx="8465185" cy="4089400"/>
          </a:xfrm>
          <a:prstGeom prst="rect">
            <a:avLst/>
          </a:prstGeom>
        </p:spPr>
      </p:pic>
      <p:pic>
        <p:nvPicPr>
          <p:cNvPr id="16"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149080" y="3789680"/>
            <a:ext cx="2914650" cy="29368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5400000">
            <a:off x="2667000" y="-2667000"/>
            <a:ext cx="6858635" cy="12192635"/>
          </a:xfrm>
          <a:prstGeom prst="rect">
            <a:avLst/>
          </a:prstGeom>
        </p:spPr>
      </p:pic>
      <p:pic>
        <p:nvPicPr>
          <p:cNvPr id="5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320655" y="-1223645"/>
            <a:ext cx="2945130" cy="2729230"/>
          </a:xfrm>
          <a:prstGeom prst="rect">
            <a:avLst/>
          </a:prstGeom>
        </p:spPr>
      </p:pic>
      <p:pic>
        <p:nvPicPr>
          <p:cNvPr id="44" name="Picture 5"/>
          <p:cNvPicPr>
            <a:picLocks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642110" y="1330960"/>
            <a:ext cx="9120505" cy="4173855"/>
          </a:xfrm>
          <a:prstGeom prst="rect">
            <a:avLst/>
          </a:prstGeom>
        </p:spPr>
      </p:pic>
      <p:grpSp>
        <p:nvGrpSpPr>
          <p:cNvPr id="31" name="Group 2"/>
          <p:cNvGrpSpPr/>
          <p:nvPr/>
        </p:nvGrpSpPr>
        <p:grpSpPr>
          <a:xfrm rot="0">
            <a:off x="1642110" y="1330960"/>
            <a:ext cx="8907780" cy="3889375"/>
            <a:chOff x="0" y="0"/>
            <a:chExt cx="19041306" cy="8239692"/>
          </a:xfrm>
        </p:grpSpPr>
        <p:grpSp>
          <p:nvGrpSpPr>
            <p:cNvPr id="32" name="Group 3"/>
            <p:cNvGrpSpPr/>
            <p:nvPr/>
          </p:nvGrpSpPr>
          <p:grpSpPr>
            <a:xfrm rot="0">
              <a:off x="148027" y="2347862"/>
              <a:ext cx="18760682" cy="5652794"/>
              <a:chOff x="0" y="0"/>
              <a:chExt cx="1844847" cy="555872"/>
            </a:xfrm>
          </p:grpSpPr>
          <p:sp>
            <p:nvSpPr>
              <p:cNvPr id="33" name="Freeform 4"/>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3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0" y="0"/>
              <a:ext cx="19041306" cy="8239692"/>
            </a:xfrm>
            <a:prstGeom prst="rect">
              <a:avLst/>
            </a:prstGeom>
          </p:spPr>
        </p:pic>
      </p:grpSp>
      <p:sp>
        <p:nvSpPr>
          <p:cNvPr id="48" name="TextBox 10"/>
          <p:cNvSpPr txBox="1"/>
          <p:nvPr/>
        </p:nvSpPr>
        <p:spPr>
          <a:xfrm>
            <a:off x="1977390" y="2560955"/>
            <a:ext cx="8343265" cy="830580"/>
          </a:xfrm>
          <a:prstGeom prst="rect">
            <a:avLst/>
          </a:prstGeom>
        </p:spPr>
        <p:txBody>
          <a:bodyPr wrap="square" lIns="0" tIns="0" rIns="0" bIns="0" rtlCol="0" anchor="t">
            <a:spAutoFit/>
          </a:bodyPr>
          <a:p>
            <a:pPr algn="l">
              <a:lnSpc>
                <a:spcPct val="150000"/>
              </a:lnSpc>
            </a:pPr>
            <a:r>
              <a:rPr lang="en-US">
                <a:solidFill>
                  <a:schemeClr val="tx1"/>
                </a:solidFill>
                <a:latin typeface="Arial" panose="020B0604020202020204" pitchFamily="34" charset="0"/>
                <a:cs typeface="Arial" panose="020B0604020202020204" pitchFamily="34" charset="0"/>
              </a:rPr>
              <a:t>Calculate the daily average revenue per user (Revenue/ # users) for date with revenue higher than 3000</a:t>
            </a:r>
            <a:endParaRPr lang="en-US">
              <a:solidFill>
                <a:schemeClr val="tx1"/>
              </a:solidFill>
              <a:latin typeface="Arial" panose="020B0604020202020204" pitchFamily="34" charset="0"/>
              <a:cs typeface="Arial" panose="020B0604020202020204" pitchFamily="34" charset="0"/>
            </a:endParaRPr>
          </a:p>
        </p:txBody>
      </p:sp>
      <p:sp>
        <p:nvSpPr>
          <p:cNvPr id="49" name="Text Box 48"/>
          <p:cNvSpPr txBox="1"/>
          <p:nvPr/>
        </p:nvSpPr>
        <p:spPr>
          <a:xfrm>
            <a:off x="10875645" y="0"/>
            <a:ext cx="1419860" cy="1198880"/>
          </a:xfrm>
          <a:prstGeom prst="rect">
            <a:avLst/>
          </a:prstGeom>
          <a:noFill/>
        </p:spPr>
        <p:txBody>
          <a:bodyPr wrap="square" rtlCol="0" anchor="t">
            <a:spAutoFit/>
          </a:bodyPr>
          <a:p>
            <a:pPr algn="ctr"/>
            <a:r>
              <a:rPr lang="en-US" sz="7200">
                <a:solidFill>
                  <a:srgbClr val="C64946"/>
                </a:solidFill>
                <a:latin typeface="Arial Black" panose="020B0A04020102020204" charset="0"/>
                <a:cs typeface="Arial Black" panose="020B0A04020102020204" charset="0"/>
                <a:sym typeface="+mn-ea"/>
              </a:rPr>
              <a:t>10</a:t>
            </a:r>
            <a:endParaRPr lang="en-US" sz="7200">
              <a:solidFill>
                <a:srgbClr val="C64946"/>
              </a:solidFill>
              <a:latin typeface="Arial Black" panose="020B0A04020102020204" charset="0"/>
              <a:cs typeface="Arial Black" panose="020B0A04020102020204" charset="0"/>
              <a:sym typeface="+mn-ea"/>
            </a:endParaRPr>
          </a:p>
        </p:txBody>
      </p:sp>
      <p:sp>
        <p:nvSpPr>
          <p:cNvPr id="51" name="TextBox 11"/>
          <p:cNvSpPr txBox="1"/>
          <p:nvPr/>
        </p:nvSpPr>
        <p:spPr>
          <a:xfrm>
            <a:off x="3721735" y="197612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question number 10</a:t>
            </a:r>
            <a:endParaRPr lang="en-US" sz="2000">
              <a:solidFill>
                <a:srgbClr val="E5645E"/>
              </a:solidFill>
              <a:latin typeface="Arial Black" panose="020B0A04020102020204" charset="0"/>
              <a:cs typeface="Arial Black" panose="020B0A0402010202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433695" y="321310"/>
            <a:ext cx="6409690" cy="6137275"/>
          </a:xfrm>
          <a:prstGeom prst="rect">
            <a:avLst/>
          </a:prstGeom>
        </p:spPr>
      </p:pic>
      <p:grpSp>
        <p:nvGrpSpPr>
          <p:cNvPr id="48" name="Group 18"/>
          <p:cNvGrpSpPr/>
          <p:nvPr/>
        </p:nvGrpSpPr>
        <p:grpSpPr>
          <a:xfrm rot="0">
            <a:off x="532130" y="321310"/>
            <a:ext cx="3862070" cy="6109335"/>
            <a:chOff x="0" y="0"/>
            <a:chExt cx="2086184" cy="3713273"/>
          </a:xfrm>
        </p:grpSpPr>
        <p:grpSp>
          <p:nvGrpSpPr>
            <p:cNvPr id="49" name="Group 19"/>
            <p:cNvGrpSpPr/>
            <p:nvPr/>
          </p:nvGrpSpPr>
          <p:grpSpPr>
            <a:xfrm rot="0">
              <a:off x="49734" y="359169"/>
              <a:ext cx="1986262" cy="3145634"/>
              <a:chOff x="0" y="0"/>
              <a:chExt cx="1269306" cy="2010194"/>
            </a:xfrm>
          </p:grpSpPr>
          <p:sp>
            <p:nvSpPr>
              <p:cNvPr id="50" name="Freeform 20"/>
              <p:cNvSpPr/>
              <p:nvPr/>
            </p:nvSpPr>
            <p:spPr>
              <a:xfrm>
                <a:off x="0" y="0"/>
                <a:ext cx="1269306" cy="2010194"/>
              </a:xfrm>
              <a:custGeom>
                <a:avLst/>
                <a:gdLst/>
                <a:ahLst/>
                <a:cxnLst/>
                <a:rect l="l" t="t" r="r" b="b"/>
                <a:pathLst>
                  <a:path w="1269306" h="2010194">
                    <a:moveTo>
                      <a:pt x="0" y="0"/>
                    </a:moveTo>
                    <a:lnTo>
                      <a:pt x="1269306" y="0"/>
                    </a:lnTo>
                    <a:lnTo>
                      <a:pt x="1269306" y="2010194"/>
                    </a:lnTo>
                    <a:lnTo>
                      <a:pt x="0" y="2010194"/>
                    </a:lnTo>
                    <a:close/>
                  </a:path>
                </a:pathLst>
              </a:custGeom>
              <a:solidFill>
                <a:srgbClr val="FFFFFF"/>
              </a:solidFill>
            </p:spPr>
          </p:sp>
        </p:grpSp>
        <p:pic>
          <p:nvPicPr>
            <p:cNvPr id="51" name="Picture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2086184" cy="3713273"/>
            </a:xfrm>
            <a:prstGeom prst="rect">
              <a:avLst/>
            </a:prstGeom>
          </p:spPr>
        </p:pic>
      </p:grpSp>
      <p:sp>
        <p:nvSpPr>
          <p:cNvPr id="12" name="Text Box 11"/>
          <p:cNvSpPr txBox="1"/>
          <p:nvPr/>
        </p:nvSpPr>
        <p:spPr>
          <a:xfrm>
            <a:off x="732155" y="862330"/>
            <a:ext cx="3480435" cy="5262245"/>
          </a:xfrm>
          <a:prstGeom prst="rect">
            <a:avLst/>
          </a:prstGeom>
          <a:noFill/>
        </p:spPr>
        <p:txBody>
          <a:bodyPr wrap="square" rtlCol="0" anchor="t">
            <a:spAutoFit/>
          </a:bodyPr>
          <a:p>
            <a:pPr>
              <a:lnSpc>
                <a:spcPct val="150000"/>
              </a:lnSpc>
            </a:pPr>
            <a:r>
              <a:rPr lang="en-US" sz="1400">
                <a:latin typeface="Arial" panose="020B0604020202020204" pitchFamily="34" charset="0"/>
                <a:cs typeface="Arial" panose="020B0604020202020204" pitchFamily="34" charset="0"/>
              </a:rPr>
              <a:t>SELECT event_date, revenue, ROUND(revenue/total_user,2) AS ARPU</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FROM</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 SELECT e.event_date, ROUND(SUM(e.price),2) AS revenue,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COUNT (DISTINCT e.user_id) AS total_user</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FROM ecommerce_event 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LEFT JOIN user_profile u</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ON e.user_id = u.user_id</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WHERE e.event_type = 'purchase'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GROUP BY e. event_date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HAVING revenue &gt; 3000</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ORDER BY e.event_date)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ORDER BY ARPU DESC</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LIMIT 10</a:t>
            </a:r>
            <a:endParaRPr lang="en-US" sz="1400">
              <a:latin typeface="Arial" panose="020B0604020202020204" pitchFamily="34" charset="0"/>
              <a:cs typeface="Arial" panose="020B0604020202020204" pitchFamily="34" charset="0"/>
            </a:endParaRPr>
          </a:p>
        </p:txBody>
      </p:sp>
      <p:sp>
        <p:nvSpPr>
          <p:cNvPr id="61" name="TextBox 11"/>
          <p:cNvSpPr txBox="1"/>
          <p:nvPr/>
        </p:nvSpPr>
        <p:spPr>
          <a:xfrm>
            <a:off x="660400" y="408940"/>
            <a:ext cx="2759710" cy="215265"/>
          </a:xfrm>
          <a:prstGeom prst="rect">
            <a:avLst/>
          </a:prstGeom>
          <a:solidFill>
            <a:schemeClr val="bg1"/>
          </a:solidFill>
        </p:spPr>
        <p:txBody>
          <a:bodyPr wrap="square" lIns="0" tIns="0" rIns="0" bIns="0" rtlCol="0" anchor="t">
            <a:spAutoFit/>
          </a:bodyPr>
          <a:p>
            <a:pPr algn="ctr">
              <a:lnSpc>
                <a:spcPct val="100000"/>
              </a:lnSpc>
              <a:spcBef>
                <a:spcPct val="0"/>
              </a:spcBef>
            </a:pPr>
            <a:r>
              <a:rPr lang="en-US" sz="1400">
                <a:solidFill>
                  <a:srgbClr val="E5645E"/>
                </a:solidFill>
                <a:latin typeface="Arial Black" panose="020B0A04020102020204" charset="0"/>
                <a:cs typeface="Arial Black" panose="020B0A04020102020204" charset="0"/>
              </a:rPr>
              <a:t>query  . . .</a:t>
            </a:r>
            <a:endParaRPr lang="en-US" sz="1400">
              <a:solidFill>
                <a:srgbClr val="E5645E"/>
              </a:solidFill>
              <a:latin typeface="Arial Black" panose="020B0A04020102020204" charset="0"/>
              <a:cs typeface="Arial Black" panose="020B0A04020102020204" charset="0"/>
            </a:endParaRPr>
          </a:p>
        </p:txBody>
      </p:sp>
      <p:pic>
        <p:nvPicPr>
          <p:cNvPr id="7" name="Picture 14"/>
          <p:cNvPicPr>
            <a:picLocks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113520" y="4366260"/>
            <a:ext cx="3078480" cy="2491740"/>
          </a:xfrm>
          <a:prstGeom prst="rect">
            <a:avLst/>
          </a:prstGeom>
        </p:spPr>
      </p:pic>
      <p:sp>
        <p:nvSpPr>
          <p:cNvPr id="11" name="Text Box 10"/>
          <p:cNvSpPr txBox="1"/>
          <p:nvPr/>
        </p:nvSpPr>
        <p:spPr>
          <a:xfrm>
            <a:off x="6533515" y="1728470"/>
            <a:ext cx="4623435" cy="2999740"/>
          </a:xfrm>
          <a:prstGeom prst="rect">
            <a:avLst/>
          </a:prstGeom>
          <a:noFill/>
        </p:spPr>
        <p:txBody>
          <a:bodyPr wrap="square" rtlCol="0" anchor="t">
            <a:spAutoFit/>
          </a:bodyPr>
          <a:p>
            <a:pPr algn="l">
              <a:lnSpc>
                <a:spcPct val="150000"/>
              </a:lnSpc>
            </a:pPr>
            <a:r>
              <a:rPr lang="en-US" sz="1400">
                <a:latin typeface="Arial" panose="020B0604020202020204" pitchFamily="34" charset="0"/>
                <a:cs typeface="Arial" panose="020B0604020202020204" pitchFamily="34" charset="0"/>
                <a:sym typeface="+mn-ea"/>
              </a:rPr>
              <a:t>I use Nested query. First query to find daily revenue and total unique user by joining ecommerce_event table and user_profile table. Using HAVING so it can only show data with revenue higher than 3000. then find Average Revenue per User (ARPU) by calculate revenue/users.</a:t>
            </a:r>
            <a:endParaRPr lang="en-US" sz="1400">
              <a:latin typeface="Arial" panose="020B0604020202020204" pitchFamily="34" charset="0"/>
              <a:cs typeface="Arial" panose="020B0604020202020204" pitchFamily="34" charset="0"/>
              <a:sym typeface="+mn-ea"/>
            </a:endParaRPr>
          </a:p>
          <a:p>
            <a:pPr algn="l">
              <a:lnSpc>
                <a:spcPct val="150000"/>
              </a:lnSpc>
            </a:pPr>
            <a:endParaRPr lang="en-US" sz="1400">
              <a:latin typeface="Arial" panose="020B0604020202020204" pitchFamily="34" charset="0"/>
              <a:cs typeface="Arial" panose="020B0604020202020204" pitchFamily="34" charset="0"/>
              <a:sym typeface="+mn-ea"/>
            </a:endParaRPr>
          </a:p>
          <a:p>
            <a:pPr>
              <a:lnSpc>
                <a:spcPct val="150000"/>
              </a:lnSpc>
            </a:pPr>
            <a:r>
              <a:rPr lang="en-US" sz="1400">
                <a:latin typeface="Arial" panose="020B0604020202020204" pitchFamily="34" charset="0"/>
                <a:cs typeface="Arial" panose="020B0604020202020204" pitchFamily="34" charset="0"/>
              </a:rPr>
              <a:t>The actual query result is </a:t>
            </a:r>
            <a:r>
              <a:rPr lang="en-US" sz="1400" b="1">
                <a:latin typeface="Arial" panose="020B0604020202020204" pitchFamily="34" charset="0"/>
                <a:cs typeface="Arial" panose="020B0604020202020204" pitchFamily="34" charset="0"/>
              </a:rPr>
              <a:t>24 rows of data</a:t>
            </a:r>
            <a:r>
              <a:rPr lang="en-US" sz="1400">
                <a:latin typeface="Arial" panose="020B0604020202020204" pitchFamily="34" charset="0"/>
                <a:cs typeface="Arial" panose="020B0604020202020204" pitchFamily="34" charset="0"/>
              </a:rPr>
              <a:t>, but I limit it to only </a:t>
            </a:r>
            <a:r>
              <a:rPr lang="en-US" sz="1400" b="1">
                <a:latin typeface="Arial" panose="020B0604020202020204" pitchFamily="34" charset="0"/>
                <a:cs typeface="Arial" panose="020B0604020202020204" pitchFamily="34" charset="0"/>
              </a:rPr>
              <a:t>10 rows of data</a:t>
            </a:r>
            <a:r>
              <a:rPr lang="en-US" sz="1400">
                <a:latin typeface="Arial" panose="020B0604020202020204" pitchFamily="34" charset="0"/>
                <a:cs typeface="Arial" panose="020B0604020202020204" pitchFamily="34" charset="0"/>
              </a:rPr>
              <a:t> that are shown. It can be seen on the next slide</a:t>
            </a:r>
            <a:endParaRPr lang="en-US" sz="1400">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Group 10"/>
          <p:cNvGrpSpPr/>
          <p:nvPr/>
        </p:nvGrpSpPr>
        <p:grpSpPr>
          <a:xfrm rot="0">
            <a:off x="1322705" y="295910"/>
            <a:ext cx="9546590" cy="6265545"/>
            <a:chOff x="0" y="0"/>
            <a:chExt cx="4864547" cy="3192911"/>
          </a:xfrm>
        </p:grpSpPr>
        <p:grpSp>
          <p:nvGrpSpPr>
            <p:cNvPr id="11" name="Group 11"/>
            <p:cNvGrpSpPr/>
            <p:nvPr/>
          </p:nvGrpSpPr>
          <p:grpSpPr>
            <a:xfrm rot="0">
              <a:off x="63333" y="456337"/>
              <a:ext cx="4754825" cy="2660398"/>
              <a:chOff x="0" y="0"/>
              <a:chExt cx="3420621" cy="1913890"/>
            </a:xfrm>
          </p:grpSpPr>
          <p:sp>
            <p:nvSpPr>
              <p:cNvPr id="2" name="Freeform 12"/>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sp>
        </p:grpSp>
        <p:pic>
          <p:nvPicPr>
            <p:cNvPr id="13" name="Picture 1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0"/>
              <a:ext cx="4864547" cy="3192911"/>
            </a:xfrm>
            <a:prstGeom prst="rect">
              <a:avLst/>
            </a:prstGeom>
          </p:spPr>
        </p:pic>
      </p:grpSp>
      <p:sp>
        <p:nvSpPr>
          <p:cNvPr id="7" name="TextBox 11"/>
          <p:cNvSpPr txBox="1"/>
          <p:nvPr/>
        </p:nvSpPr>
        <p:spPr>
          <a:xfrm>
            <a:off x="4146550" y="812800"/>
            <a:ext cx="3340100" cy="307340"/>
          </a:xfrm>
          <a:prstGeom prst="rect">
            <a:avLst/>
          </a:prstGeom>
        </p:spPr>
        <p:txBody>
          <a:bodyPr wrap="square" lIns="0" tIns="0" rIns="0" bIns="0" rtlCol="0" anchor="t">
            <a:spAutoFit/>
          </a:bodyPr>
          <a:p>
            <a:pPr algn="ctr">
              <a:lnSpc>
                <a:spcPct val="100000"/>
              </a:lnSpc>
              <a:spcBef>
                <a:spcPct val="0"/>
              </a:spcBef>
            </a:pPr>
            <a:r>
              <a:rPr lang="en-US" sz="2000">
                <a:solidFill>
                  <a:srgbClr val="E5645E"/>
                </a:solidFill>
                <a:latin typeface="Arial Black" panose="020B0A04020102020204" charset="0"/>
                <a:cs typeface="Arial Black" panose="020B0A04020102020204" charset="0"/>
              </a:rPr>
              <a:t>query result . . .</a:t>
            </a:r>
            <a:endParaRPr lang="en-US" sz="2000">
              <a:solidFill>
                <a:srgbClr val="E5645E"/>
              </a:solidFill>
              <a:latin typeface="Arial Black" panose="020B0A04020102020204" charset="0"/>
              <a:cs typeface="Arial Black" panose="020B0A04020102020204" charset="0"/>
            </a:endParaRPr>
          </a:p>
        </p:txBody>
      </p:sp>
      <p:pic>
        <p:nvPicPr>
          <p:cNvPr id="20"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13715" y="812800"/>
            <a:ext cx="1343660" cy="2480310"/>
          </a:xfrm>
          <a:prstGeom prst="rect">
            <a:avLst/>
          </a:prstGeom>
        </p:spPr>
      </p:pic>
      <p:pic>
        <p:nvPicPr>
          <p:cNvPr id="1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149080" y="3789680"/>
            <a:ext cx="2914650" cy="2936875"/>
          </a:xfrm>
          <a:prstGeom prst="rect">
            <a:avLst/>
          </a:prstGeom>
        </p:spPr>
      </p:pic>
      <p:pic>
        <p:nvPicPr>
          <p:cNvPr id="4" name="Content Placeholder 3"/>
          <p:cNvPicPr>
            <a:picLocks noChangeAspect="1"/>
          </p:cNvPicPr>
          <p:nvPr>
            <p:ph idx="1"/>
          </p:nvPr>
        </p:nvPicPr>
        <p:blipFill>
          <a:blip r:embed="rId4"/>
          <a:stretch>
            <a:fillRect/>
          </a:stretch>
        </p:blipFill>
        <p:spPr>
          <a:xfrm>
            <a:off x="2603500" y="1367155"/>
            <a:ext cx="6426200" cy="48698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2"/>
          <p:cNvPicPr>
            <a:picLocks noChangeAspect="1"/>
          </p:cNvPicPr>
          <p:nvPr>
            <p:ph idx="1"/>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2670175" y="-2661285"/>
            <a:ext cx="6859905" cy="12183745"/>
          </a:xfrm>
          <a:prstGeom prst="rect">
            <a:avLst/>
          </a:prstGeom>
        </p:spPr>
      </p:pic>
      <p:pic>
        <p:nvPicPr>
          <p:cNvPr id="64"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8261657">
            <a:off x="-90170" y="-202565"/>
            <a:ext cx="3717290" cy="3647440"/>
          </a:xfrm>
          <a:prstGeom prst="rect">
            <a:avLst/>
          </a:prstGeom>
        </p:spPr>
      </p:pic>
      <p:pic>
        <p:nvPicPr>
          <p:cNvPr id="62"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361660">
            <a:off x="8411845" y="3778250"/>
            <a:ext cx="4090670" cy="4014470"/>
          </a:xfrm>
          <a:prstGeom prst="rect">
            <a:avLst/>
          </a:prstGeom>
        </p:spPr>
      </p:pic>
      <p:grpSp>
        <p:nvGrpSpPr>
          <p:cNvPr id="38" name="Group 3"/>
          <p:cNvGrpSpPr/>
          <p:nvPr/>
        </p:nvGrpSpPr>
        <p:grpSpPr>
          <a:xfrm rot="0">
            <a:off x="1728470" y="598805"/>
            <a:ext cx="8743950" cy="5659755"/>
            <a:chOff x="0" y="0"/>
            <a:chExt cx="18229267" cy="11965028"/>
          </a:xfrm>
        </p:grpSpPr>
        <p:grpSp>
          <p:nvGrpSpPr>
            <p:cNvPr id="39" name="Group 4"/>
            <p:cNvGrpSpPr/>
            <p:nvPr/>
          </p:nvGrpSpPr>
          <p:grpSpPr>
            <a:xfrm rot="0">
              <a:off x="237334" y="1710065"/>
              <a:ext cx="17818100" cy="9969500"/>
              <a:chOff x="0" y="0"/>
              <a:chExt cx="3420621" cy="1913890"/>
            </a:xfrm>
          </p:grpSpPr>
          <p:sp>
            <p:nvSpPr>
              <p:cNvPr id="40" name="Freeform 5"/>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EFDFC"/>
              </a:solidFill>
            </p:spPr>
          </p:sp>
        </p:grpSp>
        <p:pic>
          <p:nvPicPr>
            <p:cNvPr id="41"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18229267" cy="11965028"/>
            </a:xfrm>
            <a:prstGeom prst="rect">
              <a:avLst/>
            </a:prstGeom>
          </p:spPr>
        </p:pic>
      </p:grpSp>
      <p:grpSp>
        <p:nvGrpSpPr>
          <p:cNvPr id="54" name="Group 15"/>
          <p:cNvGrpSpPr/>
          <p:nvPr/>
        </p:nvGrpSpPr>
        <p:grpSpPr>
          <a:xfrm rot="0">
            <a:off x="2037080" y="2324100"/>
            <a:ext cx="8157210" cy="1419861"/>
            <a:chOff x="37318" y="1004045"/>
            <a:chExt cx="15463952" cy="2691904"/>
          </a:xfrm>
        </p:grpSpPr>
        <p:sp>
          <p:nvSpPr>
            <p:cNvPr id="55" name="TextBox 16"/>
            <p:cNvSpPr txBox="1"/>
            <p:nvPr/>
          </p:nvSpPr>
          <p:spPr>
            <a:xfrm>
              <a:off x="5207618" y="2777379"/>
              <a:ext cx="10256334" cy="918570"/>
            </a:xfrm>
            <a:prstGeom prst="rect">
              <a:avLst/>
            </a:prstGeom>
          </p:spPr>
          <p:txBody>
            <a:bodyPr wrap="square" lIns="0" tIns="0" rIns="0" bIns="0" rtlCol="0" anchor="t">
              <a:spAutoFit/>
            </a:bodyPr>
            <a:p>
              <a:pPr algn="ctr">
                <a:lnSpc>
                  <a:spcPts val="3780"/>
                </a:lnSpc>
              </a:pPr>
              <a:r>
                <a:rPr lang="en-US" sz="2700">
                  <a:solidFill>
                    <a:srgbClr val="E5645E"/>
                  </a:solidFill>
                  <a:latin typeface="Quicksand" panose="00000600000000000000"/>
                </a:rPr>
                <a:t>. </a:t>
              </a:r>
              <a:endParaRPr lang="en-US" sz="2700">
                <a:solidFill>
                  <a:srgbClr val="E5645E"/>
                </a:solidFill>
                <a:latin typeface="Quicksand" panose="00000600000000000000"/>
              </a:endParaRPr>
            </a:p>
          </p:txBody>
        </p:sp>
        <p:sp>
          <p:nvSpPr>
            <p:cNvPr id="56" name="TextBox 17"/>
            <p:cNvSpPr txBox="1"/>
            <p:nvPr/>
          </p:nvSpPr>
          <p:spPr>
            <a:xfrm>
              <a:off x="37318" y="1004045"/>
              <a:ext cx="15463952" cy="2275356"/>
            </a:xfrm>
            <a:prstGeom prst="rect">
              <a:avLst/>
            </a:prstGeom>
          </p:spPr>
          <p:txBody>
            <a:bodyPr lIns="0" tIns="0" rIns="0" bIns="0" rtlCol="0" anchor="t">
              <a:spAutoFit/>
            </a:bodyPr>
            <a:p>
              <a:pPr algn="ctr">
                <a:lnSpc>
                  <a:spcPts val="9360"/>
                </a:lnSpc>
                <a:spcBef>
                  <a:spcPct val="0"/>
                </a:spcBef>
              </a:pPr>
              <a:r>
                <a:rPr lang="en-US" sz="6000">
                  <a:solidFill>
                    <a:srgbClr val="E5645E"/>
                  </a:solidFill>
                  <a:latin typeface="Arial Black" panose="020B0A04020102020204" charset="0"/>
                  <a:cs typeface="Arial Black" panose="020B0A04020102020204" charset="0"/>
                </a:rPr>
                <a:t>Thanks a bunch!</a:t>
              </a:r>
              <a:endParaRPr lang="en-US" sz="6000">
                <a:solidFill>
                  <a:srgbClr val="E5645E"/>
                </a:solidFill>
                <a:latin typeface="Arial Black" panose="020B0A04020102020204" charset="0"/>
                <a:cs typeface="Arial Black" panose="020B0A04020102020204" charset="0"/>
              </a:endParaRPr>
            </a:p>
          </p:txBody>
        </p:sp>
      </p:grpSp>
      <p:pic>
        <p:nvPicPr>
          <p:cNvPr id="45" name="Picture 11"/>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570865" y="4872355"/>
            <a:ext cx="2395220" cy="1624330"/>
          </a:xfrm>
          <a:prstGeom prst="rect">
            <a:avLst/>
          </a:prstGeom>
        </p:spPr>
      </p:pic>
      <p:pic>
        <p:nvPicPr>
          <p:cNvPr id="46" name="Picture 12"/>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1129248" flipH="1">
            <a:off x="10084435" y="599440"/>
            <a:ext cx="1149350" cy="2121535"/>
          </a:xfrm>
          <a:prstGeom prst="rect">
            <a:avLst/>
          </a:prstGeom>
        </p:spPr>
      </p:pic>
      <p:pic>
        <p:nvPicPr>
          <p:cNvPr id="50" name="Picture 49" descr="gmail"/>
          <p:cNvPicPr>
            <a:picLocks noChangeAspect="1"/>
          </p:cNvPicPr>
          <p:nvPr/>
        </p:nvPicPr>
        <p:blipFill>
          <a:blip r:embed="rId11"/>
          <a:stretch>
            <a:fillRect/>
          </a:stretch>
        </p:blipFill>
        <p:spPr>
          <a:xfrm>
            <a:off x="2966085" y="4263390"/>
            <a:ext cx="608965" cy="608965"/>
          </a:xfrm>
          <a:prstGeom prst="rect">
            <a:avLst/>
          </a:prstGeom>
        </p:spPr>
      </p:pic>
      <p:pic>
        <p:nvPicPr>
          <p:cNvPr id="51" name="Picture 50" descr="linkedin"/>
          <p:cNvPicPr>
            <a:picLocks noChangeAspect="1"/>
          </p:cNvPicPr>
          <p:nvPr/>
        </p:nvPicPr>
        <p:blipFill>
          <a:blip r:embed="rId12"/>
          <a:stretch>
            <a:fillRect/>
          </a:stretch>
        </p:blipFill>
        <p:spPr>
          <a:xfrm>
            <a:off x="3022600" y="5107305"/>
            <a:ext cx="495935" cy="495935"/>
          </a:xfrm>
          <a:prstGeom prst="rect">
            <a:avLst/>
          </a:prstGeom>
        </p:spPr>
      </p:pic>
      <p:sp>
        <p:nvSpPr>
          <p:cNvPr id="57" name="TextBox 11"/>
          <p:cNvSpPr txBox="1"/>
          <p:nvPr/>
        </p:nvSpPr>
        <p:spPr>
          <a:xfrm>
            <a:off x="3759200" y="4413885"/>
            <a:ext cx="3340100" cy="307340"/>
          </a:xfrm>
          <a:prstGeom prst="rect">
            <a:avLst/>
          </a:prstGeom>
        </p:spPr>
        <p:txBody>
          <a:bodyPr wrap="square" lIns="0" tIns="0" rIns="0" bIns="0" rtlCol="0" anchor="t">
            <a:spAutoFit/>
          </a:bodyPr>
          <a:p>
            <a:pPr algn="l">
              <a:lnSpc>
                <a:spcPct val="100000"/>
              </a:lnSpc>
              <a:spcBef>
                <a:spcPct val="0"/>
              </a:spcBef>
            </a:pPr>
            <a:r>
              <a:rPr lang="en-US" sz="2000" b="1">
                <a:solidFill>
                  <a:srgbClr val="E5645E"/>
                </a:solidFill>
                <a:latin typeface="Arial" panose="020B0604020202020204" pitchFamily="34" charset="0"/>
                <a:cs typeface="Arial" panose="020B0604020202020204" pitchFamily="34" charset="0"/>
              </a:rPr>
              <a:t>friska.listya@gmail.com</a:t>
            </a:r>
            <a:endParaRPr lang="en-US" sz="2000" b="1">
              <a:solidFill>
                <a:srgbClr val="E5645E"/>
              </a:solidFill>
              <a:latin typeface="Arial" panose="020B0604020202020204" pitchFamily="34" charset="0"/>
              <a:cs typeface="Arial" panose="020B0604020202020204" pitchFamily="34" charset="0"/>
            </a:endParaRPr>
          </a:p>
        </p:txBody>
      </p:sp>
      <p:sp>
        <p:nvSpPr>
          <p:cNvPr id="59" name="TextBox 11"/>
          <p:cNvSpPr txBox="1"/>
          <p:nvPr/>
        </p:nvSpPr>
        <p:spPr>
          <a:xfrm>
            <a:off x="3759200" y="5204460"/>
            <a:ext cx="4822825" cy="307340"/>
          </a:xfrm>
          <a:prstGeom prst="rect">
            <a:avLst/>
          </a:prstGeom>
        </p:spPr>
        <p:txBody>
          <a:bodyPr wrap="square" lIns="0" tIns="0" rIns="0" bIns="0" rtlCol="0" anchor="t">
            <a:spAutoFit/>
          </a:bodyPr>
          <a:p>
            <a:pPr algn="l">
              <a:lnSpc>
                <a:spcPct val="100000"/>
              </a:lnSpc>
              <a:spcBef>
                <a:spcPct val="0"/>
              </a:spcBef>
            </a:pPr>
            <a:r>
              <a:rPr lang="en-US" sz="2000" b="1">
                <a:solidFill>
                  <a:srgbClr val="E5645E"/>
                </a:solidFill>
                <a:latin typeface="Arial" panose="020B0604020202020204" pitchFamily="34" charset="0"/>
                <a:cs typeface="Arial" panose="020B0604020202020204" pitchFamily="34" charset="0"/>
              </a:rPr>
              <a:t>https://www.linkedin.com/in/friskaayu/</a:t>
            </a:r>
            <a:endParaRPr lang="en-US" sz="2000" b="1">
              <a:solidFill>
                <a:srgbClr val="E5645E"/>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 name="Picture 1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9881870" y="1678940"/>
            <a:ext cx="1912620" cy="1547495"/>
          </a:xfrm>
          <a:prstGeom prst="rect">
            <a:avLst/>
          </a:prstGeom>
        </p:spPr>
      </p:pic>
      <p:grpSp>
        <p:nvGrpSpPr>
          <p:cNvPr id="48" name="Group 18"/>
          <p:cNvGrpSpPr/>
          <p:nvPr/>
        </p:nvGrpSpPr>
        <p:grpSpPr>
          <a:xfrm rot="0">
            <a:off x="532130" y="321310"/>
            <a:ext cx="3879850" cy="5303520"/>
            <a:chOff x="0" y="0"/>
            <a:chExt cx="2086184" cy="3713273"/>
          </a:xfrm>
        </p:grpSpPr>
        <p:grpSp>
          <p:nvGrpSpPr>
            <p:cNvPr id="49" name="Group 19"/>
            <p:cNvGrpSpPr/>
            <p:nvPr/>
          </p:nvGrpSpPr>
          <p:grpSpPr>
            <a:xfrm rot="0">
              <a:off x="49734" y="359169"/>
              <a:ext cx="1986262" cy="3145634"/>
              <a:chOff x="0" y="0"/>
              <a:chExt cx="1269306" cy="2010194"/>
            </a:xfrm>
          </p:grpSpPr>
          <p:sp>
            <p:nvSpPr>
              <p:cNvPr id="50" name="Freeform 20"/>
              <p:cNvSpPr/>
              <p:nvPr/>
            </p:nvSpPr>
            <p:spPr>
              <a:xfrm>
                <a:off x="0" y="0"/>
                <a:ext cx="1269306" cy="2010194"/>
              </a:xfrm>
              <a:custGeom>
                <a:avLst/>
                <a:gdLst/>
                <a:ahLst/>
                <a:cxnLst/>
                <a:rect l="l" t="t" r="r" b="b"/>
                <a:pathLst>
                  <a:path w="1269306" h="2010194">
                    <a:moveTo>
                      <a:pt x="0" y="0"/>
                    </a:moveTo>
                    <a:lnTo>
                      <a:pt x="1269306" y="0"/>
                    </a:lnTo>
                    <a:lnTo>
                      <a:pt x="1269306" y="2010194"/>
                    </a:lnTo>
                    <a:lnTo>
                      <a:pt x="0" y="2010194"/>
                    </a:lnTo>
                    <a:close/>
                  </a:path>
                </a:pathLst>
              </a:custGeom>
              <a:solidFill>
                <a:srgbClr val="FFFFFF"/>
              </a:solidFill>
            </p:spPr>
          </p:sp>
        </p:grpSp>
        <p:pic>
          <p:nvPicPr>
            <p:cNvPr id="51" name="Picture 2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086184" cy="3713273"/>
            </a:xfrm>
            <a:prstGeom prst="rect">
              <a:avLst/>
            </a:prstGeom>
          </p:spPr>
        </p:pic>
      </p:grpSp>
      <p:grpSp>
        <p:nvGrpSpPr>
          <p:cNvPr id="56" name="Group 14"/>
          <p:cNvGrpSpPr/>
          <p:nvPr/>
        </p:nvGrpSpPr>
        <p:grpSpPr>
          <a:xfrm rot="0">
            <a:off x="4229100" y="3226435"/>
            <a:ext cx="7618730" cy="3350260"/>
            <a:chOff x="0" y="0"/>
            <a:chExt cx="7391545" cy="3198523"/>
          </a:xfrm>
        </p:grpSpPr>
        <p:grpSp>
          <p:nvGrpSpPr>
            <p:cNvPr id="57" name="Group 15"/>
            <p:cNvGrpSpPr/>
            <p:nvPr/>
          </p:nvGrpSpPr>
          <p:grpSpPr>
            <a:xfrm rot="0">
              <a:off x="57462" y="911404"/>
              <a:ext cx="7282611" cy="2194328"/>
              <a:chOff x="0" y="0"/>
              <a:chExt cx="1844847" cy="555872"/>
            </a:xfrm>
          </p:grpSpPr>
          <p:sp>
            <p:nvSpPr>
              <p:cNvPr id="58" name="Freeform 16"/>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59" name="Picture 1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7391545" cy="3198523"/>
            </a:xfrm>
            <a:prstGeom prst="rect">
              <a:avLst/>
            </a:prstGeom>
          </p:spPr>
        </p:pic>
      </p:grpSp>
      <p:sp>
        <p:nvSpPr>
          <p:cNvPr id="12" name="Text Box 11"/>
          <p:cNvSpPr txBox="1"/>
          <p:nvPr/>
        </p:nvSpPr>
        <p:spPr>
          <a:xfrm>
            <a:off x="732155" y="969010"/>
            <a:ext cx="3496945" cy="3322955"/>
          </a:xfrm>
          <a:prstGeom prst="rect">
            <a:avLst/>
          </a:prstGeom>
          <a:noFill/>
        </p:spPr>
        <p:txBody>
          <a:bodyPr wrap="square" rtlCol="0" anchor="t">
            <a:spAutoFit/>
          </a:bodyPr>
          <a:p>
            <a:pPr>
              <a:lnSpc>
                <a:spcPct val="150000"/>
              </a:lnSpc>
            </a:pPr>
            <a:r>
              <a:rPr lang="en-US" sz="1400">
                <a:latin typeface="Arial" panose="020B0604020202020204" pitchFamily="34" charset="0"/>
                <a:cs typeface="Arial" panose="020B0604020202020204" pitchFamily="34" charset="0"/>
              </a:rPr>
              <a:t>SELECT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  COUNT(DISTINCT user_session) AS total_user_session,</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  MIN(price) AS minimum_price,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  MAX(price) AS maximum_price,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  AVG(price) AS average_price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FROM ecommerce_event</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WHERE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  event_type='view'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  AND brand NOT IN ('samsung', 'apple');</a:t>
            </a:r>
            <a:endParaRPr lang="en-US" sz="1400">
              <a:latin typeface="Arial" panose="020B0604020202020204" pitchFamily="34" charset="0"/>
              <a:cs typeface="Arial" panose="020B0604020202020204" pitchFamily="34" charset="0"/>
            </a:endParaRPr>
          </a:p>
        </p:txBody>
      </p:sp>
      <p:pic>
        <p:nvPicPr>
          <p:cNvPr id="16" name="Content Placeholder 15"/>
          <p:cNvPicPr>
            <a:picLocks noChangeAspect="1"/>
          </p:cNvPicPr>
          <p:nvPr>
            <p:ph idx="1"/>
          </p:nvPr>
        </p:nvPicPr>
        <p:blipFill>
          <a:blip r:embed="rId7"/>
          <a:stretch>
            <a:fillRect/>
          </a:stretch>
        </p:blipFill>
        <p:spPr>
          <a:xfrm>
            <a:off x="4500880" y="4291965"/>
            <a:ext cx="7081520" cy="733425"/>
          </a:xfrm>
          <a:prstGeom prst="rect">
            <a:avLst/>
          </a:prstGeom>
        </p:spPr>
      </p:pic>
      <p:sp>
        <p:nvSpPr>
          <p:cNvPr id="60" name="TextBox 11"/>
          <p:cNvSpPr txBox="1"/>
          <p:nvPr/>
        </p:nvSpPr>
        <p:spPr>
          <a:xfrm>
            <a:off x="5978525" y="376428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query result . . .</a:t>
            </a:r>
            <a:endParaRPr lang="en-US" sz="2000">
              <a:solidFill>
                <a:srgbClr val="E5645E"/>
              </a:solidFill>
              <a:latin typeface="Arial Black" panose="020B0A04020102020204" charset="0"/>
              <a:cs typeface="Arial Black" panose="020B0A04020102020204" charset="0"/>
            </a:endParaRPr>
          </a:p>
        </p:txBody>
      </p:sp>
      <p:sp>
        <p:nvSpPr>
          <p:cNvPr id="61" name="TextBox 11"/>
          <p:cNvSpPr txBox="1"/>
          <p:nvPr/>
        </p:nvSpPr>
        <p:spPr>
          <a:xfrm>
            <a:off x="624840" y="391160"/>
            <a:ext cx="2772410" cy="215265"/>
          </a:xfrm>
          <a:prstGeom prst="rect">
            <a:avLst/>
          </a:prstGeom>
          <a:solidFill>
            <a:schemeClr val="bg1"/>
          </a:solidFill>
        </p:spPr>
        <p:txBody>
          <a:bodyPr wrap="square" lIns="0" tIns="0" rIns="0" bIns="0" rtlCol="0" anchor="t">
            <a:spAutoFit/>
          </a:bodyPr>
          <a:p>
            <a:pPr algn="ctr">
              <a:lnSpc>
                <a:spcPct val="100000"/>
              </a:lnSpc>
              <a:spcBef>
                <a:spcPct val="0"/>
              </a:spcBef>
            </a:pPr>
            <a:r>
              <a:rPr lang="en-US" sz="1400">
                <a:solidFill>
                  <a:srgbClr val="E5645E"/>
                </a:solidFill>
                <a:latin typeface="Arial Black" panose="020B0A04020102020204" charset="0"/>
                <a:cs typeface="Arial Black" panose="020B0A04020102020204" charset="0"/>
              </a:rPr>
              <a:t>query  . . .</a:t>
            </a:r>
            <a:endParaRPr lang="en-US" sz="1400">
              <a:solidFill>
                <a:srgbClr val="E5645E"/>
              </a:solidFill>
              <a:latin typeface="Arial Black" panose="020B0A04020102020204" charset="0"/>
              <a:cs typeface="Arial Black" panose="020B0A04020102020204" charset="0"/>
            </a:endParaRPr>
          </a:p>
        </p:txBody>
      </p:sp>
      <p:sp>
        <p:nvSpPr>
          <p:cNvPr id="76" name="Text Box 75"/>
          <p:cNvSpPr txBox="1"/>
          <p:nvPr/>
        </p:nvSpPr>
        <p:spPr>
          <a:xfrm>
            <a:off x="6224905" y="755015"/>
            <a:ext cx="4640580" cy="2030095"/>
          </a:xfrm>
          <a:prstGeom prst="rect">
            <a:avLst/>
          </a:prstGeom>
          <a:noFill/>
        </p:spPr>
        <p:txBody>
          <a:bodyPr wrap="square" rtlCol="0" anchor="t">
            <a:spAutoFit/>
          </a:bodyPr>
          <a:p>
            <a:pPr algn="l">
              <a:lnSpc>
                <a:spcPct val="150000"/>
              </a:lnSpc>
            </a:pPr>
            <a:r>
              <a:rPr lang="en-US" sz="1400">
                <a:latin typeface="Arial" panose="020B0604020202020204" pitchFamily="34" charset="0"/>
                <a:cs typeface="Arial" panose="020B0604020202020204" pitchFamily="34" charset="0"/>
              </a:rPr>
              <a:t>I use the aggregate function, COUNT with DISTINCT to count the number of unique user sessions, MIN to calculate the minimum price, MAX to calculate the maximum price, and AVG to calculate the average price. using NOT IN to exclude ‘samsung’ and ‘apple ’ brand from calculation</a:t>
            </a:r>
            <a:endParaRPr lang="en-US" sz="1400">
              <a:latin typeface="Arial" panose="020B0604020202020204" pitchFamily="34" charset="0"/>
              <a:cs typeface="Arial" panose="020B0604020202020204" pitchFamily="34" charset="0"/>
            </a:endParaRPr>
          </a:p>
        </p:txBody>
      </p:sp>
      <p:pic>
        <p:nvPicPr>
          <p:cNvPr id="81"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3420000" flipH="1">
            <a:off x="5866765" y="309880"/>
            <a:ext cx="458470" cy="895350"/>
          </a:xfrm>
          <a:prstGeom prst="rect">
            <a:avLst/>
          </a:prstGeom>
        </p:spPr>
      </p:pic>
      <p:pic>
        <p:nvPicPr>
          <p:cNvPr id="83" name="Picture 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6480000" flipH="1">
            <a:off x="5965825" y="2450465"/>
            <a:ext cx="411480" cy="759460"/>
          </a:xfrm>
          <a:prstGeom prst="rect">
            <a:avLst/>
          </a:prstGeom>
        </p:spPr>
      </p:pic>
      <p:pic>
        <p:nvPicPr>
          <p:cNvPr id="85" name="Picture 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10320000">
            <a:off x="10614660" y="482600"/>
            <a:ext cx="808355"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2667000" y="-2667000"/>
            <a:ext cx="6858635" cy="12192635"/>
          </a:xfrm>
          <a:prstGeom prst="rect">
            <a:avLst/>
          </a:prstGeom>
        </p:spPr>
      </p:pic>
      <p:pic>
        <p:nvPicPr>
          <p:cNvPr id="5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26370" y="-1078865"/>
            <a:ext cx="2945130" cy="2729230"/>
          </a:xfrm>
          <a:prstGeom prst="rect">
            <a:avLst/>
          </a:prstGeom>
        </p:spPr>
      </p:pic>
      <p:pic>
        <p:nvPicPr>
          <p:cNvPr id="44" name="Picture 5"/>
          <p:cNvPicPr>
            <a:picLocks noChangeAspect="1"/>
          </p:cNvPicPr>
          <p:nvPr>
            <p:ph sz="half" idx="2"/>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42110" y="1330960"/>
            <a:ext cx="9120505" cy="4173855"/>
          </a:xfrm>
          <a:prstGeom prst="rect">
            <a:avLst/>
          </a:prstGeom>
        </p:spPr>
      </p:pic>
      <p:grpSp>
        <p:nvGrpSpPr>
          <p:cNvPr id="31" name="Group 2"/>
          <p:cNvGrpSpPr/>
          <p:nvPr/>
        </p:nvGrpSpPr>
        <p:grpSpPr>
          <a:xfrm rot="0">
            <a:off x="1642110" y="1330960"/>
            <a:ext cx="8907780" cy="3889375"/>
            <a:chOff x="0" y="0"/>
            <a:chExt cx="19041306" cy="8239692"/>
          </a:xfrm>
        </p:grpSpPr>
        <p:grpSp>
          <p:nvGrpSpPr>
            <p:cNvPr id="32" name="Group 3"/>
            <p:cNvGrpSpPr/>
            <p:nvPr/>
          </p:nvGrpSpPr>
          <p:grpSpPr>
            <a:xfrm rot="0">
              <a:off x="148027" y="2347862"/>
              <a:ext cx="18760682" cy="5652794"/>
              <a:chOff x="0" y="0"/>
              <a:chExt cx="1844847" cy="555872"/>
            </a:xfrm>
          </p:grpSpPr>
          <p:sp>
            <p:nvSpPr>
              <p:cNvPr id="33" name="Freeform 4"/>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34" name="Picture 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19041306" cy="8239692"/>
            </a:xfrm>
            <a:prstGeom prst="rect">
              <a:avLst/>
            </a:prstGeom>
          </p:spPr>
        </p:pic>
      </p:grpSp>
      <p:sp>
        <p:nvSpPr>
          <p:cNvPr id="48" name="TextBox 10"/>
          <p:cNvSpPr txBox="1"/>
          <p:nvPr/>
        </p:nvSpPr>
        <p:spPr>
          <a:xfrm>
            <a:off x="1977390" y="2560955"/>
            <a:ext cx="8149590" cy="1246505"/>
          </a:xfrm>
          <a:prstGeom prst="rect">
            <a:avLst/>
          </a:prstGeom>
        </p:spPr>
        <p:txBody>
          <a:bodyPr wrap="square" lIns="0" tIns="0" rIns="0" bIns="0" rtlCol="0" anchor="t">
            <a:spAutoFit/>
          </a:bodyPr>
          <a:p>
            <a:pPr algn="l">
              <a:lnSpc>
                <a:spcPct val="150000"/>
              </a:lnSpc>
            </a:pPr>
            <a:r>
              <a:rPr lang="en-US">
                <a:solidFill>
                  <a:schemeClr val="tx1"/>
                </a:solidFill>
                <a:latin typeface="Arial" panose="020B0604020202020204" pitchFamily="34" charset="0"/>
                <a:cs typeface="Arial" panose="020B0604020202020204" pitchFamily="34" charset="0"/>
              </a:rPr>
              <a:t>From the </a:t>
            </a:r>
            <a:r>
              <a:rPr lang="en-US" i="1">
                <a:solidFill>
                  <a:schemeClr val="tx1"/>
                </a:solidFill>
                <a:latin typeface="Arial" panose="020B0604020202020204" pitchFamily="34" charset="0"/>
                <a:cs typeface="Arial" panose="020B0604020202020204" pitchFamily="34" charset="0"/>
              </a:rPr>
              <a:t>ecommerce_event</a:t>
            </a:r>
            <a:r>
              <a:rPr lang="en-US">
                <a:solidFill>
                  <a:schemeClr val="tx1"/>
                </a:solidFill>
                <a:latin typeface="Arial" panose="020B0604020202020204" pitchFamily="34" charset="0"/>
                <a:cs typeface="Arial" panose="020B0604020202020204" pitchFamily="34" charset="0"/>
              </a:rPr>
              <a:t> table, write a SQL query to output Total Unique </a:t>
            </a:r>
            <a:r>
              <a:rPr lang="en-US" i="1">
                <a:solidFill>
                  <a:schemeClr val="tx1"/>
                </a:solidFill>
                <a:latin typeface="Arial" panose="020B0604020202020204" pitchFamily="34" charset="0"/>
                <a:cs typeface="Arial" panose="020B0604020202020204" pitchFamily="34" charset="0"/>
              </a:rPr>
              <a:t>product_id</a:t>
            </a:r>
            <a:r>
              <a:rPr lang="en-US">
                <a:solidFill>
                  <a:schemeClr val="tx1"/>
                </a:solidFill>
                <a:latin typeface="Arial" panose="020B0604020202020204" pitchFamily="34" charset="0"/>
                <a:cs typeface="Arial" panose="020B0604020202020204" pitchFamily="34" charset="0"/>
              </a:rPr>
              <a:t> . filter brand which start with ‘a’ or ‘k’ letter, and date after </a:t>
            </a:r>
            <a:endParaRPr lang="en-US">
              <a:solidFill>
                <a:schemeClr val="tx1"/>
              </a:solidFill>
              <a:latin typeface="Arial" panose="020B0604020202020204" pitchFamily="34" charset="0"/>
              <a:cs typeface="Arial" panose="020B0604020202020204" pitchFamily="34" charset="0"/>
            </a:endParaRPr>
          </a:p>
          <a:p>
            <a:pPr algn="l">
              <a:lnSpc>
                <a:spcPct val="150000"/>
              </a:lnSpc>
            </a:pPr>
            <a:r>
              <a:rPr lang="en-US">
                <a:solidFill>
                  <a:schemeClr val="tx1"/>
                </a:solidFill>
                <a:latin typeface="Arial" panose="020B0604020202020204" pitchFamily="34" charset="0"/>
                <a:cs typeface="Arial" panose="020B0604020202020204" pitchFamily="34" charset="0"/>
              </a:rPr>
              <a:t>‘2019-10-04’</a:t>
            </a:r>
            <a:endParaRPr lang="en-US">
              <a:solidFill>
                <a:schemeClr val="tx1"/>
              </a:solidFill>
              <a:latin typeface="Arial" panose="020B0604020202020204" pitchFamily="34" charset="0"/>
              <a:cs typeface="Arial" panose="020B0604020202020204" pitchFamily="34" charset="0"/>
            </a:endParaRPr>
          </a:p>
        </p:txBody>
      </p:sp>
      <p:sp>
        <p:nvSpPr>
          <p:cNvPr id="49" name="Text Box 48"/>
          <p:cNvSpPr txBox="1"/>
          <p:nvPr/>
        </p:nvSpPr>
        <p:spPr>
          <a:xfrm>
            <a:off x="10762615" y="0"/>
            <a:ext cx="1419860" cy="1198880"/>
          </a:xfrm>
          <a:prstGeom prst="rect">
            <a:avLst/>
          </a:prstGeom>
          <a:noFill/>
        </p:spPr>
        <p:txBody>
          <a:bodyPr wrap="square" rtlCol="0" anchor="t">
            <a:spAutoFit/>
          </a:bodyPr>
          <a:p>
            <a:pPr algn="ctr"/>
            <a:r>
              <a:rPr lang="en-US" sz="7200">
                <a:solidFill>
                  <a:srgbClr val="C64946"/>
                </a:solidFill>
                <a:latin typeface="Arial Black" panose="020B0A04020102020204" charset="0"/>
                <a:cs typeface="Arial Black" panose="020B0A04020102020204" charset="0"/>
                <a:sym typeface="+mn-ea"/>
              </a:rPr>
              <a:t>2</a:t>
            </a:r>
            <a:endParaRPr lang="en-US" sz="7200">
              <a:solidFill>
                <a:srgbClr val="C64946"/>
              </a:solidFill>
              <a:latin typeface="Arial Black" panose="020B0A04020102020204" charset="0"/>
              <a:cs typeface="Arial Black" panose="020B0A04020102020204" charset="0"/>
              <a:sym typeface="+mn-ea"/>
            </a:endParaRPr>
          </a:p>
        </p:txBody>
      </p:sp>
      <p:sp>
        <p:nvSpPr>
          <p:cNvPr id="51" name="TextBox 11"/>
          <p:cNvSpPr txBox="1"/>
          <p:nvPr/>
        </p:nvSpPr>
        <p:spPr>
          <a:xfrm>
            <a:off x="3721735" y="197612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question number 2</a:t>
            </a:r>
            <a:endParaRPr lang="en-US" sz="2000">
              <a:solidFill>
                <a:srgbClr val="E5645E"/>
              </a:solidFill>
              <a:latin typeface="Arial Black" panose="020B0A04020102020204" charset="0"/>
              <a:cs typeface="Arial Black" panose="020B0A040201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8" name="Group 18"/>
          <p:cNvGrpSpPr/>
          <p:nvPr/>
        </p:nvGrpSpPr>
        <p:grpSpPr>
          <a:xfrm rot="0">
            <a:off x="532130" y="321310"/>
            <a:ext cx="3879850" cy="5303520"/>
            <a:chOff x="0" y="0"/>
            <a:chExt cx="2086184" cy="3713273"/>
          </a:xfrm>
        </p:grpSpPr>
        <p:grpSp>
          <p:nvGrpSpPr>
            <p:cNvPr id="49" name="Group 19"/>
            <p:cNvGrpSpPr/>
            <p:nvPr/>
          </p:nvGrpSpPr>
          <p:grpSpPr>
            <a:xfrm rot="0">
              <a:off x="49734" y="359169"/>
              <a:ext cx="1986262" cy="3145634"/>
              <a:chOff x="0" y="0"/>
              <a:chExt cx="1269306" cy="2010194"/>
            </a:xfrm>
          </p:grpSpPr>
          <p:sp>
            <p:nvSpPr>
              <p:cNvPr id="50" name="Freeform 20"/>
              <p:cNvSpPr/>
              <p:nvPr/>
            </p:nvSpPr>
            <p:spPr>
              <a:xfrm>
                <a:off x="0" y="0"/>
                <a:ext cx="1269306" cy="2010194"/>
              </a:xfrm>
              <a:custGeom>
                <a:avLst/>
                <a:gdLst/>
                <a:ahLst/>
                <a:cxnLst/>
                <a:rect l="l" t="t" r="r" b="b"/>
                <a:pathLst>
                  <a:path w="1269306" h="2010194">
                    <a:moveTo>
                      <a:pt x="0" y="0"/>
                    </a:moveTo>
                    <a:lnTo>
                      <a:pt x="1269306" y="0"/>
                    </a:lnTo>
                    <a:lnTo>
                      <a:pt x="1269306" y="2010194"/>
                    </a:lnTo>
                    <a:lnTo>
                      <a:pt x="0" y="2010194"/>
                    </a:lnTo>
                    <a:close/>
                  </a:path>
                </a:pathLst>
              </a:custGeom>
              <a:solidFill>
                <a:srgbClr val="FFFFFF"/>
              </a:solidFill>
            </p:spPr>
          </p:sp>
        </p:grpSp>
        <p:pic>
          <p:nvPicPr>
            <p:cNvPr id="51" name="Picture 2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086184" cy="3713273"/>
            </a:xfrm>
            <a:prstGeom prst="rect">
              <a:avLst/>
            </a:prstGeom>
          </p:spPr>
        </p:pic>
      </p:grpSp>
      <p:grpSp>
        <p:nvGrpSpPr>
          <p:cNvPr id="56" name="Group 14"/>
          <p:cNvGrpSpPr/>
          <p:nvPr/>
        </p:nvGrpSpPr>
        <p:grpSpPr>
          <a:xfrm rot="0">
            <a:off x="4229100" y="3226435"/>
            <a:ext cx="7618730" cy="3350260"/>
            <a:chOff x="0" y="0"/>
            <a:chExt cx="7391545" cy="3198523"/>
          </a:xfrm>
        </p:grpSpPr>
        <p:grpSp>
          <p:nvGrpSpPr>
            <p:cNvPr id="57" name="Group 15"/>
            <p:cNvGrpSpPr/>
            <p:nvPr/>
          </p:nvGrpSpPr>
          <p:grpSpPr>
            <a:xfrm rot="0">
              <a:off x="57462" y="911404"/>
              <a:ext cx="7282611" cy="2194328"/>
              <a:chOff x="0" y="0"/>
              <a:chExt cx="1844847" cy="555872"/>
            </a:xfrm>
          </p:grpSpPr>
          <p:sp>
            <p:nvSpPr>
              <p:cNvPr id="58" name="Freeform 16"/>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59" name="Picture 1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7391545" cy="3198523"/>
            </a:xfrm>
            <a:prstGeom prst="rect">
              <a:avLst/>
            </a:prstGeom>
          </p:spPr>
        </p:pic>
      </p:grpSp>
      <p:sp>
        <p:nvSpPr>
          <p:cNvPr id="12" name="Text Box 11"/>
          <p:cNvSpPr txBox="1"/>
          <p:nvPr/>
        </p:nvSpPr>
        <p:spPr>
          <a:xfrm>
            <a:off x="732155" y="969010"/>
            <a:ext cx="3496945" cy="2353310"/>
          </a:xfrm>
          <a:prstGeom prst="rect">
            <a:avLst/>
          </a:prstGeom>
          <a:noFill/>
        </p:spPr>
        <p:txBody>
          <a:bodyPr wrap="square" rtlCol="0" anchor="t">
            <a:spAutoFit/>
          </a:bodyPr>
          <a:p>
            <a:pPr>
              <a:lnSpc>
                <a:spcPct val="150000"/>
              </a:lnSpc>
            </a:pPr>
            <a:r>
              <a:rPr lang="en-US" sz="1400">
                <a:latin typeface="Arial" panose="020B0604020202020204" pitchFamily="34" charset="0"/>
                <a:cs typeface="Arial" panose="020B0604020202020204" pitchFamily="34" charset="0"/>
              </a:rPr>
              <a:t>SELECT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COUNT(DISTINCT product_id) AS total_product</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FROM ecommerce_event</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WHERE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(brand LIKE 'a%' OR brand LIKE 'k%')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AND event_date &gt; '2019-10-04'</a:t>
            </a:r>
            <a:endParaRPr lang="en-US" sz="1400">
              <a:latin typeface="Arial" panose="020B0604020202020204" pitchFamily="34" charset="0"/>
              <a:cs typeface="Arial" panose="020B0604020202020204" pitchFamily="34" charset="0"/>
            </a:endParaRPr>
          </a:p>
        </p:txBody>
      </p:sp>
      <p:sp>
        <p:nvSpPr>
          <p:cNvPr id="60" name="TextBox 11"/>
          <p:cNvSpPr txBox="1"/>
          <p:nvPr/>
        </p:nvSpPr>
        <p:spPr>
          <a:xfrm>
            <a:off x="5978525" y="376428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query result . . .</a:t>
            </a:r>
            <a:endParaRPr lang="en-US" sz="2000">
              <a:solidFill>
                <a:srgbClr val="E5645E"/>
              </a:solidFill>
              <a:latin typeface="Arial Black" panose="020B0A04020102020204" charset="0"/>
              <a:cs typeface="Arial Black" panose="020B0A04020102020204" charset="0"/>
            </a:endParaRPr>
          </a:p>
        </p:txBody>
      </p:sp>
      <p:sp>
        <p:nvSpPr>
          <p:cNvPr id="61" name="TextBox 11"/>
          <p:cNvSpPr txBox="1"/>
          <p:nvPr/>
        </p:nvSpPr>
        <p:spPr>
          <a:xfrm>
            <a:off x="624840" y="391160"/>
            <a:ext cx="2772410" cy="215265"/>
          </a:xfrm>
          <a:prstGeom prst="rect">
            <a:avLst/>
          </a:prstGeom>
          <a:solidFill>
            <a:schemeClr val="bg1"/>
          </a:solidFill>
        </p:spPr>
        <p:txBody>
          <a:bodyPr wrap="square" lIns="0" tIns="0" rIns="0" bIns="0" rtlCol="0" anchor="t">
            <a:spAutoFit/>
          </a:bodyPr>
          <a:p>
            <a:pPr algn="ctr">
              <a:lnSpc>
                <a:spcPct val="100000"/>
              </a:lnSpc>
              <a:spcBef>
                <a:spcPct val="0"/>
              </a:spcBef>
            </a:pPr>
            <a:r>
              <a:rPr lang="en-US" sz="1400">
                <a:solidFill>
                  <a:srgbClr val="E5645E"/>
                </a:solidFill>
                <a:latin typeface="Arial Black" panose="020B0A04020102020204" charset="0"/>
                <a:cs typeface="Arial Black" panose="020B0A04020102020204" charset="0"/>
              </a:rPr>
              <a:t>query  . . .</a:t>
            </a:r>
            <a:endParaRPr lang="en-US" sz="1400">
              <a:solidFill>
                <a:srgbClr val="E5645E"/>
              </a:solidFill>
              <a:latin typeface="Arial Black" panose="020B0A04020102020204" charset="0"/>
              <a:cs typeface="Arial Black" panose="020B0A04020102020204" charset="0"/>
            </a:endParaRPr>
          </a:p>
        </p:txBody>
      </p:sp>
      <p:pic>
        <p:nvPicPr>
          <p:cNvPr id="3" name="Content Placeholder 2"/>
          <p:cNvPicPr>
            <a:picLocks noChangeAspect="1"/>
          </p:cNvPicPr>
          <p:nvPr>
            <p:ph idx="1"/>
          </p:nvPr>
        </p:nvPicPr>
        <p:blipFill>
          <a:blip r:embed="rId5"/>
          <a:stretch>
            <a:fillRect/>
          </a:stretch>
        </p:blipFill>
        <p:spPr>
          <a:xfrm>
            <a:off x="4411980" y="4340860"/>
            <a:ext cx="7026275" cy="1121410"/>
          </a:xfrm>
          <a:prstGeom prst="rect">
            <a:avLst/>
          </a:prstGeom>
        </p:spPr>
      </p:pic>
      <p:pic>
        <p:nvPicPr>
          <p:cNvPr id="5" name="Picture 1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881870" y="1678940"/>
            <a:ext cx="1912620" cy="1547495"/>
          </a:xfrm>
          <a:prstGeom prst="rect">
            <a:avLst/>
          </a:prstGeom>
        </p:spPr>
      </p:pic>
      <p:sp>
        <p:nvSpPr>
          <p:cNvPr id="76" name="Text Box 75"/>
          <p:cNvSpPr txBox="1"/>
          <p:nvPr/>
        </p:nvSpPr>
        <p:spPr>
          <a:xfrm>
            <a:off x="6448425" y="834390"/>
            <a:ext cx="4263390" cy="1706880"/>
          </a:xfrm>
          <a:prstGeom prst="rect">
            <a:avLst/>
          </a:prstGeom>
          <a:noFill/>
        </p:spPr>
        <p:txBody>
          <a:bodyPr wrap="square" rtlCol="0" anchor="t">
            <a:spAutoFit/>
          </a:bodyPr>
          <a:p>
            <a:pPr algn="l">
              <a:lnSpc>
                <a:spcPct val="150000"/>
              </a:lnSpc>
            </a:pPr>
            <a:r>
              <a:rPr lang="en-US" sz="1400">
                <a:latin typeface="Arial" panose="020B0604020202020204" pitchFamily="34" charset="0"/>
                <a:cs typeface="Arial" panose="020B0604020202020204" pitchFamily="34" charset="0"/>
              </a:rPr>
              <a:t>I use the aggregate function, </a:t>
            </a:r>
            <a:endParaRPr lang="en-US" sz="1400">
              <a:latin typeface="Arial" panose="020B0604020202020204" pitchFamily="34" charset="0"/>
              <a:cs typeface="Arial" panose="020B0604020202020204" pitchFamily="34" charset="0"/>
            </a:endParaRPr>
          </a:p>
          <a:p>
            <a:pPr algn="l">
              <a:lnSpc>
                <a:spcPct val="150000"/>
              </a:lnSpc>
            </a:pPr>
            <a:r>
              <a:rPr lang="en-US" sz="1400">
                <a:latin typeface="Arial" panose="020B0604020202020204" pitchFamily="34" charset="0"/>
                <a:cs typeface="Arial" panose="020B0604020202020204" pitchFamily="34" charset="0"/>
              </a:rPr>
              <a:t>COUNT with DISTINCT to count the total number of unique product. Using LIKE to filter brand which start with ‘a’ OR ‘k’ and using ‘&gt;’ to filter date after ‘2019-10-04’</a:t>
            </a:r>
            <a:endParaRPr lang="en-US" sz="1400">
              <a:latin typeface="Arial" panose="020B0604020202020204" pitchFamily="34" charset="0"/>
              <a:cs typeface="Arial" panose="020B0604020202020204" pitchFamily="34" charset="0"/>
            </a:endParaRPr>
          </a:p>
        </p:txBody>
      </p:sp>
      <p:pic>
        <p:nvPicPr>
          <p:cNvPr id="81"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3420000" flipH="1">
            <a:off x="5866765" y="594995"/>
            <a:ext cx="458470" cy="895350"/>
          </a:xfrm>
          <a:prstGeom prst="rect">
            <a:avLst/>
          </a:prstGeom>
        </p:spPr>
      </p:pic>
      <p:pic>
        <p:nvPicPr>
          <p:cNvPr id="83" name="Picture 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4500000" flipH="1">
            <a:off x="6192520" y="2242185"/>
            <a:ext cx="411480" cy="759460"/>
          </a:xfrm>
          <a:prstGeom prst="rect">
            <a:avLst/>
          </a:prstGeom>
        </p:spPr>
      </p:pic>
      <p:pic>
        <p:nvPicPr>
          <p:cNvPr id="85" name="Picture 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10320000">
            <a:off x="10434320" y="659765"/>
            <a:ext cx="808355"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2667000" y="-2667000"/>
            <a:ext cx="6858635" cy="12192635"/>
          </a:xfrm>
          <a:prstGeom prst="rect">
            <a:avLst/>
          </a:prstGeom>
        </p:spPr>
      </p:pic>
      <p:pic>
        <p:nvPicPr>
          <p:cNvPr id="5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49865" y="-1079500"/>
            <a:ext cx="2945130" cy="2729230"/>
          </a:xfrm>
          <a:prstGeom prst="rect">
            <a:avLst/>
          </a:prstGeom>
        </p:spPr>
      </p:pic>
      <p:pic>
        <p:nvPicPr>
          <p:cNvPr id="44" name="Picture 5"/>
          <p:cNvPicPr>
            <a:picLocks noChangeAspect="1"/>
          </p:cNvPicPr>
          <p:nvPr>
            <p:ph sz="half" idx="2"/>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42110" y="1330960"/>
            <a:ext cx="9120505" cy="4173855"/>
          </a:xfrm>
          <a:prstGeom prst="rect">
            <a:avLst/>
          </a:prstGeom>
        </p:spPr>
      </p:pic>
      <p:grpSp>
        <p:nvGrpSpPr>
          <p:cNvPr id="31" name="Group 2"/>
          <p:cNvGrpSpPr/>
          <p:nvPr/>
        </p:nvGrpSpPr>
        <p:grpSpPr>
          <a:xfrm rot="0">
            <a:off x="1642110" y="1330960"/>
            <a:ext cx="8907780" cy="3889375"/>
            <a:chOff x="0" y="0"/>
            <a:chExt cx="19041306" cy="8239692"/>
          </a:xfrm>
        </p:grpSpPr>
        <p:grpSp>
          <p:nvGrpSpPr>
            <p:cNvPr id="32" name="Group 3"/>
            <p:cNvGrpSpPr/>
            <p:nvPr/>
          </p:nvGrpSpPr>
          <p:grpSpPr>
            <a:xfrm rot="0">
              <a:off x="148027" y="2347862"/>
              <a:ext cx="18760682" cy="5652794"/>
              <a:chOff x="0" y="0"/>
              <a:chExt cx="1844847" cy="555872"/>
            </a:xfrm>
          </p:grpSpPr>
          <p:sp>
            <p:nvSpPr>
              <p:cNvPr id="33" name="Freeform 4"/>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34" name="Picture 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19041306" cy="8239692"/>
            </a:xfrm>
            <a:prstGeom prst="rect">
              <a:avLst/>
            </a:prstGeom>
          </p:spPr>
        </p:pic>
      </p:grpSp>
      <p:sp>
        <p:nvSpPr>
          <p:cNvPr id="48" name="TextBox 10"/>
          <p:cNvSpPr txBox="1"/>
          <p:nvPr/>
        </p:nvSpPr>
        <p:spPr>
          <a:xfrm>
            <a:off x="1977390" y="2560955"/>
            <a:ext cx="8149590" cy="1246505"/>
          </a:xfrm>
          <a:prstGeom prst="rect">
            <a:avLst/>
          </a:prstGeom>
        </p:spPr>
        <p:txBody>
          <a:bodyPr wrap="square" lIns="0" tIns="0" rIns="0" bIns="0" rtlCol="0" anchor="t">
            <a:spAutoFit/>
          </a:bodyPr>
          <a:p>
            <a:pPr algn="l">
              <a:lnSpc>
                <a:spcPct val="150000"/>
              </a:lnSpc>
            </a:pPr>
            <a:r>
              <a:rPr lang="en-US">
                <a:solidFill>
                  <a:schemeClr val="tx1"/>
                </a:solidFill>
                <a:latin typeface="Arial" panose="020B0604020202020204" pitchFamily="34" charset="0"/>
                <a:cs typeface="Arial" panose="020B0604020202020204" pitchFamily="34" charset="0"/>
              </a:rPr>
              <a:t>From the </a:t>
            </a:r>
            <a:r>
              <a:rPr lang="en-US" i="1">
                <a:solidFill>
                  <a:schemeClr val="tx1"/>
                </a:solidFill>
                <a:latin typeface="Arial" panose="020B0604020202020204" pitchFamily="34" charset="0"/>
                <a:cs typeface="Arial" panose="020B0604020202020204" pitchFamily="34" charset="0"/>
              </a:rPr>
              <a:t>ecommerce_event</a:t>
            </a:r>
            <a:r>
              <a:rPr lang="en-US">
                <a:solidFill>
                  <a:schemeClr val="tx1"/>
                </a:solidFill>
                <a:latin typeface="Arial" panose="020B0604020202020204" pitchFamily="34" charset="0"/>
                <a:cs typeface="Arial" panose="020B0604020202020204" pitchFamily="34" charset="0"/>
              </a:rPr>
              <a:t>  table, write a SQL query to output total unique </a:t>
            </a:r>
            <a:r>
              <a:rPr lang="en-US" i="1">
                <a:solidFill>
                  <a:schemeClr val="tx1"/>
                </a:solidFill>
                <a:latin typeface="Arial" panose="020B0604020202020204" pitchFamily="34" charset="0"/>
                <a:cs typeface="Arial" panose="020B0604020202020204" pitchFamily="34" charset="0"/>
              </a:rPr>
              <a:t>product </a:t>
            </a:r>
            <a:r>
              <a:rPr lang="en-US">
                <a:solidFill>
                  <a:schemeClr val="tx1"/>
                </a:solidFill>
                <a:latin typeface="Arial" panose="020B0604020202020204" pitchFamily="34" charset="0"/>
                <a:cs typeface="Arial" panose="020B0604020202020204" pitchFamily="34" charset="0"/>
              </a:rPr>
              <a:t>and total unique </a:t>
            </a:r>
            <a:r>
              <a:rPr lang="en-US" i="1">
                <a:solidFill>
                  <a:schemeClr val="tx1"/>
                </a:solidFill>
                <a:latin typeface="Arial" panose="020B0604020202020204" pitchFamily="34" charset="0"/>
                <a:cs typeface="Arial" panose="020B0604020202020204" pitchFamily="34" charset="0"/>
              </a:rPr>
              <a:t>user</a:t>
            </a:r>
            <a:r>
              <a:rPr lang="en-US">
                <a:solidFill>
                  <a:schemeClr val="tx1"/>
                </a:solidFill>
                <a:latin typeface="Arial" panose="020B0604020202020204" pitchFamily="34" charset="0"/>
                <a:cs typeface="Arial" panose="020B0604020202020204" pitchFamily="34" charset="0"/>
              </a:rPr>
              <a:t>, for every order date. Only show the date above 04 august 2019, and sort the result by the latest date</a:t>
            </a:r>
            <a:endParaRPr lang="en-US">
              <a:solidFill>
                <a:schemeClr val="tx1"/>
              </a:solidFill>
              <a:latin typeface="Arial" panose="020B0604020202020204" pitchFamily="34" charset="0"/>
              <a:cs typeface="Arial" panose="020B0604020202020204" pitchFamily="34" charset="0"/>
            </a:endParaRPr>
          </a:p>
        </p:txBody>
      </p:sp>
      <p:sp>
        <p:nvSpPr>
          <p:cNvPr id="49" name="Text Box 48"/>
          <p:cNvSpPr txBox="1"/>
          <p:nvPr/>
        </p:nvSpPr>
        <p:spPr>
          <a:xfrm>
            <a:off x="10772140" y="0"/>
            <a:ext cx="1419860" cy="1198880"/>
          </a:xfrm>
          <a:prstGeom prst="rect">
            <a:avLst/>
          </a:prstGeom>
          <a:noFill/>
        </p:spPr>
        <p:txBody>
          <a:bodyPr wrap="square" rtlCol="0" anchor="t">
            <a:spAutoFit/>
          </a:bodyPr>
          <a:p>
            <a:pPr algn="ctr"/>
            <a:r>
              <a:rPr lang="en-US" sz="7200">
                <a:solidFill>
                  <a:srgbClr val="C64946"/>
                </a:solidFill>
                <a:latin typeface="Arial Black" panose="020B0A04020102020204" charset="0"/>
                <a:cs typeface="Arial Black" panose="020B0A04020102020204" charset="0"/>
                <a:sym typeface="+mn-ea"/>
              </a:rPr>
              <a:t>3</a:t>
            </a:r>
            <a:endParaRPr lang="en-US" sz="7200">
              <a:solidFill>
                <a:srgbClr val="C64946"/>
              </a:solidFill>
              <a:latin typeface="Arial Black" panose="020B0A04020102020204" charset="0"/>
              <a:cs typeface="Arial Black" panose="020B0A04020102020204" charset="0"/>
              <a:sym typeface="+mn-ea"/>
            </a:endParaRPr>
          </a:p>
        </p:txBody>
      </p:sp>
      <p:sp>
        <p:nvSpPr>
          <p:cNvPr id="51" name="TextBox 11"/>
          <p:cNvSpPr txBox="1"/>
          <p:nvPr/>
        </p:nvSpPr>
        <p:spPr>
          <a:xfrm>
            <a:off x="3721735" y="197612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question number 3</a:t>
            </a:r>
            <a:endParaRPr lang="en-US" sz="2000">
              <a:solidFill>
                <a:srgbClr val="E5645E"/>
              </a:solidFill>
              <a:latin typeface="Arial Black" panose="020B0A04020102020204" charset="0"/>
              <a:cs typeface="Arial Black" panose="020B0A040201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5452110" y="321310"/>
            <a:ext cx="6409690" cy="6137275"/>
          </a:xfrm>
          <a:prstGeom prst="rect">
            <a:avLst/>
          </a:prstGeom>
        </p:spPr>
      </p:pic>
      <p:grpSp>
        <p:nvGrpSpPr>
          <p:cNvPr id="48" name="Group 18"/>
          <p:cNvGrpSpPr/>
          <p:nvPr/>
        </p:nvGrpSpPr>
        <p:grpSpPr>
          <a:xfrm rot="0">
            <a:off x="532130" y="321310"/>
            <a:ext cx="3879850" cy="5303520"/>
            <a:chOff x="0" y="0"/>
            <a:chExt cx="2086184" cy="3713273"/>
          </a:xfrm>
        </p:grpSpPr>
        <p:grpSp>
          <p:nvGrpSpPr>
            <p:cNvPr id="49" name="Group 19"/>
            <p:cNvGrpSpPr/>
            <p:nvPr/>
          </p:nvGrpSpPr>
          <p:grpSpPr>
            <a:xfrm rot="0">
              <a:off x="49734" y="359169"/>
              <a:ext cx="1986262" cy="3145634"/>
              <a:chOff x="0" y="0"/>
              <a:chExt cx="1269306" cy="2010194"/>
            </a:xfrm>
          </p:grpSpPr>
          <p:sp>
            <p:nvSpPr>
              <p:cNvPr id="50" name="Freeform 20"/>
              <p:cNvSpPr/>
              <p:nvPr/>
            </p:nvSpPr>
            <p:spPr>
              <a:xfrm>
                <a:off x="0" y="0"/>
                <a:ext cx="1269306" cy="2010194"/>
              </a:xfrm>
              <a:custGeom>
                <a:avLst/>
                <a:gdLst/>
                <a:ahLst/>
                <a:cxnLst/>
                <a:rect l="l" t="t" r="r" b="b"/>
                <a:pathLst>
                  <a:path w="1269306" h="2010194">
                    <a:moveTo>
                      <a:pt x="0" y="0"/>
                    </a:moveTo>
                    <a:lnTo>
                      <a:pt x="1269306" y="0"/>
                    </a:lnTo>
                    <a:lnTo>
                      <a:pt x="1269306" y="2010194"/>
                    </a:lnTo>
                    <a:lnTo>
                      <a:pt x="0" y="2010194"/>
                    </a:lnTo>
                    <a:close/>
                  </a:path>
                </a:pathLst>
              </a:custGeom>
              <a:solidFill>
                <a:srgbClr val="FFFFFF"/>
              </a:solidFill>
            </p:spPr>
          </p:sp>
        </p:grpSp>
        <p:pic>
          <p:nvPicPr>
            <p:cNvPr id="51" name="Picture 2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086184" cy="3713273"/>
            </a:xfrm>
            <a:prstGeom prst="rect">
              <a:avLst/>
            </a:prstGeom>
          </p:spPr>
        </p:pic>
      </p:grpSp>
      <p:sp>
        <p:nvSpPr>
          <p:cNvPr id="12" name="Text Box 11"/>
          <p:cNvSpPr txBox="1"/>
          <p:nvPr/>
        </p:nvSpPr>
        <p:spPr>
          <a:xfrm>
            <a:off x="732155" y="969010"/>
            <a:ext cx="3496945" cy="3646170"/>
          </a:xfrm>
          <a:prstGeom prst="rect">
            <a:avLst/>
          </a:prstGeom>
          <a:noFill/>
        </p:spPr>
        <p:txBody>
          <a:bodyPr wrap="square" rtlCol="0" anchor="t">
            <a:spAutoFit/>
          </a:bodyPr>
          <a:p>
            <a:pPr>
              <a:lnSpc>
                <a:spcPct val="150000"/>
              </a:lnSpc>
            </a:pPr>
            <a:r>
              <a:rPr lang="en-US" sz="1400">
                <a:latin typeface="Arial" panose="020B0604020202020204" pitchFamily="34" charset="0"/>
                <a:cs typeface="Arial" panose="020B0604020202020204" pitchFamily="34" charset="0"/>
              </a:rPr>
              <a:t>SELECT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COUNT(DISTINCT product_id) as total_product,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COUNT(DISTINCT user_id) AS total_user, event_date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FROM ecommerce_event</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WHERE </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event_date &gt; '2019-08-04'</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GROUP by event_date</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ORDER BY event_date DESC</a:t>
            </a: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LIMIT 10</a:t>
            </a:r>
            <a:endParaRPr lang="en-US" sz="1400">
              <a:latin typeface="Arial" panose="020B0604020202020204" pitchFamily="34" charset="0"/>
              <a:cs typeface="Arial" panose="020B0604020202020204" pitchFamily="34" charset="0"/>
            </a:endParaRPr>
          </a:p>
        </p:txBody>
      </p:sp>
      <p:sp>
        <p:nvSpPr>
          <p:cNvPr id="61" name="TextBox 11"/>
          <p:cNvSpPr txBox="1"/>
          <p:nvPr/>
        </p:nvSpPr>
        <p:spPr>
          <a:xfrm>
            <a:off x="624840" y="391160"/>
            <a:ext cx="2772410" cy="215265"/>
          </a:xfrm>
          <a:prstGeom prst="rect">
            <a:avLst/>
          </a:prstGeom>
          <a:solidFill>
            <a:schemeClr val="bg1"/>
          </a:solidFill>
        </p:spPr>
        <p:txBody>
          <a:bodyPr wrap="square" lIns="0" tIns="0" rIns="0" bIns="0" rtlCol="0" anchor="t">
            <a:spAutoFit/>
          </a:bodyPr>
          <a:p>
            <a:pPr algn="ctr">
              <a:lnSpc>
                <a:spcPct val="100000"/>
              </a:lnSpc>
              <a:spcBef>
                <a:spcPct val="0"/>
              </a:spcBef>
            </a:pPr>
            <a:r>
              <a:rPr lang="en-US" sz="1400">
                <a:solidFill>
                  <a:srgbClr val="E5645E"/>
                </a:solidFill>
                <a:latin typeface="Arial Black" panose="020B0A04020102020204" charset="0"/>
                <a:cs typeface="Arial Black" panose="020B0A04020102020204" charset="0"/>
              </a:rPr>
              <a:t>query  . . .</a:t>
            </a:r>
            <a:endParaRPr lang="en-US" sz="1400">
              <a:solidFill>
                <a:srgbClr val="E5645E"/>
              </a:solidFill>
              <a:latin typeface="Arial Black" panose="020B0A04020102020204" charset="0"/>
              <a:cs typeface="Arial Black" panose="020B0A04020102020204" charset="0"/>
            </a:endParaRPr>
          </a:p>
        </p:txBody>
      </p:sp>
      <p:pic>
        <p:nvPicPr>
          <p:cNvPr id="7" name="Picture 14"/>
          <p:cNvPicPr>
            <a:picLocks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113520" y="4366260"/>
            <a:ext cx="3078480" cy="2491740"/>
          </a:xfrm>
          <a:prstGeom prst="rect">
            <a:avLst/>
          </a:prstGeom>
        </p:spPr>
      </p:pic>
      <p:sp>
        <p:nvSpPr>
          <p:cNvPr id="11" name="Text Box 10"/>
          <p:cNvSpPr txBox="1"/>
          <p:nvPr/>
        </p:nvSpPr>
        <p:spPr>
          <a:xfrm>
            <a:off x="6598920" y="1938655"/>
            <a:ext cx="4541520" cy="2676525"/>
          </a:xfrm>
          <a:prstGeom prst="rect">
            <a:avLst/>
          </a:prstGeom>
          <a:noFill/>
        </p:spPr>
        <p:txBody>
          <a:bodyPr wrap="square" rtlCol="0" anchor="t">
            <a:spAutoFit/>
          </a:bodyPr>
          <a:p>
            <a:pPr algn="l">
              <a:lnSpc>
                <a:spcPct val="150000"/>
              </a:lnSpc>
            </a:pPr>
            <a:r>
              <a:rPr lang="en-US" sz="1400">
                <a:latin typeface="Arial" panose="020B0604020202020204" pitchFamily="34" charset="0"/>
                <a:cs typeface="Arial" panose="020B0604020202020204" pitchFamily="34" charset="0"/>
                <a:sym typeface="+mn-ea"/>
              </a:rPr>
              <a:t>I use the aggregate function, </a:t>
            </a:r>
            <a:endParaRPr lang="en-US" sz="1400">
              <a:latin typeface="Arial" panose="020B0604020202020204" pitchFamily="34" charset="0"/>
              <a:cs typeface="Arial" panose="020B0604020202020204" pitchFamily="34" charset="0"/>
            </a:endParaRPr>
          </a:p>
          <a:p>
            <a:pPr algn="l">
              <a:lnSpc>
                <a:spcPct val="150000"/>
              </a:lnSpc>
            </a:pPr>
            <a:r>
              <a:rPr lang="en-US" sz="1400">
                <a:latin typeface="Arial" panose="020B0604020202020204" pitchFamily="34" charset="0"/>
                <a:cs typeface="Arial" panose="020B0604020202020204" pitchFamily="34" charset="0"/>
                <a:sym typeface="+mn-ea"/>
              </a:rPr>
              <a:t>COUNT with DISTINCT to count the total number of unique product and total unique user. Using  ‘&gt;’ to filter event date so it will show date after ‘2019-08-04’</a:t>
            </a:r>
            <a:endParaRPr lang="en-US" sz="1400">
              <a:latin typeface="Arial" panose="020B0604020202020204" pitchFamily="34" charset="0"/>
              <a:cs typeface="Arial" panose="020B0604020202020204" pitchFamily="34" charset="0"/>
            </a:endParaRPr>
          </a:p>
          <a:p>
            <a:pPr>
              <a:lnSpc>
                <a:spcPct val="150000"/>
              </a:lnSpc>
            </a:pPr>
            <a:endParaRPr lang="en-US" sz="1400">
              <a:latin typeface="Arial" panose="020B0604020202020204" pitchFamily="34" charset="0"/>
              <a:cs typeface="Arial" panose="020B0604020202020204" pitchFamily="34" charset="0"/>
            </a:endParaRPr>
          </a:p>
          <a:p>
            <a:pPr>
              <a:lnSpc>
                <a:spcPct val="150000"/>
              </a:lnSpc>
            </a:pPr>
            <a:r>
              <a:rPr lang="en-US" sz="1400">
                <a:latin typeface="Arial" panose="020B0604020202020204" pitchFamily="34" charset="0"/>
                <a:cs typeface="Arial" panose="020B0604020202020204" pitchFamily="34" charset="0"/>
              </a:rPr>
              <a:t>The actual query result is </a:t>
            </a:r>
            <a:r>
              <a:rPr lang="en-US" sz="1400" b="1">
                <a:latin typeface="Arial" panose="020B0604020202020204" pitchFamily="34" charset="0"/>
                <a:cs typeface="Arial" panose="020B0604020202020204" pitchFamily="34" charset="0"/>
              </a:rPr>
              <a:t>31 rows of data</a:t>
            </a:r>
            <a:r>
              <a:rPr lang="en-US" sz="1400">
                <a:latin typeface="Arial" panose="020B0604020202020204" pitchFamily="34" charset="0"/>
                <a:cs typeface="Arial" panose="020B0604020202020204" pitchFamily="34" charset="0"/>
              </a:rPr>
              <a:t>, but I limit it to only </a:t>
            </a:r>
            <a:r>
              <a:rPr lang="en-US" sz="1400" b="1">
                <a:latin typeface="Arial" panose="020B0604020202020204" pitchFamily="34" charset="0"/>
                <a:cs typeface="Arial" panose="020B0604020202020204" pitchFamily="34" charset="0"/>
              </a:rPr>
              <a:t>10 rows of data</a:t>
            </a:r>
            <a:r>
              <a:rPr lang="en-US" sz="1400">
                <a:latin typeface="Arial" panose="020B0604020202020204" pitchFamily="34" charset="0"/>
                <a:cs typeface="Arial" panose="020B0604020202020204" pitchFamily="34" charset="0"/>
              </a:rPr>
              <a:t> that are shown. It can be seen on the next slide</a:t>
            </a:r>
            <a:endParaRPr lang="en-US" sz="140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Group 10"/>
          <p:cNvGrpSpPr/>
          <p:nvPr/>
        </p:nvGrpSpPr>
        <p:grpSpPr>
          <a:xfrm rot="0">
            <a:off x="1322705" y="295910"/>
            <a:ext cx="9546590" cy="6265545"/>
            <a:chOff x="0" y="0"/>
            <a:chExt cx="4864547" cy="3192911"/>
          </a:xfrm>
        </p:grpSpPr>
        <p:grpSp>
          <p:nvGrpSpPr>
            <p:cNvPr id="11" name="Group 11"/>
            <p:cNvGrpSpPr/>
            <p:nvPr/>
          </p:nvGrpSpPr>
          <p:grpSpPr>
            <a:xfrm rot="0">
              <a:off x="63333" y="456337"/>
              <a:ext cx="4754825" cy="2660398"/>
              <a:chOff x="0" y="0"/>
              <a:chExt cx="3420621" cy="1913890"/>
            </a:xfrm>
          </p:grpSpPr>
          <p:sp>
            <p:nvSpPr>
              <p:cNvPr id="2" name="Freeform 12"/>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sp>
        </p:grpSp>
        <p:pic>
          <p:nvPicPr>
            <p:cNvPr id="13" name="Picture 1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4864547" cy="3192911"/>
            </a:xfrm>
            <a:prstGeom prst="rect">
              <a:avLst/>
            </a:prstGeom>
          </p:spPr>
        </p:pic>
      </p:grpSp>
      <p:sp>
        <p:nvSpPr>
          <p:cNvPr id="7" name="TextBox 11"/>
          <p:cNvSpPr txBox="1"/>
          <p:nvPr/>
        </p:nvSpPr>
        <p:spPr>
          <a:xfrm>
            <a:off x="4146550" y="812800"/>
            <a:ext cx="3340100" cy="307340"/>
          </a:xfrm>
          <a:prstGeom prst="rect">
            <a:avLst/>
          </a:prstGeom>
        </p:spPr>
        <p:txBody>
          <a:bodyPr wrap="square" lIns="0" tIns="0" rIns="0" bIns="0" rtlCol="0" anchor="t">
            <a:spAutoFit/>
          </a:bodyPr>
          <a:p>
            <a:pPr algn="ctr">
              <a:lnSpc>
                <a:spcPct val="100000"/>
              </a:lnSpc>
              <a:spcBef>
                <a:spcPct val="0"/>
              </a:spcBef>
            </a:pPr>
            <a:r>
              <a:rPr lang="en-US" sz="2000">
                <a:solidFill>
                  <a:srgbClr val="E5645E"/>
                </a:solidFill>
                <a:latin typeface="Arial Black" panose="020B0A04020102020204" charset="0"/>
                <a:cs typeface="Arial Black" panose="020B0A04020102020204" charset="0"/>
              </a:rPr>
              <a:t>query result . . .</a:t>
            </a:r>
            <a:endParaRPr lang="en-US" sz="2000">
              <a:solidFill>
                <a:srgbClr val="E5645E"/>
              </a:solidFill>
              <a:latin typeface="Arial Black" panose="020B0A04020102020204" charset="0"/>
              <a:cs typeface="Arial Black" panose="020B0A04020102020204" charset="0"/>
            </a:endParaRPr>
          </a:p>
        </p:txBody>
      </p:sp>
      <p:pic>
        <p:nvPicPr>
          <p:cNvPr id="8" name="Content Placeholder 7"/>
          <p:cNvPicPr>
            <a:picLocks noChangeAspect="1"/>
          </p:cNvPicPr>
          <p:nvPr>
            <p:ph idx="1"/>
          </p:nvPr>
        </p:nvPicPr>
        <p:blipFill>
          <a:blip r:embed="rId3"/>
          <a:stretch>
            <a:fillRect/>
          </a:stretch>
        </p:blipFill>
        <p:spPr>
          <a:xfrm>
            <a:off x="2475230" y="1388110"/>
            <a:ext cx="7240905" cy="4827270"/>
          </a:xfrm>
          <a:prstGeom prst="rect">
            <a:avLst/>
          </a:prstGeom>
        </p:spPr>
      </p:pic>
      <p:pic>
        <p:nvPicPr>
          <p:cNvPr id="16"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9080" y="3789680"/>
            <a:ext cx="2914650" cy="2936875"/>
          </a:xfrm>
          <a:prstGeom prst="rect">
            <a:avLst/>
          </a:prstGeom>
        </p:spPr>
      </p:pic>
      <p:pic>
        <p:nvPicPr>
          <p:cNvPr id="20"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13715" y="812800"/>
            <a:ext cx="1343660" cy="24803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2667000" y="-2667000"/>
            <a:ext cx="6858635" cy="12192635"/>
          </a:xfrm>
          <a:prstGeom prst="rect">
            <a:avLst/>
          </a:prstGeom>
        </p:spPr>
      </p:pic>
      <p:pic>
        <p:nvPicPr>
          <p:cNvPr id="5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487660" y="-1158875"/>
            <a:ext cx="2945130" cy="2729230"/>
          </a:xfrm>
          <a:prstGeom prst="rect">
            <a:avLst/>
          </a:prstGeom>
        </p:spPr>
      </p:pic>
      <p:pic>
        <p:nvPicPr>
          <p:cNvPr id="44" name="Picture 5"/>
          <p:cNvPicPr>
            <a:picLocks noChangeAspect="1"/>
          </p:cNvPicPr>
          <p:nvPr>
            <p:ph sz="half" idx="2"/>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42110" y="1330960"/>
            <a:ext cx="9120505" cy="4173855"/>
          </a:xfrm>
          <a:prstGeom prst="rect">
            <a:avLst/>
          </a:prstGeom>
        </p:spPr>
      </p:pic>
      <p:grpSp>
        <p:nvGrpSpPr>
          <p:cNvPr id="31" name="Group 2"/>
          <p:cNvGrpSpPr/>
          <p:nvPr/>
        </p:nvGrpSpPr>
        <p:grpSpPr>
          <a:xfrm rot="0">
            <a:off x="1642110" y="1330960"/>
            <a:ext cx="8907780" cy="3889375"/>
            <a:chOff x="0" y="0"/>
            <a:chExt cx="19041306" cy="8239692"/>
          </a:xfrm>
        </p:grpSpPr>
        <p:grpSp>
          <p:nvGrpSpPr>
            <p:cNvPr id="32" name="Group 3"/>
            <p:cNvGrpSpPr/>
            <p:nvPr/>
          </p:nvGrpSpPr>
          <p:grpSpPr>
            <a:xfrm rot="0">
              <a:off x="148027" y="2347862"/>
              <a:ext cx="18760682" cy="5652794"/>
              <a:chOff x="0" y="0"/>
              <a:chExt cx="1844847" cy="555872"/>
            </a:xfrm>
          </p:grpSpPr>
          <p:sp>
            <p:nvSpPr>
              <p:cNvPr id="33" name="Freeform 4"/>
              <p:cNvSpPr/>
              <p:nvPr/>
            </p:nvSpPr>
            <p:spPr>
              <a:xfrm>
                <a:off x="0" y="0"/>
                <a:ext cx="1844847" cy="555872"/>
              </a:xfrm>
              <a:custGeom>
                <a:avLst/>
                <a:gdLst/>
                <a:ahLst/>
                <a:cxnLst/>
                <a:rect l="l" t="t" r="r" b="b"/>
                <a:pathLst>
                  <a:path w="1844847" h="555872">
                    <a:moveTo>
                      <a:pt x="0" y="0"/>
                    </a:moveTo>
                    <a:lnTo>
                      <a:pt x="1844847" y="0"/>
                    </a:lnTo>
                    <a:lnTo>
                      <a:pt x="1844847" y="555872"/>
                    </a:lnTo>
                    <a:lnTo>
                      <a:pt x="0" y="555872"/>
                    </a:lnTo>
                    <a:close/>
                  </a:path>
                </a:pathLst>
              </a:custGeom>
              <a:solidFill>
                <a:srgbClr val="FFFFFF"/>
              </a:solidFill>
            </p:spPr>
          </p:sp>
        </p:grpSp>
        <p:pic>
          <p:nvPicPr>
            <p:cNvPr id="34" name="Picture 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19041306" cy="8239692"/>
            </a:xfrm>
            <a:prstGeom prst="rect">
              <a:avLst/>
            </a:prstGeom>
          </p:spPr>
        </p:pic>
      </p:grpSp>
      <p:sp>
        <p:nvSpPr>
          <p:cNvPr id="48" name="TextBox 10"/>
          <p:cNvSpPr txBox="1"/>
          <p:nvPr/>
        </p:nvSpPr>
        <p:spPr>
          <a:xfrm>
            <a:off x="1977390" y="2560955"/>
            <a:ext cx="8343265" cy="415290"/>
          </a:xfrm>
          <a:prstGeom prst="rect">
            <a:avLst/>
          </a:prstGeom>
        </p:spPr>
        <p:txBody>
          <a:bodyPr wrap="square" lIns="0" tIns="0" rIns="0" bIns="0" rtlCol="0" anchor="t">
            <a:spAutoFit/>
          </a:bodyPr>
          <a:p>
            <a:pPr algn="l">
              <a:lnSpc>
                <a:spcPct val="150000"/>
              </a:lnSpc>
            </a:pPr>
            <a:r>
              <a:rPr lang="en-US">
                <a:solidFill>
                  <a:schemeClr val="tx1"/>
                </a:solidFill>
                <a:latin typeface="Arial" panose="020B0604020202020204" pitchFamily="34" charset="0"/>
                <a:cs typeface="Arial" panose="020B0604020202020204" pitchFamily="34" charset="0"/>
              </a:rPr>
              <a:t>From the question  3, filter only dates that have </a:t>
            </a:r>
            <a:r>
              <a:rPr lang="en-US" i="1">
                <a:solidFill>
                  <a:schemeClr val="tx1"/>
                </a:solidFill>
                <a:latin typeface="Arial" panose="020B0604020202020204" pitchFamily="34" charset="0"/>
                <a:cs typeface="Arial" panose="020B0604020202020204" pitchFamily="34" charset="0"/>
              </a:rPr>
              <a:t>total_product</a:t>
            </a:r>
            <a:r>
              <a:rPr lang="en-US">
                <a:solidFill>
                  <a:schemeClr val="tx1"/>
                </a:solidFill>
                <a:latin typeface="Arial" panose="020B0604020202020204" pitchFamily="34" charset="0"/>
                <a:cs typeface="Arial" panose="020B0604020202020204" pitchFamily="34" charset="0"/>
              </a:rPr>
              <a:t> more than 500</a:t>
            </a:r>
            <a:endParaRPr lang="en-US">
              <a:solidFill>
                <a:schemeClr val="tx1"/>
              </a:solidFill>
              <a:latin typeface="Arial" panose="020B0604020202020204" pitchFamily="34" charset="0"/>
              <a:cs typeface="Arial" panose="020B0604020202020204" pitchFamily="34" charset="0"/>
            </a:endParaRPr>
          </a:p>
        </p:txBody>
      </p:sp>
      <p:sp>
        <p:nvSpPr>
          <p:cNvPr id="49" name="Text Box 48"/>
          <p:cNvSpPr txBox="1"/>
          <p:nvPr/>
        </p:nvSpPr>
        <p:spPr>
          <a:xfrm>
            <a:off x="10772140" y="0"/>
            <a:ext cx="1419860" cy="1198880"/>
          </a:xfrm>
          <a:prstGeom prst="rect">
            <a:avLst/>
          </a:prstGeom>
          <a:noFill/>
        </p:spPr>
        <p:txBody>
          <a:bodyPr wrap="square" rtlCol="0" anchor="t">
            <a:spAutoFit/>
          </a:bodyPr>
          <a:p>
            <a:pPr algn="ctr"/>
            <a:r>
              <a:rPr lang="en-US" sz="7200">
                <a:solidFill>
                  <a:srgbClr val="C64946"/>
                </a:solidFill>
                <a:latin typeface="Arial Black" panose="020B0A04020102020204" charset="0"/>
                <a:cs typeface="Arial Black" panose="020B0A04020102020204" charset="0"/>
                <a:sym typeface="+mn-ea"/>
              </a:rPr>
              <a:t>4</a:t>
            </a:r>
            <a:endParaRPr lang="en-US" sz="7200">
              <a:solidFill>
                <a:srgbClr val="C64946"/>
              </a:solidFill>
              <a:latin typeface="Arial Black" panose="020B0A04020102020204" charset="0"/>
              <a:cs typeface="Arial Black" panose="020B0A04020102020204" charset="0"/>
              <a:sym typeface="+mn-ea"/>
            </a:endParaRPr>
          </a:p>
        </p:txBody>
      </p:sp>
      <p:sp>
        <p:nvSpPr>
          <p:cNvPr id="51" name="TextBox 11"/>
          <p:cNvSpPr txBox="1"/>
          <p:nvPr/>
        </p:nvSpPr>
        <p:spPr>
          <a:xfrm>
            <a:off x="3721735" y="1976120"/>
            <a:ext cx="3340100" cy="307340"/>
          </a:xfrm>
          <a:prstGeom prst="rect">
            <a:avLst/>
          </a:prstGeom>
        </p:spPr>
        <p:txBody>
          <a:bodyPr wrap="square" lIns="0" tIns="0" rIns="0" bIns="0" rtlCol="0" anchor="t">
            <a:spAutoFit/>
          </a:bodyPr>
          <a:p>
            <a:pPr algn="l">
              <a:lnSpc>
                <a:spcPct val="100000"/>
              </a:lnSpc>
              <a:spcBef>
                <a:spcPct val="0"/>
              </a:spcBef>
            </a:pPr>
            <a:r>
              <a:rPr lang="en-US" sz="2000">
                <a:solidFill>
                  <a:srgbClr val="E5645E"/>
                </a:solidFill>
                <a:latin typeface="Arial Black" panose="020B0A04020102020204" charset="0"/>
                <a:cs typeface="Arial Black" panose="020B0A04020102020204" charset="0"/>
              </a:rPr>
              <a:t>question number 4</a:t>
            </a:r>
            <a:endParaRPr lang="en-US" sz="2000">
              <a:solidFill>
                <a:srgbClr val="E5645E"/>
              </a:solidFill>
              <a:latin typeface="Arial Black" panose="020B0A04020102020204" charset="0"/>
              <a:cs typeface="Arial Black" panose="020B0A040201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7575</Words>
  <Application>WPS Presentation</Application>
  <PresentationFormat>Widescreen</PresentationFormat>
  <Paragraphs>266</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SimSun</vt:lpstr>
      <vt:lpstr>Wingdings</vt:lpstr>
      <vt:lpstr>Arial Black</vt:lpstr>
      <vt:lpstr>Microsoft YaHei</vt:lpstr>
      <vt:lpstr>Arial Unicode MS</vt:lpstr>
      <vt:lpstr>Calibri Light</vt:lpstr>
      <vt:lpstr>Calibri</vt:lpstr>
      <vt:lpstr>Quicksand</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IT-FRISKA</cp:lastModifiedBy>
  <cp:revision>32</cp:revision>
  <dcterms:created xsi:type="dcterms:W3CDTF">2022-07-10T07:18:00Z</dcterms:created>
  <dcterms:modified xsi:type="dcterms:W3CDTF">2022-07-30T16:06:45Z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6209918747484E8E93B37F4F5DF85D54</vt:lpwstr>
  </property>
  <property fmtid="{D5CDD505-2E9C-101B-9397-08002B2CF9AE}" pid="3" name="KSOProductBuildVer">
    <vt:lpwstr>1033-11.2.0.11191</vt:lpwstr>
  </property>
</Properties>
</file>