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Canva Sans" panose="020B0604020202020204" charset="0"/>
      <p:regular r:id="rId9"/>
    </p:embeddedFont>
    <p:embeddedFont>
      <p:font typeface="Canva Sans Bold" panose="020B0604020202020204" charset="0"/>
      <p:regular r:id="rId10"/>
    </p:embeddedFont>
    <p:embeddedFont>
      <p:font typeface="Muli" panose="020B0604020202020204" charset="0"/>
      <p:regular r:id="rId11"/>
    </p:embeddedFont>
    <p:embeddedFont>
      <p:font typeface="Muli Bold" panose="020B0604020202020204" charset="0"/>
      <p:regular r:id="rId12"/>
    </p:embeddedFont>
    <p:embeddedFont>
      <p:font typeface="Muli Semi-Bold" panose="020B0604020202020204" charset="0"/>
      <p:regular r:id="rId13"/>
    </p:embeddedFont>
    <p:embeddedFont>
      <p:font typeface="Muli Ultra-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2" d="100"/>
          <a:sy n="72" d="100"/>
        </p:scale>
        <p:origin x="65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5975614" y="8397708"/>
            <a:ext cx="217634" cy="146330"/>
            <a:chOff x="0" y="0"/>
            <a:chExt cx="1930400" cy="1297940"/>
          </a:xfrm>
        </p:grpSpPr>
        <p:sp>
          <p:nvSpPr>
            <p:cNvPr id="3" name="Freeform 3"/>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FFFFFF"/>
            </a:solidFill>
          </p:spPr>
        </p:sp>
      </p:grpSp>
      <p:grpSp>
        <p:nvGrpSpPr>
          <p:cNvPr id="4" name="Group 4"/>
          <p:cNvGrpSpPr/>
          <p:nvPr/>
        </p:nvGrpSpPr>
        <p:grpSpPr>
          <a:xfrm>
            <a:off x="8711372" y="1028700"/>
            <a:ext cx="8547928" cy="7453039"/>
            <a:chOff x="0" y="0"/>
            <a:chExt cx="11397237" cy="9937385"/>
          </a:xfrm>
        </p:grpSpPr>
        <p:sp>
          <p:nvSpPr>
            <p:cNvPr id="5" name="Freeform 5"/>
            <p:cNvSpPr/>
            <p:nvPr/>
          </p:nvSpPr>
          <p:spPr>
            <a:xfrm rot="-122908">
              <a:off x="3306523" y="7002795"/>
              <a:ext cx="8043389" cy="2791726"/>
            </a:xfrm>
            <a:custGeom>
              <a:avLst/>
              <a:gdLst/>
              <a:ahLst/>
              <a:cxnLst/>
              <a:rect l="l" t="t" r="r" b="b"/>
              <a:pathLst>
                <a:path w="8043389" h="2791726">
                  <a:moveTo>
                    <a:pt x="0" y="0"/>
                  </a:moveTo>
                  <a:lnTo>
                    <a:pt x="8043389" y="0"/>
                  </a:lnTo>
                  <a:lnTo>
                    <a:pt x="8043389" y="2791727"/>
                  </a:lnTo>
                  <a:lnTo>
                    <a:pt x="0" y="2791727"/>
                  </a:lnTo>
                  <a:lnTo>
                    <a:pt x="0" y="0"/>
                  </a:lnTo>
                  <a:close/>
                </a:path>
              </a:pathLst>
            </a:custGeom>
            <a:blipFill>
              <a:blip r:embed="rId2">
                <a:alphaModFix amt="51000"/>
              </a:blip>
              <a:stretch>
                <a:fillRect/>
              </a:stretch>
            </a:blipFill>
          </p:spPr>
        </p:sp>
        <p:grpSp>
          <p:nvGrpSpPr>
            <p:cNvPr id="6" name="Group 6"/>
            <p:cNvGrpSpPr/>
            <p:nvPr/>
          </p:nvGrpSpPr>
          <p:grpSpPr>
            <a:xfrm>
              <a:off x="0" y="0"/>
              <a:ext cx="8816962" cy="881696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FF9FD"/>
              </a:solidFill>
            </p:spPr>
          </p:sp>
        </p:grpSp>
        <p:sp>
          <p:nvSpPr>
            <p:cNvPr id="8" name="Freeform 8"/>
            <p:cNvSpPr/>
            <p:nvPr/>
          </p:nvSpPr>
          <p:spPr>
            <a:xfrm>
              <a:off x="3486358" y="992883"/>
              <a:ext cx="6526339" cy="7405775"/>
            </a:xfrm>
            <a:custGeom>
              <a:avLst/>
              <a:gdLst/>
              <a:ahLst/>
              <a:cxnLst/>
              <a:rect l="l" t="t" r="r" b="b"/>
              <a:pathLst>
                <a:path w="6526339" h="7405775">
                  <a:moveTo>
                    <a:pt x="0" y="0"/>
                  </a:moveTo>
                  <a:lnTo>
                    <a:pt x="6526339" y="0"/>
                  </a:lnTo>
                  <a:lnTo>
                    <a:pt x="6526339" y="7405775"/>
                  </a:lnTo>
                  <a:lnTo>
                    <a:pt x="0" y="740577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grpSp>
        <p:nvGrpSpPr>
          <p:cNvPr id="9" name="Group 9"/>
          <p:cNvGrpSpPr/>
          <p:nvPr/>
        </p:nvGrpSpPr>
        <p:grpSpPr>
          <a:xfrm>
            <a:off x="1028700" y="1405745"/>
            <a:ext cx="15906058" cy="8210695"/>
            <a:chOff x="0" y="-47625"/>
            <a:chExt cx="21208078" cy="10947594"/>
          </a:xfrm>
        </p:grpSpPr>
        <p:sp>
          <p:nvSpPr>
            <p:cNvPr id="10" name="TextBox 10"/>
            <p:cNvSpPr txBox="1"/>
            <p:nvPr/>
          </p:nvSpPr>
          <p:spPr>
            <a:xfrm>
              <a:off x="0" y="5476010"/>
              <a:ext cx="5292355" cy="547158"/>
            </a:xfrm>
            <a:prstGeom prst="rect">
              <a:avLst/>
            </a:prstGeom>
          </p:spPr>
          <p:txBody>
            <a:bodyPr lIns="0" tIns="0" rIns="0" bIns="0" rtlCol="0" anchor="t">
              <a:spAutoFit/>
            </a:bodyPr>
            <a:lstStyle/>
            <a:p>
              <a:pPr>
                <a:lnSpc>
                  <a:spcPts val="3500"/>
                </a:lnSpc>
              </a:pPr>
              <a:r>
                <a:rPr lang="en-US" sz="2500" dirty="0">
                  <a:solidFill>
                    <a:srgbClr val="0E2C4B"/>
                  </a:solidFill>
                  <a:latin typeface="Muli"/>
                </a:rPr>
                <a:t>Team: Sparks </a:t>
              </a:r>
            </a:p>
          </p:txBody>
        </p:sp>
        <p:sp>
          <p:nvSpPr>
            <p:cNvPr id="11" name="TextBox 11"/>
            <p:cNvSpPr txBox="1"/>
            <p:nvPr/>
          </p:nvSpPr>
          <p:spPr>
            <a:xfrm>
              <a:off x="0" y="1314908"/>
              <a:ext cx="8449797" cy="3895725"/>
            </a:xfrm>
            <a:prstGeom prst="rect">
              <a:avLst/>
            </a:prstGeom>
          </p:spPr>
          <p:txBody>
            <a:bodyPr lIns="0" tIns="0" rIns="0" bIns="0" rtlCol="0" anchor="t">
              <a:spAutoFit/>
            </a:bodyPr>
            <a:lstStyle/>
            <a:p>
              <a:pPr>
                <a:lnSpc>
                  <a:spcPts val="11520"/>
                </a:lnSpc>
              </a:pPr>
              <a:r>
                <a:rPr lang="en-US" sz="9600">
                  <a:solidFill>
                    <a:srgbClr val="0E2C4B"/>
                  </a:solidFill>
                  <a:latin typeface="Muli Ultra-Bold"/>
                </a:rPr>
                <a:t>BANK </a:t>
              </a:r>
            </a:p>
            <a:p>
              <a:pPr>
                <a:lnSpc>
                  <a:spcPts val="11520"/>
                </a:lnSpc>
              </a:pPr>
              <a:r>
                <a:rPr lang="en-US" sz="9600">
                  <a:solidFill>
                    <a:srgbClr val="0E2C4B"/>
                  </a:solidFill>
                  <a:latin typeface="Muli Ultra-Bold"/>
                </a:rPr>
                <a:t>ANALYSIS</a:t>
              </a:r>
            </a:p>
          </p:txBody>
        </p:sp>
        <p:sp>
          <p:nvSpPr>
            <p:cNvPr id="12" name="TextBox 12"/>
            <p:cNvSpPr txBox="1"/>
            <p:nvPr/>
          </p:nvSpPr>
          <p:spPr>
            <a:xfrm>
              <a:off x="0" y="-47625"/>
              <a:ext cx="6684345" cy="688552"/>
            </a:xfrm>
            <a:prstGeom prst="rect">
              <a:avLst/>
            </a:prstGeom>
          </p:spPr>
          <p:txBody>
            <a:bodyPr lIns="0" tIns="0" rIns="0" bIns="0" rtlCol="0" anchor="t">
              <a:spAutoFit/>
            </a:bodyPr>
            <a:lstStyle/>
            <a:p>
              <a:pPr>
                <a:lnSpc>
                  <a:spcPts val="4480"/>
                </a:lnSpc>
              </a:pPr>
              <a:r>
                <a:rPr lang="en-US" sz="3200">
                  <a:solidFill>
                    <a:srgbClr val="004AAD"/>
                  </a:solidFill>
                  <a:latin typeface="Muli Ultra-Bold"/>
                </a:rPr>
                <a:t>We</a:t>
              </a:r>
              <a:r>
                <a:rPr lang="en-US" sz="3200">
                  <a:solidFill>
                    <a:srgbClr val="38B6FF"/>
                  </a:solidFill>
                  <a:latin typeface="Muli Ultra-Bold"/>
                </a:rPr>
                <a:t>Dash</a:t>
              </a:r>
            </a:p>
          </p:txBody>
        </p:sp>
        <p:sp>
          <p:nvSpPr>
            <p:cNvPr id="13" name="TextBox 13"/>
            <p:cNvSpPr txBox="1"/>
            <p:nvPr/>
          </p:nvSpPr>
          <p:spPr>
            <a:xfrm>
              <a:off x="2000738" y="1999888"/>
              <a:ext cx="8242825" cy="1107017"/>
            </a:xfrm>
            <a:prstGeom prst="rect">
              <a:avLst/>
            </a:prstGeom>
          </p:spPr>
          <p:txBody>
            <a:bodyPr lIns="0" tIns="0" rIns="0" bIns="0" rtlCol="0" anchor="t">
              <a:spAutoFit/>
            </a:bodyPr>
            <a:lstStyle/>
            <a:p>
              <a:pPr algn="ctr">
                <a:lnSpc>
                  <a:spcPts val="7000"/>
                </a:lnSpc>
                <a:spcBef>
                  <a:spcPct val="0"/>
                </a:spcBef>
              </a:pPr>
              <a:r>
                <a:rPr lang="en-US" sz="5000">
                  <a:solidFill>
                    <a:srgbClr val="000000"/>
                  </a:solidFill>
                  <a:latin typeface="Muli Bold"/>
                </a:rPr>
                <a:t>DATA</a:t>
              </a:r>
            </a:p>
          </p:txBody>
        </p:sp>
        <p:sp>
          <p:nvSpPr>
            <p:cNvPr id="14" name="TextBox 14"/>
            <p:cNvSpPr txBox="1"/>
            <p:nvPr/>
          </p:nvSpPr>
          <p:spPr>
            <a:xfrm>
              <a:off x="13037374" y="10374824"/>
              <a:ext cx="8170704" cy="525145"/>
            </a:xfrm>
            <a:prstGeom prst="rect">
              <a:avLst/>
            </a:prstGeom>
          </p:spPr>
          <p:txBody>
            <a:bodyPr lIns="0" tIns="0" rIns="0" bIns="0" rtlCol="0" anchor="t">
              <a:spAutoFit/>
            </a:bodyPr>
            <a:lstStyle/>
            <a:p>
              <a:pPr algn="ctr">
                <a:lnSpc>
                  <a:spcPts val="3359"/>
                </a:lnSpc>
                <a:spcBef>
                  <a:spcPct val="0"/>
                </a:spcBef>
              </a:pPr>
              <a:endParaRPr/>
            </a:p>
          </p:txBody>
        </p:sp>
        <p:sp>
          <p:nvSpPr>
            <p:cNvPr id="15" name="TextBox 15"/>
            <p:cNvSpPr txBox="1"/>
            <p:nvPr/>
          </p:nvSpPr>
          <p:spPr>
            <a:xfrm>
              <a:off x="0" y="6264469"/>
              <a:ext cx="6350000" cy="3954758"/>
            </a:xfrm>
            <a:prstGeom prst="rect">
              <a:avLst/>
            </a:prstGeom>
          </p:spPr>
          <p:txBody>
            <a:bodyPr wrap="square" lIns="0" tIns="0" rIns="0" bIns="0" rtlCol="0" anchor="t">
              <a:spAutoFit/>
            </a:bodyPr>
            <a:lstStyle/>
            <a:p>
              <a:pPr>
                <a:lnSpc>
                  <a:spcPts val="5879"/>
                </a:lnSpc>
              </a:pPr>
              <a:r>
                <a:rPr lang="en-US" sz="4199" dirty="0">
                  <a:solidFill>
                    <a:srgbClr val="0E2C4B"/>
                  </a:solidFill>
                  <a:latin typeface="Muli Bold"/>
                </a:rPr>
                <a:t>Members:</a:t>
              </a:r>
            </a:p>
            <a:p>
              <a:pPr>
                <a:lnSpc>
                  <a:spcPts val="5879"/>
                </a:lnSpc>
              </a:pPr>
              <a:r>
                <a:rPr lang="en-US" sz="4199" dirty="0" err="1">
                  <a:solidFill>
                    <a:srgbClr val="000000"/>
                  </a:solidFill>
                  <a:latin typeface="Muli"/>
                </a:rPr>
                <a:t>Aaghash</a:t>
              </a:r>
              <a:r>
                <a:rPr lang="en-US" sz="4199" dirty="0">
                  <a:solidFill>
                    <a:srgbClr val="000000"/>
                  </a:solidFill>
                  <a:latin typeface="Muli"/>
                </a:rPr>
                <a:t> M</a:t>
              </a:r>
            </a:p>
            <a:p>
              <a:pPr>
                <a:lnSpc>
                  <a:spcPts val="5879"/>
                </a:lnSpc>
              </a:pPr>
              <a:r>
                <a:rPr lang="en-US" sz="4199" dirty="0" err="1">
                  <a:solidFill>
                    <a:srgbClr val="000000"/>
                  </a:solidFill>
                  <a:latin typeface="Muli"/>
                </a:rPr>
                <a:t>Sanjey</a:t>
              </a:r>
              <a:r>
                <a:rPr lang="en-US" sz="4199" dirty="0">
                  <a:solidFill>
                    <a:srgbClr val="000000"/>
                  </a:solidFill>
                  <a:latin typeface="Muli"/>
                </a:rPr>
                <a:t> G M</a:t>
              </a:r>
            </a:p>
            <a:p>
              <a:pPr>
                <a:lnSpc>
                  <a:spcPts val="5879"/>
                </a:lnSpc>
                <a:spcBef>
                  <a:spcPct val="0"/>
                </a:spcBef>
              </a:pPr>
              <a:r>
                <a:rPr lang="en-US" sz="4199" dirty="0" err="1">
                  <a:solidFill>
                    <a:srgbClr val="000000"/>
                  </a:solidFill>
                  <a:latin typeface="Muli"/>
                </a:rPr>
                <a:t>Maniraj</a:t>
              </a:r>
              <a:r>
                <a:rPr lang="en-US" sz="4199" dirty="0">
                  <a:solidFill>
                    <a:srgbClr val="000000"/>
                  </a:solidFill>
                  <a:latin typeface="Muli"/>
                </a:rPr>
                <a:t> T</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3F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36488"/>
            <a:ext cx="16929628" cy="9814023"/>
            <a:chOff x="0" y="0"/>
            <a:chExt cx="22572837" cy="13085364"/>
          </a:xfrm>
        </p:grpSpPr>
        <p:grpSp>
          <p:nvGrpSpPr>
            <p:cNvPr id="3" name="Group 3"/>
            <p:cNvGrpSpPr/>
            <p:nvPr/>
          </p:nvGrpSpPr>
          <p:grpSpPr>
            <a:xfrm>
              <a:off x="10064640" y="0"/>
              <a:ext cx="12508198" cy="13085364"/>
              <a:chOff x="0" y="0"/>
              <a:chExt cx="7504918" cy="7851218"/>
            </a:xfrm>
          </p:grpSpPr>
          <p:sp>
            <p:nvSpPr>
              <p:cNvPr id="4" name="Freeform 4"/>
              <p:cNvSpPr/>
              <p:nvPr/>
            </p:nvSpPr>
            <p:spPr>
              <a:xfrm>
                <a:off x="0" y="0"/>
                <a:ext cx="7504919" cy="7851218"/>
              </a:xfrm>
              <a:custGeom>
                <a:avLst/>
                <a:gdLst/>
                <a:ahLst/>
                <a:cxnLst/>
                <a:rect l="l" t="t" r="r" b="b"/>
                <a:pathLst>
                  <a:path w="7504919" h="7851218">
                    <a:moveTo>
                      <a:pt x="7380458" y="7851218"/>
                    </a:moveTo>
                    <a:lnTo>
                      <a:pt x="124460" y="7851218"/>
                    </a:lnTo>
                    <a:cubicBezTo>
                      <a:pt x="55880" y="7851218"/>
                      <a:pt x="0" y="7795338"/>
                      <a:pt x="0" y="7726759"/>
                    </a:cubicBezTo>
                    <a:lnTo>
                      <a:pt x="0" y="124460"/>
                    </a:lnTo>
                    <a:cubicBezTo>
                      <a:pt x="0" y="55880"/>
                      <a:pt x="55880" y="0"/>
                      <a:pt x="124460" y="0"/>
                    </a:cubicBezTo>
                    <a:lnTo>
                      <a:pt x="7380459" y="0"/>
                    </a:lnTo>
                    <a:cubicBezTo>
                      <a:pt x="7449038" y="0"/>
                      <a:pt x="7504919" y="55880"/>
                      <a:pt x="7504919" y="124460"/>
                    </a:cubicBezTo>
                    <a:lnTo>
                      <a:pt x="7504919" y="7726759"/>
                    </a:lnTo>
                    <a:cubicBezTo>
                      <a:pt x="7504919" y="7795338"/>
                      <a:pt x="7449038" y="7851218"/>
                      <a:pt x="7380459" y="7851218"/>
                    </a:cubicBezTo>
                    <a:close/>
                  </a:path>
                </a:pathLst>
              </a:custGeom>
              <a:solidFill>
                <a:srgbClr val="FFFFFF"/>
              </a:solidFill>
            </p:spPr>
          </p:sp>
        </p:grpSp>
        <p:grpSp>
          <p:nvGrpSpPr>
            <p:cNvPr id="5" name="Group 5"/>
            <p:cNvGrpSpPr/>
            <p:nvPr/>
          </p:nvGrpSpPr>
          <p:grpSpPr>
            <a:xfrm>
              <a:off x="0" y="4747749"/>
              <a:ext cx="6702579" cy="1100667"/>
              <a:chOff x="0" y="0"/>
              <a:chExt cx="4021547" cy="660400"/>
            </a:xfrm>
          </p:grpSpPr>
          <p:sp>
            <p:nvSpPr>
              <p:cNvPr id="6" name="Freeform 6"/>
              <p:cNvSpPr/>
              <p:nvPr/>
            </p:nvSpPr>
            <p:spPr>
              <a:xfrm>
                <a:off x="0" y="0"/>
                <a:ext cx="4021548" cy="660400"/>
              </a:xfrm>
              <a:custGeom>
                <a:avLst/>
                <a:gdLst/>
                <a:ahLst/>
                <a:cxnLst/>
                <a:rect l="l" t="t" r="r" b="b"/>
                <a:pathLst>
                  <a:path w="4021548" h="660400">
                    <a:moveTo>
                      <a:pt x="3897087" y="660400"/>
                    </a:moveTo>
                    <a:lnTo>
                      <a:pt x="124460" y="660400"/>
                    </a:lnTo>
                    <a:cubicBezTo>
                      <a:pt x="55880" y="660400"/>
                      <a:pt x="0" y="604520"/>
                      <a:pt x="0" y="535940"/>
                    </a:cubicBezTo>
                    <a:lnTo>
                      <a:pt x="0" y="124460"/>
                    </a:lnTo>
                    <a:cubicBezTo>
                      <a:pt x="0" y="55880"/>
                      <a:pt x="55880" y="0"/>
                      <a:pt x="124460" y="0"/>
                    </a:cubicBezTo>
                    <a:lnTo>
                      <a:pt x="3897088" y="0"/>
                    </a:lnTo>
                    <a:cubicBezTo>
                      <a:pt x="3965668" y="0"/>
                      <a:pt x="4021548" y="55880"/>
                      <a:pt x="4021548" y="124460"/>
                    </a:cubicBezTo>
                    <a:lnTo>
                      <a:pt x="4021548" y="535940"/>
                    </a:lnTo>
                    <a:cubicBezTo>
                      <a:pt x="4021548" y="604520"/>
                      <a:pt x="3965668" y="660400"/>
                      <a:pt x="3897088" y="660400"/>
                    </a:cubicBezTo>
                    <a:close/>
                  </a:path>
                </a:pathLst>
              </a:custGeom>
              <a:solidFill>
                <a:srgbClr val="F36825"/>
              </a:solidFill>
            </p:spPr>
          </p:sp>
        </p:grpSp>
        <p:sp>
          <p:nvSpPr>
            <p:cNvPr id="7" name="TextBox 7"/>
            <p:cNvSpPr txBox="1"/>
            <p:nvPr/>
          </p:nvSpPr>
          <p:spPr>
            <a:xfrm>
              <a:off x="0" y="1350686"/>
              <a:ext cx="8230830" cy="2822222"/>
            </a:xfrm>
            <a:prstGeom prst="rect">
              <a:avLst/>
            </a:prstGeom>
          </p:spPr>
          <p:txBody>
            <a:bodyPr lIns="0" tIns="0" rIns="0" bIns="0" rtlCol="0" anchor="t">
              <a:spAutoFit/>
            </a:bodyPr>
            <a:lstStyle/>
            <a:p>
              <a:pPr>
                <a:lnSpc>
                  <a:spcPts val="8400"/>
                </a:lnSpc>
              </a:pPr>
              <a:r>
                <a:rPr lang="en-US" sz="7000">
                  <a:solidFill>
                    <a:srgbClr val="0E2C4B"/>
                  </a:solidFill>
                  <a:latin typeface="Muli Ultra-Bold"/>
                </a:rPr>
                <a:t>Table of Contents</a:t>
              </a:r>
            </a:p>
          </p:txBody>
        </p:sp>
        <p:sp>
          <p:nvSpPr>
            <p:cNvPr id="8" name="TextBox 8"/>
            <p:cNvSpPr txBox="1"/>
            <p:nvPr/>
          </p:nvSpPr>
          <p:spPr>
            <a:xfrm>
              <a:off x="693230" y="4983052"/>
              <a:ext cx="5587728" cy="554919"/>
            </a:xfrm>
            <a:prstGeom prst="rect">
              <a:avLst/>
            </a:prstGeom>
          </p:spPr>
          <p:txBody>
            <a:bodyPr lIns="0" tIns="0" rIns="0" bIns="0" rtlCol="0" anchor="t">
              <a:spAutoFit/>
            </a:bodyPr>
            <a:lstStyle/>
            <a:p>
              <a:pPr>
                <a:lnSpc>
                  <a:spcPts val="3360"/>
                </a:lnSpc>
              </a:pPr>
              <a:r>
                <a:rPr lang="en-US" sz="2800">
                  <a:solidFill>
                    <a:srgbClr val="FFFFFF"/>
                  </a:solidFill>
                  <a:latin typeface="Muli Semi-Bold"/>
                </a:rPr>
                <a:t>Points for discussion</a:t>
              </a:r>
            </a:p>
          </p:txBody>
        </p:sp>
      </p:grpSp>
      <p:graphicFrame>
        <p:nvGraphicFramePr>
          <p:cNvPr id="9" name="Table 9"/>
          <p:cNvGraphicFramePr>
            <a:graphicFrameLocks noGrp="1"/>
          </p:cNvGraphicFramePr>
          <p:nvPr/>
        </p:nvGraphicFramePr>
        <p:xfrm>
          <a:off x="9681572" y="2183782"/>
          <a:ext cx="7284906" cy="5919436"/>
        </p:xfrm>
        <a:graphic>
          <a:graphicData uri="http://schemas.openxmlformats.org/drawingml/2006/table">
            <a:tbl>
              <a:tblPr/>
              <a:tblGrid>
                <a:gridCol w="7254737">
                  <a:extLst>
                    <a:ext uri="{9D8B030D-6E8A-4147-A177-3AD203B41FA5}">
                      <a16:colId xmlns:a16="http://schemas.microsoft.com/office/drawing/2014/main" val="20000"/>
                    </a:ext>
                  </a:extLst>
                </a:gridCol>
              </a:tblGrid>
              <a:tr h="1365988">
                <a:tc>
                  <a:txBody>
                    <a:bodyPr/>
                    <a:lstStyle/>
                    <a:p>
                      <a:pPr algn="just">
                        <a:lnSpc>
                          <a:spcPts val="3359"/>
                        </a:lnSpc>
                        <a:defRPr/>
                      </a:pPr>
                      <a:r>
                        <a:rPr lang="en-US" sz="2399">
                          <a:solidFill>
                            <a:srgbClr val="0E2C4B"/>
                          </a:solidFill>
                          <a:latin typeface="Muli"/>
                        </a:rPr>
                        <a:t>The visualizations should depict how top 5 players performed in terms on POS spends, ECOM spends and ATM withdrawal.</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76200" cap="flat" cmpd="sng" algn="ctr">
                      <a:solidFill>
                        <a:srgbClr val="F2F3F4"/>
                      </a:solidFill>
                      <a:prstDash val="solid"/>
                      <a:round/>
                      <a:headEnd type="none" w="med" len="med"/>
                      <a:tailEnd type="none" w="med" len="med"/>
                    </a:lnB>
                  </a:tcPr>
                </a:tc>
                <a:extLst>
                  <a:ext uri="{0D108BD9-81ED-4DB2-BD59-A6C34878D82A}">
                    <a16:rowId xmlns:a16="http://schemas.microsoft.com/office/drawing/2014/main" val="10000"/>
                  </a:ext>
                </a:extLst>
              </a:tr>
              <a:tr h="1365988">
                <a:tc>
                  <a:txBody>
                    <a:bodyPr/>
                    <a:lstStyle/>
                    <a:p>
                      <a:pPr algn="just">
                        <a:lnSpc>
                          <a:spcPts val="3359"/>
                        </a:lnSpc>
                        <a:defRPr/>
                      </a:pPr>
                      <a:r>
                        <a:rPr lang="en-US" sz="2399">
                          <a:solidFill>
                            <a:srgbClr val="0E2C4B"/>
                          </a:solidFill>
                          <a:latin typeface="Muli"/>
                        </a:rPr>
                        <a:t>How many outstanding debit cards does the market leader and market challenger have?</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76200" cap="flat" cmpd="sng" algn="ctr">
                      <a:solidFill>
                        <a:srgbClr val="F2F3F4"/>
                      </a:solidFill>
                      <a:prstDash val="solid"/>
                      <a:round/>
                      <a:headEnd type="none" w="med" len="med"/>
                      <a:tailEnd type="none" w="med" len="med"/>
                    </a:lnT>
                    <a:lnB w="76200" cap="flat" cmpd="sng" algn="ctr">
                      <a:solidFill>
                        <a:srgbClr val="F2F3F4"/>
                      </a:solidFill>
                      <a:prstDash val="solid"/>
                      <a:round/>
                      <a:headEnd type="none" w="med" len="med"/>
                      <a:tailEnd type="none" w="med" len="med"/>
                    </a:lnB>
                  </a:tcPr>
                </a:tc>
                <a:extLst>
                  <a:ext uri="{0D108BD9-81ED-4DB2-BD59-A6C34878D82A}">
                    <a16:rowId xmlns:a16="http://schemas.microsoft.com/office/drawing/2014/main" val="10001"/>
                  </a:ext>
                </a:extLst>
              </a:tr>
              <a:tr h="1821474">
                <a:tc>
                  <a:txBody>
                    <a:bodyPr/>
                    <a:lstStyle/>
                    <a:p>
                      <a:pPr algn="just">
                        <a:lnSpc>
                          <a:spcPts val="3359"/>
                        </a:lnSpc>
                        <a:defRPr/>
                      </a:pPr>
                      <a:r>
                        <a:rPr lang="en-US" sz="2399">
                          <a:solidFill>
                            <a:srgbClr val="0E2C4B"/>
                          </a:solidFill>
                          <a:latin typeface="Muli"/>
                        </a:rPr>
                        <a:t>Which month shows highest POS, ECOM and ATM withdrawal in India in terms of count and amount for year 2023. What could be the reason for same?</a:t>
                      </a:r>
                      <a:endParaRPr lang="en-US" sz="1100"/>
                    </a:p>
                    <a:p>
                      <a:pPr algn="just">
                        <a:lnSpc>
                          <a:spcPts val="3359"/>
                        </a:lnSpc>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76200" cap="flat" cmpd="sng" algn="ctr">
                      <a:solidFill>
                        <a:srgbClr val="F2F3F4"/>
                      </a:solidFill>
                      <a:prstDash val="solid"/>
                      <a:round/>
                      <a:headEnd type="none" w="med" len="med"/>
                      <a:tailEnd type="none" w="med" len="med"/>
                    </a:lnT>
                    <a:lnB w="76200" cap="flat" cmpd="sng" algn="ctr">
                      <a:solidFill>
                        <a:srgbClr val="F2F3F4"/>
                      </a:solidFill>
                      <a:prstDash val="solid"/>
                      <a:round/>
                      <a:headEnd type="none" w="med" len="med"/>
                      <a:tailEnd type="none" w="med" len="med"/>
                    </a:lnB>
                  </a:tcPr>
                </a:tc>
                <a:extLst>
                  <a:ext uri="{0D108BD9-81ED-4DB2-BD59-A6C34878D82A}">
                    <a16:rowId xmlns:a16="http://schemas.microsoft.com/office/drawing/2014/main" val="10002"/>
                  </a:ext>
                </a:extLst>
              </a:tr>
              <a:tr h="1365988">
                <a:tc>
                  <a:txBody>
                    <a:bodyPr/>
                    <a:lstStyle/>
                    <a:p>
                      <a:pPr algn="just">
                        <a:lnSpc>
                          <a:spcPts val="3359"/>
                        </a:lnSpc>
                        <a:defRPr/>
                      </a:pPr>
                      <a:r>
                        <a:rPr lang="en-US" sz="2399">
                          <a:solidFill>
                            <a:srgbClr val="0E2C4B"/>
                          </a:solidFill>
                          <a:latin typeface="Muli"/>
                        </a:rPr>
                        <a:t>What is the analysis on the market leaders across the categories?</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76200" cap="flat" cmpd="sng" algn="ctr">
                      <a:solidFill>
                        <a:srgbClr val="F2F3F4"/>
                      </a:solidFill>
                      <a:prstDash val="solid"/>
                      <a:round/>
                      <a:headEnd type="none" w="med" len="med"/>
                      <a:tailEnd type="none" w="med" len="med"/>
                    </a:lnT>
                    <a:lnB w="76200" cap="flat" cmpd="sng" algn="ctr">
                      <a:solidFill>
                        <a:srgbClr val="F2F3F4"/>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00460" y="1747484"/>
            <a:ext cx="6977486" cy="6977486"/>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6EBE7"/>
            </a:solidFill>
          </p:spPr>
        </p:sp>
      </p:grpSp>
      <p:sp>
        <p:nvSpPr>
          <p:cNvPr id="4" name="Freeform 4"/>
          <p:cNvSpPr/>
          <p:nvPr/>
        </p:nvSpPr>
        <p:spPr>
          <a:xfrm rot="-1125072" flipH="1">
            <a:off x="1028700" y="6685918"/>
            <a:ext cx="6367586" cy="2210083"/>
          </a:xfrm>
          <a:custGeom>
            <a:avLst/>
            <a:gdLst/>
            <a:ahLst/>
            <a:cxnLst/>
            <a:rect l="l" t="t" r="r" b="b"/>
            <a:pathLst>
              <a:path w="6367586" h="2210083">
                <a:moveTo>
                  <a:pt x="6367586" y="0"/>
                </a:moveTo>
                <a:lnTo>
                  <a:pt x="0" y="0"/>
                </a:lnTo>
                <a:lnTo>
                  <a:pt x="0" y="2210083"/>
                </a:lnTo>
                <a:lnTo>
                  <a:pt x="6367586" y="2210083"/>
                </a:lnTo>
                <a:lnTo>
                  <a:pt x="6367586" y="0"/>
                </a:lnTo>
                <a:close/>
              </a:path>
            </a:pathLst>
          </a:custGeom>
          <a:blipFill>
            <a:blip r:embed="rId2">
              <a:alphaModFix amt="51000"/>
            </a:blip>
            <a:stretch>
              <a:fillRect/>
            </a:stretch>
          </a:blipFill>
        </p:spPr>
      </p:sp>
      <p:sp>
        <p:nvSpPr>
          <p:cNvPr id="5" name="Freeform 5"/>
          <p:cNvSpPr/>
          <p:nvPr/>
        </p:nvSpPr>
        <p:spPr>
          <a:xfrm>
            <a:off x="1303573" y="3676159"/>
            <a:ext cx="5817841" cy="4114800"/>
          </a:xfrm>
          <a:custGeom>
            <a:avLst/>
            <a:gdLst/>
            <a:ahLst/>
            <a:cxnLst/>
            <a:rect l="l" t="t" r="r" b="b"/>
            <a:pathLst>
              <a:path w="5817841" h="4114800">
                <a:moveTo>
                  <a:pt x="0" y="0"/>
                </a:moveTo>
                <a:lnTo>
                  <a:pt x="5817840" y="0"/>
                </a:lnTo>
                <a:lnTo>
                  <a:pt x="581784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6" name="Group 6"/>
          <p:cNvGrpSpPr/>
          <p:nvPr/>
        </p:nvGrpSpPr>
        <p:grpSpPr>
          <a:xfrm>
            <a:off x="9676066" y="2318985"/>
            <a:ext cx="7277675" cy="5649031"/>
            <a:chOff x="0" y="0"/>
            <a:chExt cx="9703567" cy="7532041"/>
          </a:xfrm>
        </p:grpSpPr>
        <p:sp>
          <p:nvSpPr>
            <p:cNvPr id="7" name="TextBox 7"/>
            <p:cNvSpPr txBox="1"/>
            <p:nvPr/>
          </p:nvSpPr>
          <p:spPr>
            <a:xfrm>
              <a:off x="0" y="0"/>
              <a:ext cx="9703567" cy="1016000"/>
            </a:xfrm>
            <a:prstGeom prst="rect">
              <a:avLst/>
            </a:prstGeom>
          </p:spPr>
          <p:txBody>
            <a:bodyPr lIns="0" tIns="0" rIns="0" bIns="0" rtlCol="0" anchor="t">
              <a:spAutoFit/>
            </a:bodyPr>
            <a:lstStyle/>
            <a:p>
              <a:pPr>
                <a:lnSpc>
                  <a:spcPts val="6000"/>
                </a:lnSpc>
              </a:pPr>
              <a:r>
                <a:rPr lang="en-US" sz="5000">
                  <a:solidFill>
                    <a:srgbClr val="F66819"/>
                  </a:solidFill>
                  <a:latin typeface="Muli Ultra-Bold"/>
                </a:rPr>
                <a:t>Introduction</a:t>
              </a:r>
            </a:p>
          </p:txBody>
        </p:sp>
        <p:sp>
          <p:nvSpPr>
            <p:cNvPr id="8" name="TextBox 8"/>
            <p:cNvSpPr txBox="1"/>
            <p:nvPr/>
          </p:nvSpPr>
          <p:spPr>
            <a:xfrm>
              <a:off x="0" y="1977696"/>
              <a:ext cx="8956646" cy="5554345"/>
            </a:xfrm>
            <a:prstGeom prst="rect">
              <a:avLst/>
            </a:prstGeom>
          </p:spPr>
          <p:txBody>
            <a:bodyPr lIns="0" tIns="0" rIns="0" bIns="0" rtlCol="0" anchor="t">
              <a:spAutoFit/>
            </a:bodyPr>
            <a:lstStyle/>
            <a:p>
              <a:pPr>
                <a:lnSpc>
                  <a:spcPts val="3359"/>
                </a:lnSpc>
              </a:pPr>
              <a:r>
                <a:rPr lang="en-US" sz="2400">
                  <a:solidFill>
                    <a:srgbClr val="0E2C4B"/>
                  </a:solidFill>
                  <a:latin typeface="Muli"/>
                </a:rPr>
                <a:t>In this presentation, we try to provide a  comprehensive analysis of a rich bank dataset, focusing on the intricate dynamics of Point of Sale (POS), Automated Teller Machine (ATM), and E-commerce transactions. By delving into this dataset, we aim to unravel trends, patterns, and correlation  on consumer behavior, economic activity, and the evolving landscape of digital transactions in the banking sector.</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3F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6173123" cy="2780631"/>
            <a:chOff x="0" y="0"/>
            <a:chExt cx="8230830" cy="3707507"/>
          </a:xfrm>
        </p:grpSpPr>
        <p:sp>
          <p:nvSpPr>
            <p:cNvPr id="3" name="TextBox 3"/>
            <p:cNvSpPr txBox="1"/>
            <p:nvPr/>
          </p:nvSpPr>
          <p:spPr>
            <a:xfrm>
              <a:off x="0" y="0"/>
              <a:ext cx="8230830" cy="2032000"/>
            </a:xfrm>
            <a:prstGeom prst="rect">
              <a:avLst/>
            </a:prstGeom>
          </p:spPr>
          <p:txBody>
            <a:bodyPr lIns="0" tIns="0" rIns="0" bIns="0" rtlCol="0" anchor="t">
              <a:spAutoFit/>
            </a:bodyPr>
            <a:lstStyle/>
            <a:p>
              <a:pPr>
                <a:lnSpc>
                  <a:spcPts val="6000"/>
                </a:lnSpc>
              </a:pPr>
              <a:r>
                <a:rPr lang="en-US" sz="5000">
                  <a:solidFill>
                    <a:srgbClr val="0E2C4B"/>
                  </a:solidFill>
                  <a:latin typeface="Muli Ultra-Bold"/>
                </a:rPr>
                <a:t>Top Sectors by no. of Debit Cards</a:t>
              </a:r>
            </a:p>
          </p:txBody>
        </p:sp>
        <p:grpSp>
          <p:nvGrpSpPr>
            <p:cNvPr id="4" name="Group 4"/>
            <p:cNvGrpSpPr/>
            <p:nvPr/>
          </p:nvGrpSpPr>
          <p:grpSpPr>
            <a:xfrm>
              <a:off x="0" y="2606841"/>
              <a:ext cx="6702579" cy="1100667"/>
              <a:chOff x="0" y="0"/>
              <a:chExt cx="4021547" cy="660400"/>
            </a:xfrm>
          </p:grpSpPr>
          <p:sp>
            <p:nvSpPr>
              <p:cNvPr id="5" name="Freeform 5"/>
              <p:cNvSpPr/>
              <p:nvPr/>
            </p:nvSpPr>
            <p:spPr>
              <a:xfrm>
                <a:off x="0" y="0"/>
                <a:ext cx="4021548" cy="660400"/>
              </a:xfrm>
              <a:custGeom>
                <a:avLst/>
                <a:gdLst/>
                <a:ahLst/>
                <a:cxnLst/>
                <a:rect l="l" t="t" r="r" b="b"/>
                <a:pathLst>
                  <a:path w="4021548" h="660400">
                    <a:moveTo>
                      <a:pt x="3897087" y="660400"/>
                    </a:moveTo>
                    <a:lnTo>
                      <a:pt x="124460" y="660400"/>
                    </a:lnTo>
                    <a:cubicBezTo>
                      <a:pt x="55880" y="660400"/>
                      <a:pt x="0" y="604520"/>
                      <a:pt x="0" y="535940"/>
                    </a:cubicBezTo>
                    <a:lnTo>
                      <a:pt x="0" y="124460"/>
                    </a:lnTo>
                    <a:cubicBezTo>
                      <a:pt x="0" y="55880"/>
                      <a:pt x="55880" y="0"/>
                      <a:pt x="124460" y="0"/>
                    </a:cubicBezTo>
                    <a:lnTo>
                      <a:pt x="3897088" y="0"/>
                    </a:lnTo>
                    <a:cubicBezTo>
                      <a:pt x="3965668" y="0"/>
                      <a:pt x="4021548" y="55880"/>
                      <a:pt x="4021548" y="124460"/>
                    </a:cubicBezTo>
                    <a:lnTo>
                      <a:pt x="4021548" y="535940"/>
                    </a:lnTo>
                    <a:cubicBezTo>
                      <a:pt x="4021548" y="604520"/>
                      <a:pt x="3965668" y="660400"/>
                      <a:pt x="3897088" y="660400"/>
                    </a:cubicBezTo>
                    <a:close/>
                  </a:path>
                </a:pathLst>
              </a:custGeom>
              <a:solidFill>
                <a:srgbClr val="F36825"/>
              </a:solidFill>
            </p:spPr>
          </p:sp>
        </p:grpSp>
        <p:sp>
          <p:nvSpPr>
            <p:cNvPr id="6" name="TextBox 6"/>
            <p:cNvSpPr txBox="1"/>
            <p:nvPr/>
          </p:nvSpPr>
          <p:spPr>
            <a:xfrm>
              <a:off x="693230" y="2842143"/>
              <a:ext cx="5587728" cy="554919"/>
            </a:xfrm>
            <a:prstGeom prst="rect">
              <a:avLst/>
            </a:prstGeom>
          </p:spPr>
          <p:txBody>
            <a:bodyPr lIns="0" tIns="0" rIns="0" bIns="0" rtlCol="0" anchor="t">
              <a:spAutoFit/>
            </a:bodyPr>
            <a:lstStyle/>
            <a:p>
              <a:pPr>
                <a:lnSpc>
                  <a:spcPts val="3360"/>
                </a:lnSpc>
              </a:pPr>
              <a:r>
                <a:rPr lang="en-US" sz="2800">
                  <a:solidFill>
                    <a:srgbClr val="FFFFFF"/>
                  </a:solidFill>
                  <a:latin typeface="Muli Semi-Bold"/>
                </a:rPr>
                <a:t>Points for discussion</a:t>
              </a:r>
            </a:p>
          </p:txBody>
        </p:sp>
      </p:grpSp>
      <p:grpSp>
        <p:nvGrpSpPr>
          <p:cNvPr id="7" name="Group 7"/>
          <p:cNvGrpSpPr/>
          <p:nvPr/>
        </p:nvGrpSpPr>
        <p:grpSpPr>
          <a:xfrm>
            <a:off x="8449948" y="236488"/>
            <a:ext cx="9524255" cy="9814023"/>
            <a:chOff x="0" y="0"/>
            <a:chExt cx="7619404" cy="7851218"/>
          </a:xfrm>
        </p:grpSpPr>
        <p:sp>
          <p:nvSpPr>
            <p:cNvPr id="8" name="Freeform 8"/>
            <p:cNvSpPr/>
            <p:nvPr/>
          </p:nvSpPr>
          <p:spPr>
            <a:xfrm>
              <a:off x="0" y="0"/>
              <a:ext cx="7619404" cy="7851218"/>
            </a:xfrm>
            <a:custGeom>
              <a:avLst/>
              <a:gdLst/>
              <a:ahLst/>
              <a:cxnLst/>
              <a:rect l="l" t="t" r="r" b="b"/>
              <a:pathLst>
                <a:path w="7619404" h="7851218">
                  <a:moveTo>
                    <a:pt x="7494944" y="7851218"/>
                  </a:moveTo>
                  <a:lnTo>
                    <a:pt x="124460" y="7851218"/>
                  </a:lnTo>
                  <a:cubicBezTo>
                    <a:pt x="55880" y="7851218"/>
                    <a:pt x="0" y="7795338"/>
                    <a:pt x="0" y="7726759"/>
                  </a:cubicBezTo>
                  <a:lnTo>
                    <a:pt x="0" y="124460"/>
                  </a:lnTo>
                  <a:cubicBezTo>
                    <a:pt x="0" y="55880"/>
                    <a:pt x="55880" y="0"/>
                    <a:pt x="124460" y="0"/>
                  </a:cubicBezTo>
                  <a:lnTo>
                    <a:pt x="7494944" y="0"/>
                  </a:lnTo>
                  <a:cubicBezTo>
                    <a:pt x="7563524" y="0"/>
                    <a:pt x="7619404" y="55880"/>
                    <a:pt x="7619404" y="124460"/>
                  </a:cubicBezTo>
                  <a:lnTo>
                    <a:pt x="7619404" y="7726759"/>
                  </a:lnTo>
                  <a:cubicBezTo>
                    <a:pt x="7619404" y="7795338"/>
                    <a:pt x="7563524" y="7851218"/>
                    <a:pt x="7494944" y="7851218"/>
                  </a:cubicBezTo>
                  <a:close/>
                </a:path>
              </a:pathLst>
            </a:custGeom>
            <a:solidFill>
              <a:srgbClr val="FFFFFF"/>
            </a:solidFill>
          </p:spPr>
        </p:sp>
      </p:grpSp>
      <p:sp>
        <p:nvSpPr>
          <p:cNvPr id="9" name="Freeform 9"/>
          <p:cNvSpPr/>
          <p:nvPr/>
        </p:nvSpPr>
        <p:spPr>
          <a:xfrm>
            <a:off x="8768816" y="2172677"/>
            <a:ext cx="5108399" cy="5638533"/>
          </a:xfrm>
          <a:custGeom>
            <a:avLst/>
            <a:gdLst/>
            <a:ahLst/>
            <a:cxnLst/>
            <a:rect l="l" t="t" r="r" b="b"/>
            <a:pathLst>
              <a:path w="5108399" h="5638533">
                <a:moveTo>
                  <a:pt x="0" y="0"/>
                </a:moveTo>
                <a:lnTo>
                  <a:pt x="5108399" y="0"/>
                </a:lnTo>
                <a:lnTo>
                  <a:pt x="5108399" y="5638534"/>
                </a:lnTo>
                <a:lnTo>
                  <a:pt x="0" y="5638534"/>
                </a:lnTo>
                <a:lnTo>
                  <a:pt x="0" y="0"/>
                </a:lnTo>
                <a:close/>
              </a:path>
            </a:pathLst>
          </a:custGeom>
          <a:blipFill>
            <a:blip r:embed="rId2"/>
            <a:stretch>
              <a:fillRect l="-40837" r="-43686"/>
            </a:stretch>
          </a:blipFill>
        </p:spPr>
      </p:sp>
      <p:sp>
        <p:nvSpPr>
          <p:cNvPr id="10" name="Freeform 10"/>
          <p:cNvSpPr/>
          <p:nvPr/>
        </p:nvSpPr>
        <p:spPr>
          <a:xfrm>
            <a:off x="14403624" y="1812581"/>
            <a:ext cx="2855676" cy="6358726"/>
          </a:xfrm>
          <a:custGeom>
            <a:avLst/>
            <a:gdLst/>
            <a:ahLst/>
            <a:cxnLst/>
            <a:rect l="l" t="t" r="r" b="b"/>
            <a:pathLst>
              <a:path w="2855676" h="6358726">
                <a:moveTo>
                  <a:pt x="0" y="0"/>
                </a:moveTo>
                <a:lnTo>
                  <a:pt x="2855676" y="0"/>
                </a:lnTo>
                <a:lnTo>
                  <a:pt x="2855676" y="6358726"/>
                </a:lnTo>
                <a:lnTo>
                  <a:pt x="0" y="6358726"/>
                </a:lnTo>
                <a:lnTo>
                  <a:pt x="0" y="0"/>
                </a:lnTo>
                <a:close/>
              </a:path>
            </a:pathLst>
          </a:custGeom>
          <a:blipFill>
            <a:blip r:embed="rId3"/>
            <a:stretch>
              <a:fillRect l="-670" t="-1005" b="-1005"/>
            </a:stretch>
          </a:blipFill>
        </p:spPr>
      </p:sp>
      <p:sp>
        <p:nvSpPr>
          <p:cNvPr id="11" name="TextBox 11"/>
          <p:cNvSpPr txBox="1"/>
          <p:nvPr/>
        </p:nvSpPr>
        <p:spPr>
          <a:xfrm>
            <a:off x="1028700" y="4517612"/>
            <a:ext cx="5704818" cy="4700270"/>
          </a:xfrm>
          <a:prstGeom prst="rect">
            <a:avLst/>
          </a:prstGeom>
        </p:spPr>
        <p:txBody>
          <a:bodyPr lIns="0" tIns="0" rIns="0" bIns="0" rtlCol="0" anchor="t">
            <a:spAutoFit/>
          </a:bodyPr>
          <a:lstStyle/>
          <a:p>
            <a:pPr>
              <a:lnSpc>
                <a:spcPts val="2380"/>
              </a:lnSpc>
            </a:pPr>
            <a:endParaRPr/>
          </a:p>
          <a:p>
            <a:pPr>
              <a:lnSpc>
                <a:spcPts val="2380"/>
              </a:lnSpc>
            </a:pPr>
            <a:r>
              <a:rPr lang="en-US" sz="1700">
                <a:solidFill>
                  <a:srgbClr val="000001"/>
                </a:solidFill>
                <a:latin typeface="Muli Bold"/>
              </a:rPr>
              <a:t>Public Sect</a:t>
            </a:r>
            <a:r>
              <a:rPr lang="en-US" sz="1700">
                <a:solidFill>
                  <a:srgbClr val="000000"/>
                </a:solidFill>
                <a:latin typeface="Muli Bold"/>
              </a:rPr>
              <a:t>or:</a:t>
            </a:r>
            <a:r>
              <a:rPr lang="en-US" sz="1700">
                <a:solidFill>
                  <a:srgbClr val="0E2C4B"/>
                </a:solidFill>
                <a:latin typeface="Muli Bold"/>
              </a:rPr>
              <a:t>  Debit card usage is prominent among Government employees and beneficiaries frequently utilize debit cards for salary disbursements, welfare schemes, and government-related expenses.</a:t>
            </a:r>
          </a:p>
          <a:p>
            <a:pPr>
              <a:lnSpc>
                <a:spcPts val="2380"/>
              </a:lnSpc>
            </a:pPr>
            <a:endParaRPr lang="en-US" sz="1700">
              <a:solidFill>
                <a:srgbClr val="0E2C4B"/>
              </a:solidFill>
              <a:latin typeface="Muli Bold"/>
            </a:endParaRPr>
          </a:p>
          <a:p>
            <a:pPr>
              <a:lnSpc>
                <a:spcPts val="2380"/>
              </a:lnSpc>
            </a:pPr>
            <a:r>
              <a:rPr lang="en-US" sz="1700">
                <a:solidFill>
                  <a:srgbClr val="000000"/>
                </a:solidFill>
                <a:latin typeface="Muli Bold"/>
              </a:rPr>
              <a:t>Private Sector</a:t>
            </a:r>
            <a:r>
              <a:rPr lang="en-US" sz="1700">
                <a:solidFill>
                  <a:srgbClr val="0E2C4B"/>
                </a:solidFill>
                <a:latin typeface="Muli Bold"/>
              </a:rPr>
              <a:t>: While employees and customers of private enterprises, encompassing industries such as technology, manufacturing, and services use them lesser.</a:t>
            </a:r>
          </a:p>
          <a:p>
            <a:pPr>
              <a:lnSpc>
                <a:spcPts val="2380"/>
              </a:lnSpc>
            </a:pPr>
            <a:endParaRPr lang="en-US" sz="1700">
              <a:solidFill>
                <a:srgbClr val="0E2C4B"/>
              </a:solidFill>
              <a:latin typeface="Muli Bold"/>
            </a:endParaRPr>
          </a:p>
          <a:p>
            <a:pPr>
              <a:lnSpc>
                <a:spcPts val="2380"/>
              </a:lnSpc>
            </a:pPr>
            <a:r>
              <a:rPr lang="en-US" sz="1700">
                <a:solidFill>
                  <a:srgbClr val="000000"/>
                </a:solidFill>
                <a:latin typeface="Muli Bold"/>
              </a:rPr>
              <a:t>Small Finance Sector:</a:t>
            </a:r>
            <a:r>
              <a:rPr lang="en-US" sz="1700">
                <a:solidFill>
                  <a:srgbClr val="0E2C4B"/>
                </a:solidFill>
                <a:latin typeface="Muli Bold"/>
              </a:rPr>
              <a:t> Debit cards play a crucial role in facilitating financial transactions for individuals and businesses served by small finance banks and institutions, fostering financial inclusion and accessibility.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3F4"/>
        </a:solidFill>
        <a:effectLst/>
      </p:bgPr>
    </p:bg>
    <p:spTree>
      <p:nvGrpSpPr>
        <p:cNvPr id="1" name=""/>
        <p:cNvGrpSpPr/>
        <p:nvPr/>
      </p:nvGrpSpPr>
      <p:grpSpPr>
        <a:xfrm>
          <a:off x="0" y="0"/>
          <a:ext cx="0" cy="0"/>
          <a:chOff x="0" y="0"/>
          <a:chExt cx="0" cy="0"/>
        </a:xfrm>
      </p:grpSpPr>
      <p:grpSp>
        <p:nvGrpSpPr>
          <p:cNvPr id="2" name="Group 2"/>
          <p:cNvGrpSpPr/>
          <p:nvPr/>
        </p:nvGrpSpPr>
        <p:grpSpPr>
          <a:xfrm>
            <a:off x="8577180" y="236488"/>
            <a:ext cx="9381148" cy="9814023"/>
            <a:chOff x="0" y="0"/>
            <a:chExt cx="7504918" cy="7851218"/>
          </a:xfrm>
        </p:grpSpPr>
        <p:sp>
          <p:nvSpPr>
            <p:cNvPr id="3" name="Freeform 3"/>
            <p:cNvSpPr/>
            <p:nvPr/>
          </p:nvSpPr>
          <p:spPr>
            <a:xfrm>
              <a:off x="0" y="0"/>
              <a:ext cx="7504919" cy="7851218"/>
            </a:xfrm>
            <a:custGeom>
              <a:avLst/>
              <a:gdLst/>
              <a:ahLst/>
              <a:cxnLst/>
              <a:rect l="l" t="t" r="r" b="b"/>
              <a:pathLst>
                <a:path w="7504919" h="7851218">
                  <a:moveTo>
                    <a:pt x="7380458" y="7851218"/>
                  </a:moveTo>
                  <a:lnTo>
                    <a:pt x="124460" y="7851218"/>
                  </a:lnTo>
                  <a:cubicBezTo>
                    <a:pt x="55880" y="7851218"/>
                    <a:pt x="0" y="7795338"/>
                    <a:pt x="0" y="7726759"/>
                  </a:cubicBezTo>
                  <a:lnTo>
                    <a:pt x="0" y="124460"/>
                  </a:lnTo>
                  <a:cubicBezTo>
                    <a:pt x="0" y="55880"/>
                    <a:pt x="55880" y="0"/>
                    <a:pt x="124460" y="0"/>
                  </a:cubicBezTo>
                  <a:lnTo>
                    <a:pt x="7380459" y="0"/>
                  </a:lnTo>
                  <a:cubicBezTo>
                    <a:pt x="7449038" y="0"/>
                    <a:pt x="7504919" y="55880"/>
                    <a:pt x="7504919" y="124460"/>
                  </a:cubicBezTo>
                  <a:lnTo>
                    <a:pt x="7504919" y="7726759"/>
                  </a:lnTo>
                  <a:cubicBezTo>
                    <a:pt x="7504919" y="7795338"/>
                    <a:pt x="7449038" y="7851218"/>
                    <a:pt x="7380459" y="7851218"/>
                  </a:cubicBezTo>
                  <a:close/>
                </a:path>
              </a:pathLst>
            </a:custGeom>
            <a:solidFill>
              <a:srgbClr val="FFFFFF"/>
            </a:solidFill>
          </p:spPr>
        </p:sp>
      </p:grpSp>
      <p:sp>
        <p:nvSpPr>
          <p:cNvPr id="4" name="Freeform 4"/>
          <p:cNvSpPr/>
          <p:nvPr/>
        </p:nvSpPr>
        <p:spPr>
          <a:xfrm>
            <a:off x="242126" y="2662519"/>
            <a:ext cx="8335054" cy="4961962"/>
          </a:xfrm>
          <a:custGeom>
            <a:avLst/>
            <a:gdLst/>
            <a:ahLst/>
            <a:cxnLst/>
            <a:rect l="l" t="t" r="r" b="b"/>
            <a:pathLst>
              <a:path w="8335054" h="4961962">
                <a:moveTo>
                  <a:pt x="0" y="0"/>
                </a:moveTo>
                <a:lnTo>
                  <a:pt x="8335054" y="0"/>
                </a:lnTo>
                <a:lnTo>
                  <a:pt x="8335054" y="4961962"/>
                </a:lnTo>
                <a:lnTo>
                  <a:pt x="0" y="4961962"/>
                </a:lnTo>
                <a:lnTo>
                  <a:pt x="0" y="0"/>
                </a:lnTo>
                <a:close/>
              </a:path>
            </a:pathLst>
          </a:custGeom>
          <a:blipFill>
            <a:blip r:embed="rId2"/>
            <a:stretch>
              <a:fillRect/>
            </a:stretch>
          </a:blipFill>
        </p:spPr>
      </p:sp>
      <p:sp>
        <p:nvSpPr>
          <p:cNvPr id="5" name="TextBox 5"/>
          <p:cNvSpPr txBox="1"/>
          <p:nvPr/>
        </p:nvSpPr>
        <p:spPr>
          <a:xfrm>
            <a:off x="9144000" y="836124"/>
            <a:ext cx="8584223" cy="7792720"/>
          </a:xfrm>
          <a:prstGeom prst="rect">
            <a:avLst/>
          </a:prstGeom>
        </p:spPr>
        <p:txBody>
          <a:bodyPr lIns="0" tIns="0" rIns="0" bIns="0" rtlCol="0" anchor="t">
            <a:spAutoFit/>
          </a:bodyPr>
          <a:lstStyle/>
          <a:p>
            <a:pPr>
              <a:lnSpc>
                <a:spcPts val="3079"/>
              </a:lnSpc>
            </a:pPr>
            <a:r>
              <a:rPr lang="en-US" sz="2199">
                <a:solidFill>
                  <a:srgbClr val="000000"/>
                </a:solidFill>
                <a:latin typeface="Canva Sans Bold"/>
              </a:rPr>
              <a:t>SBI</a:t>
            </a:r>
            <a:r>
              <a:rPr lang="en-US" sz="2199">
                <a:solidFill>
                  <a:srgbClr val="000000"/>
                </a:solidFill>
                <a:latin typeface="Canva Sans"/>
              </a:rPr>
              <a:t>, as one of the largest public sector banks in India, commands a significant share of the ATM transaction market.</a:t>
            </a:r>
          </a:p>
          <a:p>
            <a:pPr>
              <a:lnSpc>
                <a:spcPts val="3079"/>
              </a:lnSpc>
            </a:pPr>
            <a:r>
              <a:rPr lang="en-US" sz="2199">
                <a:solidFill>
                  <a:srgbClr val="000000"/>
                </a:solidFill>
                <a:latin typeface="Canva Sans"/>
              </a:rPr>
              <a:t>There are various ATM transaction value of SBI, highlighting its extensive network, customer reach, and strategic initiatives aimed at enhancing ATM services and accessibility.</a:t>
            </a:r>
          </a:p>
          <a:p>
            <a:pPr>
              <a:lnSpc>
                <a:spcPts val="3079"/>
              </a:lnSpc>
            </a:pPr>
            <a:r>
              <a:rPr lang="en-US" sz="2199">
                <a:solidFill>
                  <a:srgbClr val="000000"/>
                </a:solidFill>
                <a:latin typeface="Canva Sans"/>
              </a:rPr>
              <a:t>HDFC Bank:</a:t>
            </a:r>
          </a:p>
          <a:p>
            <a:pPr>
              <a:lnSpc>
                <a:spcPts val="3079"/>
              </a:lnSpc>
            </a:pPr>
            <a:endParaRPr lang="en-US" sz="2199">
              <a:solidFill>
                <a:srgbClr val="000000"/>
              </a:solidFill>
              <a:latin typeface="Canva Sans"/>
            </a:endParaRPr>
          </a:p>
          <a:p>
            <a:pPr>
              <a:lnSpc>
                <a:spcPts val="3079"/>
              </a:lnSpc>
            </a:pPr>
            <a:r>
              <a:rPr lang="en-US" sz="2199">
                <a:solidFill>
                  <a:srgbClr val="000000"/>
                </a:solidFill>
                <a:latin typeface="Canva Sans"/>
              </a:rPr>
              <a:t>While </a:t>
            </a:r>
            <a:r>
              <a:rPr lang="en-US" sz="2199">
                <a:solidFill>
                  <a:srgbClr val="000000"/>
                </a:solidFill>
                <a:latin typeface="Canva Sans Bold"/>
              </a:rPr>
              <a:t>HDFC Bank</a:t>
            </a:r>
            <a:r>
              <a:rPr lang="en-US" sz="2199">
                <a:solidFill>
                  <a:srgbClr val="000000"/>
                </a:solidFill>
                <a:latin typeface="Canva Sans"/>
              </a:rPr>
              <a:t> being is one of the leading private sector banks renowned for its innovative banking solutions and extensive ATM network.</a:t>
            </a:r>
          </a:p>
          <a:p>
            <a:pPr>
              <a:lnSpc>
                <a:spcPts val="3079"/>
              </a:lnSpc>
            </a:pPr>
            <a:r>
              <a:rPr lang="en-US" sz="2199">
                <a:solidFill>
                  <a:srgbClr val="000000"/>
                </a:solidFill>
                <a:latin typeface="Canva Sans"/>
              </a:rPr>
              <a:t>Exploring the ATM transaction value of HDFC Bank, emphasizing its customer-centric approach, technological advancements, and efforts to shows ATM user experience.</a:t>
            </a:r>
          </a:p>
          <a:p>
            <a:pPr>
              <a:lnSpc>
                <a:spcPts val="3079"/>
              </a:lnSpc>
            </a:pPr>
            <a:endParaRPr lang="en-US" sz="2199">
              <a:solidFill>
                <a:srgbClr val="000000"/>
              </a:solidFill>
              <a:latin typeface="Canva Sans"/>
            </a:endParaRPr>
          </a:p>
          <a:p>
            <a:pPr>
              <a:lnSpc>
                <a:spcPts val="3079"/>
              </a:lnSpc>
            </a:pPr>
            <a:r>
              <a:rPr lang="en-US" sz="2199">
                <a:solidFill>
                  <a:srgbClr val="000000"/>
                </a:solidFill>
                <a:latin typeface="Canva Sans Bold"/>
              </a:rPr>
              <a:t>Canara Bank</a:t>
            </a:r>
            <a:r>
              <a:rPr lang="en-US" sz="2199">
                <a:solidFill>
                  <a:srgbClr val="000000"/>
                </a:solidFill>
                <a:latin typeface="Canva Sans"/>
              </a:rPr>
              <a:t>, a prominent public sector bank, boasts a widespread presence across the country and offers a range of banking services, including ATM facilities.</a:t>
            </a:r>
          </a:p>
          <a:p>
            <a:pPr>
              <a:lnSpc>
                <a:spcPts val="3079"/>
              </a:lnSpc>
            </a:pPr>
            <a:r>
              <a:rPr lang="en-US" sz="2199">
                <a:solidFill>
                  <a:srgbClr val="000000"/>
                </a:solidFill>
                <a:latin typeface="Canva Sans"/>
              </a:rPr>
              <a:t>Delving into the ATM transaction value of Canara Bank, highlighting its market penetration, service offerings, and strategies to cater to diverse customer segments.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3F4"/>
        </a:solidFill>
        <a:effectLst/>
      </p:bgPr>
    </p:bg>
    <p:spTree>
      <p:nvGrpSpPr>
        <p:cNvPr id="1" name=""/>
        <p:cNvGrpSpPr/>
        <p:nvPr/>
      </p:nvGrpSpPr>
      <p:grpSpPr>
        <a:xfrm>
          <a:off x="0" y="0"/>
          <a:ext cx="0" cy="0"/>
          <a:chOff x="0" y="0"/>
          <a:chExt cx="0" cy="0"/>
        </a:xfrm>
      </p:grpSpPr>
      <p:grpSp>
        <p:nvGrpSpPr>
          <p:cNvPr id="2" name="Group 2"/>
          <p:cNvGrpSpPr/>
          <p:nvPr/>
        </p:nvGrpSpPr>
        <p:grpSpPr>
          <a:xfrm>
            <a:off x="9299575" y="236488"/>
            <a:ext cx="8674628" cy="9814023"/>
            <a:chOff x="0" y="0"/>
            <a:chExt cx="6939702" cy="7851218"/>
          </a:xfrm>
        </p:grpSpPr>
        <p:sp>
          <p:nvSpPr>
            <p:cNvPr id="3" name="Freeform 3"/>
            <p:cNvSpPr/>
            <p:nvPr/>
          </p:nvSpPr>
          <p:spPr>
            <a:xfrm>
              <a:off x="0" y="0"/>
              <a:ext cx="6939703" cy="7851218"/>
            </a:xfrm>
            <a:custGeom>
              <a:avLst/>
              <a:gdLst/>
              <a:ahLst/>
              <a:cxnLst/>
              <a:rect l="l" t="t" r="r" b="b"/>
              <a:pathLst>
                <a:path w="6939703" h="7851218">
                  <a:moveTo>
                    <a:pt x="6815242" y="7851218"/>
                  </a:moveTo>
                  <a:lnTo>
                    <a:pt x="124460" y="7851218"/>
                  </a:lnTo>
                  <a:cubicBezTo>
                    <a:pt x="55880" y="7851218"/>
                    <a:pt x="0" y="7795338"/>
                    <a:pt x="0" y="7726759"/>
                  </a:cubicBezTo>
                  <a:lnTo>
                    <a:pt x="0" y="124460"/>
                  </a:lnTo>
                  <a:cubicBezTo>
                    <a:pt x="0" y="55880"/>
                    <a:pt x="55880" y="0"/>
                    <a:pt x="124460" y="0"/>
                  </a:cubicBezTo>
                  <a:lnTo>
                    <a:pt x="6815242" y="0"/>
                  </a:lnTo>
                  <a:cubicBezTo>
                    <a:pt x="6883822" y="0"/>
                    <a:pt x="6939703" y="55880"/>
                    <a:pt x="6939703" y="124460"/>
                  </a:cubicBezTo>
                  <a:lnTo>
                    <a:pt x="6939703" y="7726759"/>
                  </a:lnTo>
                  <a:cubicBezTo>
                    <a:pt x="6939703" y="7795338"/>
                    <a:pt x="6883822" y="7851218"/>
                    <a:pt x="6815242" y="7851218"/>
                  </a:cubicBezTo>
                  <a:close/>
                </a:path>
              </a:pathLst>
            </a:custGeom>
            <a:solidFill>
              <a:srgbClr val="FFFFFF"/>
            </a:solidFill>
          </p:spPr>
        </p:sp>
      </p:grpSp>
      <p:grpSp>
        <p:nvGrpSpPr>
          <p:cNvPr id="4" name="Group 4"/>
          <p:cNvGrpSpPr/>
          <p:nvPr/>
        </p:nvGrpSpPr>
        <p:grpSpPr>
          <a:xfrm>
            <a:off x="313797" y="236488"/>
            <a:ext cx="8674628" cy="9814023"/>
            <a:chOff x="0" y="0"/>
            <a:chExt cx="6939702" cy="7851218"/>
          </a:xfrm>
        </p:grpSpPr>
        <p:sp>
          <p:nvSpPr>
            <p:cNvPr id="5" name="Freeform 5"/>
            <p:cNvSpPr/>
            <p:nvPr/>
          </p:nvSpPr>
          <p:spPr>
            <a:xfrm>
              <a:off x="0" y="0"/>
              <a:ext cx="6939703" cy="7851218"/>
            </a:xfrm>
            <a:custGeom>
              <a:avLst/>
              <a:gdLst/>
              <a:ahLst/>
              <a:cxnLst/>
              <a:rect l="l" t="t" r="r" b="b"/>
              <a:pathLst>
                <a:path w="6939703" h="7851218">
                  <a:moveTo>
                    <a:pt x="6815242" y="7851218"/>
                  </a:moveTo>
                  <a:lnTo>
                    <a:pt x="124460" y="7851218"/>
                  </a:lnTo>
                  <a:cubicBezTo>
                    <a:pt x="55880" y="7851218"/>
                    <a:pt x="0" y="7795338"/>
                    <a:pt x="0" y="7726759"/>
                  </a:cubicBezTo>
                  <a:lnTo>
                    <a:pt x="0" y="124460"/>
                  </a:lnTo>
                  <a:cubicBezTo>
                    <a:pt x="0" y="55880"/>
                    <a:pt x="55880" y="0"/>
                    <a:pt x="124460" y="0"/>
                  </a:cubicBezTo>
                  <a:lnTo>
                    <a:pt x="6815242" y="0"/>
                  </a:lnTo>
                  <a:cubicBezTo>
                    <a:pt x="6883822" y="0"/>
                    <a:pt x="6939703" y="55880"/>
                    <a:pt x="6939703" y="124460"/>
                  </a:cubicBezTo>
                  <a:lnTo>
                    <a:pt x="6939703" y="7726759"/>
                  </a:lnTo>
                  <a:cubicBezTo>
                    <a:pt x="6939703" y="7795338"/>
                    <a:pt x="6883822" y="7851218"/>
                    <a:pt x="6815242" y="7851218"/>
                  </a:cubicBezTo>
                  <a:close/>
                </a:path>
              </a:pathLst>
            </a:custGeom>
            <a:solidFill>
              <a:srgbClr val="FFFFFF"/>
            </a:solidFill>
          </p:spPr>
        </p:sp>
      </p:grpSp>
      <p:graphicFrame>
        <p:nvGraphicFramePr>
          <p:cNvPr id="6" name="Table 6"/>
          <p:cNvGraphicFramePr>
            <a:graphicFrameLocks noGrp="1"/>
          </p:cNvGraphicFramePr>
          <p:nvPr/>
        </p:nvGraphicFramePr>
        <p:xfrm>
          <a:off x="313797" y="513202"/>
          <a:ext cx="8674628" cy="3757655"/>
        </p:xfrm>
        <a:graphic>
          <a:graphicData uri="http://schemas.openxmlformats.org/drawingml/2006/table">
            <a:tbl>
              <a:tblPr/>
              <a:tblGrid>
                <a:gridCol w="1077074">
                  <a:extLst>
                    <a:ext uri="{9D8B030D-6E8A-4147-A177-3AD203B41FA5}">
                      <a16:colId xmlns:a16="http://schemas.microsoft.com/office/drawing/2014/main" val="20000"/>
                    </a:ext>
                  </a:extLst>
                </a:gridCol>
                <a:gridCol w="6440212">
                  <a:extLst>
                    <a:ext uri="{9D8B030D-6E8A-4147-A177-3AD203B41FA5}">
                      <a16:colId xmlns:a16="http://schemas.microsoft.com/office/drawing/2014/main" val="20001"/>
                    </a:ext>
                  </a:extLst>
                </a:gridCol>
                <a:gridCol w="1157342">
                  <a:extLst>
                    <a:ext uri="{9D8B030D-6E8A-4147-A177-3AD203B41FA5}">
                      <a16:colId xmlns:a16="http://schemas.microsoft.com/office/drawing/2014/main" val="20002"/>
                    </a:ext>
                  </a:extLst>
                </a:gridCol>
              </a:tblGrid>
              <a:tr h="3757655">
                <a:tc>
                  <a:txBody>
                    <a:bodyPr/>
                    <a:lstStyle/>
                    <a:p>
                      <a:pPr algn="l">
                        <a:lnSpc>
                          <a:spcPts val="6000"/>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76200" cap="flat" cmpd="sng" algn="ctr">
                      <a:solidFill>
                        <a:srgbClr val="F2F3F4"/>
                      </a:solidFill>
                      <a:prstDash val="solid"/>
                      <a:round/>
                      <a:headEnd type="none" w="med" len="med"/>
                      <a:tailEnd type="none" w="med" len="med"/>
                    </a:lnB>
                  </a:tcPr>
                </a:tc>
                <a:tc>
                  <a:txBody>
                    <a:bodyPr/>
                    <a:lstStyle/>
                    <a:p>
                      <a:pPr algn="l">
                        <a:lnSpc>
                          <a:spcPts val="6000"/>
                        </a:lnSpc>
                        <a:defRPr/>
                      </a:pPr>
                      <a:r>
                        <a:rPr lang="en-US" sz="5000">
                          <a:solidFill>
                            <a:srgbClr val="000000"/>
                          </a:solidFill>
                          <a:latin typeface="Muli Ultra-Bold"/>
                        </a:rPr>
                        <a:t>Relation  between </a:t>
                      </a:r>
                      <a:r>
                        <a:rPr lang="en-US" sz="5000">
                          <a:solidFill>
                            <a:srgbClr val="F66819"/>
                          </a:solidFill>
                          <a:latin typeface="Muli Ultra-Bold"/>
                        </a:rPr>
                        <a:t>POS transactions </a:t>
                      </a:r>
                      <a:r>
                        <a:rPr lang="en-US" sz="5000">
                          <a:solidFill>
                            <a:srgbClr val="000000"/>
                          </a:solidFill>
                          <a:latin typeface="Muli Ultra-Bold"/>
                        </a:rPr>
                        <a:t>and </a:t>
                      </a:r>
                      <a:r>
                        <a:rPr lang="en-US" sz="5000">
                          <a:solidFill>
                            <a:srgbClr val="F66819"/>
                          </a:solidFill>
                          <a:latin typeface="Muli Ultra-Bold"/>
                        </a:rPr>
                        <a:t>outstanding </a:t>
                      </a:r>
                      <a:r>
                        <a:rPr lang="en-US" sz="5000">
                          <a:solidFill>
                            <a:srgbClr val="000000"/>
                          </a:solidFill>
                          <a:latin typeface="Muli Ultra-Bold"/>
                        </a:rPr>
                        <a:t>debit cards </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76200" cap="flat" cmpd="sng" algn="ctr">
                      <a:solidFill>
                        <a:srgbClr val="F2F3F4"/>
                      </a:solidFill>
                      <a:prstDash val="solid"/>
                      <a:round/>
                      <a:headEnd type="none" w="med" len="med"/>
                      <a:tailEnd type="none" w="med" len="med"/>
                    </a:lnB>
                  </a:tcPr>
                </a:tc>
                <a:tc>
                  <a:txBody>
                    <a:bodyPr/>
                    <a:lstStyle/>
                    <a:p>
                      <a:pPr algn="l">
                        <a:lnSpc>
                          <a:spcPts val="6000"/>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76200" cap="flat" cmpd="sng" algn="ctr">
                      <a:solidFill>
                        <a:srgbClr val="F2F3F4"/>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Table 7"/>
          <p:cNvGraphicFramePr>
            <a:graphicFrameLocks noGrp="1"/>
          </p:cNvGraphicFramePr>
          <p:nvPr/>
        </p:nvGraphicFramePr>
        <p:xfrm>
          <a:off x="9299575" y="513202"/>
          <a:ext cx="8674628" cy="9198042"/>
        </p:xfrm>
        <a:graphic>
          <a:graphicData uri="http://schemas.openxmlformats.org/drawingml/2006/table">
            <a:tbl>
              <a:tblPr/>
              <a:tblGrid>
                <a:gridCol w="1077074">
                  <a:extLst>
                    <a:ext uri="{9D8B030D-6E8A-4147-A177-3AD203B41FA5}">
                      <a16:colId xmlns:a16="http://schemas.microsoft.com/office/drawing/2014/main" val="20000"/>
                    </a:ext>
                  </a:extLst>
                </a:gridCol>
                <a:gridCol w="6440212">
                  <a:extLst>
                    <a:ext uri="{9D8B030D-6E8A-4147-A177-3AD203B41FA5}">
                      <a16:colId xmlns:a16="http://schemas.microsoft.com/office/drawing/2014/main" val="20001"/>
                    </a:ext>
                  </a:extLst>
                </a:gridCol>
                <a:gridCol w="1157342">
                  <a:extLst>
                    <a:ext uri="{9D8B030D-6E8A-4147-A177-3AD203B41FA5}">
                      <a16:colId xmlns:a16="http://schemas.microsoft.com/office/drawing/2014/main" val="20002"/>
                    </a:ext>
                  </a:extLst>
                </a:gridCol>
              </a:tblGrid>
              <a:tr h="3757655">
                <a:tc>
                  <a:txBody>
                    <a:bodyPr/>
                    <a:lstStyle/>
                    <a:p>
                      <a:pPr algn="l">
                        <a:lnSpc>
                          <a:spcPts val="6000"/>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76200" cap="flat" cmpd="sng" algn="ctr">
                      <a:solidFill>
                        <a:srgbClr val="F2F3F4"/>
                      </a:solidFill>
                      <a:prstDash val="solid"/>
                      <a:round/>
                      <a:headEnd type="none" w="med" len="med"/>
                      <a:tailEnd type="none" w="med" len="med"/>
                    </a:lnB>
                  </a:tcPr>
                </a:tc>
                <a:tc>
                  <a:txBody>
                    <a:bodyPr/>
                    <a:lstStyle/>
                    <a:p>
                      <a:pPr algn="l">
                        <a:lnSpc>
                          <a:spcPts val="1919"/>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76200" cap="flat" cmpd="sng" algn="ctr">
                      <a:solidFill>
                        <a:srgbClr val="F2F3F4"/>
                      </a:solidFill>
                      <a:prstDash val="solid"/>
                      <a:round/>
                      <a:headEnd type="none" w="med" len="med"/>
                      <a:tailEnd type="none" w="med" len="med"/>
                    </a:lnB>
                  </a:tcPr>
                </a:tc>
                <a:tc>
                  <a:txBody>
                    <a:bodyPr/>
                    <a:lstStyle/>
                    <a:p>
                      <a:pPr algn="l">
                        <a:lnSpc>
                          <a:spcPts val="6000"/>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76200" cap="flat" cmpd="sng" algn="ctr">
                      <a:solidFill>
                        <a:srgbClr val="F2F3F4"/>
                      </a:solidFill>
                      <a:prstDash val="solid"/>
                      <a:round/>
                      <a:headEnd type="none" w="med" len="med"/>
                      <a:tailEnd type="none" w="med" len="med"/>
                    </a:lnB>
                  </a:tcPr>
                </a:tc>
                <a:extLst>
                  <a:ext uri="{0D108BD9-81ED-4DB2-BD59-A6C34878D82A}">
                    <a16:rowId xmlns:a16="http://schemas.microsoft.com/office/drawing/2014/main" val="10000"/>
                  </a:ext>
                </a:extLst>
              </a:tr>
              <a:tr h="5440387">
                <a:tc>
                  <a:txBody>
                    <a:bodyPr/>
                    <a:lstStyle/>
                    <a:p>
                      <a:pPr algn="l">
                        <a:lnSpc>
                          <a:spcPts val="3359"/>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76200" cap="flat" cmpd="sng" algn="ctr">
                      <a:solidFill>
                        <a:srgbClr val="F2F3F4"/>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3359"/>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76200" cap="flat" cmpd="sng" algn="ctr">
                      <a:solidFill>
                        <a:srgbClr val="F2F3F4"/>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3359"/>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76200" cap="flat" cmpd="sng" algn="ctr">
                      <a:solidFill>
                        <a:srgbClr val="F2F3F4"/>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Freeform 8"/>
          <p:cNvSpPr/>
          <p:nvPr/>
        </p:nvSpPr>
        <p:spPr>
          <a:xfrm>
            <a:off x="520123" y="4914669"/>
            <a:ext cx="7946198" cy="4349967"/>
          </a:xfrm>
          <a:custGeom>
            <a:avLst/>
            <a:gdLst/>
            <a:ahLst/>
            <a:cxnLst/>
            <a:rect l="l" t="t" r="r" b="b"/>
            <a:pathLst>
              <a:path w="7946198" h="4349967">
                <a:moveTo>
                  <a:pt x="0" y="0"/>
                </a:moveTo>
                <a:lnTo>
                  <a:pt x="7946198" y="0"/>
                </a:lnTo>
                <a:lnTo>
                  <a:pt x="7946198" y="4349967"/>
                </a:lnTo>
                <a:lnTo>
                  <a:pt x="0" y="4349967"/>
                </a:lnTo>
                <a:lnTo>
                  <a:pt x="0" y="0"/>
                </a:lnTo>
                <a:close/>
              </a:path>
            </a:pathLst>
          </a:custGeom>
          <a:blipFill>
            <a:blip r:embed="rId2"/>
            <a:stretch>
              <a:fillRect t="-46138"/>
            </a:stretch>
          </a:blipFill>
        </p:spPr>
      </p:sp>
      <p:sp>
        <p:nvSpPr>
          <p:cNvPr id="9" name="Freeform 9"/>
          <p:cNvSpPr/>
          <p:nvPr/>
        </p:nvSpPr>
        <p:spPr>
          <a:xfrm>
            <a:off x="10589350" y="8072777"/>
            <a:ext cx="6095078" cy="1191859"/>
          </a:xfrm>
          <a:custGeom>
            <a:avLst/>
            <a:gdLst/>
            <a:ahLst/>
            <a:cxnLst/>
            <a:rect l="l" t="t" r="r" b="b"/>
            <a:pathLst>
              <a:path w="6095078" h="1191859">
                <a:moveTo>
                  <a:pt x="0" y="0"/>
                </a:moveTo>
                <a:lnTo>
                  <a:pt x="6095078" y="0"/>
                </a:lnTo>
                <a:lnTo>
                  <a:pt x="6095078" y="1191859"/>
                </a:lnTo>
                <a:lnTo>
                  <a:pt x="0" y="1191859"/>
                </a:lnTo>
                <a:lnTo>
                  <a:pt x="0" y="0"/>
                </a:lnTo>
                <a:close/>
              </a:path>
            </a:pathLst>
          </a:custGeom>
          <a:blipFill>
            <a:blip r:embed="rId3"/>
            <a:stretch>
              <a:fillRect/>
            </a:stretch>
          </a:blipFill>
        </p:spPr>
      </p:sp>
      <p:sp>
        <p:nvSpPr>
          <p:cNvPr id="10" name="TextBox 10"/>
          <p:cNvSpPr txBox="1"/>
          <p:nvPr/>
        </p:nvSpPr>
        <p:spPr>
          <a:xfrm>
            <a:off x="8988425" y="6134301"/>
            <a:ext cx="8674628" cy="481330"/>
          </a:xfrm>
          <a:prstGeom prst="rect">
            <a:avLst/>
          </a:prstGeom>
        </p:spPr>
        <p:txBody>
          <a:bodyPr lIns="0" tIns="0" rIns="0" bIns="0" rtlCol="0" anchor="t">
            <a:spAutoFit/>
          </a:bodyPr>
          <a:lstStyle/>
          <a:p>
            <a:pPr algn="ctr">
              <a:lnSpc>
                <a:spcPts val="3919"/>
              </a:lnSpc>
            </a:pPr>
            <a:endParaRPr/>
          </a:p>
        </p:txBody>
      </p:sp>
      <p:sp>
        <p:nvSpPr>
          <p:cNvPr id="11" name="TextBox 11"/>
          <p:cNvSpPr txBox="1"/>
          <p:nvPr/>
        </p:nvSpPr>
        <p:spPr>
          <a:xfrm>
            <a:off x="10024321" y="1327135"/>
            <a:ext cx="6602837" cy="2082165"/>
          </a:xfrm>
          <a:prstGeom prst="rect">
            <a:avLst/>
          </a:prstGeom>
        </p:spPr>
        <p:txBody>
          <a:bodyPr lIns="0" tIns="0" rIns="0" bIns="0" rtlCol="0" anchor="t">
            <a:spAutoFit/>
          </a:bodyPr>
          <a:lstStyle/>
          <a:p>
            <a:pPr marL="518160" lvl="1" indent="-259080">
              <a:lnSpc>
                <a:spcPts val="3359"/>
              </a:lnSpc>
              <a:buFont typeface="Arial"/>
              <a:buChar char="•"/>
            </a:pPr>
            <a:r>
              <a:rPr lang="en-US" sz="2400">
                <a:solidFill>
                  <a:srgbClr val="000000"/>
                </a:solidFill>
                <a:latin typeface="Muli Bold"/>
              </a:rPr>
              <a:t>Increased POS transactions often lead to higher outstanding debit card balances.</a:t>
            </a:r>
          </a:p>
          <a:p>
            <a:pPr marL="518160" lvl="1" indent="-259080">
              <a:lnSpc>
                <a:spcPts val="3359"/>
              </a:lnSpc>
              <a:buFont typeface="Arial"/>
              <a:buChar char="•"/>
            </a:pPr>
            <a:r>
              <a:rPr lang="en-US" sz="2400">
                <a:solidFill>
                  <a:srgbClr val="000000"/>
                </a:solidFill>
                <a:latin typeface="Muli Bold"/>
              </a:rPr>
              <a:t>Frequent use of debit cards at POS terminals can contribute to higher levels of consumer debt.</a:t>
            </a:r>
          </a:p>
        </p:txBody>
      </p:sp>
      <p:sp>
        <p:nvSpPr>
          <p:cNvPr id="12" name="TextBox 12"/>
          <p:cNvSpPr txBox="1"/>
          <p:nvPr/>
        </p:nvSpPr>
        <p:spPr>
          <a:xfrm>
            <a:off x="10024321" y="5545656"/>
            <a:ext cx="6602837" cy="1243965"/>
          </a:xfrm>
          <a:prstGeom prst="rect">
            <a:avLst/>
          </a:prstGeom>
        </p:spPr>
        <p:txBody>
          <a:bodyPr lIns="0" tIns="0" rIns="0" bIns="0" rtlCol="0" anchor="t">
            <a:spAutoFit/>
          </a:bodyPr>
          <a:lstStyle/>
          <a:p>
            <a:pPr marL="518160" lvl="1" indent="-259080">
              <a:lnSpc>
                <a:spcPts val="3359"/>
              </a:lnSpc>
              <a:buFont typeface="Arial"/>
              <a:buChar char="•"/>
            </a:pPr>
            <a:r>
              <a:rPr lang="en-US" sz="2400">
                <a:solidFill>
                  <a:srgbClr val="000000"/>
                </a:solidFill>
                <a:latin typeface="Muli Bold"/>
              </a:rPr>
              <a:t>While ECOM values is not a consistent measure of relating the values as seen in the below chart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3F4"/>
        </a:solidFill>
        <a:effectLst/>
      </p:bgPr>
    </p:bg>
    <p:spTree>
      <p:nvGrpSpPr>
        <p:cNvPr id="1" name=""/>
        <p:cNvGrpSpPr/>
        <p:nvPr/>
      </p:nvGrpSpPr>
      <p:grpSpPr>
        <a:xfrm>
          <a:off x="0" y="0"/>
          <a:ext cx="0" cy="0"/>
          <a:chOff x="0" y="0"/>
          <a:chExt cx="0" cy="0"/>
        </a:xfrm>
      </p:grpSpPr>
      <p:grpSp>
        <p:nvGrpSpPr>
          <p:cNvPr id="2" name="Group 2"/>
          <p:cNvGrpSpPr/>
          <p:nvPr/>
        </p:nvGrpSpPr>
        <p:grpSpPr>
          <a:xfrm>
            <a:off x="7217777" y="236488"/>
            <a:ext cx="10740551" cy="9814023"/>
            <a:chOff x="0" y="0"/>
            <a:chExt cx="8592441" cy="7851218"/>
          </a:xfrm>
        </p:grpSpPr>
        <p:sp>
          <p:nvSpPr>
            <p:cNvPr id="3" name="Freeform 3"/>
            <p:cNvSpPr/>
            <p:nvPr/>
          </p:nvSpPr>
          <p:spPr>
            <a:xfrm>
              <a:off x="0" y="0"/>
              <a:ext cx="8592441" cy="7851218"/>
            </a:xfrm>
            <a:custGeom>
              <a:avLst/>
              <a:gdLst/>
              <a:ahLst/>
              <a:cxnLst/>
              <a:rect l="l" t="t" r="r" b="b"/>
              <a:pathLst>
                <a:path w="8592441" h="7851218">
                  <a:moveTo>
                    <a:pt x="8467981" y="7851218"/>
                  </a:moveTo>
                  <a:lnTo>
                    <a:pt x="124460" y="7851218"/>
                  </a:lnTo>
                  <a:cubicBezTo>
                    <a:pt x="55880" y="7851218"/>
                    <a:pt x="0" y="7795338"/>
                    <a:pt x="0" y="7726759"/>
                  </a:cubicBezTo>
                  <a:lnTo>
                    <a:pt x="0" y="124460"/>
                  </a:lnTo>
                  <a:cubicBezTo>
                    <a:pt x="0" y="55880"/>
                    <a:pt x="55880" y="0"/>
                    <a:pt x="124460" y="0"/>
                  </a:cubicBezTo>
                  <a:lnTo>
                    <a:pt x="8467981" y="0"/>
                  </a:lnTo>
                  <a:cubicBezTo>
                    <a:pt x="8536561" y="0"/>
                    <a:pt x="8592441" y="55880"/>
                    <a:pt x="8592441" y="124460"/>
                  </a:cubicBezTo>
                  <a:lnTo>
                    <a:pt x="8592441" y="7726759"/>
                  </a:lnTo>
                  <a:cubicBezTo>
                    <a:pt x="8592441" y="7795338"/>
                    <a:pt x="8536561" y="7851218"/>
                    <a:pt x="8467981" y="7851218"/>
                  </a:cubicBezTo>
                  <a:close/>
                </a:path>
              </a:pathLst>
            </a:custGeom>
            <a:solidFill>
              <a:srgbClr val="FFFFFF"/>
            </a:solidFill>
          </p:spPr>
        </p:sp>
      </p:grpSp>
      <p:sp>
        <p:nvSpPr>
          <p:cNvPr id="4" name="Freeform 4"/>
          <p:cNvSpPr/>
          <p:nvPr/>
        </p:nvSpPr>
        <p:spPr>
          <a:xfrm>
            <a:off x="15895496" y="4508929"/>
            <a:ext cx="1059004" cy="1173412"/>
          </a:xfrm>
          <a:custGeom>
            <a:avLst/>
            <a:gdLst/>
            <a:ahLst/>
            <a:cxnLst/>
            <a:rect l="l" t="t" r="r" b="b"/>
            <a:pathLst>
              <a:path w="1059004" h="1173412">
                <a:moveTo>
                  <a:pt x="0" y="0"/>
                </a:moveTo>
                <a:lnTo>
                  <a:pt x="1059004" y="0"/>
                </a:lnTo>
                <a:lnTo>
                  <a:pt x="1059004" y="1173412"/>
                </a:lnTo>
                <a:lnTo>
                  <a:pt x="0" y="1173412"/>
                </a:lnTo>
                <a:lnTo>
                  <a:pt x="0" y="0"/>
                </a:lnTo>
                <a:close/>
              </a:path>
            </a:pathLst>
          </a:custGeom>
          <a:blipFill>
            <a:blip r:embed="rId2"/>
            <a:stretch>
              <a:fillRect/>
            </a:stretch>
          </a:blipFill>
        </p:spPr>
      </p:sp>
      <p:sp>
        <p:nvSpPr>
          <p:cNvPr id="5" name="Freeform 5"/>
          <p:cNvSpPr/>
          <p:nvPr/>
        </p:nvSpPr>
        <p:spPr>
          <a:xfrm>
            <a:off x="15898429" y="1151100"/>
            <a:ext cx="1056071" cy="1173412"/>
          </a:xfrm>
          <a:custGeom>
            <a:avLst/>
            <a:gdLst/>
            <a:ahLst/>
            <a:cxnLst/>
            <a:rect l="l" t="t" r="r" b="b"/>
            <a:pathLst>
              <a:path w="1056071" h="1173412">
                <a:moveTo>
                  <a:pt x="0" y="0"/>
                </a:moveTo>
                <a:lnTo>
                  <a:pt x="1056071" y="0"/>
                </a:lnTo>
                <a:lnTo>
                  <a:pt x="1056071" y="1173412"/>
                </a:lnTo>
                <a:lnTo>
                  <a:pt x="0" y="1173412"/>
                </a:lnTo>
                <a:lnTo>
                  <a:pt x="0" y="0"/>
                </a:lnTo>
                <a:close/>
              </a:path>
            </a:pathLst>
          </a:custGeom>
          <a:blipFill>
            <a:blip r:embed="rId3"/>
            <a:stretch>
              <a:fillRect/>
            </a:stretch>
          </a:blipFill>
        </p:spPr>
      </p:sp>
      <p:sp>
        <p:nvSpPr>
          <p:cNvPr id="6" name="Freeform 6"/>
          <p:cNvSpPr/>
          <p:nvPr/>
        </p:nvSpPr>
        <p:spPr>
          <a:xfrm>
            <a:off x="15896963" y="2830015"/>
            <a:ext cx="1057537" cy="1173412"/>
          </a:xfrm>
          <a:custGeom>
            <a:avLst/>
            <a:gdLst/>
            <a:ahLst/>
            <a:cxnLst/>
            <a:rect l="l" t="t" r="r" b="b"/>
            <a:pathLst>
              <a:path w="1057537" h="1173412">
                <a:moveTo>
                  <a:pt x="0" y="0"/>
                </a:moveTo>
                <a:lnTo>
                  <a:pt x="1057537" y="0"/>
                </a:lnTo>
                <a:lnTo>
                  <a:pt x="1057537" y="1173411"/>
                </a:lnTo>
                <a:lnTo>
                  <a:pt x="0" y="1173411"/>
                </a:lnTo>
                <a:lnTo>
                  <a:pt x="0" y="0"/>
                </a:lnTo>
                <a:close/>
              </a:path>
            </a:pathLst>
          </a:custGeom>
          <a:blipFill>
            <a:blip r:embed="rId4"/>
            <a:stretch>
              <a:fillRect/>
            </a:stretch>
          </a:blipFill>
        </p:spPr>
      </p:sp>
      <p:sp>
        <p:nvSpPr>
          <p:cNvPr id="7" name="Freeform 7"/>
          <p:cNvSpPr/>
          <p:nvPr/>
        </p:nvSpPr>
        <p:spPr>
          <a:xfrm>
            <a:off x="15896963" y="6187844"/>
            <a:ext cx="1057537" cy="1173412"/>
          </a:xfrm>
          <a:custGeom>
            <a:avLst/>
            <a:gdLst/>
            <a:ahLst/>
            <a:cxnLst/>
            <a:rect l="l" t="t" r="r" b="b"/>
            <a:pathLst>
              <a:path w="1057537" h="1173412">
                <a:moveTo>
                  <a:pt x="0" y="0"/>
                </a:moveTo>
                <a:lnTo>
                  <a:pt x="1057537" y="0"/>
                </a:lnTo>
                <a:lnTo>
                  <a:pt x="1057537" y="1173412"/>
                </a:lnTo>
                <a:lnTo>
                  <a:pt x="0" y="1173412"/>
                </a:lnTo>
                <a:lnTo>
                  <a:pt x="0" y="0"/>
                </a:lnTo>
                <a:close/>
              </a:path>
            </a:pathLst>
          </a:custGeom>
          <a:blipFill>
            <a:blip r:embed="rId5"/>
            <a:stretch>
              <a:fillRect/>
            </a:stretch>
          </a:blipFill>
        </p:spPr>
      </p:sp>
      <p:sp>
        <p:nvSpPr>
          <p:cNvPr id="8" name="Freeform 8"/>
          <p:cNvSpPr/>
          <p:nvPr/>
        </p:nvSpPr>
        <p:spPr>
          <a:xfrm>
            <a:off x="12910992" y="1151100"/>
            <a:ext cx="2134233" cy="1890228"/>
          </a:xfrm>
          <a:custGeom>
            <a:avLst/>
            <a:gdLst/>
            <a:ahLst/>
            <a:cxnLst/>
            <a:rect l="l" t="t" r="r" b="b"/>
            <a:pathLst>
              <a:path w="2134233" h="1890228">
                <a:moveTo>
                  <a:pt x="0" y="0"/>
                </a:moveTo>
                <a:lnTo>
                  <a:pt x="2134234" y="0"/>
                </a:lnTo>
                <a:lnTo>
                  <a:pt x="2134234" y="1890228"/>
                </a:lnTo>
                <a:lnTo>
                  <a:pt x="0" y="1890228"/>
                </a:lnTo>
                <a:lnTo>
                  <a:pt x="0" y="0"/>
                </a:lnTo>
                <a:close/>
              </a:path>
            </a:pathLst>
          </a:custGeom>
          <a:blipFill>
            <a:blip r:embed="rId6"/>
            <a:stretch>
              <a:fillRect/>
            </a:stretch>
          </a:blipFill>
        </p:spPr>
      </p:sp>
      <p:sp>
        <p:nvSpPr>
          <p:cNvPr id="9" name="Freeform 9"/>
          <p:cNvSpPr/>
          <p:nvPr/>
        </p:nvSpPr>
        <p:spPr>
          <a:xfrm>
            <a:off x="12883035" y="5682341"/>
            <a:ext cx="1500565" cy="845944"/>
          </a:xfrm>
          <a:custGeom>
            <a:avLst/>
            <a:gdLst/>
            <a:ahLst/>
            <a:cxnLst/>
            <a:rect l="l" t="t" r="r" b="b"/>
            <a:pathLst>
              <a:path w="1500565" h="845944">
                <a:moveTo>
                  <a:pt x="0" y="0"/>
                </a:moveTo>
                <a:lnTo>
                  <a:pt x="1500566" y="0"/>
                </a:lnTo>
                <a:lnTo>
                  <a:pt x="1500566" y="845944"/>
                </a:lnTo>
                <a:lnTo>
                  <a:pt x="0" y="845944"/>
                </a:lnTo>
                <a:lnTo>
                  <a:pt x="0" y="0"/>
                </a:lnTo>
                <a:close/>
              </a:path>
            </a:pathLst>
          </a:custGeom>
          <a:blipFill>
            <a:blip r:embed="rId7"/>
            <a:stretch>
              <a:fillRect/>
            </a:stretch>
          </a:blipFill>
        </p:spPr>
      </p:sp>
      <p:sp>
        <p:nvSpPr>
          <p:cNvPr id="10" name="Freeform 10"/>
          <p:cNvSpPr/>
          <p:nvPr/>
        </p:nvSpPr>
        <p:spPr>
          <a:xfrm>
            <a:off x="10574839" y="7654960"/>
            <a:ext cx="1191211" cy="1167387"/>
          </a:xfrm>
          <a:custGeom>
            <a:avLst/>
            <a:gdLst/>
            <a:ahLst/>
            <a:cxnLst/>
            <a:rect l="l" t="t" r="r" b="b"/>
            <a:pathLst>
              <a:path w="1191211" h="1167387">
                <a:moveTo>
                  <a:pt x="0" y="0"/>
                </a:moveTo>
                <a:lnTo>
                  <a:pt x="1191211" y="0"/>
                </a:lnTo>
                <a:lnTo>
                  <a:pt x="1191211" y="1167386"/>
                </a:lnTo>
                <a:lnTo>
                  <a:pt x="0" y="1167386"/>
                </a:lnTo>
                <a:lnTo>
                  <a:pt x="0" y="0"/>
                </a:lnTo>
                <a:close/>
              </a:path>
            </a:pathLst>
          </a:custGeom>
          <a:blipFill>
            <a:blip r:embed="rId8"/>
            <a:stretch>
              <a:fillRect/>
            </a:stretch>
          </a:blipFill>
        </p:spPr>
      </p:sp>
      <p:sp>
        <p:nvSpPr>
          <p:cNvPr id="11" name="Freeform 11"/>
          <p:cNvSpPr/>
          <p:nvPr/>
        </p:nvSpPr>
        <p:spPr>
          <a:xfrm>
            <a:off x="14010565" y="6447239"/>
            <a:ext cx="1500565" cy="654622"/>
          </a:xfrm>
          <a:custGeom>
            <a:avLst/>
            <a:gdLst/>
            <a:ahLst/>
            <a:cxnLst/>
            <a:rect l="l" t="t" r="r" b="b"/>
            <a:pathLst>
              <a:path w="1500565" h="654622">
                <a:moveTo>
                  <a:pt x="0" y="0"/>
                </a:moveTo>
                <a:lnTo>
                  <a:pt x="1500565" y="0"/>
                </a:lnTo>
                <a:lnTo>
                  <a:pt x="1500565" y="654622"/>
                </a:lnTo>
                <a:lnTo>
                  <a:pt x="0" y="654622"/>
                </a:lnTo>
                <a:lnTo>
                  <a:pt x="0" y="0"/>
                </a:lnTo>
                <a:close/>
              </a:path>
            </a:pathLst>
          </a:custGeom>
          <a:blipFill>
            <a:blip r:embed="rId9"/>
            <a:stretch>
              <a:fillRect/>
            </a:stretch>
          </a:blipFill>
        </p:spPr>
      </p:sp>
      <p:sp>
        <p:nvSpPr>
          <p:cNvPr id="12" name="Freeform 12"/>
          <p:cNvSpPr/>
          <p:nvPr/>
        </p:nvSpPr>
        <p:spPr>
          <a:xfrm>
            <a:off x="10273137" y="1151100"/>
            <a:ext cx="1794613" cy="1890228"/>
          </a:xfrm>
          <a:custGeom>
            <a:avLst/>
            <a:gdLst/>
            <a:ahLst/>
            <a:cxnLst/>
            <a:rect l="l" t="t" r="r" b="b"/>
            <a:pathLst>
              <a:path w="1794613" h="1890228">
                <a:moveTo>
                  <a:pt x="0" y="0"/>
                </a:moveTo>
                <a:lnTo>
                  <a:pt x="1794614" y="0"/>
                </a:lnTo>
                <a:lnTo>
                  <a:pt x="1794614" y="1890228"/>
                </a:lnTo>
                <a:lnTo>
                  <a:pt x="0" y="1890228"/>
                </a:lnTo>
                <a:lnTo>
                  <a:pt x="0" y="0"/>
                </a:lnTo>
                <a:close/>
              </a:path>
            </a:pathLst>
          </a:custGeom>
          <a:blipFill>
            <a:blip r:embed="rId10"/>
            <a:stretch>
              <a:fillRect/>
            </a:stretch>
          </a:blipFill>
        </p:spPr>
      </p:sp>
      <p:sp>
        <p:nvSpPr>
          <p:cNvPr id="13" name="Freeform 13"/>
          <p:cNvSpPr/>
          <p:nvPr/>
        </p:nvSpPr>
        <p:spPr>
          <a:xfrm>
            <a:off x="10251701" y="3819872"/>
            <a:ext cx="1837486" cy="1378114"/>
          </a:xfrm>
          <a:custGeom>
            <a:avLst/>
            <a:gdLst/>
            <a:ahLst/>
            <a:cxnLst/>
            <a:rect l="l" t="t" r="r" b="b"/>
            <a:pathLst>
              <a:path w="1837486" h="1378114">
                <a:moveTo>
                  <a:pt x="0" y="0"/>
                </a:moveTo>
                <a:lnTo>
                  <a:pt x="1837486" y="0"/>
                </a:lnTo>
                <a:lnTo>
                  <a:pt x="1837486" y="1378114"/>
                </a:lnTo>
                <a:lnTo>
                  <a:pt x="0" y="1378114"/>
                </a:lnTo>
                <a:lnTo>
                  <a:pt x="0" y="0"/>
                </a:lnTo>
                <a:close/>
              </a:path>
            </a:pathLst>
          </a:custGeom>
          <a:blipFill>
            <a:blip r:embed="rId11"/>
            <a:stretch>
              <a:fillRect/>
            </a:stretch>
          </a:blipFill>
        </p:spPr>
      </p:sp>
      <p:sp>
        <p:nvSpPr>
          <p:cNvPr id="14" name="Freeform 14"/>
          <p:cNvSpPr/>
          <p:nvPr/>
        </p:nvSpPr>
        <p:spPr>
          <a:xfrm>
            <a:off x="8023794" y="3625168"/>
            <a:ext cx="1464960" cy="1470467"/>
          </a:xfrm>
          <a:custGeom>
            <a:avLst/>
            <a:gdLst/>
            <a:ahLst/>
            <a:cxnLst/>
            <a:rect l="l" t="t" r="r" b="b"/>
            <a:pathLst>
              <a:path w="1464960" h="1470467">
                <a:moveTo>
                  <a:pt x="0" y="0"/>
                </a:moveTo>
                <a:lnTo>
                  <a:pt x="1464960" y="0"/>
                </a:lnTo>
                <a:lnTo>
                  <a:pt x="1464960" y="1470467"/>
                </a:lnTo>
                <a:lnTo>
                  <a:pt x="0" y="1470467"/>
                </a:lnTo>
                <a:lnTo>
                  <a:pt x="0" y="0"/>
                </a:lnTo>
                <a:close/>
              </a:path>
            </a:pathLst>
          </a:custGeom>
          <a:blipFill>
            <a:blip r:embed="rId12"/>
            <a:stretch>
              <a:fillRect/>
            </a:stretch>
          </a:blipFill>
        </p:spPr>
      </p:sp>
      <p:sp>
        <p:nvSpPr>
          <p:cNvPr id="15" name="Freeform 15"/>
          <p:cNvSpPr/>
          <p:nvPr/>
        </p:nvSpPr>
        <p:spPr>
          <a:xfrm>
            <a:off x="13977969" y="3640827"/>
            <a:ext cx="1117555" cy="1470467"/>
          </a:xfrm>
          <a:custGeom>
            <a:avLst/>
            <a:gdLst/>
            <a:ahLst/>
            <a:cxnLst/>
            <a:rect l="l" t="t" r="r" b="b"/>
            <a:pathLst>
              <a:path w="1117555" h="1470467">
                <a:moveTo>
                  <a:pt x="0" y="0"/>
                </a:moveTo>
                <a:lnTo>
                  <a:pt x="1117555" y="0"/>
                </a:lnTo>
                <a:lnTo>
                  <a:pt x="1117555" y="1470467"/>
                </a:lnTo>
                <a:lnTo>
                  <a:pt x="0" y="1470467"/>
                </a:lnTo>
                <a:lnTo>
                  <a:pt x="0" y="0"/>
                </a:lnTo>
                <a:close/>
              </a:path>
            </a:pathLst>
          </a:custGeom>
          <a:blipFill>
            <a:blip r:embed="rId13"/>
            <a:stretch>
              <a:fillRect/>
            </a:stretch>
          </a:blipFill>
        </p:spPr>
      </p:sp>
      <p:sp>
        <p:nvSpPr>
          <p:cNvPr id="16" name="Freeform 16"/>
          <p:cNvSpPr/>
          <p:nvPr/>
        </p:nvSpPr>
        <p:spPr>
          <a:xfrm>
            <a:off x="12592906" y="3416721"/>
            <a:ext cx="636172" cy="1884953"/>
          </a:xfrm>
          <a:custGeom>
            <a:avLst/>
            <a:gdLst/>
            <a:ahLst/>
            <a:cxnLst/>
            <a:rect l="l" t="t" r="r" b="b"/>
            <a:pathLst>
              <a:path w="636172" h="1884953">
                <a:moveTo>
                  <a:pt x="0" y="0"/>
                </a:moveTo>
                <a:lnTo>
                  <a:pt x="636172" y="0"/>
                </a:lnTo>
                <a:lnTo>
                  <a:pt x="636172" y="1884953"/>
                </a:lnTo>
                <a:lnTo>
                  <a:pt x="0" y="1884953"/>
                </a:lnTo>
                <a:lnTo>
                  <a:pt x="0" y="0"/>
                </a:lnTo>
                <a:close/>
              </a:path>
            </a:pathLst>
          </a:custGeom>
          <a:blipFill>
            <a:blip r:embed="rId14"/>
            <a:stretch>
              <a:fillRect/>
            </a:stretch>
          </a:blipFill>
        </p:spPr>
      </p:sp>
      <p:sp>
        <p:nvSpPr>
          <p:cNvPr id="17" name="Freeform 17"/>
          <p:cNvSpPr/>
          <p:nvPr/>
        </p:nvSpPr>
        <p:spPr>
          <a:xfrm>
            <a:off x="8023794" y="7654960"/>
            <a:ext cx="1573278" cy="1603340"/>
          </a:xfrm>
          <a:custGeom>
            <a:avLst/>
            <a:gdLst/>
            <a:ahLst/>
            <a:cxnLst/>
            <a:rect l="l" t="t" r="r" b="b"/>
            <a:pathLst>
              <a:path w="1573278" h="1603340">
                <a:moveTo>
                  <a:pt x="0" y="0"/>
                </a:moveTo>
                <a:lnTo>
                  <a:pt x="1573278" y="0"/>
                </a:lnTo>
                <a:lnTo>
                  <a:pt x="1573278" y="1603340"/>
                </a:lnTo>
                <a:lnTo>
                  <a:pt x="0" y="1603340"/>
                </a:lnTo>
                <a:lnTo>
                  <a:pt x="0" y="0"/>
                </a:lnTo>
                <a:close/>
              </a:path>
            </a:pathLst>
          </a:custGeom>
          <a:blipFill>
            <a:blip r:embed="rId15"/>
            <a:stretch>
              <a:fillRect/>
            </a:stretch>
          </a:blipFill>
        </p:spPr>
      </p:sp>
      <p:sp>
        <p:nvSpPr>
          <p:cNvPr id="18" name="Freeform 18"/>
          <p:cNvSpPr/>
          <p:nvPr/>
        </p:nvSpPr>
        <p:spPr>
          <a:xfrm flipH="1">
            <a:off x="10137046" y="5780847"/>
            <a:ext cx="2066795" cy="893889"/>
          </a:xfrm>
          <a:custGeom>
            <a:avLst/>
            <a:gdLst/>
            <a:ahLst/>
            <a:cxnLst/>
            <a:rect l="l" t="t" r="r" b="b"/>
            <a:pathLst>
              <a:path w="2066795" h="893889">
                <a:moveTo>
                  <a:pt x="2066796" y="0"/>
                </a:moveTo>
                <a:lnTo>
                  <a:pt x="0" y="0"/>
                </a:lnTo>
                <a:lnTo>
                  <a:pt x="0" y="893889"/>
                </a:lnTo>
                <a:lnTo>
                  <a:pt x="2066796" y="893889"/>
                </a:lnTo>
                <a:lnTo>
                  <a:pt x="2066796" y="0"/>
                </a:lnTo>
                <a:close/>
              </a:path>
            </a:pathLst>
          </a:custGeom>
          <a:blipFill>
            <a:blip r:embed="rId16"/>
            <a:stretch>
              <a:fillRect/>
            </a:stretch>
          </a:blipFill>
        </p:spPr>
      </p:sp>
      <p:sp>
        <p:nvSpPr>
          <p:cNvPr id="19" name="Freeform 19"/>
          <p:cNvSpPr/>
          <p:nvPr/>
        </p:nvSpPr>
        <p:spPr>
          <a:xfrm>
            <a:off x="8023794" y="1151100"/>
            <a:ext cx="1213580" cy="1580714"/>
          </a:xfrm>
          <a:custGeom>
            <a:avLst/>
            <a:gdLst/>
            <a:ahLst/>
            <a:cxnLst/>
            <a:rect l="l" t="t" r="r" b="b"/>
            <a:pathLst>
              <a:path w="1213580" h="1580714">
                <a:moveTo>
                  <a:pt x="0" y="0"/>
                </a:moveTo>
                <a:lnTo>
                  <a:pt x="1213581" y="0"/>
                </a:lnTo>
                <a:lnTo>
                  <a:pt x="1213581" y="1580714"/>
                </a:lnTo>
                <a:lnTo>
                  <a:pt x="0" y="1580714"/>
                </a:lnTo>
                <a:lnTo>
                  <a:pt x="0" y="0"/>
                </a:lnTo>
                <a:close/>
              </a:path>
            </a:pathLst>
          </a:custGeom>
          <a:blipFill>
            <a:blip r:embed="rId17"/>
            <a:stretch>
              <a:fillRect/>
            </a:stretch>
          </a:blipFill>
        </p:spPr>
      </p:sp>
      <p:sp>
        <p:nvSpPr>
          <p:cNvPr id="20" name="Freeform 20"/>
          <p:cNvSpPr/>
          <p:nvPr/>
        </p:nvSpPr>
        <p:spPr>
          <a:xfrm>
            <a:off x="8023794" y="5631235"/>
            <a:ext cx="1919144" cy="1528118"/>
          </a:xfrm>
          <a:custGeom>
            <a:avLst/>
            <a:gdLst/>
            <a:ahLst/>
            <a:cxnLst/>
            <a:rect l="l" t="t" r="r" b="b"/>
            <a:pathLst>
              <a:path w="1919144" h="1528118">
                <a:moveTo>
                  <a:pt x="0" y="0"/>
                </a:moveTo>
                <a:lnTo>
                  <a:pt x="1919144" y="0"/>
                </a:lnTo>
                <a:lnTo>
                  <a:pt x="1919144" y="1528118"/>
                </a:lnTo>
                <a:lnTo>
                  <a:pt x="0" y="1528118"/>
                </a:lnTo>
                <a:lnTo>
                  <a:pt x="0" y="0"/>
                </a:lnTo>
                <a:close/>
              </a:path>
            </a:pathLst>
          </a:custGeom>
          <a:blipFill>
            <a:blip r:embed="rId18"/>
            <a:stretch>
              <a:fillRect/>
            </a:stretch>
          </a:blipFill>
        </p:spPr>
      </p:sp>
      <p:sp>
        <p:nvSpPr>
          <p:cNvPr id="21" name="Freeform 21"/>
          <p:cNvSpPr/>
          <p:nvPr/>
        </p:nvSpPr>
        <p:spPr>
          <a:xfrm>
            <a:off x="14760847" y="8018330"/>
            <a:ext cx="2068209" cy="804016"/>
          </a:xfrm>
          <a:custGeom>
            <a:avLst/>
            <a:gdLst/>
            <a:ahLst/>
            <a:cxnLst/>
            <a:rect l="l" t="t" r="r" b="b"/>
            <a:pathLst>
              <a:path w="2068209" h="804016">
                <a:moveTo>
                  <a:pt x="0" y="0"/>
                </a:moveTo>
                <a:lnTo>
                  <a:pt x="2068209" y="0"/>
                </a:lnTo>
                <a:lnTo>
                  <a:pt x="2068209" y="804016"/>
                </a:lnTo>
                <a:lnTo>
                  <a:pt x="0" y="804016"/>
                </a:lnTo>
                <a:lnTo>
                  <a:pt x="0" y="0"/>
                </a:lnTo>
                <a:close/>
              </a:path>
            </a:pathLst>
          </a:custGeom>
          <a:blipFill>
            <a:blip r:embed="rId19"/>
            <a:stretch>
              <a:fillRect/>
            </a:stretch>
          </a:blipFill>
        </p:spPr>
      </p:sp>
      <p:sp>
        <p:nvSpPr>
          <p:cNvPr id="22" name="Freeform 22"/>
          <p:cNvSpPr/>
          <p:nvPr/>
        </p:nvSpPr>
        <p:spPr>
          <a:xfrm>
            <a:off x="12455617" y="7270978"/>
            <a:ext cx="1546923" cy="1551368"/>
          </a:xfrm>
          <a:custGeom>
            <a:avLst/>
            <a:gdLst/>
            <a:ahLst/>
            <a:cxnLst/>
            <a:rect l="l" t="t" r="r" b="b"/>
            <a:pathLst>
              <a:path w="1546923" h="1551368">
                <a:moveTo>
                  <a:pt x="0" y="0"/>
                </a:moveTo>
                <a:lnTo>
                  <a:pt x="1546923" y="0"/>
                </a:lnTo>
                <a:lnTo>
                  <a:pt x="1546923" y="1551368"/>
                </a:lnTo>
                <a:lnTo>
                  <a:pt x="0" y="1551368"/>
                </a:lnTo>
                <a:lnTo>
                  <a:pt x="0" y="0"/>
                </a:lnTo>
                <a:close/>
              </a:path>
            </a:pathLst>
          </a:custGeom>
          <a:blipFill>
            <a:blip r:embed="rId20"/>
            <a:stretch>
              <a:fillRect/>
            </a:stretch>
          </a:blipFill>
        </p:spPr>
      </p:sp>
      <p:grpSp>
        <p:nvGrpSpPr>
          <p:cNvPr id="23" name="Group 23"/>
          <p:cNvGrpSpPr/>
          <p:nvPr/>
        </p:nvGrpSpPr>
        <p:grpSpPr>
          <a:xfrm>
            <a:off x="1028700" y="3934898"/>
            <a:ext cx="4688394" cy="1566304"/>
            <a:chOff x="0" y="0"/>
            <a:chExt cx="6251193" cy="2088406"/>
          </a:xfrm>
        </p:grpSpPr>
        <p:sp>
          <p:nvSpPr>
            <p:cNvPr id="24" name="TextBox 24"/>
            <p:cNvSpPr txBox="1"/>
            <p:nvPr/>
          </p:nvSpPr>
          <p:spPr>
            <a:xfrm>
              <a:off x="0" y="1563261"/>
              <a:ext cx="5707801" cy="525145"/>
            </a:xfrm>
            <a:prstGeom prst="rect">
              <a:avLst/>
            </a:prstGeom>
          </p:spPr>
          <p:txBody>
            <a:bodyPr lIns="0" tIns="0" rIns="0" bIns="0" rtlCol="0" anchor="t">
              <a:spAutoFit/>
            </a:bodyPr>
            <a:lstStyle/>
            <a:p>
              <a:pPr>
                <a:lnSpc>
                  <a:spcPts val="3359"/>
                </a:lnSpc>
              </a:pPr>
              <a:endParaRPr/>
            </a:p>
          </p:txBody>
        </p:sp>
        <p:sp>
          <p:nvSpPr>
            <p:cNvPr id="25" name="TextBox 25"/>
            <p:cNvSpPr txBox="1"/>
            <p:nvPr/>
          </p:nvSpPr>
          <p:spPr>
            <a:xfrm>
              <a:off x="0" y="0"/>
              <a:ext cx="6251193" cy="1016000"/>
            </a:xfrm>
            <a:prstGeom prst="rect">
              <a:avLst/>
            </a:prstGeom>
          </p:spPr>
          <p:txBody>
            <a:bodyPr lIns="0" tIns="0" rIns="0" bIns="0" rtlCol="0" anchor="t">
              <a:spAutoFit/>
            </a:bodyPr>
            <a:lstStyle/>
            <a:p>
              <a:pPr>
                <a:lnSpc>
                  <a:spcPts val="6000"/>
                </a:lnSpc>
              </a:pPr>
              <a:r>
                <a:rPr lang="en-US" sz="5000">
                  <a:solidFill>
                    <a:srgbClr val="0E2C4B"/>
                  </a:solidFill>
                  <a:latin typeface="Muli Ultra-Bold"/>
                </a:rPr>
                <a:t>Thank </a:t>
              </a:r>
              <a:r>
                <a:rPr lang="en-US" sz="5000">
                  <a:solidFill>
                    <a:srgbClr val="F78F34"/>
                  </a:solidFill>
                  <a:latin typeface="Muli Ultra-Bold"/>
                </a:rPr>
                <a:t>You</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484</Words>
  <Application>Microsoft Office PowerPoint</Application>
  <PresentationFormat>Custom</PresentationFormat>
  <Paragraphs>39</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Muli</vt:lpstr>
      <vt:lpstr>Muli Ultra-Bold</vt:lpstr>
      <vt:lpstr>Arial</vt:lpstr>
      <vt:lpstr>Muli Bold</vt:lpstr>
      <vt:lpstr>Canva Sans</vt:lpstr>
      <vt:lpstr>Canva Sans Bold</vt:lpstr>
      <vt:lpstr>Calibri</vt:lpstr>
      <vt:lpstr>Muli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and Blue 3D Elements Technology in Business and at Work Presentation</dc:title>
  <cp:lastModifiedBy>AAGHASH M</cp:lastModifiedBy>
  <cp:revision>3</cp:revision>
  <dcterms:created xsi:type="dcterms:W3CDTF">2006-08-16T00:00:00Z</dcterms:created>
  <dcterms:modified xsi:type="dcterms:W3CDTF">2024-03-20T05:24:11Z</dcterms:modified>
  <dc:identifier>DAF-pjK8IMk</dc:identifier>
</cp:coreProperties>
</file>