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partner_network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3"/>
          </p:nvPr>
        </p:nvSpPr>
        <p:spPr>
          <a:xfrm>
            <a:off x="1828164" y="548680"/>
            <a:ext cx="1814400" cy="231873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4"/>
          </p:nvPr>
        </p:nvSpPr>
        <p:spPr>
          <a:xfrm>
            <a:off x="3660442" y="548679"/>
            <a:ext cx="1814400" cy="46080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5"/>
          </p:nvPr>
        </p:nvSpPr>
        <p:spPr>
          <a:xfrm>
            <a:off x="1832049" y="2867416"/>
            <a:ext cx="1814399" cy="228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6"/>
          </p:nvPr>
        </p:nvSpPr>
        <p:spPr>
          <a:xfrm>
            <a:off x="0" y="5157192"/>
            <a:ext cx="4557713" cy="16916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7"/>
          </p:nvPr>
        </p:nvSpPr>
        <p:spPr>
          <a:xfrm>
            <a:off x="4557486" y="5159366"/>
            <a:ext cx="4579201" cy="1692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8"/>
          </p:nvPr>
        </p:nvSpPr>
        <p:spPr>
          <a:xfrm>
            <a:off x="5476149" y="548680"/>
            <a:ext cx="1814400" cy="231873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9"/>
          </p:nvPr>
        </p:nvSpPr>
        <p:spPr>
          <a:xfrm>
            <a:off x="5479076" y="2867449"/>
            <a:ext cx="1814399" cy="22896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20"/>
          </p:nvPr>
        </p:nvSpPr>
        <p:spPr>
          <a:xfrm>
            <a:off x="7299111" y="548679"/>
            <a:ext cx="1836001" cy="46080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pic>
        <p:nvPicPr>
          <p:cNvPr id="41" name="image10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143766"/>
            <a:ext cx="1512169" cy="2916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rgbClr val="222222"/>
          </a:soli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547663" y="116632"/>
            <a:ext cx="6120681" cy="36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0" y="548679"/>
            <a:ext cx="1814400" cy="4608514"/>
          </a:xfrm>
          <a:prstGeom prst="rect">
            <a:avLst/>
          </a:prstGeom>
          <a:ln w="25400">
            <a:solidFill>
              <a:srgbClr val="96CDEA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partner_network</a:t>
            </a:r>
          </a:p>
        </p:txBody>
      </p:sp>
      <p:pic>
        <p:nvPicPr>
          <p:cNvPr id="5" name="image1.png" descr="C:\Users\boris\Dropbox\BMFoundry\02 BMWebApp\DEsign\Materials\report icons\report_ch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20270" y="2839888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png" descr="C:\Users\boris\Dropbox\BMFoundry\02 BMWebApp\DEsign\Materials\report icons\report_c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20272" y="514750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3.png" descr="C:\Users\boris\Dropbox\BMFoundry\02 BMWebApp\DEsign\Materials\report icons\report_c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48878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4.png" descr="C:\Users\boris\Dropbox\BMFoundry\02 BMWebApp\DEsign\Materials\report icons\report_cs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6000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5.png" descr="C:\Users\boris\Dropbox\BMFoundry\02 BMWebApp\DEsign\Materials\report icons\report_ka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47863" y="563925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6.png" descr="C:\Users\boris\Dropbox\BMFoundry\02 BMWebApp\DEsign\Materials\report icons\report_kp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47663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7.png" descr="C:\Users\boris\Dropbox\BMFoundry\02 BMWebApp\DEsign\Materials\report icons\report_kr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275855" y="2852935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8.png" descr="C:\Users\boris\Dropbox\BMFoundry\02 BMWebApp\DEsign\Materials\report icons\report_rs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876328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9.png" descr="C:\Users\boris\Dropbox\BMFoundry\02 BMWebApp\DEsign\Materials\report icons\report_vp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148064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0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9511" y="143766"/>
            <a:ext cx="1512169" cy="29163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47700" marR="0" indent="-1905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0668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5240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9812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»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23160" marR="0" indent="-13716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880360" marR="0" indent="-13716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337559" marR="0" indent="-137159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794759" marR="0" indent="-137159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ctrTitle"/>
          </p:nvPr>
        </p:nvSpPr>
        <p:spPr>
          <a:xfrm>
            <a:off x="1547663" y="116631"/>
            <a:ext cx="6120682" cy="360042"/>
          </a:xfrm>
          <a:prstGeom prst="rect">
            <a:avLst/>
          </a:prstGeom>
        </p:spPr>
        <p:txBody>
          <a:bodyPr/>
          <a:lstStyle/>
          <a:p>
            <a:r>
              <a:rPr lang="en-US"/>
              <a:t>GROUP 13 DEDAO app </a:t>
            </a:r>
          </a:p>
        </p:txBody>
      </p:sp>
      <p:sp>
        <p:nvSpPr>
          <p:cNvPr id="52" name="Shape 52"/>
          <p:cNvSpPr>
            <a:spLocks noGrp="1"/>
          </p:cNvSpPr>
          <p:nvPr>
            <p:ph type="subTitle" sz="quarter" idx="1"/>
          </p:nvPr>
        </p:nvSpPr>
        <p:spPr>
          <a:xfrm>
            <a:off x="0" y="548679"/>
            <a:ext cx="1814399" cy="46085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Key Partnerships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Key Activities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Value Propositions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Key Resources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Cost Structure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Revenue Streams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Customer Relationships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Channels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/>
              <a:t>Customer Segments</a:t>
            </a:r>
          </a:p>
        </p:txBody>
      </p:sp>
      <p:sp>
        <p:nvSpPr>
          <p:cNvPr id="61" name="AutoShape 60"/>
          <p:cNvSpPr/>
          <p:nvPr/>
        </p:nvSpPr>
        <p:spPr>
          <a:xfrm>
            <a:off x="127120" y="875804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DEDAO app</a:t>
            </a:r>
            <a:endParaRPr lang="en-US" sz="1100"/>
          </a:p>
        </p:txBody>
      </p:sp>
      <p:sp>
        <p:nvSpPr>
          <p:cNvPr id="62" name="AutoShape 61"/>
          <p:cNvSpPr/>
          <p:nvPr/>
        </p:nvSpPr>
        <p:spPr>
          <a:xfrm>
            <a:off x="1892300" y="9525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Fragmented learning style;</a:t>
            </a:r>
            <a:endParaRPr lang="en-US" sz="1100"/>
          </a:p>
        </p:txBody>
      </p:sp>
      <p:sp>
        <p:nvSpPr>
          <p:cNvPr id="63" name="AutoShape 62"/>
          <p:cNvSpPr/>
          <p:nvPr/>
        </p:nvSpPr>
        <p:spPr>
          <a:xfrm>
            <a:off x="2743200" y="9398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gain knowledge in less than 20 mins</a:t>
            </a:r>
            <a:endParaRPr lang="en-US" sz="1100"/>
          </a:p>
        </p:txBody>
      </p:sp>
      <p:sp>
        <p:nvSpPr>
          <p:cNvPr id="64" name="AutoShape 63"/>
          <p:cNvSpPr/>
          <p:nvPr/>
        </p:nvSpPr>
        <p:spPr>
          <a:xfrm>
            <a:off x="1905000" y="18796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Long-term and sustained learning.</a:t>
            </a:r>
            <a:endParaRPr lang="en-US" sz="1100"/>
          </a:p>
        </p:txBody>
      </p:sp>
      <p:sp>
        <p:nvSpPr>
          <p:cNvPr id="65" name="AutoShape 64"/>
          <p:cNvSpPr/>
          <p:nvPr/>
        </p:nvSpPr>
        <p:spPr>
          <a:xfrm>
            <a:off x="1270000" y="53340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Application development cost</a:t>
            </a:r>
            <a:endParaRPr lang="en-US" sz="1100"/>
          </a:p>
        </p:txBody>
      </p:sp>
      <p:sp>
        <p:nvSpPr>
          <p:cNvPr id="66" name="AutoShape 65"/>
          <p:cNvSpPr/>
          <p:nvPr/>
        </p:nvSpPr>
        <p:spPr>
          <a:xfrm>
            <a:off x="2095500" y="56261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Service operation cost</a:t>
            </a:r>
            <a:endParaRPr lang="en-US" sz="1100"/>
          </a:p>
        </p:txBody>
      </p:sp>
      <p:sp>
        <p:nvSpPr>
          <p:cNvPr id="67" name="AutoShape 66"/>
          <p:cNvSpPr/>
          <p:nvPr/>
        </p:nvSpPr>
        <p:spPr>
          <a:xfrm>
            <a:off x="3060700" y="55626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E-Shop Operation</a:t>
            </a:r>
            <a:endParaRPr lang="en-US" sz="1100"/>
          </a:p>
        </p:txBody>
      </p:sp>
      <p:sp>
        <p:nvSpPr>
          <p:cNvPr id="68" name="AutoShape 67"/>
          <p:cNvSpPr/>
          <p:nvPr/>
        </p:nvSpPr>
        <p:spPr>
          <a:xfrm>
            <a:off x="5647362" y="936807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0000"/>
                </a:solidFill>
                <a:latin typeface="Helvetica"/>
              </a:rPr>
              <a:t>ommunities:users</a:t>
            </a:r>
            <a:r>
              <a:rPr lang="en-US" sz="1000" b="1" dirty="0">
                <a:solidFill>
                  <a:srgbClr val="000000"/>
                </a:solidFill>
                <a:latin typeface="Helvetica"/>
              </a:rPr>
              <a:t> are </a:t>
            </a:r>
            <a:r>
              <a:rPr lang="en-US" sz="1000" b="1" dirty="0" err="1">
                <a:solidFill>
                  <a:srgbClr val="000000"/>
                </a:solidFill>
                <a:latin typeface="Helvetica"/>
              </a:rPr>
              <a:t>categoried</a:t>
            </a:r>
            <a:r>
              <a:rPr lang="en-US" sz="1000" b="1" dirty="0">
                <a:solidFill>
                  <a:srgbClr val="000000"/>
                </a:solidFill>
                <a:latin typeface="Helvetica"/>
              </a:rPr>
              <a:t> by different group and ...</a:t>
            </a:r>
            <a:endParaRPr lang="en-US" sz="1100" dirty="0"/>
          </a:p>
        </p:txBody>
      </p:sp>
      <p:sp>
        <p:nvSpPr>
          <p:cNvPr id="69" name="AutoShape 68"/>
          <p:cNvSpPr/>
          <p:nvPr/>
        </p:nvSpPr>
        <p:spPr>
          <a:xfrm>
            <a:off x="3835400" y="9779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Carefully chosen books form market</a:t>
            </a:r>
            <a:endParaRPr lang="en-US" sz="1100"/>
          </a:p>
        </p:txBody>
      </p:sp>
      <p:sp>
        <p:nvSpPr>
          <p:cNvPr id="70" name="AutoShape 69"/>
          <p:cNvSpPr/>
          <p:nvPr/>
        </p:nvSpPr>
        <p:spPr>
          <a:xfrm>
            <a:off x="1930400" y="32258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new books</a:t>
            </a:r>
            <a:endParaRPr lang="en-US" sz="1100"/>
          </a:p>
        </p:txBody>
      </p:sp>
      <p:sp>
        <p:nvSpPr>
          <p:cNvPr id="71" name="AutoShape 70"/>
          <p:cNvSpPr/>
          <p:nvPr/>
        </p:nvSpPr>
        <p:spPr>
          <a:xfrm>
            <a:off x="2768600" y="32258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new audios</a:t>
            </a:r>
            <a:endParaRPr lang="en-US" sz="1100"/>
          </a:p>
        </p:txBody>
      </p:sp>
      <p:sp>
        <p:nvSpPr>
          <p:cNvPr id="72" name="AutoShape 71"/>
          <p:cNvSpPr/>
          <p:nvPr/>
        </p:nvSpPr>
        <p:spPr>
          <a:xfrm>
            <a:off x="2044700" y="42291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the chance to get a touch with celebrities.</a:t>
            </a:r>
            <a:endParaRPr lang="en-US" sz="1100"/>
          </a:p>
        </p:txBody>
      </p:sp>
      <p:sp>
        <p:nvSpPr>
          <p:cNvPr id="73" name="AutoShape 72"/>
          <p:cNvSpPr/>
          <p:nvPr/>
        </p:nvSpPr>
        <p:spPr>
          <a:xfrm>
            <a:off x="4597400" y="58674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Courses subscribe fee (Annual)</a:t>
            </a:r>
            <a:endParaRPr lang="en-US" sz="1100"/>
          </a:p>
        </p:txBody>
      </p:sp>
      <p:sp>
        <p:nvSpPr>
          <p:cNvPr id="74" name="AutoShape 73"/>
          <p:cNvSpPr/>
          <p:nvPr/>
        </p:nvSpPr>
        <p:spPr>
          <a:xfrm>
            <a:off x="5461000" y="54229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Merchandise revenue</a:t>
            </a:r>
            <a:endParaRPr lang="en-US" sz="1100"/>
          </a:p>
        </p:txBody>
      </p:sp>
      <p:sp>
        <p:nvSpPr>
          <p:cNvPr id="75" name="AutoShape 74"/>
          <p:cNvSpPr/>
          <p:nvPr/>
        </p:nvSpPr>
        <p:spPr>
          <a:xfrm>
            <a:off x="4724400" y="11557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Save  a large amount time for users.</a:t>
            </a:r>
            <a:endParaRPr lang="en-US" sz="1100"/>
          </a:p>
        </p:txBody>
      </p:sp>
      <p:sp>
        <p:nvSpPr>
          <p:cNvPr id="76" name="AutoShape 75"/>
          <p:cNvSpPr/>
          <p:nvPr/>
        </p:nvSpPr>
        <p:spPr>
          <a:xfrm>
            <a:off x="3835400" y="22098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Anytime and anywhere to study.</a:t>
            </a:r>
            <a:endParaRPr lang="en-US" sz="1100"/>
          </a:p>
        </p:txBody>
      </p:sp>
      <p:sp>
        <p:nvSpPr>
          <p:cNvPr id="77" name="AutoShape 76"/>
          <p:cNvSpPr/>
          <p:nvPr/>
        </p:nvSpPr>
        <p:spPr>
          <a:xfrm>
            <a:off x="7505700" y="1155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Employee in industries</a:t>
            </a:r>
            <a:endParaRPr lang="en-US" sz="1100"/>
          </a:p>
        </p:txBody>
      </p:sp>
      <p:sp>
        <p:nvSpPr>
          <p:cNvPr id="78" name="AutoShape 77"/>
          <p:cNvSpPr/>
          <p:nvPr/>
        </p:nvSpPr>
        <p:spPr>
          <a:xfrm>
            <a:off x="6286500" y="52070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advertising</a:t>
            </a:r>
            <a:endParaRPr lang="en-US" sz="1100"/>
          </a:p>
        </p:txBody>
      </p:sp>
      <p:sp>
        <p:nvSpPr>
          <p:cNvPr id="79" name="AutoShape 78"/>
          <p:cNvSpPr/>
          <p:nvPr/>
        </p:nvSpPr>
        <p:spPr>
          <a:xfrm>
            <a:off x="6299200" y="60198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E-book shopping</a:t>
            </a:r>
            <a:endParaRPr lang="en-US" sz="1100"/>
          </a:p>
        </p:txBody>
      </p:sp>
      <p:sp>
        <p:nvSpPr>
          <p:cNvPr id="80" name="AutoShape 79"/>
          <p:cNvSpPr/>
          <p:nvPr/>
        </p:nvSpPr>
        <p:spPr>
          <a:xfrm>
            <a:off x="7458199" y="5228687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VIP membership subscription</a:t>
            </a:r>
            <a:endParaRPr lang="en-US" sz="1100"/>
          </a:p>
        </p:txBody>
      </p:sp>
      <p:sp>
        <p:nvSpPr>
          <p:cNvPr id="81" name="AutoShape 80"/>
          <p:cNvSpPr/>
          <p:nvPr/>
        </p:nvSpPr>
        <p:spPr>
          <a:xfrm>
            <a:off x="8135549" y="6003017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Offline presentation tickets</a:t>
            </a:r>
            <a:endParaRPr lang="en-US" sz="1100"/>
          </a:p>
        </p:txBody>
      </p:sp>
      <p:sp>
        <p:nvSpPr>
          <p:cNvPr id="82" name="AutoShape 81"/>
          <p:cNvSpPr/>
          <p:nvPr/>
        </p:nvSpPr>
        <p:spPr>
          <a:xfrm>
            <a:off x="54938" y="1929408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subscriber</a:t>
            </a:r>
            <a:endParaRPr lang="en-US" sz="1100"/>
          </a:p>
        </p:txBody>
      </p:sp>
      <p:sp>
        <p:nvSpPr>
          <p:cNvPr id="83" name="AutoShape 82"/>
          <p:cNvSpPr/>
          <p:nvPr/>
        </p:nvSpPr>
        <p:spPr>
          <a:xfrm>
            <a:off x="6477000" y="41402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social media</a:t>
            </a:r>
            <a:endParaRPr lang="en-US" sz="1100"/>
          </a:p>
        </p:txBody>
      </p:sp>
      <p:sp>
        <p:nvSpPr>
          <p:cNvPr id="84" name="AutoShape 83"/>
          <p:cNvSpPr/>
          <p:nvPr/>
        </p:nvSpPr>
        <p:spPr>
          <a:xfrm>
            <a:off x="6333488" y="1875147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Self-service: Users can get access to all knowledge, </a:t>
            </a:r>
            <a:r>
              <a:rPr lang="en-US" sz="1000" b="1" dirty="0" err="1">
                <a:solidFill>
                  <a:srgbClr val="000000"/>
                </a:solidFill>
                <a:latin typeface="Helvetica"/>
              </a:rPr>
              <a:t>ei</a:t>
            </a:r>
            <a:r>
              <a:rPr lang="en-US" sz="1000" b="1" dirty="0">
                <a:solidFill>
                  <a:srgbClr val="000000"/>
                </a:solidFill>
                <a:latin typeface="Helvetica"/>
              </a:rPr>
              <a:t>...</a:t>
            </a:r>
            <a:endParaRPr lang="en-US" sz="1100" dirty="0"/>
          </a:p>
        </p:txBody>
      </p:sp>
      <p:sp>
        <p:nvSpPr>
          <p:cNvPr id="85" name="AutoShape 84"/>
          <p:cNvSpPr/>
          <p:nvPr/>
        </p:nvSpPr>
        <p:spPr>
          <a:xfrm>
            <a:off x="3378200" y="61595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Marketing cost</a:t>
            </a:r>
            <a:endParaRPr lang="en-US" sz="1100"/>
          </a:p>
        </p:txBody>
      </p:sp>
      <p:sp>
        <p:nvSpPr>
          <p:cNvPr id="86" name="AutoShape 85"/>
          <p:cNvSpPr/>
          <p:nvPr/>
        </p:nvSpPr>
        <p:spPr>
          <a:xfrm>
            <a:off x="1231900" y="61087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HR Cost</a:t>
            </a:r>
            <a:endParaRPr lang="en-US" sz="1100"/>
          </a:p>
        </p:txBody>
      </p:sp>
      <p:sp>
        <p:nvSpPr>
          <p:cNvPr id="87" name="AutoShape 86"/>
          <p:cNvSpPr/>
          <p:nvPr/>
        </p:nvSpPr>
        <p:spPr>
          <a:xfrm>
            <a:off x="7518400" y="2273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University students</a:t>
            </a:r>
            <a:endParaRPr lang="en-US" sz="1100"/>
          </a:p>
        </p:txBody>
      </p:sp>
      <p:sp>
        <p:nvSpPr>
          <p:cNvPr id="88" name="AutoShape 87"/>
          <p:cNvSpPr/>
          <p:nvPr/>
        </p:nvSpPr>
        <p:spPr>
          <a:xfrm>
            <a:off x="6515100" y="32131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SEO</a:t>
            </a:r>
            <a:endParaRPr lang="en-US" sz="1100"/>
          </a:p>
        </p:txBody>
      </p:sp>
      <p:sp>
        <p:nvSpPr>
          <p:cNvPr id="89" name="AutoShape 88"/>
          <p:cNvSpPr/>
          <p:nvPr/>
        </p:nvSpPr>
        <p:spPr>
          <a:xfrm>
            <a:off x="5588000" y="3289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notifications from Application store(Android/iOS) </a:t>
            </a:r>
            <a:endParaRPr lang="en-US" sz="1100"/>
          </a:p>
        </p:txBody>
      </p:sp>
      <p:sp>
        <p:nvSpPr>
          <p:cNvPr id="90" name="AutoShape 89"/>
          <p:cNvSpPr/>
          <p:nvPr/>
        </p:nvSpPr>
        <p:spPr>
          <a:xfrm>
            <a:off x="5524500" y="406400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Online video</a:t>
            </a:r>
            <a:endParaRPr lang="en-US" sz="1100"/>
          </a:p>
        </p:txBody>
      </p:sp>
      <p:sp>
        <p:nvSpPr>
          <p:cNvPr id="91" name="AutoShape 90"/>
          <p:cNvSpPr/>
          <p:nvPr/>
        </p:nvSpPr>
        <p:spPr>
          <a:xfrm>
            <a:off x="7505700" y="3416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Fans of the founder-Zhengyu Luo</a:t>
            </a:r>
            <a:endParaRPr lang="en-US" sz="1100"/>
          </a:p>
        </p:txBody>
      </p:sp>
      <p:sp>
        <p:nvSpPr>
          <p:cNvPr id="92" name="AutoShape 91"/>
          <p:cNvSpPr/>
          <p:nvPr/>
        </p:nvSpPr>
        <p:spPr>
          <a:xfrm>
            <a:off x="76200" y="3086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Industry Professor</a:t>
            </a:r>
            <a:endParaRPr lang="en-US" sz="1100"/>
          </a:p>
        </p:txBody>
      </p:sp>
      <p:sp>
        <p:nvSpPr>
          <p:cNvPr id="93" name="AutoShape 92"/>
          <p:cNvSpPr/>
          <p:nvPr/>
        </p:nvSpPr>
        <p:spPr>
          <a:xfrm>
            <a:off x="76200" y="30861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Industry Professor</a:t>
            </a:r>
            <a:endParaRPr lang="en-US" sz="1100" dirty="0"/>
          </a:p>
        </p:txBody>
      </p:sp>
      <p:sp>
        <p:nvSpPr>
          <p:cNvPr id="94" name="AutoShape 93"/>
          <p:cNvSpPr/>
          <p:nvPr/>
        </p:nvSpPr>
        <p:spPr>
          <a:xfrm>
            <a:off x="512138" y="4143501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University Professor</a:t>
            </a:r>
            <a:endParaRPr lang="en-US" sz="1100"/>
          </a:p>
        </p:txBody>
      </p:sp>
      <p:sp>
        <p:nvSpPr>
          <p:cNvPr id="95" name="AutoShape 94"/>
          <p:cNvSpPr/>
          <p:nvPr/>
        </p:nvSpPr>
        <p:spPr>
          <a:xfrm>
            <a:off x="826285" y="2689775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Famous Entrepreneur</a:t>
            </a:r>
            <a:endParaRPr lang="en-US" sz="1100"/>
          </a:p>
        </p:txBody>
      </p:sp>
      <p:sp>
        <p:nvSpPr>
          <p:cNvPr id="96" name="AutoShape 95"/>
          <p:cNvSpPr/>
          <p:nvPr/>
        </p:nvSpPr>
        <p:spPr>
          <a:xfrm>
            <a:off x="4130188" y="3472870"/>
            <a:ext cx="914400" cy="914400"/>
          </a:xfrm>
          <a:prstGeom prst="rect">
            <a:avLst/>
          </a:prstGeom>
          <a:solidFill>
            <a:srgbClr val="BFF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Lecture quality</a:t>
            </a:r>
            <a:endParaRPr lang="en-US" sz="1100"/>
          </a:p>
        </p:txBody>
      </p:sp>
      <p:sp>
        <p:nvSpPr>
          <p:cNvPr id="97" name="AutoShape 96"/>
          <p:cNvSpPr/>
          <p:nvPr/>
        </p:nvSpPr>
        <p:spPr>
          <a:xfrm>
            <a:off x="241300" y="5537200"/>
            <a:ext cx="914400" cy="914400"/>
          </a:xfrm>
          <a:prstGeom prst="rect">
            <a:avLst/>
          </a:prstGeom>
          <a:solidFill>
            <a:srgbClr val="FFBFBF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Lecturer fee</a:t>
            </a:r>
            <a:endParaRPr lang="en-US" sz="11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canvas_template</vt:lpstr>
      <vt:lpstr>GROUP 13 DEDAO app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 DEDAO app </dc:title>
  <cp:lastModifiedBy>Zhiliang Wang</cp:lastModifiedBy>
  <cp:revision>1</cp:revision>
  <dcterms:modified xsi:type="dcterms:W3CDTF">2018-04-30T10:40:29Z</dcterms:modified>
</cp:coreProperties>
</file>