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>
        <p:scale>
          <a:sx n="103" d="100"/>
          <a:sy n="103" d="100"/>
        </p:scale>
        <p:origin x="8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5B85-D788-444B-91D4-9D366352A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FB05D-7B07-884E-B380-5DCB77640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73340-88A5-7240-B49B-E95224B7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102F-755F-2E42-B129-FD56832527F4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AE32D-F91D-3940-AE50-86A83032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9273C-CB09-114D-9E2B-F344ADCD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D2D7-42CB-CD49-B6A6-B7D61DA3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F394-0C40-5042-A908-3A54375B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6C876-24C0-9740-B93B-424CC0755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713B4-9952-CB49-AB6C-163811A6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102F-755F-2E42-B129-FD56832527F4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76D9F-A3BF-EC4D-8E8D-A841971E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DB2C-883F-A24E-91D0-69051B5C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D2D7-42CB-CD49-B6A6-B7D61DA3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4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6E677-16B1-0B40-AB9A-27ED452AB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FF3A7-5817-7643-8C4C-30DDC62E4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4574E-F24E-FF45-9A15-E1316D0F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102F-755F-2E42-B129-FD56832527F4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4495A-3C86-D941-9DE7-16D60B35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0C2D4-00E0-E944-844E-F88097BB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D2D7-42CB-CD49-B6A6-B7D61DA3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8D8D-63C0-3A4E-B0C6-DD61F37E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0B0A-8B03-0D4D-ADE9-78507F5D0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F5D5C-2314-4440-8D53-D919CFE2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102F-755F-2E42-B129-FD56832527F4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92DC7-59B6-8B4F-8DDF-F00120F2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D1353-0F29-1D4E-AD30-3D3B6FC2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D2D7-42CB-CD49-B6A6-B7D61DA3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4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7E46-218A-404D-BAD1-D04BE7BC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15385-9418-7C43-97A7-54F53AAE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BF41D-DE60-5141-9C0E-FBE2944A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102F-755F-2E42-B129-FD56832527F4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3CF77-A275-5C4A-9135-2404E0B0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16536-6576-9047-8728-3C1A2CFC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D2D7-42CB-CD49-B6A6-B7D61DA3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6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8AA6-592E-D540-BD8E-89FF9BFF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C3D96-2EF8-A247-9911-A7A275C7F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AA467-D7DA-CE42-A74D-D395575F1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03D07-55A0-A445-B7C8-85AEB0FA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102F-755F-2E42-B129-FD56832527F4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4F0B7-B300-4C4F-89AE-ECDD3212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C8969-F3F0-244D-BC90-F5BF7184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D2D7-42CB-CD49-B6A6-B7D61DA3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2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39D4-D250-8A4B-AF2B-C1CC267E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A36FF-9295-5B41-B3FB-434AF38A1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6C479-8EDF-2E43-B12C-003882D64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64534-065D-0040-B692-15D01E0EA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82080-7C48-8A43-9608-310DEB99B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44595-D91C-AF4C-8B37-51822FBB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102F-755F-2E42-B129-FD56832527F4}" type="datetimeFigureOut">
              <a:rPr lang="en-US" smtClean="0"/>
              <a:t>5/12/18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87CD4-CD14-4F4A-B8D0-B96341E8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9DC57-384D-5848-94B5-17804CBB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D2D7-42CB-CD49-B6A6-B7D61DA3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0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C2E4-6B09-F144-8321-EA6B83D8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D02A4-0339-F847-897B-CC21096B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102F-755F-2E42-B129-FD56832527F4}" type="datetimeFigureOut">
              <a:rPr lang="en-US" smtClean="0"/>
              <a:t>5/12/18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2ADB4-5195-F147-9CA1-4229403E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422AA-B139-6640-9E9B-AD1C7089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D2D7-42CB-CD49-B6A6-B7D61DA3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9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37EFA-D306-7B4C-9748-AC834736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102F-755F-2E42-B129-FD56832527F4}" type="datetimeFigureOut">
              <a:rPr lang="en-US" smtClean="0"/>
              <a:t>5/12/18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6CD2B-4CD4-B849-8CA2-9F7F8F6F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7272E-C2DA-2144-97A4-F6146D57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D2D7-42CB-CD49-B6A6-B7D61DA3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9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A199-1DC0-CA40-9BF8-D8D02F00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1A038-9812-0C40-8DFB-8E3A9662C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C086C-1AC9-F24B-B67B-1FFCDDCB4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F763B-2AB3-3241-92D9-87A09BF7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102F-755F-2E42-B129-FD56832527F4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A3785-A1CC-9646-B6F4-FF42B161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6660A-3768-9441-89A3-15B0A486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D2D7-42CB-CD49-B6A6-B7D61DA3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1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B75A-F03A-1048-8459-3E233B79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D84E8-E171-4145-B8F0-655F9C86F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76B2F-5ADF-0047-A854-424193995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14002-3D44-7A4F-8FC7-A17BDF58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102F-755F-2E42-B129-FD56832527F4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4DB8E-9208-BD4D-AE7D-27252F41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E2DBC-814A-7047-85F3-C8FCAF7D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ED2D7-42CB-CD49-B6A6-B7D61DA3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6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1DCBE-A42E-A045-B865-523D7D52C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1B312-A479-9643-A6E2-A548BB35B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4FD41-79D3-7948-B18B-46482B521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2102F-755F-2E42-B129-FD56832527F4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75A91-B696-444B-90EB-EFFD5CB11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2FFAE-D5E2-1041-B9A9-8C4E6A1AD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ED2D7-42CB-CD49-B6A6-B7D61DA3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3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81A2-25A1-4D4A-967D-595351AB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0962"/>
          </a:xfrm>
        </p:spPr>
        <p:txBody>
          <a:bodyPr/>
          <a:lstStyle/>
          <a:p>
            <a:r>
              <a:rPr lang="en-US" altLang="zh-Hans" dirty="0"/>
              <a:t>Value</a:t>
            </a:r>
            <a:r>
              <a:rPr lang="zh-Hans" altLang="en-US" dirty="0"/>
              <a:t> </a:t>
            </a:r>
            <a:r>
              <a:rPr lang="en-US" altLang="zh-Hans" dirty="0"/>
              <a:t>chain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8D73-360E-2544-ACE1-A244DC24B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22" y="1210963"/>
            <a:ext cx="11516497" cy="5548183"/>
          </a:xfrm>
        </p:spPr>
        <p:txBody>
          <a:bodyPr>
            <a:normAutofit/>
          </a:bodyPr>
          <a:lstStyle/>
          <a:p>
            <a:pPr algn="just"/>
            <a:r>
              <a:rPr lang="en-US" altLang="zh-Hans" dirty="0"/>
              <a:t>A</a:t>
            </a:r>
            <a:r>
              <a:rPr lang="en-AU" dirty="0" err="1"/>
              <a:t>ttention</a:t>
            </a:r>
            <a:r>
              <a:rPr lang="en-AU" dirty="0"/>
              <a:t> and time </a:t>
            </a:r>
            <a:endParaRPr lang="en-US" dirty="0"/>
          </a:p>
          <a:p>
            <a:pPr lvl="1" algn="just"/>
            <a:r>
              <a:rPr lang="en-US" altLang="zh-Hans" dirty="0"/>
              <a:t>T</a:t>
            </a:r>
            <a:r>
              <a:rPr lang="en-AU" dirty="0"/>
              <a:t>he most precious resources in future society </a:t>
            </a:r>
            <a:r>
              <a:rPr lang="en-US" altLang="zh-Hans" dirty="0"/>
              <a:t>that</a:t>
            </a:r>
            <a:r>
              <a:rPr lang="zh-Hans" altLang="en-US" dirty="0"/>
              <a:t> </a:t>
            </a:r>
            <a:r>
              <a:rPr lang="en-US" altLang="zh-Hans" dirty="0"/>
              <a:t>will</a:t>
            </a:r>
            <a:r>
              <a:rPr lang="zh-Hans" altLang="en-US" dirty="0"/>
              <a:t> </a:t>
            </a:r>
            <a:r>
              <a:rPr lang="en-US" altLang="zh-Hans" dirty="0"/>
              <a:t>be</a:t>
            </a:r>
            <a:r>
              <a:rPr lang="zh-Hans" altLang="en-US" dirty="0"/>
              <a:t> </a:t>
            </a:r>
            <a:r>
              <a:rPr lang="en-AU" dirty="0"/>
              <a:t>most valued </a:t>
            </a:r>
            <a:r>
              <a:rPr lang="en-US" altLang="zh-Hans" dirty="0"/>
              <a:t>resources</a:t>
            </a:r>
            <a:r>
              <a:rPr lang="zh-Hans" altLang="en-US" dirty="0"/>
              <a:t> </a:t>
            </a:r>
            <a:r>
              <a:rPr lang="en-AU" dirty="0"/>
              <a:t>by the </a:t>
            </a:r>
            <a:r>
              <a:rPr lang="en-US" altLang="zh-Hans" dirty="0"/>
              <a:t>TS</a:t>
            </a:r>
            <a:r>
              <a:rPr lang="zh-Hans" altLang="en-US" dirty="0"/>
              <a:t> </a:t>
            </a:r>
            <a:r>
              <a:rPr lang="en-US" altLang="zh-Hans" dirty="0"/>
              <a:t>(</a:t>
            </a:r>
            <a:r>
              <a:rPr lang="en-US" altLang="zh-Hans" i="1" dirty="0"/>
              <a:t>Transparent</a:t>
            </a:r>
            <a:r>
              <a:rPr lang="zh-Hans" altLang="en-US" i="1" dirty="0"/>
              <a:t> </a:t>
            </a:r>
            <a:r>
              <a:rPr lang="en-US" altLang="zh-Hans" i="1" dirty="0"/>
              <a:t>Shark</a:t>
            </a:r>
            <a:r>
              <a:rPr lang="en-US" altLang="zh-Hans" dirty="0"/>
              <a:t>)</a:t>
            </a:r>
            <a:r>
              <a:rPr lang="en-AU" dirty="0"/>
              <a:t> community. </a:t>
            </a:r>
            <a:r>
              <a:rPr lang="en-US" altLang="zh-Hans" dirty="0"/>
              <a:t>(</a:t>
            </a:r>
            <a:r>
              <a:rPr lang="en-AU" i="1" dirty="0"/>
              <a:t>Why attention is the world‘s most valuable</a:t>
            </a:r>
            <a:r>
              <a:rPr lang="en-US" altLang="zh-Hans" dirty="0"/>
              <a:t>,</a:t>
            </a:r>
            <a:r>
              <a:rPr lang="zh-Hans" altLang="en-US" dirty="0"/>
              <a:t> </a:t>
            </a:r>
            <a:r>
              <a:rPr lang="en-AU" dirty="0"/>
              <a:t>2018)</a:t>
            </a:r>
          </a:p>
          <a:p>
            <a:pPr marL="342900" indent="-342900" algn="just"/>
            <a:r>
              <a:rPr lang="en-US" altLang="zh-Hans" i="1" dirty="0"/>
              <a:t>Transparent</a:t>
            </a:r>
            <a:r>
              <a:rPr lang="zh-Hans" altLang="en-US" i="1" dirty="0"/>
              <a:t> </a:t>
            </a:r>
            <a:r>
              <a:rPr lang="en-US" altLang="zh-Hans" i="1" dirty="0"/>
              <a:t>shark</a:t>
            </a:r>
            <a:r>
              <a:rPr lang="zh-Hans" altLang="en-US" i="1" dirty="0"/>
              <a:t> </a:t>
            </a:r>
            <a:endParaRPr lang="en-AU" altLang="zh-Hans" i="1" dirty="0"/>
          </a:p>
          <a:p>
            <a:pPr marL="800100" lvl="1" indent="-342900" algn="just"/>
            <a:r>
              <a:rPr lang="en-US" altLang="zh-Hans" dirty="0"/>
              <a:t>It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AU" dirty="0"/>
              <a:t>social network based on </a:t>
            </a:r>
            <a:r>
              <a:rPr lang="en-AU" dirty="0" err="1"/>
              <a:t>blockchain</a:t>
            </a:r>
            <a:r>
              <a:rPr lang="en-AU" dirty="0"/>
              <a:t> technology which focuses on the value of attention</a:t>
            </a:r>
            <a:r>
              <a:rPr lang="en-US" altLang="zh-Hans" dirty="0"/>
              <a:t>;</a:t>
            </a:r>
            <a:endParaRPr lang="en-AU" dirty="0"/>
          </a:p>
          <a:p>
            <a:pPr marL="800100" lvl="1" indent="-342900" algn="just"/>
            <a:r>
              <a:rPr lang="en-US" altLang="zh-Hans" dirty="0"/>
              <a:t>It</a:t>
            </a:r>
            <a:r>
              <a:rPr lang="zh-Hans" altLang="en-US" dirty="0"/>
              <a:t> </a:t>
            </a:r>
            <a:r>
              <a:rPr lang="en-AU" dirty="0"/>
              <a:t>offers a free, decentralized social platform to a new generation of users.</a:t>
            </a:r>
          </a:p>
          <a:p>
            <a:pPr marL="800100" lvl="1" indent="-342900" algn="just"/>
            <a:r>
              <a:rPr lang="en-US" altLang="zh-Hans" dirty="0"/>
              <a:t>It</a:t>
            </a:r>
            <a:r>
              <a:rPr lang="zh-Hans" altLang="en-US" dirty="0"/>
              <a:t> </a:t>
            </a:r>
            <a:r>
              <a:rPr lang="en-US" altLang="zh-Hans" dirty="0"/>
              <a:t>can</a:t>
            </a:r>
            <a:r>
              <a:rPr lang="zh-Hans" altLang="en-US" dirty="0"/>
              <a:t> </a:t>
            </a:r>
            <a:r>
              <a:rPr lang="en-US" altLang="zh-Hans" dirty="0"/>
              <a:t>be</a:t>
            </a:r>
            <a:r>
              <a:rPr lang="zh-Hans" altLang="en-US" dirty="0"/>
              <a:t> </a:t>
            </a:r>
            <a:r>
              <a:rPr lang="en-US" altLang="zh-Hans" dirty="0"/>
              <a:t>seen</a:t>
            </a:r>
            <a:r>
              <a:rPr lang="zh-Hans" altLang="en-US" dirty="0"/>
              <a:t> </a:t>
            </a:r>
            <a:r>
              <a:rPr lang="en-US" altLang="zh-Hans" dirty="0"/>
              <a:t>as</a:t>
            </a:r>
            <a:r>
              <a:rPr lang="zh-Hans" altLang="en-US" dirty="0"/>
              <a:t> </a:t>
            </a:r>
            <a:r>
              <a:rPr lang="en-US" altLang="zh-Hans" dirty="0"/>
              <a:t>innovated</a:t>
            </a:r>
            <a:r>
              <a:rPr lang="zh-Hans" altLang="en-US" dirty="0"/>
              <a:t> </a:t>
            </a:r>
            <a:r>
              <a:rPr lang="en-US" altLang="zh-Hans" dirty="0"/>
              <a:t>infrastructure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new</a:t>
            </a:r>
            <a:r>
              <a:rPr lang="zh-Hans" altLang="en-US" dirty="0"/>
              <a:t> </a:t>
            </a:r>
            <a:r>
              <a:rPr lang="en-US" altLang="zh-Hans" dirty="0"/>
              <a:t>social</a:t>
            </a:r>
            <a:r>
              <a:rPr lang="zh-Hans" altLang="en-US" dirty="0"/>
              <a:t> </a:t>
            </a:r>
            <a:r>
              <a:rPr lang="en-US" altLang="zh-Hans" dirty="0"/>
              <a:t>media</a:t>
            </a:r>
            <a:r>
              <a:rPr lang="zh-Hans" altLang="en-US" dirty="0"/>
              <a:t> </a:t>
            </a:r>
            <a:r>
              <a:rPr lang="en-US" altLang="zh-Hans" dirty="0"/>
              <a:t>world.</a:t>
            </a:r>
            <a:endParaRPr lang="en-AU" dirty="0"/>
          </a:p>
          <a:p>
            <a:pPr algn="just"/>
            <a:endParaRPr lang="en-US" altLang="zh-Hans" sz="1900" dirty="0"/>
          </a:p>
          <a:p>
            <a:pPr marL="0" indent="0" algn="just">
              <a:buNone/>
            </a:pPr>
            <a:r>
              <a:rPr lang="en-US" altLang="zh-Hans" sz="1500" i="1" dirty="0"/>
              <a:t>References:</a:t>
            </a:r>
          </a:p>
          <a:p>
            <a:pPr marL="0" indent="0" algn="just">
              <a:buNone/>
            </a:pPr>
            <a:r>
              <a:rPr lang="en-AU" sz="1500" i="1" dirty="0"/>
              <a:t>Why attention is the world's most valuable</a:t>
            </a:r>
            <a:r>
              <a:rPr lang="en-AU" sz="1500" dirty="0"/>
              <a:t>. (2018). </a:t>
            </a:r>
            <a:r>
              <a:rPr lang="en-AU" sz="1500" i="1" dirty="0"/>
              <a:t>Marketing Magazine</a:t>
            </a:r>
            <a:r>
              <a:rPr lang="en-AU" sz="1500" dirty="0"/>
              <a:t>. Retrieved 12 May 2018, from https://</a:t>
            </a:r>
            <a:r>
              <a:rPr lang="en-AU" sz="1500" dirty="0" err="1"/>
              <a:t>www.marketingmag.com.au</a:t>
            </a:r>
            <a:r>
              <a:rPr lang="en-AU" sz="1500" dirty="0"/>
              <a:t>/hubs-c/attention-worlds-valuable-resource/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8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C94E-7CF4-A94A-B75E-505215796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033153"/>
          </a:xfrm>
        </p:spPr>
        <p:txBody>
          <a:bodyPr/>
          <a:lstStyle/>
          <a:p>
            <a:pPr algn="l"/>
            <a:r>
              <a:rPr lang="en-US" altLang="zh-Hans" dirty="0"/>
              <a:t>Why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it</a:t>
            </a:r>
            <a:r>
              <a:rPr lang="zh-Hans" altLang="en-US" dirty="0"/>
              <a:t> </a:t>
            </a:r>
            <a:r>
              <a:rPr lang="en-US" altLang="zh-Hans" dirty="0"/>
              <a:t>disruptive?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DE3C1-614C-E740-9F26-240D18A3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866" y="1249647"/>
            <a:ext cx="11158846" cy="3934263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Hans" dirty="0"/>
              <a:t>Attention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public</a:t>
            </a:r>
            <a:r>
              <a:rPr lang="zh-Hans" altLang="en-US" dirty="0"/>
              <a:t> </a:t>
            </a:r>
            <a:r>
              <a:rPr lang="en-US" altLang="zh-Hans" dirty="0"/>
              <a:t>pay</a:t>
            </a:r>
            <a:r>
              <a:rPr lang="zh-Hans" altLang="en-US" dirty="0"/>
              <a:t> </a:t>
            </a:r>
            <a:r>
              <a:rPr lang="en-US" altLang="zh-Hans" dirty="0"/>
              <a:t>attention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social</a:t>
            </a:r>
            <a:r>
              <a:rPr lang="zh-Hans" altLang="en-US" dirty="0"/>
              <a:t> </a:t>
            </a:r>
            <a:r>
              <a:rPr lang="en-US" altLang="zh-Hans" dirty="0"/>
              <a:t>stuff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it</a:t>
            </a:r>
            <a:r>
              <a:rPr lang="zh-Hans" altLang="en-US" dirty="0"/>
              <a:t> </a:t>
            </a:r>
            <a:r>
              <a:rPr lang="en-US" altLang="zh-Hans" dirty="0"/>
              <a:t>forms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huge</a:t>
            </a:r>
            <a:r>
              <a:rPr lang="zh-Hans" altLang="en-US" dirty="0"/>
              <a:t> </a:t>
            </a:r>
            <a:r>
              <a:rPr lang="en-US" altLang="zh-Hans" dirty="0"/>
              <a:t>market</a:t>
            </a:r>
            <a:r>
              <a:rPr lang="zh-Hans" altLang="en-US" dirty="0"/>
              <a:t> </a:t>
            </a:r>
            <a:r>
              <a:rPr lang="en-US" altLang="zh-Hans" dirty="0"/>
              <a:t>on</a:t>
            </a:r>
            <a:r>
              <a:rPr lang="zh-Hans" altLang="en-US" dirty="0"/>
              <a:t> </a:t>
            </a:r>
            <a:r>
              <a:rPr lang="en-US" altLang="zh-Hans" dirty="0"/>
              <a:t>attention</a:t>
            </a:r>
            <a:r>
              <a:rPr lang="zh-Hans" altLang="en-US" dirty="0"/>
              <a:t> </a:t>
            </a:r>
            <a:r>
              <a:rPr lang="en-US" altLang="zh-Hans" dirty="0"/>
              <a:t>which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worthy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endless</a:t>
            </a:r>
            <a:r>
              <a:rPr lang="zh-Hans" altLang="en-US" dirty="0"/>
              <a:t> </a:t>
            </a:r>
            <a:r>
              <a:rPr lang="en-US" altLang="zh-Hans" dirty="0"/>
              <a:t>business</a:t>
            </a:r>
            <a:r>
              <a:rPr lang="zh-Hans" altLang="en-US" dirty="0"/>
              <a:t> </a:t>
            </a:r>
            <a:r>
              <a:rPr lang="en-US" altLang="zh-Hans" dirty="0"/>
              <a:t>value.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AU" dirty="0"/>
              <a:t>In Q3 of 2017 the revenue of Facebook reached $10.3 billion USD, 98% of which was from </a:t>
            </a:r>
            <a:r>
              <a:rPr lang="en-AU" dirty="0" err="1"/>
              <a:t>advertsing</a:t>
            </a:r>
            <a:r>
              <a:rPr lang="en-AU" dirty="0"/>
              <a:t>.</a:t>
            </a:r>
            <a:r>
              <a:rPr lang="zh-Hans" altLang="en-US" dirty="0"/>
              <a:t> </a:t>
            </a:r>
            <a:r>
              <a:rPr lang="en-US" altLang="zh-Hans" dirty="0"/>
              <a:t>(</a:t>
            </a:r>
            <a:r>
              <a:rPr lang="en-AU" i="1" dirty="0"/>
              <a:t>Facebook - revenue and net income 2017</a:t>
            </a:r>
            <a:r>
              <a:rPr lang="en-US" altLang="zh-Hans" i="1" dirty="0"/>
              <a:t>.,</a:t>
            </a:r>
            <a:r>
              <a:rPr lang="zh-Hans" altLang="en-US" i="1" dirty="0"/>
              <a:t> </a:t>
            </a:r>
            <a:r>
              <a:rPr lang="en-US" altLang="zh-Hans" i="1" dirty="0"/>
              <a:t>2018)</a:t>
            </a:r>
            <a:endParaRPr lang="en-AU" dirty="0"/>
          </a:p>
          <a:p>
            <a:pPr lvl="1" algn="just"/>
            <a:endParaRPr lang="en-US" altLang="zh-Han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Hans" dirty="0"/>
              <a:t>Equality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AU" dirty="0"/>
              <a:t>Content creators, who are the only contributors to Facebook’s data, gain nothing of this $10.3 billion USD</a:t>
            </a:r>
            <a:r>
              <a:rPr lang="zh-Hans" altLang="en-US" dirty="0"/>
              <a:t> </a:t>
            </a:r>
            <a:r>
              <a:rPr lang="en-US" altLang="zh-Hans" dirty="0"/>
              <a:t>earned</a:t>
            </a:r>
            <a:r>
              <a:rPr lang="zh-Hans" altLang="en-US" dirty="0"/>
              <a:t> </a:t>
            </a:r>
            <a:r>
              <a:rPr lang="en-US" altLang="zh-Hans" dirty="0"/>
              <a:t>by</a:t>
            </a:r>
            <a:r>
              <a:rPr lang="zh-Hans" altLang="en-US" dirty="0"/>
              <a:t> </a:t>
            </a:r>
            <a:r>
              <a:rPr lang="en-US" altLang="zh-Hans" dirty="0"/>
              <a:t>Facebook</a:t>
            </a:r>
            <a:r>
              <a:rPr lang="en-AU" dirty="0"/>
              <a:t>. 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Hans" dirty="0"/>
              <a:t>T</a:t>
            </a:r>
            <a:r>
              <a:rPr lang="en-AU" dirty="0"/>
              <a:t>he principles of </a:t>
            </a:r>
            <a:r>
              <a:rPr lang="en-US" altLang="zh-Hans" dirty="0"/>
              <a:t>d</a:t>
            </a:r>
            <a:r>
              <a:rPr lang="en-AU" dirty="0" err="1"/>
              <a:t>ecentralized</a:t>
            </a:r>
            <a:r>
              <a:rPr lang="en-AU" dirty="0"/>
              <a:t> social network </a:t>
            </a:r>
            <a:r>
              <a:rPr lang="en-US" altLang="zh-Hans" dirty="0"/>
              <a:t>are</a:t>
            </a:r>
            <a:r>
              <a:rPr lang="zh-Hans" altLang="en-US" dirty="0"/>
              <a:t> </a:t>
            </a:r>
            <a:r>
              <a:rPr lang="en-AU" dirty="0"/>
              <a:t>based on freedom, equality and social public governance</a:t>
            </a:r>
            <a:r>
              <a:rPr lang="en-US" altLang="zh-Hans" dirty="0"/>
              <a:t>;</a:t>
            </a:r>
            <a:endParaRPr lang="en-AU" altLang="zh-Hans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zh-Hans" dirty="0"/>
              <a:t>T</a:t>
            </a:r>
            <a:r>
              <a:rPr lang="en-AU" dirty="0"/>
              <a:t>he value of attention is properly defined and the content creators can fully </a:t>
            </a:r>
            <a:r>
              <a:rPr lang="en-US" altLang="zh-Hans" dirty="0"/>
              <a:t>get</a:t>
            </a:r>
            <a:r>
              <a:rPr lang="en-AU" dirty="0"/>
              <a:t> the true rewards of the value they create.</a:t>
            </a:r>
            <a:endParaRPr lang="en-US" altLang="zh-Han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Han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F1DA0-9560-D644-AD5A-2616B7A23B00}"/>
              </a:ext>
            </a:extLst>
          </p:cNvPr>
          <p:cNvSpPr txBox="1"/>
          <p:nvPr/>
        </p:nvSpPr>
        <p:spPr>
          <a:xfrm>
            <a:off x="790832" y="5400404"/>
            <a:ext cx="10676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1400" i="1" dirty="0"/>
              <a:t>References:</a:t>
            </a:r>
            <a:endParaRPr lang="en-AU" sz="1400" i="1" dirty="0"/>
          </a:p>
          <a:p>
            <a:r>
              <a:rPr lang="en-AU" sz="1400" i="1" dirty="0"/>
              <a:t>Facebook - revenue and net income 2017</a:t>
            </a:r>
            <a:r>
              <a:rPr lang="en-US" altLang="zh-Hans" sz="1400" i="1" dirty="0"/>
              <a:t>.</a:t>
            </a:r>
            <a:r>
              <a:rPr lang="zh-Hans" altLang="en-US" sz="1400" i="1" dirty="0"/>
              <a:t> </a:t>
            </a:r>
            <a:r>
              <a:rPr lang="en-US" altLang="zh-Hans" sz="1400" i="1" dirty="0"/>
              <a:t>(2018)</a:t>
            </a:r>
            <a:r>
              <a:rPr lang="en-AU" sz="1400" dirty="0"/>
              <a:t>. </a:t>
            </a:r>
            <a:r>
              <a:rPr lang="en-AU" sz="1400" i="1" dirty="0"/>
              <a:t>Statista</a:t>
            </a:r>
            <a:r>
              <a:rPr lang="en-AU" sz="1400" dirty="0"/>
              <a:t>. Retrieved 12 May 2018, from https://</a:t>
            </a:r>
            <a:r>
              <a:rPr lang="en-AU" sz="1400" dirty="0" err="1"/>
              <a:t>www.statista.com</a:t>
            </a:r>
            <a:r>
              <a:rPr lang="en-AU" sz="1400" dirty="0"/>
              <a:t>/statistics/277229/</a:t>
            </a:r>
            <a:r>
              <a:rPr lang="en-AU" sz="1400" dirty="0" err="1"/>
              <a:t>facebooks</a:t>
            </a:r>
            <a:r>
              <a:rPr lang="en-AU" sz="1400" dirty="0"/>
              <a:t>-annual-revenue-and-net-income/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890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1D49-419A-4F44-B76A-22F6C2C9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93"/>
            <a:ext cx="12192000" cy="574975"/>
          </a:xfrm>
        </p:spPr>
        <p:txBody>
          <a:bodyPr>
            <a:normAutofit fontScale="90000"/>
          </a:bodyPr>
          <a:lstStyle/>
          <a:p>
            <a:r>
              <a:rPr lang="en-US" altLang="zh-Hans" dirty="0"/>
              <a:t>Why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it</a:t>
            </a:r>
            <a:r>
              <a:rPr lang="zh-Hans" altLang="en-US" dirty="0"/>
              <a:t> </a:t>
            </a:r>
            <a:r>
              <a:rPr lang="en-US" altLang="zh-Hans" dirty="0"/>
              <a:t>disruptive?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52B469-8220-1342-8FD7-CAEF97C1D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354710"/>
              </p:ext>
            </p:extLst>
          </p:nvPr>
        </p:nvGraphicFramePr>
        <p:xfrm>
          <a:off x="872181" y="1873214"/>
          <a:ext cx="10515600" cy="3058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270">
                  <a:extLst>
                    <a:ext uri="{9D8B030D-6E8A-4147-A177-3AD203B41FA5}">
                      <a16:colId xmlns:a16="http://schemas.microsoft.com/office/drawing/2014/main" val="2755129907"/>
                    </a:ext>
                  </a:extLst>
                </a:gridCol>
                <a:gridCol w="3941806">
                  <a:extLst>
                    <a:ext uri="{9D8B030D-6E8A-4147-A177-3AD203B41FA5}">
                      <a16:colId xmlns:a16="http://schemas.microsoft.com/office/drawing/2014/main" val="2584772721"/>
                    </a:ext>
                  </a:extLst>
                </a:gridCol>
                <a:gridCol w="4174524">
                  <a:extLst>
                    <a:ext uri="{9D8B030D-6E8A-4147-A177-3AD203B41FA5}">
                      <a16:colId xmlns:a16="http://schemas.microsoft.com/office/drawing/2014/main" val="413734914"/>
                    </a:ext>
                  </a:extLst>
                </a:gridCol>
              </a:tblGrid>
              <a:tr h="714856">
                <a:tc>
                  <a:txBody>
                    <a:bodyPr/>
                    <a:lstStyle/>
                    <a:p>
                      <a:r>
                        <a:rPr lang="en-US" altLang="zh-Hans" dirty="0"/>
                        <a:t>Participants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Traditional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value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chain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ans" dirty="0"/>
                        <a:t>New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value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chain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647788"/>
                  </a:ext>
                </a:extLst>
              </a:tr>
              <a:tr h="714856">
                <a:tc>
                  <a:txBody>
                    <a:bodyPr/>
                    <a:lstStyle/>
                    <a:p>
                      <a:r>
                        <a:rPr lang="en-US" altLang="zh-Hans" dirty="0"/>
                        <a:t>Content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creators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Rely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on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the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centralized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organizations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commissions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Rely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on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the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quality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of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their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content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541332"/>
                  </a:ext>
                </a:extLst>
              </a:tr>
              <a:tr h="714856">
                <a:tc>
                  <a:txBody>
                    <a:bodyPr/>
                    <a:lstStyle/>
                    <a:p>
                      <a:r>
                        <a:rPr lang="en-US" altLang="zh-Hans" dirty="0"/>
                        <a:t>Users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They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have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to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see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what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they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do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not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like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without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freedom.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They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will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the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best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and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most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valuable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contents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that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are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equally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and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transparently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voted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by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our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new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system.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74468"/>
                  </a:ext>
                </a:extLst>
              </a:tr>
              <a:tr h="714856">
                <a:tc>
                  <a:txBody>
                    <a:bodyPr/>
                    <a:lstStyle/>
                    <a:p>
                      <a:r>
                        <a:rPr lang="en-US" altLang="zh-Hans" dirty="0"/>
                        <a:t>External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parties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or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firms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Pay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money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to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those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firms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on the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top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of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hierarchy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to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get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the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ads.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They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will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directly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pay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money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to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content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creators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by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our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platform.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576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0D394F-8378-5047-8E05-5F35855DDFB4}"/>
              </a:ext>
            </a:extLst>
          </p:cNvPr>
          <p:cNvSpPr txBox="1"/>
          <p:nvPr/>
        </p:nvSpPr>
        <p:spPr>
          <a:xfrm>
            <a:off x="804219" y="746707"/>
            <a:ext cx="10583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Hierarchical social networks decide the flow of user’s information and data feeds through an algorithm which is too centralized and not diverse enough.</a:t>
            </a:r>
            <a:r>
              <a:rPr lang="zh-Hans" altLang="en-US" dirty="0"/>
              <a:t> </a:t>
            </a:r>
            <a:r>
              <a:rPr lang="en-US" altLang="zh-Hans" dirty="0"/>
              <a:t>(</a:t>
            </a:r>
            <a:r>
              <a:rPr lang="en-AU" dirty="0" err="1"/>
              <a:t>Backstrom</a:t>
            </a:r>
            <a:r>
              <a:rPr lang="en-AU" dirty="0"/>
              <a:t>, L.</a:t>
            </a:r>
            <a:r>
              <a:rPr lang="zh-Hans" altLang="en-US" dirty="0"/>
              <a:t> </a:t>
            </a:r>
            <a:r>
              <a:rPr lang="en-AU" dirty="0"/>
              <a:t>&amp; Kleinberg, J.</a:t>
            </a:r>
            <a:r>
              <a:rPr lang="en-US" altLang="zh-Hans" dirty="0"/>
              <a:t>,</a:t>
            </a:r>
            <a:r>
              <a:rPr lang="zh-Hans" altLang="en-US" dirty="0"/>
              <a:t> </a:t>
            </a:r>
            <a:r>
              <a:rPr lang="en-AU" dirty="0"/>
              <a:t>2014</a:t>
            </a:r>
            <a:r>
              <a:rPr lang="en-US" altLang="zh-Han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47AB9-1581-0B4F-8280-98B069425343}"/>
              </a:ext>
            </a:extLst>
          </p:cNvPr>
          <p:cNvSpPr txBox="1"/>
          <p:nvPr/>
        </p:nvSpPr>
        <p:spPr>
          <a:xfrm>
            <a:off x="764405" y="5534294"/>
            <a:ext cx="10663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Hans" sz="1200" i="1" dirty="0"/>
              <a:t>References:</a:t>
            </a:r>
          </a:p>
          <a:p>
            <a:pPr algn="just"/>
            <a:r>
              <a:rPr lang="en-AU" sz="1200" dirty="0" err="1"/>
              <a:t>Backstrom</a:t>
            </a:r>
            <a:r>
              <a:rPr lang="en-AU" sz="1200" dirty="0"/>
              <a:t>, L., &amp; Kleinberg, J. (2014). Romantic partnerships and the dispersion of social ties: a network analysis of relationship status on </a:t>
            </a:r>
            <a:r>
              <a:rPr lang="en-AU" sz="1200" dirty="0" err="1"/>
              <a:t>facebook</a:t>
            </a:r>
            <a:r>
              <a:rPr lang="en-AU" sz="1200" dirty="0"/>
              <a:t>. In </a:t>
            </a:r>
            <a:r>
              <a:rPr lang="en-AU" sz="1200" i="1" dirty="0"/>
              <a:t>Proceedings of the 17th ACM conference on Computer supported cooperative work &amp; social computing</a:t>
            </a:r>
            <a:r>
              <a:rPr lang="en-AU" sz="1200" dirty="0"/>
              <a:t> (pp. 831-841). ACM.</a:t>
            </a:r>
            <a:r>
              <a:rPr lang="en-US" altLang="zh-Hans" sz="1200" dirty="0"/>
              <a:t>)</a:t>
            </a:r>
            <a:endParaRPr lang="en-US" altLang="zh-Hans" sz="1200" i="1" dirty="0"/>
          </a:p>
        </p:txBody>
      </p:sp>
    </p:spTree>
    <p:extLst>
      <p:ext uri="{BB962C8B-B14F-4D97-AF65-F5344CB8AC3E}">
        <p14:creationId xmlns:p14="http://schemas.microsoft.com/office/powerpoint/2010/main" val="185537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290</Words>
  <Application>Microsoft Macintosh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Calibri Light</vt:lpstr>
      <vt:lpstr>Office Theme</vt:lpstr>
      <vt:lpstr>Value chain</vt:lpstr>
      <vt:lpstr>Why is it disruptive?</vt:lpstr>
      <vt:lpstr>Why is it disruptive?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chain</dc:title>
  <dc:creator>Zhiliang Wang</dc:creator>
  <cp:lastModifiedBy>Zhiliang Wang</cp:lastModifiedBy>
  <cp:revision>7</cp:revision>
  <dcterms:created xsi:type="dcterms:W3CDTF">2018-05-12T11:39:57Z</dcterms:created>
  <dcterms:modified xsi:type="dcterms:W3CDTF">2018-05-12T12:40:18Z</dcterms:modified>
</cp:coreProperties>
</file>