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36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012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62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39720" y="301320"/>
            <a:ext cx="893268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12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6240" y="4376520"/>
            <a:ext cx="29199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39720" y="301320"/>
            <a:ext cx="893268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0880" y="437652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3640" y="4376520"/>
            <a:ext cx="906876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6400" cy="756216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39720" y="301320"/>
            <a:ext cx="893268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b10060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7" marL="3456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8" marL="3888000" indent="-216000">
              <a:spcAft>
                <a:spcPts val="283"/>
              </a:spcAft>
              <a:buClr>
                <a:srgbClr val="c4d82f"/>
              </a:buClr>
              <a:buSzPct val="4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315760" y="182160"/>
            <a:ext cx="3356640" cy="4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1" lang="en-US" sz="2400" spc="-1" strike="noStrike">
                <a:solidFill>
                  <a:srgbClr val="0c2c80"/>
                </a:solidFill>
                <a:latin typeface="Times New Roman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791120" y="7040520"/>
            <a:ext cx="12798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fld id="{7C33BE1C-7540-4A2E-9937-9849912CBA6E}" type="slidenum">
              <a:rPr b="1" lang="en-US" sz="2000" spc="-1" strike="noStrike">
                <a:solidFill>
                  <a:srgbClr val="0c2c80"/>
                </a:solidFill>
                <a:latin typeface="Times New Roman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802440" y="6858000"/>
            <a:ext cx="1849320" cy="362520"/>
            <a:chOff x="802440" y="6858000"/>
            <a:chExt cx="1849320" cy="362520"/>
          </a:xfrm>
        </p:grpSpPr>
        <p:sp>
          <p:nvSpPr>
            <p:cNvPr id="6" name="CustomShape 7"/>
            <p:cNvSpPr/>
            <p:nvPr/>
          </p:nvSpPr>
          <p:spPr>
            <a:xfrm>
              <a:off x="802440" y="6858000"/>
              <a:ext cx="1849320" cy="3625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" name="" descr=""/>
            <p:cNvPicPr/>
            <p:nvPr/>
          </p:nvPicPr>
          <p:blipFill>
            <a:blip r:embed="rId2"/>
            <a:stretch/>
          </p:blipFill>
          <p:spPr>
            <a:xfrm>
              <a:off x="854280" y="6890400"/>
              <a:ext cx="1619280" cy="3056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252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n-US" sz="2800" spc="-1" strike="noStrike">
                <a:solidFill>
                  <a:srgbClr val="cc0099"/>
                </a:solidFill>
                <a:latin typeface="Arial"/>
              </a:rPr>
              <a:t>Click to edit the title text format</a:t>
            </a:r>
            <a:endParaRPr b="1" lang="en-US" sz="2800" spc="-1" strike="noStrike">
              <a:solidFill>
                <a:srgbClr val="cc0099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14120"/>
                <a:tab algn="l" pos="571320"/>
                <a:tab algn="l" pos="1028520"/>
                <a:tab algn="l" pos="1485720"/>
                <a:tab algn="l" pos="1942920"/>
                <a:tab algn="l" pos="2400120"/>
                <a:tab algn="l" pos="2857320"/>
                <a:tab algn="l" pos="3314520"/>
                <a:tab algn="l" pos="3771720"/>
                <a:tab algn="l" pos="4228920"/>
                <a:tab algn="l" pos="4686120"/>
                <a:tab algn="l" pos="5143320"/>
                <a:tab algn="l" pos="5600520"/>
                <a:tab algn="l" pos="6057720"/>
                <a:tab algn="l" pos="6514920"/>
                <a:tab algn="l" pos="6972120"/>
                <a:tab algn="l" pos="7429320"/>
                <a:tab algn="l" pos="7886520"/>
                <a:tab algn="l" pos="8343720"/>
                <a:tab algn="l" pos="8800920"/>
              </a:tabLst>
            </a:pPr>
            <a:r>
              <a:rPr b="1" lang="en-US" sz="2400" spc="-1" strike="noStrike">
                <a:solidFill>
                  <a:srgbClr val="3333cc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3333cc"/>
              </a:solidFill>
              <a:latin typeface="Arial"/>
            </a:endParaRPr>
          </a:p>
          <a:p>
            <a:pPr lvl="1" marL="742680" indent="-28512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1360"/>
                <a:tab algn="l" pos="628560"/>
                <a:tab algn="l" pos="1085760"/>
                <a:tab algn="l" pos="1542960"/>
                <a:tab algn="l" pos="2000160"/>
                <a:tab algn="l" pos="2457360"/>
                <a:tab algn="l" pos="2914560"/>
                <a:tab algn="l" pos="3371760"/>
                <a:tab algn="l" pos="3828960"/>
                <a:tab algn="l" pos="4286160"/>
                <a:tab algn="l" pos="4743360"/>
                <a:tab algn="l" pos="5200560"/>
                <a:tab algn="l" pos="5657760"/>
                <a:tab algn="l" pos="6114960"/>
                <a:tab algn="l" pos="6572160"/>
                <a:tab algn="l" pos="7029360"/>
                <a:tab algn="l" pos="7486560"/>
                <a:tab algn="l" pos="7943760"/>
                <a:tab algn="l" pos="8400960"/>
                <a:tab algn="l" pos="8858160"/>
              </a:tabLst>
            </a:pPr>
            <a:r>
              <a:rPr b="1" lang="en-US" sz="2000" spc="-1" strike="noStrike">
                <a:solidFill>
                  <a:srgbClr val="339966"/>
                </a:solidFill>
                <a:latin typeface="Arial"/>
              </a:rPr>
              <a:t>Second Outline Level</a:t>
            </a:r>
            <a:endParaRPr b="1" lang="en-US" sz="2000" spc="-1" strike="noStrike">
              <a:solidFill>
                <a:srgbClr val="339966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  <a:tab algn="l" pos="8915400"/>
              </a:tabLst>
            </a:pPr>
            <a:r>
              <a:rPr b="1" lang="en-US" sz="1800" spc="-1" strike="noStrike">
                <a:solidFill>
                  <a:srgbClr val="808080"/>
                </a:solidFill>
                <a:latin typeface="Arial"/>
              </a:rPr>
              <a:t>Third Outline Level</a:t>
            </a:r>
            <a:endParaRPr b="1" lang="en-US" sz="1800" spc="-1" strike="noStrike">
              <a:solidFill>
                <a:srgbClr val="808080"/>
              </a:solidFill>
              <a:latin typeface="Arial"/>
            </a:endParaRPr>
          </a:p>
          <a:p>
            <a:pPr lvl="3" marL="16002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  <a:tab algn="l" pos="891540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4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5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  <a:p>
            <a:pPr lvl="6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39720" y="301320"/>
            <a:ext cx="8932680" cy="585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Portscans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ACK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Picture 7" descr=""/>
          <p:cNvPicPr/>
          <p:nvPr/>
        </p:nvPicPr>
        <p:blipFill>
          <a:blip r:embed="rId1"/>
          <a:stretch/>
        </p:blipFill>
        <p:spPr>
          <a:xfrm>
            <a:off x="1736640" y="5309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6764040" y="5249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pakket met ACK flag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UNFILTERED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Je weet NIET of de poort OPEN of CLOSED is</a:t>
            </a:r>
            <a:br/>
            <a:br/>
            <a:br/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RST </a:t>
            </a:r>
            <a:r>
              <a:rPr b="1" lang="en-US" sz="2400" spc="-1" strike="noStrike">
                <a:solidFill>
                  <a:srgbClr val="0000ff"/>
                </a:solidFill>
                <a:latin typeface="Times New Roman"/>
              </a:rPr>
              <a:t>UNFILTERED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Line 3"/>
          <p:cNvSpPr/>
          <p:nvPr/>
        </p:nvSpPr>
        <p:spPr>
          <a:xfrm>
            <a:off x="3290760" y="5375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4"/>
          <p:cNvSpPr/>
          <p:nvPr/>
        </p:nvSpPr>
        <p:spPr>
          <a:xfrm>
            <a:off x="3272040" y="645588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Window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0" name="Picture 7" descr=""/>
          <p:cNvPicPr/>
          <p:nvPr/>
        </p:nvPicPr>
        <p:blipFill>
          <a:blip r:embed="rId1"/>
          <a:stretch/>
        </p:blipFill>
        <p:spPr>
          <a:xfrm>
            <a:off x="1736640" y="5309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41" name="Picture 2" descr=""/>
          <p:cNvPicPr/>
          <p:nvPr/>
        </p:nvPicPr>
        <p:blipFill>
          <a:blip r:embed="rId2"/>
          <a:stretch/>
        </p:blipFill>
        <p:spPr>
          <a:xfrm>
            <a:off x="6764040" y="5249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Idem als een TCP ACK 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ICMP foutbericht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window size van het RST pakket van de server wordt nagekeken.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Is deze &gt; 0 dan is de poort OPEN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Anders is de poort CLOSED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RST </a:t>
            </a:r>
            <a:r>
              <a:rPr b="1" lang="en-US" sz="2400" spc="-1" strike="noStrike">
                <a:solidFill>
                  <a:srgbClr val="0000ff"/>
                </a:solidFill>
                <a:latin typeface="Times New Roman"/>
              </a:rPr>
              <a:t>UNFILTERED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Line 3"/>
          <p:cNvSpPr/>
          <p:nvPr/>
        </p:nvSpPr>
        <p:spPr>
          <a:xfrm>
            <a:off x="3290760" y="5375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4"/>
          <p:cNvSpPr/>
          <p:nvPr/>
        </p:nvSpPr>
        <p:spPr>
          <a:xfrm>
            <a:off x="3272040" y="645588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3564720" y="6787800"/>
            <a:ext cx="230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window size nakijken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Decoy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7" name="Picture 7" descr=""/>
          <p:cNvPicPr/>
          <p:nvPr/>
        </p:nvPicPr>
        <p:blipFill>
          <a:blip r:embed="rId1"/>
          <a:stretch/>
        </p:blipFill>
        <p:spPr>
          <a:xfrm>
            <a:off x="1828080" y="439020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6764040" y="40557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Er worden ook pakketten met valse source IP adressen gebruikt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Dit is vooral om "rommel" te genereren voor de eventuele firewall of het network intrusion detection systeem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3290760" y="42073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4"/>
          <p:cNvSpPr/>
          <p:nvPr/>
        </p:nvSpPr>
        <p:spPr>
          <a:xfrm>
            <a:off x="3381840" y="53049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7" descr=""/>
          <p:cNvPicPr/>
          <p:nvPr/>
        </p:nvPicPr>
        <p:blipFill>
          <a:blip r:embed="rId3"/>
          <a:stretch/>
        </p:blipFill>
        <p:spPr>
          <a:xfrm>
            <a:off x="731160" y="3922200"/>
            <a:ext cx="731160" cy="651240"/>
          </a:xfrm>
          <a:prstGeom prst="rect">
            <a:avLst/>
          </a:prstGeom>
          <a:ln>
            <a:noFill/>
          </a:ln>
        </p:spPr>
      </p:pic>
      <p:pic>
        <p:nvPicPr>
          <p:cNvPr id="153" name="Picture 7" descr=""/>
          <p:cNvPicPr/>
          <p:nvPr/>
        </p:nvPicPr>
        <p:blipFill>
          <a:blip r:embed="rId4"/>
          <a:stretch/>
        </p:blipFill>
        <p:spPr>
          <a:xfrm>
            <a:off x="639720" y="4847400"/>
            <a:ext cx="731160" cy="651240"/>
          </a:xfrm>
          <a:prstGeom prst="rect">
            <a:avLst/>
          </a:prstGeom>
          <a:ln>
            <a:noFill/>
          </a:ln>
        </p:spPr>
      </p:pic>
      <p:pic>
        <p:nvPicPr>
          <p:cNvPr id="154" name="Picture 7" descr=""/>
          <p:cNvPicPr/>
          <p:nvPr/>
        </p:nvPicPr>
        <p:blipFill>
          <a:blip r:embed="rId5"/>
          <a:stretch/>
        </p:blipFill>
        <p:spPr>
          <a:xfrm>
            <a:off x="1096920" y="5842800"/>
            <a:ext cx="731160" cy="651240"/>
          </a:xfrm>
          <a:prstGeom prst="rect">
            <a:avLst/>
          </a:prstGeom>
          <a:ln>
            <a:noFill/>
          </a:ln>
        </p:spPr>
      </p:pic>
      <p:pic>
        <p:nvPicPr>
          <p:cNvPr id="155" name="Picture 7" descr=""/>
          <p:cNvPicPr/>
          <p:nvPr/>
        </p:nvPicPr>
        <p:blipFill>
          <a:blip r:embed="rId6"/>
          <a:stretch/>
        </p:blipFill>
        <p:spPr>
          <a:xfrm>
            <a:off x="1645200" y="3190320"/>
            <a:ext cx="731160" cy="65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wireshark tcpdump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bekijken en loggen netwerkverkeer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nmap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Portscan tool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ettercap-graphical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Analyse netwerkverkeer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p0f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Fingerprint tool. Welk Operating System?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snort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Network Intrusion Detectie Systeem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bro tcpdump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Network Intrusion Detectie Systeem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sudo apt install zeek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nieuwe bro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Normale aanval volgorde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versie poortscan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connect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1"/>
          <a:stretch/>
        </p:blipFill>
        <p:spPr>
          <a:xfrm>
            <a:off x="1736640" y="329256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6764040" y="323244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3-way handshake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vanaf dat de server een SYN ACK stuurt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SYN-ACK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RST-ACK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Line 3"/>
          <p:cNvSpPr/>
          <p:nvPr/>
        </p:nvSpPr>
        <p:spPr>
          <a:xfrm>
            <a:off x="3290760" y="292680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>
            <a:off x="3281400" y="5051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>
            <a:off x="3272040" y="4007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connect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Picture 7" descr=""/>
          <p:cNvPicPr/>
          <p:nvPr/>
        </p:nvPicPr>
        <p:blipFill>
          <a:blip r:embed="rId1"/>
          <a:stretch/>
        </p:blipFill>
        <p:spPr>
          <a:xfrm>
            <a:off x="1736640" y="329256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6764040" y="323244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3-way handshake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ce181e"/>
                </a:solidFill>
                <a:latin typeface="Times New Roman"/>
              </a:rPr>
              <a:t>CLOSED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RST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Line 3"/>
          <p:cNvSpPr/>
          <p:nvPr/>
        </p:nvSpPr>
        <p:spPr>
          <a:xfrm>
            <a:off x="3290760" y="292680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"/>
          <p:cNvSpPr/>
          <p:nvPr/>
        </p:nvSpPr>
        <p:spPr>
          <a:xfrm>
            <a:off x="3272040" y="4007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stealth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Picture 7" descr=""/>
          <p:cNvPicPr/>
          <p:nvPr/>
        </p:nvPicPr>
        <p:blipFill>
          <a:blip r:embed="rId1"/>
          <a:stretch/>
        </p:blipFill>
        <p:spPr>
          <a:xfrm>
            <a:off x="1736640" y="498492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98" name="Picture 2" descr=""/>
          <p:cNvPicPr/>
          <p:nvPr/>
        </p:nvPicPr>
        <p:blipFill>
          <a:blip r:embed="rId2"/>
          <a:stretch/>
        </p:blipFill>
        <p:spPr>
          <a:xfrm>
            <a:off x="6764040" y="492480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Bijna idem 3-way handshake RST ipv RST-ACK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doel is daardoor detectie vermijden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SYN ACK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ce181e"/>
                </a:solidFill>
                <a:latin typeface="Times New Roman"/>
              </a:rPr>
              <a:t>CLOSED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SYN-ACK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RST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3290760" y="4619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>
            <a:off x="3281400" y="674388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5"/>
          <p:cNvSpPr/>
          <p:nvPr/>
        </p:nvSpPr>
        <p:spPr>
          <a:xfrm>
            <a:off x="3272040" y="5699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XMAS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Picture 7" descr=""/>
          <p:cNvPicPr/>
          <p:nvPr/>
        </p:nvPicPr>
        <p:blipFill>
          <a:blip r:embed="rId1"/>
          <a:stretch/>
        </p:blipFill>
        <p:spPr>
          <a:xfrm>
            <a:off x="1736640" y="466092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6764040" y="460080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Onmogelijk TCP pakket met PSH URG en FIN flags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niets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ce181e"/>
                </a:solidFill>
                <a:latin typeface="Times New Roman"/>
              </a:rPr>
              <a:t>CLOSED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PSH URG FIN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Geen antwoord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3290760" y="4295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4"/>
          <p:cNvSpPr/>
          <p:nvPr/>
        </p:nvSpPr>
        <p:spPr>
          <a:xfrm>
            <a:off x="3272040" y="5375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XMAS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Picture 7" descr=""/>
          <p:cNvPicPr/>
          <p:nvPr/>
        </p:nvPicPr>
        <p:blipFill>
          <a:blip r:embed="rId1"/>
          <a:stretch/>
        </p:blipFill>
        <p:spPr>
          <a:xfrm>
            <a:off x="1736640" y="5381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6764040" y="5321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Onmogelijk TCP pakket met PSH URG en FIN flags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ICMP foutbericht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Er is een firewall die XMAS pakketten blokkeert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Die firewall doet GEEN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Betekent dat je niet weet of de poort OPEN of CLOSED is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PSH URG FIN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ICMP </a:t>
            </a:r>
            <a:r>
              <a:rPr b="1" lang="en-US" sz="2400" spc="-1" strike="noStrike">
                <a:solidFill>
                  <a:srgbClr val="0000ff"/>
                </a:solidFill>
                <a:latin typeface="Times New Roman"/>
              </a:rPr>
              <a:t>FILTERED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Line 3"/>
          <p:cNvSpPr/>
          <p:nvPr/>
        </p:nvSpPr>
        <p:spPr>
          <a:xfrm>
            <a:off x="3290760" y="5015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4"/>
          <p:cNvSpPr/>
          <p:nvPr/>
        </p:nvSpPr>
        <p:spPr>
          <a:xfrm>
            <a:off x="3272040" y="6095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FIN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Picture 7" descr=""/>
          <p:cNvPicPr/>
          <p:nvPr/>
        </p:nvPicPr>
        <p:blipFill>
          <a:blip r:embed="rId1"/>
          <a:stretch/>
        </p:blipFill>
        <p:spPr>
          <a:xfrm>
            <a:off x="1736640" y="5453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17" name="Picture 2" descr=""/>
          <p:cNvPicPr/>
          <p:nvPr/>
        </p:nvPicPr>
        <p:blipFill>
          <a:blip r:embed="rId2"/>
          <a:stretch/>
        </p:blipFill>
        <p:spPr>
          <a:xfrm>
            <a:off x="6764040" y="5393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Identiek als XMAS 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pakket met  FIN flag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niets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ce181e"/>
                </a:solidFill>
                <a:latin typeface="Times New Roman"/>
              </a:rPr>
              <a:t>CLOSED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99"/>
                </a:solidFill>
                <a:latin typeface="Times New Roman"/>
              </a:rPr>
              <a:t>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er een ICMP foutbericht komt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Geen antwoord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3290760" y="5087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4"/>
          <p:cNvSpPr/>
          <p:nvPr/>
        </p:nvSpPr>
        <p:spPr>
          <a:xfrm>
            <a:off x="3272040" y="6167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NULL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Picture 7" descr=""/>
          <p:cNvPicPr/>
          <p:nvPr/>
        </p:nvPicPr>
        <p:blipFill>
          <a:blip r:embed="rId1"/>
          <a:stretch/>
        </p:blipFill>
        <p:spPr>
          <a:xfrm>
            <a:off x="1736640" y="5453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6764040" y="5393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Identiek als XMAS scan en FIN 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pakket met GEEN ENKELE flag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niets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ce181e"/>
                </a:solidFill>
                <a:latin typeface="Times New Roman"/>
              </a:rPr>
              <a:t>CLOSED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RST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80"/>
                </a:solidFill>
                <a:latin typeface="Times New Roman"/>
              </a:rPr>
              <a:t>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er een ICMP foutbericht komt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Geen flags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OPEN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1" lang="en-US" sz="2400" spc="-1" strike="noStrike">
                <a:solidFill>
                  <a:srgbClr val="006600"/>
                </a:solidFill>
                <a:latin typeface="Times New Roman"/>
              </a:rPr>
              <a:t>Geen antwoord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3290760" y="508716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"/>
          <p:cNvSpPr/>
          <p:nvPr/>
        </p:nvSpPr>
        <p:spPr>
          <a:xfrm>
            <a:off x="3272040" y="6167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39720" y="301320"/>
            <a:ext cx="893268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TCP ACK scan</a:t>
            </a:r>
            <a:endParaRPr b="1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Picture 7" descr=""/>
          <p:cNvPicPr/>
          <p:nvPr/>
        </p:nvPicPr>
        <p:blipFill>
          <a:blip r:embed="rId1"/>
          <a:stretch/>
        </p:blipFill>
        <p:spPr>
          <a:xfrm>
            <a:off x="1736640" y="5309280"/>
            <a:ext cx="1130400" cy="100620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6764040" y="5249160"/>
            <a:ext cx="1279800" cy="124920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503640" y="1769400"/>
            <a:ext cx="9068760" cy="499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pakket met ACK flag aan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FILTERED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als de server een ICMP foutbericht stuurt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Er is een firewall die XMAS pakketten blokkeert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Die firewall doet GEEN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c4d82f"/>
              </a:buClr>
              <a:buFont typeface="Wingdings" charset="2"/>
              <a:buChar char=""/>
            </a:pP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ICMP </a:t>
            </a:r>
            <a:r>
              <a:rPr b="1" lang="en-US" sz="2400" spc="-1" strike="noStrike">
                <a:solidFill>
                  <a:srgbClr val="0000ff"/>
                </a:solidFill>
                <a:latin typeface="Times New Roman"/>
              </a:rPr>
              <a:t>FILTERED</a:t>
            </a:r>
            <a:br/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c2c80"/>
              </a:buClr>
              <a:buSzPct val="60000"/>
              <a:buFont typeface="Wingdings" charset="2"/>
              <a:buChar char=""/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Line 3"/>
          <p:cNvSpPr/>
          <p:nvPr/>
        </p:nvSpPr>
        <p:spPr>
          <a:xfrm>
            <a:off x="3290760" y="537552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4"/>
          <p:cNvSpPr/>
          <p:nvPr/>
        </p:nvSpPr>
        <p:spPr>
          <a:xfrm>
            <a:off x="3272040" y="6455880"/>
            <a:ext cx="274248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2012-11-22T22:26:44Z</dcterms:created>
  <dc:creator>jancelis </dc:creator>
  <dc:description/>
  <dc:language>en-US</dc:language>
  <cp:lastModifiedBy/>
  <dcterms:modified xsi:type="dcterms:W3CDTF">2020-10-05T07:19:48Z</dcterms:modified>
  <cp:revision>244</cp:revision>
  <dc:subject/>
  <dc:title/>
</cp:coreProperties>
</file>