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wmf" ContentType="image/x-wmf"/>
  <Override PartName="/ppt/media/image2.png" ContentType="image/png"/>
  <Override PartName="/ppt/media/image9.jpeg" ContentType="image/jpeg"/>
  <Override PartName="/ppt/media/image4.png" ContentType="image/png"/>
  <Override PartName="/ppt/media/image5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nl-BE" sz="14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nl-BE" sz="2000" spc="-1" strike="noStrike">
                <a:latin typeface="Arial"/>
              </a:rPr>
              <a:t>Click to edit the notes format</a:t>
            </a:r>
            <a:endParaRPr b="0" lang="nl-BE" sz="20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nl-BE" sz="1400" spc="-1" strike="noStrike">
                <a:latin typeface="Times New Roman"/>
              </a:rPr>
              <a:t>&lt;header&gt;</a:t>
            </a:r>
            <a:endParaRPr b="0" lang="nl-BE" sz="1400" spc="-1" strike="noStrike">
              <a:latin typeface="Times New Roman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nl-BE" sz="1400" spc="-1" strike="noStrike">
                <a:latin typeface="Times New Roman"/>
              </a:rPr>
              <a:t>&lt;date/time&gt;</a:t>
            </a:r>
            <a:endParaRPr b="0" lang="nl-BE" sz="1400" spc="-1" strike="noStrike">
              <a:latin typeface="Times New Roman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nl-BE" sz="1400" spc="-1" strike="noStrike">
                <a:latin typeface="Times New Roman"/>
              </a:rPr>
              <a:t>&lt;footer&gt;</a:t>
            </a:r>
            <a:endParaRPr b="0" lang="nl-BE" sz="1400" spc="-1" strike="noStrike">
              <a:latin typeface="Times New Roman"/>
            </a:endParaRPr>
          </a:p>
        </p:txBody>
      </p:sp>
      <p:sp>
        <p:nvSpPr>
          <p:cNvPr id="2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769291B-79E5-453B-BA42-15764D719ABF}" type="slidenum">
              <a:rPr b="0" lang="nl-BE" sz="1400" spc="-1" strike="noStrike">
                <a:latin typeface="Times New Roman"/>
              </a:rPr>
              <a:t>&lt;number&gt;</a:t>
            </a:fld>
            <a:endParaRPr b="0" lang="nl-B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BA20C3B-24FB-417B-911B-59FC57EBE9D8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B39D697-BA51-4756-8CDA-B6B1A9DD216B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27203C5A-A8D0-4C38-B3E0-A4D88944918A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FF883E1-4E60-411E-A1CF-F9EC49DFBFDA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880782B-29DB-49E5-804B-40D4587FB042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80F5698-5BBD-4A4A-B5F9-C958DA088089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6C2F6D9-3013-41BE-82EA-F68F8E9003F3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8EC47C9-8201-4BA2-A869-087A25042FD3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76A013A-1C81-4151-B0F2-7F5B87D3C313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142495F-7A48-4091-9E8B-F3C75114C440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3888333-FC1F-4FFF-9145-F63CABA989BA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706E89C-3D80-424B-8266-623FA9E87BA8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A4F41FA-5EFE-4C8A-B304-00C031850F56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99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2F9B821-6C11-4D59-A19E-1000E2669C93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402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575E2FE-E7E0-4486-A13F-1067ED598F02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1DD51E4-4B46-4A39-BB58-5DC1E306721D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A160732-D148-400B-8CE3-AA573B870CE3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CDF2D35-0EF3-4453-B49E-AF820AEB78D6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A0367AE-B4E4-4787-A2AD-DFFA07780E14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FEB8BEC-4984-4953-95F9-DA21AEFB2432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B93EBA3-A364-46AA-B01D-558D5BACF72B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247760" y="1279440"/>
            <a:ext cx="4603320" cy="345420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nl-BE" sz="2000" spc="-1" strike="noStrike">
              <a:latin typeface="Arial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AC4BADE-4ADB-44F5-A9C5-02250ED0D793}" type="slidenum">
              <a:rPr b="0" lang="en-US" sz="13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0040" y="409680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49172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3380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76792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004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3380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76792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0040" y="1752480"/>
            <a:ext cx="7790040" cy="44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77900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78440" y="826560"/>
            <a:ext cx="7811640" cy="393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0040" y="1752480"/>
            <a:ext cx="7790040" cy="44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49172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0040" y="409680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49172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13380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76792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004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13380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576792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00040" y="1752480"/>
            <a:ext cx="7790040" cy="44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77900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77900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78440" y="826560"/>
            <a:ext cx="7811640" cy="393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49172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0040" y="409680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49172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13380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76792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004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13380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576792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500040" y="1752480"/>
            <a:ext cx="7790040" cy="44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77900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78440" y="826560"/>
            <a:ext cx="7811640" cy="393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49172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0040" y="409680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49172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13380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76792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50004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13380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576792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500040" y="1752480"/>
            <a:ext cx="7790040" cy="44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77900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478440" y="826560"/>
            <a:ext cx="7811640" cy="393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49172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00040" y="409680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49172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78440" y="826560"/>
            <a:ext cx="7811640" cy="393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13380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76792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004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313380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576792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500040" y="1752480"/>
            <a:ext cx="7790040" cy="44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77900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ubTitle"/>
          </p:nvPr>
        </p:nvSpPr>
        <p:spPr>
          <a:xfrm>
            <a:off x="478440" y="826560"/>
            <a:ext cx="7811640" cy="393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49172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500040" y="409680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449172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313380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5767920" y="175248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50004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 type="body"/>
          </p:nvPr>
        </p:nvSpPr>
        <p:spPr>
          <a:xfrm>
            <a:off x="313380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2" name="PlaceHolder 7"/>
          <p:cNvSpPr>
            <a:spLocks noGrp="1"/>
          </p:cNvSpPr>
          <p:nvPr>
            <p:ph type="body"/>
          </p:nvPr>
        </p:nvSpPr>
        <p:spPr>
          <a:xfrm>
            <a:off x="5767920" y="4096800"/>
            <a:ext cx="250812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448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91720" y="409680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004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491720" y="1752480"/>
            <a:ext cx="38012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0040" y="4096800"/>
            <a:ext cx="7790040" cy="214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78880" y="712440"/>
            <a:ext cx="7963920" cy="360"/>
          </a:xfrm>
          <a:custGeom>
            <a:avLst/>
            <a:gdLst/>
            <a:ahLst/>
            <a:rect l="l" t="t" r="r" b="b"/>
            <a:pathLst>
              <a:path w="11747500" h="0">
                <a:moveTo>
                  <a:pt x="0" y="0"/>
                </a:moveTo>
                <a:lnTo>
                  <a:pt x="11747500" y="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462000" y="612756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9B08127-6E3E-48C6-A553-819E9016625D}" type="datetime">
              <a:rPr b="0" lang="nl-BE" sz="1050" spc="-1" strike="noStrike">
                <a:solidFill>
                  <a:srgbClr val="000000"/>
                </a:solidFill>
                <a:latin typeface="Verdana"/>
              </a:rPr>
              <a:t>11/10/21</a:t>
            </a:fld>
            <a:endParaRPr b="0" lang="nl-BE" sz="105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82760" y="2130480"/>
            <a:ext cx="5998320" cy="14695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nl-BE" sz="3700" spc="-1" strike="noStrike">
                <a:solidFill>
                  <a:srgbClr val="000000"/>
                </a:solidFill>
                <a:latin typeface="Verdana"/>
              </a:rPr>
              <a:t>Klik om de stijl te bewerken</a:t>
            </a:r>
            <a:endParaRPr b="0" lang="nl-BE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9" descr=""/>
          <p:cNvPicPr/>
          <p:nvPr/>
        </p:nvPicPr>
        <p:blipFill>
          <a:blip r:embed="rId2"/>
          <a:stretch/>
        </p:blipFill>
        <p:spPr>
          <a:xfrm>
            <a:off x="595440" y="6137280"/>
            <a:ext cx="2056320" cy="5443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BE" sz="32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nl-BE" sz="3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BE" sz="26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nl-BE" sz="26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BE" sz="105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nl-BE" sz="105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BE" sz="105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nl-BE" sz="105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nl-BE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nl-BE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nl-BE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78880" y="712440"/>
            <a:ext cx="7963920" cy="360"/>
          </a:xfrm>
          <a:custGeom>
            <a:avLst/>
            <a:gdLst/>
            <a:ahLst/>
            <a:rect l="l" t="t" r="r" b="b"/>
            <a:pathLst>
              <a:path w="11747500" h="0">
                <a:moveTo>
                  <a:pt x="0" y="0"/>
                </a:moveTo>
                <a:lnTo>
                  <a:pt x="11747500" y="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78440" y="826560"/>
            <a:ext cx="7811640" cy="8496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nl-BE" sz="2400" spc="-1" strike="noStrike">
                <a:solidFill>
                  <a:srgbClr val="000000"/>
                </a:solidFill>
                <a:latin typeface="Verdana"/>
              </a:rPr>
              <a:t>Klik om de stijl te bewerken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0040" y="1752480"/>
            <a:ext cx="7790040" cy="44877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4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4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4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40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4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4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400" spc="-1" strike="noStrike">
                <a:solidFill>
                  <a:srgbClr val="000000"/>
                </a:solidFill>
                <a:latin typeface="Verdana"/>
              </a:rPr>
              <a:t>Seventh Outline LevelKlik om de modelstijlen te bewerken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7" marL="345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solidFill>
                  <a:srgbClr val="000000"/>
                </a:solidFill>
                <a:latin typeface="Verdana"/>
              </a:rPr>
              <a:t>Tweede niveau</a:t>
            </a:r>
            <a:endParaRPr b="0" lang="nl-BE" sz="2000" spc="-1" strike="noStrike">
              <a:solidFill>
                <a:srgbClr val="000000"/>
              </a:solidFill>
              <a:latin typeface="Verdana"/>
            </a:endParaRPr>
          </a:p>
          <a:p>
            <a:pPr lvl="8" marL="3888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pc="-1" strike="noStrike">
                <a:solidFill>
                  <a:srgbClr val="000000"/>
                </a:solidFill>
                <a:latin typeface="Verdana"/>
              </a:rPr>
              <a:t>Derde niveau</a:t>
            </a:r>
            <a:endParaRPr b="0" lang="nl-BE" sz="1800" spc="-1" strike="noStrike">
              <a:solidFill>
                <a:srgbClr val="000000"/>
              </a:solidFill>
              <a:latin typeface="Verdana"/>
            </a:endParaRPr>
          </a:p>
          <a:p>
            <a:pPr lvl="9" marL="4320000" indent="-216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600" spc="-1" strike="noStrike">
                <a:solidFill>
                  <a:srgbClr val="000000"/>
                </a:solidFill>
                <a:latin typeface="Verdana"/>
              </a:rPr>
              <a:t>Vierde niveau</a:t>
            </a:r>
            <a:endParaRPr b="0" lang="nl-BE" sz="1600" spc="-1" strike="noStrike">
              <a:solidFill>
                <a:srgbClr val="000000"/>
              </a:solidFill>
              <a:latin typeface="Verdana"/>
            </a:endParaRPr>
          </a:p>
          <a:p>
            <a:pPr lvl="9" marL="4320000" indent="-216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000000"/>
                </a:solidFill>
                <a:latin typeface="Verdana"/>
              </a:rPr>
              <a:t>Vijfde niveau</a:t>
            </a: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45" name="Group 4"/>
          <p:cNvGrpSpPr/>
          <p:nvPr/>
        </p:nvGrpSpPr>
        <p:grpSpPr>
          <a:xfrm>
            <a:off x="6063480" y="6345720"/>
            <a:ext cx="849600" cy="308160"/>
            <a:chOff x="6063480" y="6345720"/>
            <a:chExt cx="849600" cy="308160"/>
          </a:xfrm>
        </p:grpSpPr>
        <p:sp>
          <p:nvSpPr>
            <p:cNvPr id="46" name="CustomShape 5"/>
            <p:cNvSpPr/>
            <p:nvPr/>
          </p:nvSpPr>
          <p:spPr>
            <a:xfrm>
              <a:off x="6063480" y="6345720"/>
              <a:ext cx="849600" cy="297360"/>
            </a:xfrm>
            <a:custGeom>
              <a:avLst/>
              <a:gdLst/>
              <a:ahLst/>
              <a:rect l="0" t="0" r="r" b="b"/>
              <a:pathLst>
                <a:path w="2362" h="828">
                  <a:moveTo>
                    <a:pt x="5" y="0"/>
                  </a:moveTo>
                  <a:lnTo>
                    <a:pt x="5" y="0"/>
                  </a:lnTo>
                  <a:cubicBezTo>
                    <a:pt x="4" y="0"/>
                    <a:pt x="3" y="0"/>
                    <a:pt x="3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lnTo>
                    <a:pt x="0" y="821"/>
                  </a:lnTo>
                  <a:lnTo>
                    <a:pt x="0" y="822"/>
                  </a:lnTo>
                  <a:cubicBezTo>
                    <a:pt x="0" y="823"/>
                    <a:pt x="0" y="824"/>
                    <a:pt x="1" y="824"/>
                  </a:cubicBezTo>
                  <a:cubicBezTo>
                    <a:pt x="1" y="825"/>
                    <a:pt x="2" y="826"/>
                    <a:pt x="3" y="826"/>
                  </a:cubicBezTo>
                  <a:cubicBezTo>
                    <a:pt x="3" y="827"/>
                    <a:pt x="4" y="827"/>
                    <a:pt x="5" y="827"/>
                  </a:cubicBezTo>
                  <a:lnTo>
                    <a:pt x="2355" y="827"/>
                  </a:lnTo>
                  <a:lnTo>
                    <a:pt x="2356" y="827"/>
                  </a:lnTo>
                  <a:cubicBezTo>
                    <a:pt x="2357" y="827"/>
                    <a:pt x="2358" y="827"/>
                    <a:pt x="2358" y="826"/>
                  </a:cubicBezTo>
                  <a:cubicBezTo>
                    <a:pt x="2359" y="826"/>
                    <a:pt x="2360" y="825"/>
                    <a:pt x="2360" y="824"/>
                  </a:cubicBezTo>
                  <a:cubicBezTo>
                    <a:pt x="2361" y="824"/>
                    <a:pt x="2361" y="823"/>
                    <a:pt x="2361" y="822"/>
                  </a:cubicBezTo>
                  <a:lnTo>
                    <a:pt x="2361" y="5"/>
                  </a:lnTo>
                  <a:lnTo>
                    <a:pt x="2361" y="5"/>
                  </a:lnTo>
                  <a:lnTo>
                    <a:pt x="2361" y="5"/>
                  </a:lnTo>
                  <a:cubicBezTo>
                    <a:pt x="2361" y="4"/>
                    <a:pt x="2361" y="3"/>
                    <a:pt x="2360" y="3"/>
                  </a:cubicBezTo>
                  <a:cubicBezTo>
                    <a:pt x="2360" y="2"/>
                    <a:pt x="2359" y="1"/>
                    <a:pt x="2358" y="1"/>
                  </a:cubicBezTo>
                  <a:cubicBezTo>
                    <a:pt x="2358" y="0"/>
                    <a:pt x="2357" y="0"/>
                    <a:pt x="2356" y="0"/>
                  </a:cubicBezTo>
                  <a:lnTo>
                    <a:pt x="5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6"/>
            <p:cNvSpPr/>
            <p:nvPr/>
          </p:nvSpPr>
          <p:spPr>
            <a:xfrm>
              <a:off x="6063480" y="6345720"/>
              <a:ext cx="849600" cy="308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95000"/>
                </a:lnSpc>
              </a:pPr>
              <a:fld id="{D38C8971-AA18-4E61-BBA6-996676D404D7}" type="slidenum">
                <a:rPr b="1" lang="en-GB" sz="1600" spc="-1" strike="noStrike">
                  <a:solidFill>
                    <a:srgbClr val="000080"/>
                  </a:solidFill>
                  <a:latin typeface="Arial"/>
                </a:rPr>
                <a:t>&lt;number&gt;</a:t>
              </a:fld>
              <a:endParaRPr b="0" lang="nl-BE" sz="1600" spc="-1" strike="noStrike">
                <a:latin typeface="Arial"/>
              </a:endParaRPr>
            </a:p>
          </p:txBody>
        </p:sp>
      </p:grpSp>
      <p:grpSp>
        <p:nvGrpSpPr>
          <p:cNvPr id="48" name="Group 7"/>
          <p:cNvGrpSpPr/>
          <p:nvPr/>
        </p:nvGrpSpPr>
        <p:grpSpPr>
          <a:xfrm>
            <a:off x="6926040" y="6307200"/>
            <a:ext cx="2193120" cy="501120"/>
            <a:chOff x="6926040" y="6307200"/>
            <a:chExt cx="2193120" cy="501120"/>
          </a:xfrm>
        </p:grpSpPr>
        <p:sp>
          <p:nvSpPr>
            <p:cNvPr id="49" name="CustomShape 8"/>
            <p:cNvSpPr/>
            <p:nvPr/>
          </p:nvSpPr>
          <p:spPr>
            <a:xfrm>
              <a:off x="6926040" y="6307200"/>
              <a:ext cx="2193120" cy="5011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0" name="" descr=""/>
            <p:cNvPicPr/>
            <p:nvPr/>
          </p:nvPicPr>
          <p:blipFill>
            <a:blip r:embed="rId2"/>
            <a:stretch/>
          </p:blipFill>
          <p:spPr>
            <a:xfrm>
              <a:off x="6987600" y="6352200"/>
              <a:ext cx="1919880" cy="4222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8326800" y="470160"/>
            <a:ext cx="545760" cy="597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78880" y="712440"/>
            <a:ext cx="7963920" cy="360"/>
          </a:xfrm>
          <a:custGeom>
            <a:avLst/>
            <a:gdLst/>
            <a:ahLst/>
            <a:rect l="l" t="t" r="r" b="b"/>
            <a:pathLst>
              <a:path w="11747500" h="0">
                <a:moveTo>
                  <a:pt x="0" y="0"/>
                </a:moveTo>
                <a:lnTo>
                  <a:pt x="11747500" y="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478440" y="826560"/>
            <a:ext cx="6798240" cy="11426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nl-BE" sz="1800" spc="-1" strike="noStrike">
                <a:solidFill>
                  <a:srgbClr val="000000"/>
                </a:solidFill>
                <a:latin typeface="Verdana"/>
              </a:rPr>
              <a:t>Klik om de stijl te bewerken</a:t>
            </a:r>
            <a:endParaRPr b="0" lang="nl-B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0040" y="2180520"/>
            <a:ext cx="7790040" cy="406008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4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40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000000"/>
                </a:solidFill>
                <a:latin typeface="Verdana"/>
              </a:rPr>
              <a:t>Seventh Outline LevelKlik om de modelstijlen te bewerken</a:t>
            </a: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  <a:p>
            <a:pPr lvl="7" marL="345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200" spc="-1" strike="noStrike">
                <a:solidFill>
                  <a:srgbClr val="000000"/>
                </a:solidFill>
                <a:latin typeface="Verdana"/>
              </a:rPr>
              <a:t>Tweede niveau</a:t>
            </a:r>
            <a:endParaRPr b="0" lang="nl-BE" sz="1200" spc="-1" strike="noStrike">
              <a:solidFill>
                <a:srgbClr val="000000"/>
              </a:solidFill>
              <a:latin typeface="Verdana"/>
            </a:endParaRPr>
          </a:p>
          <a:p>
            <a:pPr lvl="8" marL="3888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100" spc="-1" strike="noStrike">
                <a:solidFill>
                  <a:srgbClr val="000000"/>
                </a:solidFill>
                <a:latin typeface="Verdana"/>
              </a:rPr>
              <a:t>Derde niveau</a:t>
            </a:r>
            <a:endParaRPr b="0" lang="nl-BE" sz="1100" spc="-1" strike="noStrike">
              <a:solidFill>
                <a:srgbClr val="000000"/>
              </a:solidFill>
              <a:latin typeface="Verdana"/>
            </a:endParaRPr>
          </a:p>
          <a:p>
            <a:pPr lvl="9" marL="4320000" indent="-216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050" spc="-1" strike="noStrike">
                <a:solidFill>
                  <a:srgbClr val="000000"/>
                </a:solidFill>
                <a:latin typeface="Verdana"/>
              </a:rPr>
              <a:t>Vierde niveau</a:t>
            </a:r>
            <a:endParaRPr b="0" lang="nl-BE" sz="1050" spc="-1" strike="noStrike">
              <a:solidFill>
                <a:srgbClr val="000000"/>
              </a:solidFill>
              <a:latin typeface="Verdana"/>
            </a:endParaRPr>
          </a:p>
          <a:p>
            <a:pPr lvl="9" marL="4320000" indent="-216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050" spc="-1" strike="noStrike">
                <a:solidFill>
                  <a:srgbClr val="000000"/>
                </a:solidFill>
                <a:latin typeface="Verdana"/>
              </a:rPr>
              <a:t>Vijfde niveau</a:t>
            </a:r>
            <a:endParaRPr b="0" lang="nl-BE" sz="105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7531200" y="895680"/>
            <a:ext cx="10832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nl-BE" sz="1050" spc="-1" strike="noStrike">
                <a:solidFill>
                  <a:srgbClr val="000000"/>
                </a:solidFill>
                <a:latin typeface="Verdana"/>
              </a:rPr>
              <a:t>27/11/15</a:t>
            </a:r>
            <a:endParaRPr b="0" lang="nl-BE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78880" y="712440"/>
            <a:ext cx="7963920" cy="360"/>
          </a:xfrm>
          <a:custGeom>
            <a:avLst/>
            <a:gdLst/>
            <a:ahLst/>
            <a:rect l="l" t="t" r="r" b="b"/>
            <a:pathLst>
              <a:path w="11747500" h="0">
                <a:moveTo>
                  <a:pt x="0" y="0"/>
                </a:moveTo>
                <a:lnTo>
                  <a:pt x="11747500" y="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2"/>
          <p:cNvSpPr>
            <a:spLocks noGrp="1"/>
          </p:cNvSpPr>
          <p:nvPr>
            <p:ph type="title"/>
          </p:nvPr>
        </p:nvSpPr>
        <p:spPr>
          <a:xfrm>
            <a:off x="478440" y="826560"/>
            <a:ext cx="6798240" cy="11426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nl-BE" sz="1800" spc="-1" strike="noStrike">
                <a:solidFill>
                  <a:srgbClr val="000000"/>
                </a:solidFill>
                <a:latin typeface="Verdana"/>
              </a:rPr>
              <a:t>Klik om de stijl te bewerken</a:t>
            </a:r>
            <a:endParaRPr b="0" lang="nl-B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/>
          </p:nvPr>
        </p:nvSpPr>
        <p:spPr>
          <a:xfrm>
            <a:off x="7531200" y="895680"/>
            <a:ext cx="10832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nl-BE" sz="1050" spc="-1" strike="noStrike">
                <a:solidFill>
                  <a:srgbClr val="000000"/>
                </a:solidFill>
                <a:latin typeface="Verdana"/>
              </a:rPr>
              <a:t>27/11/15</a:t>
            </a:r>
            <a:endParaRPr b="0" lang="nl-BE" sz="1050" spc="-1" strike="noStrike"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/>
          </p:nvPr>
        </p:nvSpPr>
        <p:spPr>
          <a:xfrm>
            <a:off x="3025800" y="6984360"/>
            <a:ext cx="2895120" cy="36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nl-BE" sz="2400" spc="-1" strike="noStrike"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/>
          </p:nvPr>
        </p:nvSpPr>
        <p:spPr>
          <a:xfrm>
            <a:off x="6481080" y="6976080"/>
            <a:ext cx="2133360" cy="36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83855FD2-C62F-4FA2-BE43-6C63615E0819}" type="slidenum">
              <a:rPr b="0" lang="nl-BE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nl-BE" sz="1800" spc="-1" strike="noStrike"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1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nl-BE" sz="11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05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nl-BE" sz="105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05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nl-BE" sz="105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nl-BE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nl-BE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nl-BE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78880" y="712440"/>
            <a:ext cx="7963920" cy="360"/>
          </a:xfrm>
          <a:custGeom>
            <a:avLst/>
            <a:gdLst/>
            <a:ahLst/>
            <a:rect l="l" t="t" r="r" b="b"/>
            <a:pathLst>
              <a:path w="11747500" h="0">
                <a:moveTo>
                  <a:pt x="0" y="0"/>
                </a:moveTo>
                <a:lnTo>
                  <a:pt x="11747500" y="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478440" y="826560"/>
            <a:ext cx="6798240" cy="11426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nl-BE" sz="1800" spc="-1" strike="noStrike">
                <a:solidFill>
                  <a:srgbClr val="000000"/>
                </a:solidFill>
                <a:latin typeface="Verdana"/>
              </a:rPr>
              <a:t>Klik om de stijl te bewerken</a:t>
            </a:r>
            <a:endParaRPr b="0" lang="nl-B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dt"/>
          </p:nvPr>
        </p:nvSpPr>
        <p:spPr>
          <a:xfrm>
            <a:off x="7531200" y="895680"/>
            <a:ext cx="10832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nl-BE" sz="1050" spc="-1" strike="noStrike">
                <a:solidFill>
                  <a:srgbClr val="000000"/>
                </a:solidFill>
                <a:latin typeface="Verdana"/>
              </a:rPr>
              <a:t>27/11/15</a:t>
            </a:r>
            <a:endParaRPr b="0" lang="nl-BE" sz="1050" spc="-1" strike="noStrike"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ftr"/>
          </p:nvPr>
        </p:nvSpPr>
        <p:spPr>
          <a:xfrm>
            <a:off x="3025800" y="6984360"/>
            <a:ext cx="2895120" cy="36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nl-BE" sz="2400" spc="-1" strike="noStrike">
              <a:latin typeface="Times New Roman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sldNum"/>
          </p:nvPr>
        </p:nvSpPr>
        <p:spPr>
          <a:xfrm>
            <a:off x="6481080" y="6976080"/>
            <a:ext cx="2133360" cy="36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72732D7F-2319-4BAB-A87B-9DC07EE119A3}" type="slidenum">
              <a:rPr b="0" lang="nl-BE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nl-BE" sz="1800" spc="-1" strike="noStrike">
              <a:latin typeface="Times New Roman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461880" y="2302920"/>
            <a:ext cx="8021160" cy="4158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4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nl-BE" sz="1400" spc="-1" strike="noStrike">
                <a:solidFill>
                  <a:srgbClr val="000000"/>
                </a:solidFill>
                <a:latin typeface="Calibri"/>
              </a:rPr>
              <a:t>Seventh Outline LevelKlik op het pictogram als u een tabel wilt toevoegen</a:t>
            </a: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nl-BE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nl-B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nl-BE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3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nl-BE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nl-BE" sz="3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3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nl-BE" sz="3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nl-BE" sz="3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nl-BE" sz="3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200" spc="-1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 b="0" lang="nl-BE" sz="3200" spc="-1" strike="noStrike">
              <a:solidFill>
                <a:srgbClr val="000000"/>
              </a:solidFill>
              <a:latin typeface="Calibri"/>
            </a:endParaRPr>
          </a:p>
          <a:p>
            <a:pPr lvl="7" marL="345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nl-BE" sz="2800" spc="-1" strike="noStrike">
              <a:solidFill>
                <a:srgbClr val="000000"/>
              </a:solidFill>
              <a:latin typeface="Calibri"/>
            </a:endParaRPr>
          </a:p>
          <a:p>
            <a:pPr lvl="8" marL="3888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  <a:p>
            <a:pPr lvl="9" marL="432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nl-BE" sz="2000" spc="-1" strike="noStrike">
              <a:solidFill>
                <a:srgbClr val="000000"/>
              </a:solidFill>
              <a:latin typeface="Calibri"/>
            </a:endParaRPr>
          </a:p>
          <a:p>
            <a:pPr lvl="9" marL="432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nl-B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B8E3C76-6E89-4461-9FAA-BA489A20306E}" type="datetime">
              <a:rPr b="0" lang="nl-BE" sz="1200" spc="-1" strike="noStrike">
                <a:solidFill>
                  <a:srgbClr val="8b8b8b"/>
                </a:solidFill>
                <a:latin typeface="Calibri"/>
              </a:rPr>
              <a:t>11/10/21</a:t>
            </a:fld>
            <a:endParaRPr b="0" lang="nl-BE" sz="1200" spc="-1" strike="noStrike">
              <a:latin typeface="Times New Roman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nl-BE" sz="2400" spc="-1" strike="noStrike">
              <a:latin typeface="Times New Roman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5DBF83E-EE65-41BE-A700-78677BEBF2D0}" type="slidenum">
              <a:rPr b="0" lang="nl-BE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nl-B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164400" y="1488600"/>
            <a:ext cx="4714560" cy="238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SCAPY</a:t>
            </a:r>
            <a:br/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   met python 3</a:t>
            </a:r>
            <a:endParaRPr b="0" lang="nl-BE" sz="5400" spc="-1" strike="noStrike">
              <a:latin typeface="Arial"/>
            </a:endParaRPr>
          </a:p>
          <a:p>
            <a:endParaRPr b="0" lang="nl-BE" sz="54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731520" y="2377440"/>
            <a:ext cx="3047760" cy="304776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3922200" y="4105080"/>
            <a:ext cx="1015560" cy="101556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3"/>
          <a:stretch/>
        </p:blipFill>
        <p:spPr>
          <a:xfrm>
            <a:off x="5128560" y="4120920"/>
            <a:ext cx="1015560" cy="1015560"/>
          </a:xfrm>
          <a:prstGeom prst="rect">
            <a:avLst/>
          </a:prstGeom>
          <a:ln>
            <a:noFill/>
          </a:ln>
        </p:spPr>
      </p:pic>
      <p:pic>
        <p:nvPicPr>
          <p:cNvPr id="263" name="" descr=""/>
          <p:cNvPicPr/>
          <p:nvPr/>
        </p:nvPicPr>
        <p:blipFill>
          <a:blip r:embed="rId4"/>
          <a:stretch/>
        </p:blipFill>
        <p:spPr>
          <a:xfrm>
            <a:off x="7468560" y="4120920"/>
            <a:ext cx="1015560" cy="1015560"/>
          </a:xfrm>
          <a:prstGeom prst="rect">
            <a:avLst/>
          </a:prstGeom>
          <a:ln>
            <a:noFill/>
          </a:ln>
        </p:spPr>
      </p:pic>
      <p:pic>
        <p:nvPicPr>
          <p:cNvPr id="264" name="" descr=""/>
          <p:cNvPicPr/>
          <p:nvPr/>
        </p:nvPicPr>
        <p:blipFill>
          <a:blip r:embed="rId5"/>
          <a:stretch/>
        </p:blipFill>
        <p:spPr>
          <a:xfrm>
            <a:off x="6280560" y="4120920"/>
            <a:ext cx="1015560" cy="101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Een pakket en een frame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5486400" y="1737360"/>
            <a:ext cx="2544840" cy="4663440"/>
          </a:xfrm>
          <a:prstGeom prst="rect">
            <a:avLst/>
          </a:prstGeom>
          <a:ln>
            <a:noFill/>
          </a:ln>
        </p:spPr>
      </p:pic>
      <p:sp>
        <p:nvSpPr>
          <p:cNvPr id="290" name="TextShape 2"/>
          <p:cNvSpPr txBox="1"/>
          <p:nvPr/>
        </p:nvSpPr>
        <p:spPr>
          <a:xfrm>
            <a:off x="500400" y="1752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Op laag 2 huppelen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GEEN pakketten rond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maar WEL frames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Frames bevatten MAC adressen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en GEEN IP adressen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Scapy objecten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500040" y="1752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Een pakket is een object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Pakketten laag per laag samenstellen kan je met de / operator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pakket = IP() / TCP()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pakket = Ether() / IP () / TCP()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            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6492240" y="3108960"/>
            <a:ext cx="1015560" cy="101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Ken je TCP/IP model lagen!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500040" y="1752480"/>
            <a:ext cx="818676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     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Raw()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     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TCP()                    UDP()  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      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IP()                      IP()                   ARP()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     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Ether()                 Ether()              Ether()</a:t>
            </a:r>
            <a:br/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br/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            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545760" y="1729080"/>
            <a:ext cx="3092400" cy="309240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3909600" y="2459160"/>
            <a:ext cx="2286000" cy="2286000"/>
          </a:xfrm>
          <a:prstGeom prst="rect">
            <a:avLst/>
          </a:prstGeom>
          <a:ln>
            <a:noFill/>
          </a:ln>
        </p:spPr>
      </p:pic>
      <p:sp>
        <p:nvSpPr>
          <p:cNvPr id="298" name="TextShape 3"/>
          <p:cNvSpPr txBox="1"/>
          <p:nvPr/>
        </p:nvSpPr>
        <p:spPr>
          <a:xfrm>
            <a:off x="640080" y="5577840"/>
            <a:ext cx="5051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Opmerking: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Je hoeft niet alle lagen in te vullen!</a:t>
            </a:r>
            <a:endParaRPr b="0" lang="nl-BE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F*ck OSI</a:t>
            </a:r>
            <a:endParaRPr b="0" lang="nl-BE" sz="18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3"/>
          <a:stretch/>
        </p:blipFill>
        <p:spPr>
          <a:xfrm>
            <a:off x="6537600" y="2495160"/>
            <a:ext cx="2286000" cy="228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Scapy objecten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500040" y="1752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De velden worden automatisch ingevuld, of je stelt een waarde in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from scapy.all import *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ether=Ether(src="</a:t>
            </a:r>
            <a:r>
              <a:rPr b="0" lang="en-US" sz="2400" spc="-1" strike="noStrike">
                <a:solidFill>
                  <a:srgbClr val="800000"/>
                </a:solidFill>
                <a:latin typeface="Verdana"/>
              </a:rPr>
              <a:t>AB:AC:DD:9F:3C:AB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")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ip=IP(dst="</a:t>
            </a:r>
            <a:r>
              <a:rPr b="0" lang="en-US" sz="2400" spc="-1" strike="noStrike">
                <a:solidFill>
                  <a:srgbClr val="800000"/>
                </a:solidFill>
                <a:latin typeface="Verdana"/>
              </a:rPr>
              <a:t>8.8.8.8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")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tcp=TCP(dport=</a:t>
            </a:r>
            <a:r>
              <a:rPr b="0" lang="en-US" sz="2400" spc="-1" strike="noStrike">
                <a:solidFill>
                  <a:srgbClr val="800000"/>
                </a:solidFill>
                <a:latin typeface="Verdana"/>
              </a:rPr>
              <a:t>80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)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pakket=ether/ip/tcp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            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6208560" y="4444920"/>
            <a:ext cx="1015560" cy="101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Scapy objecten show()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500040" y="1752480"/>
            <a:ext cx="4423320" cy="492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pakket.show()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###[ Ethernet ]###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dst  = 5d:35:ab:ed:93:08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src  = </a:t>
            </a:r>
            <a:r>
              <a:rPr b="1" lang="en-US" sz="1600" spc="-1" strike="noStrike">
                <a:solidFill>
                  <a:srgbClr val="800000"/>
                </a:solidFill>
                <a:latin typeface="Courier New"/>
              </a:rPr>
              <a:t>AB:AC:DD:9F:3C:AB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type      = 0x800</a:t>
            </a:r>
            <a:br/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###[ IP ]###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version   = 4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ihl       = None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tos       = 0x0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len       = None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id        = 1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flags     =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frag      = 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ttl       = 64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proto     = tcp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chksum    = None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src       = 10.172.121.2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dst       = </a:t>
            </a:r>
            <a:r>
              <a:rPr b="1" lang="en-US" sz="1600" spc="-1" strike="noStrike">
                <a:solidFill>
                  <a:srgbClr val="800000"/>
                </a:solidFill>
                <a:latin typeface="Courier New"/>
              </a:rPr>
              <a:t>8.8.8.8</a:t>
            </a:r>
            <a:endParaRPr b="0" lang="nl-BE" sz="16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       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5441760" y="5447520"/>
            <a:ext cx="1015560" cy="1015560"/>
          </a:xfrm>
          <a:prstGeom prst="rect">
            <a:avLst/>
          </a:prstGeom>
          <a:ln>
            <a:noFill/>
          </a:ln>
        </p:spPr>
      </p:pic>
      <p:sp>
        <p:nvSpPr>
          <p:cNvPr id="306" name="TextShape 3"/>
          <p:cNvSpPr txBox="1"/>
          <p:nvPr/>
        </p:nvSpPr>
        <p:spPr>
          <a:xfrm>
            <a:off x="4923360" y="1864800"/>
            <a:ext cx="387936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###[ TCP ]###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sport     = ftp_data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dport     = </a:t>
            </a:r>
            <a:r>
              <a:rPr b="1" lang="en-US" sz="1600" spc="-1" strike="noStrike">
                <a:solidFill>
                  <a:srgbClr val="800000"/>
                </a:solidFill>
                <a:latin typeface="Courier New"/>
              </a:rPr>
              <a:t>http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seq       = 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ack       = 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dataofs   = None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reserved  = 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flags     = S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window    = 8192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chksum    = None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urgptr    = 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options   = {}</a:t>
            </a:r>
            <a:endParaRPr b="0" lang="nl-BE" sz="1600" spc="-1" strike="noStrike">
              <a:solidFill>
                <a:srgbClr val="000000"/>
              </a:solidFill>
              <a:latin typeface="Verdana"/>
            </a:endParaRPr>
          </a:p>
          <a:p>
            <a:endParaRPr b="0" lang="nl-BE" sz="1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Zenden met send()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500040" y="1752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Enkel verzenden!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send()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Zendt een pakket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bv ICMP pakket (laag 3)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# !/usr/bin/env python3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from scapy.all import *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send(IP(dst="127.0.0.1")/ICMP())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Zenden en ontvangen Laag 2 / 3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500040" y="1752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sr()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Zendt pakketten en ontvangt antwoorden Krijgt een koppel terug met: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beantwoorde,onbeantwoorde pakketten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sr1()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Variant sr() met maar 1 pakket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vb:  ICMP pakket (laag 3)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hello=sr1(IP(dst="127.0.0.1")/ICMP()/"Hello World")</a:t>
            </a:r>
            <a:endParaRPr b="0" lang="nl-BE" sz="18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srp()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Zelfde voor frames in laag 2 (Ethernet, 802.3, etc).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send and receive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500040" y="1752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#!/usr/bin/env python3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dstip   ="8.8.8.8"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dports =[20,21,80]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ip=IP(dst="127.0.0.1")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tcp=TCP(dport=dports)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pakketten=</a:t>
            </a: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sr(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ip/tcp,timeout=1</a:t>
            </a: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ans,unans=pakketten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ans.summary()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TCP Flags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500040" y="1752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FIN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= 0x01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SYN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= 0x02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RST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= 0x04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PSH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= 0x08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ACK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= 0x10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URG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= 0x20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ECE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= 0x40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Explicit Congestion notification Echo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CWR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= 0x80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Congestion Window Reduced</a:t>
            </a:r>
            <a:endParaRPr b="0" lang="nl-BE" sz="16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tcpflags="</a:t>
            </a: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FPU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"   #xmas scan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tcp=TCP(dport=dports,flags=tcpflags)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6815880" y="2651760"/>
            <a:ext cx="12308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File</a:t>
            </a:r>
            <a:br/>
            <a:r>
              <a:rPr b="0" lang="en-US" sz="1800" spc="-1" strike="noStrike">
                <a:latin typeface="Arial"/>
              </a:rPr>
              <a:t>probleem </a:t>
            </a:r>
            <a:br/>
            <a:r>
              <a:rPr b="0" lang="en-US" sz="1800" spc="-1" strike="noStrike">
                <a:latin typeface="Arial"/>
              </a:rPr>
              <a:t>meldingen</a:t>
            </a:r>
            <a:endParaRPr b="0" lang="nl-BE" sz="1800" spc="-1" strike="noStrike">
              <a:latin typeface="Arial"/>
            </a:endParaRPr>
          </a:p>
        </p:txBody>
      </p:sp>
      <p:sp>
        <p:nvSpPr>
          <p:cNvPr id="316" name="Line 4"/>
          <p:cNvSpPr/>
          <p:nvPr/>
        </p:nvSpPr>
        <p:spPr>
          <a:xfrm flipH="1">
            <a:off x="6583680" y="3546720"/>
            <a:ext cx="548640" cy="476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Referenties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500040" y="1752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scapy documentation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http://www.secdev.org/projects/scapy/files/scapydoc.pdf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Verdana"/>
              </a:rPr>
              <a:t>scapy docs and examples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https://github.com/0x90/uberscapy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Installatie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500040" y="1788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sudo apt-get install tcpdump python3-crypto ipython3 python3-scapy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pip3 install scapy-python3 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HINTS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500040" y="1752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Host-only adapter bij Ubuntu 192.168.56.106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Host-only adapter bij Slitaz 192.168.56.107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324360" y="2997720"/>
            <a:ext cx="4269960" cy="3344760"/>
          </a:xfrm>
          <a:prstGeom prst="rect">
            <a:avLst/>
          </a:prstGeom>
          <a:ln>
            <a:noFill/>
          </a:ln>
        </p:spPr>
      </p:pic>
      <p:pic>
        <p:nvPicPr>
          <p:cNvPr id="322" name="" descr=""/>
          <p:cNvPicPr/>
          <p:nvPr/>
        </p:nvPicPr>
        <p:blipFill>
          <a:blip r:embed="rId2"/>
          <a:stretch/>
        </p:blipFill>
        <p:spPr>
          <a:xfrm>
            <a:off x="5074920" y="3070080"/>
            <a:ext cx="3703320" cy="2018880"/>
          </a:xfrm>
          <a:prstGeom prst="rect">
            <a:avLst/>
          </a:prstGeom>
          <a:ln>
            <a:noFill/>
          </a:ln>
        </p:spPr>
      </p:pic>
      <p:sp>
        <p:nvSpPr>
          <p:cNvPr id="323" name="CustomShape 3"/>
          <p:cNvSpPr/>
          <p:nvPr/>
        </p:nvSpPr>
        <p:spPr>
          <a:xfrm>
            <a:off x="914760" y="5578200"/>
            <a:ext cx="1554480" cy="274320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4"/>
          <p:cNvSpPr/>
          <p:nvPr/>
        </p:nvSpPr>
        <p:spPr>
          <a:xfrm>
            <a:off x="5630760" y="4174200"/>
            <a:ext cx="1554480" cy="274320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HINTS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500040" y="1752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Sniffen op Ubuntu op interface "</a:t>
            </a:r>
            <a:r>
              <a:rPr b="0" lang="en-US" sz="2400" spc="-1" strike="noStrike">
                <a:solidFill>
                  <a:srgbClr val="c9211e"/>
                </a:solidFill>
                <a:latin typeface="Verdana"/>
              </a:rPr>
              <a:t>enp0s8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"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packets=sniff(iface="enp0s8")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</a:t>
            </a:r>
            <a:br/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1044360" y="2853720"/>
            <a:ext cx="4269960" cy="3344760"/>
          </a:xfrm>
          <a:prstGeom prst="rect">
            <a:avLst/>
          </a:prstGeom>
          <a:ln>
            <a:noFill/>
          </a:ln>
        </p:spPr>
      </p:pic>
      <p:sp>
        <p:nvSpPr>
          <p:cNvPr id="328" name="CustomShape 3"/>
          <p:cNvSpPr/>
          <p:nvPr/>
        </p:nvSpPr>
        <p:spPr>
          <a:xfrm>
            <a:off x="1634400" y="5433840"/>
            <a:ext cx="1554480" cy="274320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4"/>
          <p:cNvSpPr/>
          <p:nvPr/>
        </p:nvSpPr>
        <p:spPr>
          <a:xfrm>
            <a:off x="1220040" y="5068080"/>
            <a:ext cx="688680" cy="274320"/>
          </a:xfrm>
          <a:prstGeom prst="rect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HINTS ingebouwde DHCP server van Virtualbox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500040" y="1752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1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</a:t>
            </a:r>
            <a:br/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1128240" y="1732320"/>
            <a:ext cx="6827040" cy="4198320"/>
          </a:xfrm>
          <a:prstGeom prst="rect">
            <a:avLst/>
          </a:prstGeom>
          <a:ln>
            <a:noFill/>
          </a:ln>
        </p:spPr>
      </p:pic>
      <p:sp>
        <p:nvSpPr>
          <p:cNvPr id="333" name="CustomShape 3"/>
          <p:cNvSpPr/>
          <p:nvPr/>
        </p:nvSpPr>
        <p:spPr>
          <a:xfrm>
            <a:off x="6675120" y="2957040"/>
            <a:ext cx="1188720" cy="274320"/>
          </a:xfrm>
          <a:prstGeom prst="rect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4"/>
          <p:cNvSpPr/>
          <p:nvPr/>
        </p:nvSpPr>
        <p:spPr>
          <a:xfrm>
            <a:off x="1188720" y="3835440"/>
            <a:ext cx="3657600" cy="1554480"/>
          </a:xfrm>
          <a:prstGeom prst="rect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HINTS DHCP request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500040" y="1752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Timeout op sr(), anders default netwerk timeout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pakketten=sr(ip/tcp,timeout=5,iface="enp0s8")</a:t>
            </a:r>
            <a:endParaRPr b="0" lang="nl-BE" sz="20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Bij het voorbeeld op: https://scapy.readthedocs.io/en/latest/usage.html#identifying-rogue-dhcp-servers-on-your-lan </a:t>
            </a:r>
            <a:endParaRPr b="0" lang="nl-BE" sz="20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Noto Sans CJK SC Regular"/>
              </a:rPr>
              <a:t>Vervang je: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Noto Sans CJK SC Regular"/>
              </a:rPr>
              <a:t>fam,hw = get_if_raw_hwaddr(conf.iface)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Noto Sans CJK SC Regular"/>
              </a:rPr>
              <a:t>door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hw = get_if_raw_hwaddr(conf.iface)</a:t>
            </a:r>
            <a:endParaRPr b="0" lang="nl-BE" sz="20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20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</a:t>
            </a:r>
            <a:br/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Python in 3 slides                                                     1/3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500040" y="1788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Object georiënteerd (alles is een object)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Case Sensitive (teller is niet TELLER)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Strongly Typed (type is opgelegd bv een string wordt geen int)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Dynamically, implicitly typed (variabelen moeten niet gedeclareerd worden)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#Comments met hekje of """ multiline """ 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Inspringen met SPATIES (of TABS) 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Python in 3 slides                                                     2/3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500040" y="1788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strong types: 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int:      43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str:      "een twee" 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tuple:   (1,4,"43")                #immutable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list:      [4,2,"1"]                  #mutable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400" spc="-1" strike="noStrike">
                <a:solidFill>
                  <a:srgbClr val="000000"/>
                </a:solidFill>
                <a:latin typeface="Verdana"/>
                <a:ea typeface="Noto Sans CJK SC Regular"/>
              </a:rPr>
              <a:t>dict:     {"one":1, "two":2}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#mutable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solution=42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print(str(solution))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Python in 3 slides                                                     3/3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500040" y="1788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if src == "8.8.8.8":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print(packet)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else: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print("niet")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for packet in packets: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print(packet)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def myfunction(x)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print(x)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myfunction("hello")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 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Python in 3 slides                                                     3/3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500040" y="1788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if src == "8.8.8.8":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print(packet)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else: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print("niet")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for packet in packets: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print(packet)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def myfunction(x)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print(x)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myfunction("hello")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 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4754880" y="2194560"/>
            <a:ext cx="2703600" cy="3422520"/>
          </a:xfrm>
          <a:prstGeom prst="rect">
            <a:avLst/>
          </a:prstGeom>
          <a:ln>
            <a:noFill/>
          </a:ln>
        </p:spPr>
      </p:pic>
      <p:sp>
        <p:nvSpPr>
          <p:cNvPr id="276" name="CustomShape 3"/>
          <p:cNvSpPr/>
          <p:nvPr/>
        </p:nvSpPr>
        <p:spPr>
          <a:xfrm>
            <a:off x="1053360" y="2949840"/>
            <a:ext cx="375120" cy="476280"/>
          </a:xfrm>
          <a:prstGeom prst="ellipse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"/>
          <p:cNvSpPr/>
          <p:nvPr/>
        </p:nvSpPr>
        <p:spPr>
          <a:xfrm>
            <a:off x="1053360" y="2157840"/>
            <a:ext cx="375120" cy="476280"/>
          </a:xfrm>
          <a:prstGeom prst="ellipse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5"/>
          <p:cNvSpPr/>
          <p:nvPr/>
        </p:nvSpPr>
        <p:spPr>
          <a:xfrm>
            <a:off x="1053360" y="3849840"/>
            <a:ext cx="375120" cy="476280"/>
          </a:xfrm>
          <a:prstGeom prst="ellipse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6"/>
          <p:cNvSpPr/>
          <p:nvPr/>
        </p:nvSpPr>
        <p:spPr>
          <a:xfrm>
            <a:off x="1053360" y="4785840"/>
            <a:ext cx="375120" cy="476280"/>
          </a:xfrm>
          <a:prstGeom prst="ellipse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TextShape 7"/>
          <p:cNvSpPr txBox="1"/>
          <p:nvPr/>
        </p:nvSpPr>
        <p:spPr>
          <a:xfrm>
            <a:off x="4752360" y="1482480"/>
            <a:ext cx="28249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OPGELET INSPRINGEN </a:t>
            </a:r>
            <a:br/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MET SPATIES!</a:t>
            </a:r>
            <a:endParaRPr b="0" lang="nl-B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Wat is scapy?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500040" y="1752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Python library en programma waarmee je pakketten kan manipuleren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Aanmaken/decoderen pakketten en frames,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doorsturen op een draad, sniffen, opvangen van een antwoord,... 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Poortscan, traceroute, firewall test, aanvallen, netwerk discovery, ... 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Kan dezelfde functies als hping, arpspoof, arp-sk, arping, p0f, nmap, tcpdump, tshark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en meer!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Wat is scapy?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500040" y="1752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Philippe Biondi 2003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Native support op Linux, Mac OS X, BSD, &amp; Windows (npcap.dll)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https://github.com/secdev/scapy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Documentatie op https://scapy.readthedocs.io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78440" y="826560"/>
            <a:ext cx="7811640" cy="84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Interactief starten vanuit git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nl-B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500040" y="1752480"/>
            <a:ext cx="7790040" cy="448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git clone --depth 1 https://github.com/secdev/scapy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cd scapy; sudo ./run_scapy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               </a:t>
            </a:r>
            <a:endParaRPr b="0" lang="nl-BE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731520" y="3184560"/>
            <a:ext cx="7221600" cy="284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                     </a:t>
            </a:r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aSPY//YASa       </a:t>
            </a:r>
            <a:endParaRPr b="0" lang="nl-BE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             </a:t>
            </a:r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apyyyyCY//////////YCa      |</a:t>
            </a:r>
            <a:endParaRPr b="0" lang="nl-BE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            </a:t>
            </a:r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sY//////YSpcs  scpCY//Pp    | Welcome to Scapy</a:t>
            </a:r>
            <a:endParaRPr b="0" lang="nl-BE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ayp ayyyyyyySCP//Pp           syY//C   | Version 4ad7977</a:t>
            </a:r>
            <a:endParaRPr b="0" lang="nl-BE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AYAsAYYYYYYYY///Ps              cY//S  |</a:t>
            </a:r>
            <a:endParaRPr b="0" lang="nl-BE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         </a:t>
            </a:r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pCCCCY//p          cSSps y//Y  | https://github.com/secdev/scapy</a:t>
            </a:r>
            <a:endParaRPr b="0" lang="nl-BE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         </a:t>
            </a:r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SPPPP///a          pP///AC//Y  |</a:t>
            </a:r>
            <a:endParaRPr b="0" lang="nl-BE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              </a:t>
            </a:r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A//A            cyP////C  | Have fun!</a:t>
            </a:r>
            <a:endParaRPr b="0" lang="nl-BE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              </a:t>
            </a:r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p///Ac            sC///a  |</a:t>
            </a:r>
            <a:endParaRPr b="0" lang="nl-BE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              </a:t>
            </a:r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P////YCpc           A//A  | To craft a packet, you have to be a</a:t>
            </a:r>
            <a:endParaRPr b="0" lang="nl-BE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       </a:t>
            </a:r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scccccp///pSP///p          p//Y  | packet, and learn how to swim in</a:t>
            </a:r>
            <a:endParaRPr b="0" lang="nl-BE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      </a:t>
            </a:r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sY/////////y  caa           S//P  | the wires and in the waves.</a:t>
            </a:r>
            <a:endParaRPr b="0" lang="nl-BE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       </a:t>
            </a:r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cayCyayP//Ya              pY/Ya  |        -- Jean-Claude Van Damme</a:t>
            </a:r>
            <a:endParaRPr b="0" lang="nl-BE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        </a:t>
            </a:r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sY/PsY////YCc          aC//Yp   |</a:t>
            </a:r>
            <a:endParaRPr b="0" lang="nl-BE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         </a:t>
            </a:r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sc  sccaCY//PCypaapyCP//YSs  </a:t>
            </a:r>
            <a:endParaRPr b="0" lang="nl-BE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                  </a:t>
            </a:r>
            <a:r>
              <a:rPr b="0" lang="en-US" sz="1200" spc="-1" strike="noStrike">
                <a:solidFill>
                  <a:srgbClr val="009900"/>
                </a:solidFill>
                <a:latin typeface="Courier New"/>
              </a:rPr>
              <a:t>spCPY//////YPSps </a:t>
            </a:r>
            <a:endParaRPr b="0" lang="nl-B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5360</TotalTime>
  <Application>LibreOffice/6.4.7.2$Linux_X86_64 LibreOffice_project/40$Build-2</Application>
  <Company>Karel de Grote-Hogeschool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2010-05-19T10:28:52Z</dcterms:created>
  <dc:creator>BUED</dc:creator>
  <dc:description/>
  <dc:language>en-US</dc:language>
  <cp:lastModifiedBy/>
  <cp:lastPrinted>2017-11-05T14:19:07Z</cp:lastPrinted>
  <dcterms:modified xsi:type="dcterms:W3CDTF">2020-09-30T07:42:36Z</dcterms:modified>
  <cp:revision>205</cp:revision>
  <dc:subject/>
  <dc:title>ROUTER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Karel de Grote-Hogeschool</vt:lpwstr>
  </property>
  <property fmtid="{D5CDD505-2E9C-101B-9397-08002B2CF9AE}" pid="4" name="HiddenSlides">
    <vt:i4>4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Diavoorstelling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