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64720" y="442800"/>
            <a:ext cx="7954920" cy="508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838520" y="6276960"/>
            <a:ext cx="393480" cy="2952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2200" cy="685620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3257640" y="122400"/>
            <a:ext cx="465948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9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0099"/>
                </a:solidFill>
                <a:latin typeface="Times New Roman"/>
              </a:rPr>
              <a:t>IPTABLES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072400" y="6451560"/>
            <a:ext cx="703440" cy="459720"/>
            <a:chOff x="5072400" y="6451560"/>
            <a:chExt cx="703440" cy="459720"/>
          </a:xfrm>
        </p:grpSpPr>
        <p:sp>
          <p:nvSpPr>
            <p:cNvPr id="5" name="CustomShape 5"/>
            <p:cNvSpPr/>
            <p:nvPr/>
          </p:nvSpPr>
          <p:spPr>
            <a:xfrm>
              <a:off x="5072400" y="6451560"/>
              <a:ext cx="703440" cy="442440"/>
            </a:xfrm>
            <a:custGeom>
              <a:avLst/>
              <a:gdLst/>
              <a:ahLst/>
              <a:rect l="0" t="0" r="r" b="b"/>
              <a:pathLst>
                <a:path w="1956" h="1231">
                  <a:moveTo>
                    <a:pt x="7" y="0"/>
                  </a:moveTo>
                  <a:lnTo>
                    <a:pt x="8" y="0"/>
                  </a:ln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lnTo>
                    <a:pt x="0" y="1222"/>
                  </a:lnTo>
                  <a:lnTo>
                    <a:pt x="0" y="1222"/>
                  </a:lnTo>
                  <a:cubicBezTo>
                    <a:pt x="0" y="1223"/>
                    <a:pt x="0" y="1225"/>
                    <a:pt x="1" y="1226"/>
                  </a:cubicBezTo>
                  <a:cubicBezTo>
                    <a:pt x="2" y="1227"/>
                    <a:pt x="3" y="1228"/>
                    <a:pt x="4" y="1229"/>
                  </a:cubicBezTo>
                  <a:cubicBezTo>
                    <a:pt x="5" y="1230"/>
                    <a:pt x="7" y="1230"/>
                    <a:pt x="8" y="1230"/>
                  </a:cubicBezTo>
                  <a:lnTo>
                    <a:pt x="1947" y="1230"/>
                  </a:lnTo>
                  <a:lnTo>
                    <a:pt x="1947" y="1230"/>
                  </a:lnTo>
                  <a:cubicBezTo>
                    <a:pt x="1948" y="1230"/>
                    <a:pt x="1950" y="1230"/>
                    <a:pt x="1951" y="1229"/>
                  </a:cubicBezTo>
                  <a:cubicBezTo>
                    <a:pt x="1952" y="1228"/>
                    <a:pt x="1953" y="1227"/>
                    <a:pt x="1954" y="1226"/>
                  </a:cubicBezTo>
                  <a:cubicBezTo>
                    <a:pt x="1955" y="1225"/>
                    <a:pt x="1955" y="1223"/>
                    <a:pt x="1955" y="1222"/>
                  </a:cubicBezTo>
                  <a:lnTo>
                    <a:pt x="1955" y="7"/>
                  </a:lnTo>
                  <a:lnTo>
                    <a:pt x="1955" y="8"/>
                  </a:lnTo>
                  <a:lnTo>
                    <a:pt x="1955" y="8"/>
                  </a:lnTo>
                  <a:cubicBezTo>
                    <a:pt x="1955" y="7"/>
                    <a:pt x="1955" y="5"/>
                    <a:pt x="1954" y="4"/>
                  </a:cubicBezTo>
                  <a:cubicBezTo>
                    <a:pt x="1953" y="3"/>
                    <a:pt x="1952" y="2"/>
                    <a:pt x="1951" y="1"/>
                  </a:cubicBezTo>
                  <a:cubicBezTo>
                    <a:pt x="1950" y="0"/>
                    <a:pt x="1948" y="0"/>
                    <a:pt x="1947" y="0"/>
                  </a:cubicBez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5072400" y="6451560"/>
              <a:ext cx="70344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fld id="{C9373EBE-9BF7-45DF-A554-D7478F278B56}" type="slidenum">
                <a:rPr b="0" lang="en-US" sz="2400" spc="-1" strike="noStrike">
                  <a:solidFill>
                    <a:srgbClr val="000000"/>
                  </a:solidFill>
                  <a:latin typeface="Times New Roman"/>
                </a:rPr>
                <a:t>&lt;number&gt;</a:t>
              </a:fld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448"/>
              </a:spcBef>
              <a:buClr>
                <a:srgbClr val="aecf00"/>
              </a:buClr>
              <a:buFont typeface="Times New Roman"/>
              <a:buChar char="•"/>
              <a:tabLst>
                <a:tab algn="l" pos="196560"/>
                <a:tab algn="l" pos="645840"/>
                <a:tab algn="l" pos="1095120"/>
                <a:tab algn="l" pos="1544400"/>
                <a:tab algn="l" pos="1993680"/>
                <a:tab algn="l" pos="2442960"/>
                <a:tab algn="l" pos="289224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3960"/>
                <a:tab algn="l" pos="8283240"/>
                <a:tab algn="l" pos="87325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7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Eighth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8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Ninth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482120" y="6296040"/>
            <a:ext cx="1308960" cy="247680"/>
            <a:chOff x="1482120" y="6296040"/>
            <a:chExt cx="1308960" cy="247680"/>
          </a:xfrm>
        </p:grpSpPr>
        <p:sp>
          <p:nvSpPr>
            <p:cNvPr id="9" name="CustomShape 9"/>
            <p:cNvSpPr/>
            <p:nvPr/>
          </p:nvSpPr>
          <p:spPr>
            <a:xfrm>
              <a:off x="1482120" y="6296040"/>
              <a:ext cx="1308960" cy="2476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" name="" descr=""/>
            <p:cNvPicPr/>
            <p:nvPr/>
          </p:nvPicPr>
          <p:blipFill>
            <a:blip r:embed="rId3"/>
            <a:stretch/>
          </p:blipFill>
          <p:spPr>
            <a:xfrm>
              <a:off x="1518840" y="6318000"/>
              <a:ext cx="1145880" cy="20880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kdg.be/" TargetMode="External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63640" y="229860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 Narrow"/>
              </a:rPr>
              <a:t>Firewalls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346400" y="3454560"/>
            <a:ext cx="6781680" cy="175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Parameters voorbeeld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457200" y="1604520"/>
            <a:ext cx="944892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Voorbeeld: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iptables -A INPUT -p tcp --dport 80 -j ACCEPT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Laat inkomend verkeer toe naar onze webserver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Specifieker met source computer: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a933"/>
                </a:solidFill>
                <a:latin typeface="Times New Roman"/>
                <a:ea typeface="Lucida Sans Unicode"/>
              </a:rPr>
              <a:t>iptables -A INPUT -p tcp 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--dport 80  -s 10.1.1.2 -j ACCEPT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iptables -L lijst van regels bekijken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[root@linux ~]# iptables -L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Chain INPUT (policy ACCEPT)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target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prot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opt source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destination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DROP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all 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-- 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10.1.1.1 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anywhere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ACCEPT 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tcp 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-- 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anywhere 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anywhere tcp dpt:80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ACCEPT 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tcp 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-- 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10.1.1.1 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a933"/>
                </a:solidFill>
                <a:latin typeface="Times New Roman"/>
              </a:rPr>
              <a:t>anywhere tcp dpt:80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Chain FORWARD (policy ACCEPT)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target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prot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opt source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destination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Chain OUTPUT (policy ACCEPT)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target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prot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opt source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destination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iptables -F regels verwijderen (flush)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-F INPUT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-F OUTPUT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Optimalisatie van regels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Loopback regels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FORWARD regels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State en connection-tracking modules gebruiken voor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ESTABLISHED connecties (terugkerend verkeer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Standaard TCP client-server connecties in één regel gieten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met een poort lijst.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Regels voor zwaar verkeer komen zo vroeg mogelijk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Custom chains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Met een custom chain kan je regels groeperen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Nieuwe chain aanmaken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iptables -N TCPFILTER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Verkeer doorsturen naar de nieuwe chain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-j TCPFILTER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Voorbeeld van regels voor een TCPchain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Droppen van verdachte Xmas scan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Bij een X-mas scan staan de TCP flags fin,push en urgent aan (zoals alle lichtjes van een kerstboom)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iptables -A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TCPFILTER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-p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tcp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--tcp-flags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ALL FIN,PSH,URG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          -j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DROP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Stateful met iptables TCP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SYN=NEW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OUTPUT -p tcp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-m state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--state NEW,ESTABLISHED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status module gebruiken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Speciale optie RELATED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Laat ook foutberichten (ICMP) door in verband met de verbinding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bv website opvragen maar poort werd geblokkeerd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Stateful met iptables UDP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UDP kan nooit stateful zijn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UDP is bij iptables pseudo stateful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DNS aanvraag poort 53 naar nameserver 8.8.8.8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Waar is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hlinkClick r:id="rId1"/>
              </a:rPr>
              <a:t>www.kdg.be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iptables verwacht binnen x tijd een antwoord op die vraag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iptables -A OUTPUT -p udp -d 8.8.8.8 --dport 53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-m state --state NEW,ESTABLISHED -j ACCEPT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iptables -A INPUT-p udp -s 8.8.8.8 --sport 53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-m state --state ESTABLISHED -j ACCEPT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HTTP aanvraag naar jouw webserver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    -p tcp --dport 80 -j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OUTPUT -p tcp -m state --state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ESTABLISHED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36320" y="3064320"/>
            <a:ext cx="5333760" cy="274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Standaard: Anti spoofing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NIEMAND kan vanuit internet hetzelfde adres hebben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als een intern adres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iptables -A INPUT --source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10.1.1.0/24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                                 --destination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10.1.1.0/24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                                 -j DROP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Hoe installeer je iptables?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Defacto standaard voor Linux systemen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sudo apt install iptables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Deze </a:t>
            </a:r>
            <a:r>
              <a:rPr b="1" lang="en-US" sz="2400" spc="-1" strike="noStrike">
                <a:solidFill>
                  <a:srgbClr val="ed1c24"/>
                </a:solidFill>
                <a:latin typeface="Times New Roman"/>
              </a:rPr>
              <a:t>kernelmodules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moeten geactiveerd zijn: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modprobe x_tables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modprobe ip_tables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modprobe iptable_filter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modprobe xt_tcpudp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modprobe nf_conntrack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modprobe xt_state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modprobe nf_conntrack_ipv4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Actieve FTP naar buiten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Aanvraag naar FTP server op poort 21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--sport 21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-m state --state ESTABLISHED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OUTPUT -p tcp --dport 21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-m state --state NEW,ESTABLISHED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567080" y="3664440"/>
            <a:ext cx="4679640" cy="202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Actieve FTP naar buiten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Data vanuit FTP server vanuit poort 20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Alles vanuit poort 20 mag binnen !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--sport 20 -m state --state ESTABLISHED, 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NEW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OUTPUT -p tcp --dport 20 -m state --state ESTABLISHED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567440" y="3952440"/>
            <a:ext cx="4679640" cy="202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Passieve FTP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Aanvraag naar FTP server op poort 21 idem als Actief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Server stuurt voor data random poort waarop client moet connecteren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--sport 1024:65535 --dport 1024:65535  -m state --state ESTABLISHED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OUTPUT -p tcp --sport 1024:65535 --dport 1024:65535   -m state --state ESTABLISHED,RELATED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276000" y="4612680"/>
            <a:ext cx="3869640" cy="201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Loggen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Eerst loggen, dan de actie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iptables -A INPUT --source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200.2.2.0/24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--destination 200.2.2.0/24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-j LOG --log-prefix "Spoofing-DROP: "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iptables -A INPUT --source 200.2.2.0/24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                                 --destination 200.2.2.0/24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                                 -j DROP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Loggen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 het einde, laatste regels: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TCP verkeer dat niet voldoet aan eerdere regels wordt gelogd en gedropped.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 -p tcp -j LOG --log-prefix "IPTABLES TCP-INPUT: "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OUTPUT -p tcp -j DROP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Module limit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DOEL: beperken van verbindingen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Tegen DDOS attacks/SYN floods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Werkt met krediet dat je kan opbouwen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Je begint met een maximum aantal, gedefinieerd door de </a:t>
            </a:r>
            <a:r>
              <a:rPr b="0" lang="en-US" sz="2400" spc="-1" strike="noStrike">
                <a:solidFill>
                  <a:srgbClr val="ff3333"/>
                </a:solidFill>
                <a:latin typeface="Times New Roman"/>
              </a:rPr>
              <a:t>limit-burst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Als dit krediet opgebruikt is, krijg je om de </a:t>
            </a:r>
            <a:r>
              <a:rPr b="0" lang="en-US" sz="2400" spc="-1" strike="noStrike">
                <a:solidFill>
                  <a:srgbClr val="ff3333"/>
                </a:solidFill>
                <a:latin typeface="Times New Roman"/>
              </a:rPr>
              <a:t>limit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tijd extra krediet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--limit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Gemiddelde connecties per tijdseenheid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Default 3 / hour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Dit kan per /second /minute /hour /day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/s /m /h /d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--limit-burst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Maximum aantal verbindingen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Startwaarde van het krediet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Default 5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Hoe gebruiken?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Oproepen als: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icmp 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-m limit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Default maximum 5 icmp connecties toegelaten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Om de 20 minuten (3 per uur) komt er 1 krediet bij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Stel 5 icmp pakketten ACCEPT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Volgende pakketten vallen op de volgende regel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Let dus op de volgende regel!: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icmp -m limit -j ACCEPT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icmp -j DROP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Wat doet deze regel?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-m limit --limit 1/s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ip "tables"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Werkt met tabellen, die gemaakt zijn om pakketten te verwerken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filter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default pakket filter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raw: low-level pakket aanpassingen, zelden gebruikt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Uitschakelen connection tracking (NOTRACK), breekt NAT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nat: aanpassingen aan pakket headers (adres/poort)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mangle: speciale pakketaanpassingen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Meestal gebruik je dit NIET (het breekt ook NAT)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Aanpassen TTL en markeren van een pakket voor routering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Wat doet deze regel?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-m limit --limit 1/s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 het begin 5 verbindingen toelaten (default --limit-burst 5)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Elke seconde (1/s) is er een extra krediet en na een seconde mag er dus een 6de verbinding komen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Wat doet deze regel?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-m limit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Wat doet deze regel?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-m limit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 het begin 5 verbindingen toelaten (default --limit-burst 5)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Elke 20 minuten (default --limit 3/hour) is er een extra krediet en na 20 minuten mag er dus een 6de verbinding komen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Wat doet deze regel?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-m limit --limit 50/s --limit-burst 100 -j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Wat doet deze regel?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-m limit --limit 50/s --limit-burst 100 -j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 het begin worden er 100 verbindingen tegelijk toegelaten,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Elke 20 ms (50 per seconde) wordt er een extra verbinding toegelaten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Voorbeeld connecties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--limit-burst 5 en --limit 100/s (om de 10ms 1 extra)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3640" y="1809000"/>
            <a:ext cx="9143640" cy="330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hashlimit 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Variant van limit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Limit werkt op alle IP adressen tegelijk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hashlimit kijkt ook naar het source IP adres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(of een groep IP adressen)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Hashlimit verdeelt kredieten per verbinding/groep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-m hashlimit --hashlimit-mode srcip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--hashlimit-upto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50/s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--hashlimit-burst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20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-j ACCEPT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En erna de drop niet vergeten!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-j DROP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hashlimit 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Opgepast!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Hashlimit werkt met een tabel (een hash table).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Als deze vol zit, worden de rest van de pakketten weggegooid.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Deze tabel zie je in realtime in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/proc/net/ipt_hashlimit/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--hashlimit-htable-max moet je groter zetten dan het aantal lijnen dat je daar ziet staan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log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We deden telkens na het toepassen van de limieten een DROP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Het is misschien interessanter om eerst te loggen en dan te droppen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-j LOG --log-prefix "IPTables-DROP: "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-j DROP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Dit zou echter een enorme log kunnen worden!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LOG limit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We kunnen ook de limit module toepassen op de LOG!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-m limit --limit 1/s -j LOG --log-prefix "IPTables-DROP: "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 het begin worden er 5 DROPs gelogd, daarna nog maar 1 per seconde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Chains (ketens)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INPUT: Binnenkomend verkeer, doel is de eigen machine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OUTPUT: Uitgaand verkeer. Doel is lokaal of remote.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FORWARD: Doorgaand verkeer. Bron en doel zijn remote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REJECT in plaats van DROP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REJECT is iets vriendelijker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Stuurt een ICMP port unreachable foutboodschap terug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Maximum 1 per seconde loggen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-m limit --limit 1/s –limit-burst 1 -j LOG --log-prefix "IPTables-REJECT: "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-j REJECT --reject-with icmp-port-unreachable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Hitcount 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Detecteren van brute force attacks: Tellen van pakketen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Opnemen van ssh verbindingen in de recent tabel: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--dport 22 -m state --state NEW -m recent --set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Hetzelfde ipadres maakt binnen de 62 seconden opnieuw een ssh verbinding. Het stuurt meer dan 4 pakketten (hitcount)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iptables -A INPUT -p tcp --dport 22  -m state --state NEW -m recent --update --seconds 62 --hitcount 4 -j DROP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Referenties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Per IP rate limiting with iptables https://making.pusher.com/per-ip-rate-limiting-with-iptables/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/usr/share/doc/iptables/html/packet-filtering-HOWTO.html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Regels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Een pakket controleren we aan de hand van een lijst met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regels.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Deze regels worden </a:t>
            </a:r>
            <a:r>
              <a:rPr b="1" lang="en-US" sz="2400" spc="-1" strike="noStrike">
                <a:solidFill>
                  <a:srgbClr val="c9211e"/>
                </a:solidFill>
                <a:latin typeface="Times New Roman"/>
              </a:rPr>
              <a:t>in volgorde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overlopen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Wanneer een pakket aan een bepaalde regel voldoet, wordt de bijhorende actie ondernomen, én wordt het pakket NIET meer gecontroleerd op de rest van de regels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Wanneer ALLE regels voor inkomend (of uitgaand) verkeer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overlopen zijn, wordt de default of standaard actie, of "Policy" toegepast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Acties --jump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Wat doe je als een regel overeenkomt met het pakket?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-j LOG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pakket loggen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-j ACCEPT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pakket toelaten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-j DROP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pakket weggooien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-j REJECT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pakket weigeren met een foutmelding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Acties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Keuze: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Accepteren met "ACCEPT"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Laten vallen met de actie "DROP"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policy schrijft voor of we ACCEPT of DROP als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standaardactie gebruiken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meest veilige methode is om een standaard DROP-policy te gebruiken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Instellen van een standaard "kom gezellig binnen" default policy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[root@linux ~]#/sbin/iptables -P INPUT ACCEPT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Voorbeeldregel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-I Een regel aan het begin toevoegen (Insert)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-A Een regel aan het einde toevoegen (Append)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1" lang="en-US" sz="2400" spc="-1" strike="noStrike">
                <a:solidFill>
                  <a:srgbClr val="c9211e"/>
                </a:solidFill>
                <a:latin typeface="Courier New"/>
                <a:ea typeface="Lucida Sans Unicode"/>
              </a:rPr>
              <a:t>iptables -A INPUT -s 10.1.1.1 -j DROP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-A of --append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Toevoegen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INPUT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aan het inkomend verkeer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-s of --source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met bronadres 10.1.1.1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-j of --jump      jump (spring) naar actie DROP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DROP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      laat het pakket vallen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Let Op: CaSeSenSITieVE coNText !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Parameters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 adressen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-s &lt;IP adres&gt; source of broncomputer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-d &lt;IP adres&gt; destination of doelcomputer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protocol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-p tcp of -p udp of -p icmp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--dport destination poortnummer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--sport source poortnummer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2020-09-29T11:37:57Z</dcterms:modified>
  <cp:revision>167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">
    <vt:lpwstr>Jan Celis</vt:lpwstr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