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8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PlaceHolder 7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Click to move the slide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3886200" y="8702640"/>
            <a:ext cx="2971800" cy="44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spAutoFit/>
          </a:bodyPr>
          <a:p>
            <a:pPr algn="r">
              <a:lnSpc>
                <a:spcPct val="9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6015F1B-41E6-4637-8BB6-68BF2D6F316C}" type="slidenum"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10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Click to move the slide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Belangrijk bij de proxy server is dat er 2 aparte verbindingen zijn. Een interne verbinding en een externe verbinding. Op die manier is de proxy server ook een soort firewall. Er wordt geen verkeer doorgestuurd of gerouteerd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5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De client poortnummer wordt onthouden. Op die manier kan de router met NAPT een onderscheid maken tussen verschillende communicaties.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968640"/>
            <a:ext cx="26496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64720" y="442800"/>
            <a:ext cx="7954920" cy="508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96864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968640"/>
            <a:ext cx="8229240" cy="215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2200" cy="6856200"/>
          </a:xfrm>
          <a:custGeom>
            <a:avLst/>
            <a:gdLst/>
            <a:ahLst/>
            <a:rect l="l" t="t" r="r" b="b"/>
            <a:pathLst>
              <a:path w="13487400" h="7581900">
                <a:moveTo>
                  <a:pt x="12083732" y="0"/>
                </a:moveTo>
                <a:lnTo>
                  <a:pt x="3320440" y="0"/>
                </a:lnTo>
                <a:lnTo>
                  <a:pt x="0" y="826719"/>
                </a:lnTo>
                <a:lnTo>
                  <a:pt x="0" y="4931460"/>
                </a:lnTo>
                <a:lnTo>
                  <a:pt x="702690" y="7581900"/>
                </a:lnTo>
                <a:lnTo>
                  <a:pt x="11045558" y="7581900"/>
                </a:lnTo>
                <a:lnTo>
                  <a:pt x="13487400" y="6973925"/>
                </a:lnTo>
                <a:lnTo>
                  <a:pt x="13487400" y="5294325"/>
                </a:lnTo>
                <a:lnTo>
                  <a:pt x="120837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" descr=""/>
          <p:cNvPicPr/>
          <p:nvPr/>
        </p:nvPicPr>
        <p:blipFill>
          <a:blip r:embed="rId2"/>
          <a:stretch/>
        </p:blipFill>
        <p:spPr>
          <a:xfrm>
            <a:off x="0" y="6667560"/>
            <a:ext cx="253800" cy="19044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864720" y="442800"/>
            <a:ext cx="7954920" cy="10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Click to edit the title text format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3401640" y="122400"/>
            <a:ext cx="4659480" cy="32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9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rgbClr val="000099"/>
                </a:solidFill>
                <a:latin typeface="Times New Roman"/>
              </a:rPr>
              <a:t>LAN WAN verbinding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072400" y="6451560"/>
            <a:ext cx="703440" cy="459720"/>
            <a:chOff x="5072400" y="6451560"/>
            <a:chExt cx="703440" cy="459720"/>
          </a:xfrm>
        </p:grpSpPr>
        <p:sp>
          <p:nvSpPr>
            <p:cNvPr id="5" name="CustomShape 5"/>
            <p:cNvSpPr/>
            <p:nvPr/>
          </p:nvSpPr>
          <p:spPr>
            <a:xfrm>
              <a:off x="5072400" y="6451560"/>
              <a:ext cx="703440" cy="442440"/>
            </a:xfrm>
            <a:custGeom>
              <a:avLst/>
              <a:gdLst/>
              <a:ahLst/>
              <a:rect l="0" t="0" r="r" b="b"/>
              <a:pathLst>
                <a:path w="1956" h="1231">
                  <a:moveTo>
                    <a:pt x="7" y="0"/>
                  </a:moveTo>
                  <a:lnTo>
                    <a:pt x="8" y="0"/>
                  </a:ln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2" y="3"/>
                    <a:pt x="1" y="4"/>
                  </a:cubicBezTo>
                  <a:cubicBezTo>
                    <a:pt x="0" y="5"/>
                    <a:pt x="0" y="7"/>
                    <a:pt x="0" y="8"/>
                  </a:cubicBezTo>
                  <a:lnTo>
                    <a:pt x="0" y="1222"/>
                  </a:lnTo>
                  <a:lnTo>
                    <a:pt x="0" y="1222"/>
                  </a:lnTo>
                  <a:cubicBezTo>
                    <a:pt x="0" y="1223"/>
                    <a:pt x="0" y="1225"/>
                    <a:pt x="1" y="1226"/>
                  </a:cubicBezTo>
                  <a:cubicBezTo>
                    <a:pt x="2" y="1227"/>
                    <a:pt x="3" y="1228"/>
                    <a:pt x="4" y="1229"/>
                  </a:cubicBezTo>
                  <a:cubicBezTo>
                    <a:pt x="5" y="1230"/>
                    <a:pt x="7" y="1230"/>
                    <a:pt x="8" y="1230"/>
                  </a:cubicBezTo>
                  <a:lnTo>
                    <a:pt x="1947" y="1230"/>
                  </a:lnTo>
                  <a:lnTo>
                    <a:pt x="1947" y="1230"/>
                  </a:lnTo>
                  <a:cubicBezTo>
                    <a:pt x="1948" y="1230"/>
                    <a:pt x="1950" y="1230"/>
                    <a:pt x="1951" y="1229"/>
                  </a:cubicBezTo>
                  <a:cubicBezTo>
                    <a:pt x="1952" y="1228"/>
                    <a:pt x="1953" y="1227"/>
                    <a:pt x="1954" y="1226"/>
                  </a:cubicBezTo>
                  <a:cubicBezTo>
                    <a:pt x="1955" y="1225"/>
                    <a:pt x="1955" y="1223"/>
                    <a:pt x="1955" y="1222"/>
                  </a:cubicBezTo>
                  <a:lnTo>
                    <a:pt x="1955" y="7"/>
                  </a:lnTo>
                  <a:lnTo>
                    <a:pt x="1955" y="8"/>
                  </a:lnTo>
                  <a:lnTo>
                    <a:pt x="1955" y="8"/>
                  </a:lnTo>
                  <a:cubicBezTo>
                    <a:pt x="1955" y="7"/>
                    <a:pt x="1955" y="5"/>
                    <a:pt x="1954" y="4"/>
                  </a:cubicBezTo>
                  <a:cubicBezTo>
                    <a:pt x="1953" y="3"/>
                    <a:pt x="1952" y="2"/>
                    <a:pt x="1951" y="1"/>
                  </a:cubicBezTo>
                  <a:cubicBezTo>
                    <a:pt x="1950" y="0"/>
                    <a:pt x="1948" y="0"/>
                    <a:pt x="1947" y="0"/>
                  </a:cubicBezTo>
                  <a:lnTo>
                    <a:pt x="7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6"/>
            <p:cNvSpPr/>
            <p:nvPr/>
          </p:nvSpPr>
          <p:spPr>
            <a:xfrm>
              <a:off x="5072400" y="6451560"/>
              <a:ext cx="703440" cy="45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fld id="{532C7BAB-745A-4C6F-8D7D-1A8F9F553022}" type="slidenum">
                <a:rPr b="0" lang="en-US" sz="2400" spc="-1" strike="noStrike">
                  <a:solidFill>
                    <a:srgbClr val="000000"/>
                  </a:solidFill>
                  <a:latin typeface="Times New Roman"/>
                </a:rPr>
                <a:t>&lt;number&gt;</a:t>
              </a:fld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spcBef>
                <a:spcPts val="448"/>
              </a:spcBef>
              <a:buClr>
                <a:srgbClr val="aecf00"/>
              </a:buClr>
              <a:buFont typeface="Times New Roman"/>
              <a:buChar char="•"/>
              <a:tabLst>
                <a:tab algn="l" pos="196560"/>
                <a:tab algn="l" pos="645840"/>
                <a:tab algn="l" pos="1095120"/>
                <a:tab algn="l" pos="1544400"/>
                <a:tab algn="l" pos="1993680"/>
                <a:tab algn="l" pos="2442960"/>
                <a:tab algn="l" pos="2892240"/>
                <a:tab algn="l" pos="3341520"/>
                <a:tab algn="l" pos="3790800"/>
                <a:tab algn="l" pos="4240080"/>
                <a:tab algn="l" pos="4689360"/>
                <a:tab algn="l" pos="5138640"/>
                <a:tab algn="l" pos="5587920"/>
                <a:tab algn="l" pos="6037200"/>
                <a:tab algn="l" pos="6486480"/>
                <a:tab algn="l" pos="6935760"/>
                <a:tab algn="l" pos="7385040"/>
                <a:tab algn="l" pos="7833960"/>
                <a:tab algn="l" pos="8283240"/>
                <a:tab algn="l" pos="87325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5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6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7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Eighth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8" marL="2057400" indent="-228600">
              <a:spcBef>
                <a:spcPts val="400"/>
              </a:spcBef>
              <a:buClr>
                <a:srgbClr val="aecf00"/>
              </a:buClr>
              <a:buFont typeface="Times New Roman"/>
              <a:buChar char="–"/>
              <a:tabLst>
                <a:tab algn="l" pos="188640"/>
                <a:tab algn="l" pos="637920"/>
                <a:tab algn="l" pos="1087200"/>
                <a:tab algn="l" pos="1536480"/>
                <a:tab algn="l" pos="1985760"/>
                <a:tab algn="l" pos="2435040"/>
                <a:tab algn="l" pos="2884320"/>
                <a:tab algn="l" pos="3333600"/>
                <a:tab algn="l" pos="3782880"/>
                <a:tab algn="l" pos="4232160"/>
                <a:tab algn="l" pos="4681440"/>
                <a:tab algn="l" pos="5130720"/>
                <a:tab algn="l" pos="5580000"/>
                <a:tab algn="l" pos="6029280"/>
                <a:tab algn="l" pos="6478560"/>
                <a:tab algn="l" pos="6927840"/>
                <a:tab algn="l" pos="7376760"/>
                <a:tab algn="l" pos="7826040"/>
                <a:tab algn="l" pos="8275320"/>
                <a:tab algn="l" pos="87246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Ninth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624600" y="6467400"/>
            <a:ext cx="1585440" cy="314280"/>
            <a:chOff x="624600" y="6467400"/>
            <a:chExt cx="1585440" cy="314280"/>
          </a:xfrm>
        </p:grpSpPr>
        <p:sp>
          <p:nvSpPr>
            <p:cNvPr id="9" name="CustomShape 9"/>
            <p:cNvSpPr/>
            <p:nvPr/>
          </p:nvSpPr>
          <p:spPr>
            <a:xfrm>
              <a:off x="624600" y="6467400"/>
              <a:ext cx="1585440" cy="31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0" name="" descr=""/>
            <p:cNvPicPr/>
            <p:nvPr/>
          </p:nvPicPr>
          <p:blipFill>
            <a:blip r:embed="rId3"/>
            <a:stretch/>
          </p:blipFill>
          <p:spPr>
            <a:xfrm>
              <a:off x="669240" y="6495480"/>
              <a:ext cx="1387800" cy="264960"/>
            </a:xfrm>
            <a:prstGeom prst="rect">
              <a:avLst/>
            </a:prstGeom>
            <a:ln>
              <a:noFill/>
            </a:ln>
          </p:spPr>
        </p:pic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hyperlink" Target="http://www.kdg.be/info.htm" TargetMode="External"/><Relationship Id="rId5" Type="http://schemas.openxmlformats.org/officeDocument/2006/relationships/hyperlink" Target="http://www.kdg.be/info.htm" TargetMode="External"/><Relationship Id="rId6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hyperlink" Target="http://www.kdg.be/info.htm" TargetMode="External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hyperlink" Target="http://www.kdg.be/info.htm" TargetMode="External"/><Relationship Id="rId5" Type="http://schemas.openxmlformats.org/officeDocument/2006/relationships/hyperlink" Target="http://www.kdg.be/info.htm" TargetMode="External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863640" y="2298600"/>
            <a:ext cx="7772400" cy="114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  <a:tabLst>
                <a:tab algn="l" pos="0"/>
                <a:tab algn="l" pos="448920"/>
                <a:tab algn="l" pos="898200"/>
                <a:tab algn="l" pos="1347480"/>
                <a:tab algn="l" pos="1796760"/>
                <a:tab algn="l" pos="2246040"/>
                <a:tab algn="l" pos="2695320"/>
                <a:tab algn="l" pos="3144600"/>
                <a:tab algn="l" pos="3593880"/>
                <a:tab algn="l" pos="4043160"/>
                <a:tab algn="l" pos="449244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Arial Narrow"/>
              </a:rPr>
              <a:t>LAN-WAN verbindingen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De andere richting: Port forwarding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3186720" y="2072520"/>
            <a:ext cx="2612160" cy="2610720"/>
          </a:xfrm>
          <a:prstGeom prst="rect">
            <a:avLst/>
          </a:prstGeom>
          <a:ln>
            <a:noFill/>
          </a:ln>
        </p:spPr>
      </p:pic>
      <p:pic>
        <p:nvPicPr>
          <p:cNvPr id="124" name="Picture 3" descr=""/>
          <p:cNvPicPr/>
          <p:nvPr/>
        </p:nvPicPr>
        <p:blipFill>
          <a:blip r:embed="rId2"/>
          <a:stretch/>
        </p:blipFill>
        <p:spPr>
          <a:xfrm>
            <a:off x="443880" y="2921760"/>
            <a:ext cx="1261800" cy="1261440"/>
          </a:xfrm>
          <a:prstGeom prst="rect">
            <a:avLst/>
          </a:prstGeom>
          <a:ln>
            <a:noFill/>
          </a:ln>
        </p:spPr>
      </p:pic>
      <p:pic>
        <p:nvPicPr>
          <p:cNvPr id="125" name="Picture 7" descr=""/>
          <p:cNvPicPr/>
          <p:nvPr/>
        </p:nvPicPr>
        <p:blipFill>
          <a:blip r:embed="rId3"/>
          <a:stretch/>
        </p:blipFill>
        <p:spPr>
          <a:xfrm>
            <a:off x="7749000" y="3629880"/>
            <a:ext cx="775800" cy="744480"/>
          </a:xfrm>
          <a:prstGeom prst="rect">
            <a:avLst/>
          </a:prstGeom>
          <a:ln>
            <a:noFill/>
          </a:ln>
        </p:spPr>
      </p:pic>
      <p:sp>
        <p:nvSpPr>
          <p:cNvPr id="126" name="TextShape 2"/>
          <p:cNvSpPr txBox="1"/>
          <p:nvPr/>
        </p:nvSpPr>
        <p:spPr>
          <a:xfrm>
            <a:off x="91800" y="1958760"/>
            <a:ext cx="3169800" cy="7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Interne HTTP server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Line 3"/>
          <p:cNvSpPr/>
          <p:nvPr/>
        </p:nvSpPr>
        <p:spPr>
          <a:xfrm flipH="1" flipV="1">
            <a:off x="2446200" y="3474720"/>
            <a:ext cx="4556880" cy="1440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4"/>
          <p:cNvSpPr txBox="1"/>
          <p:nvPr/>
        </p:nvSpPr>
        <p:spPr>
          <a:xfrm>
            <a:off x="5852880" y="2332080"/>
            <a:ext cx="32911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ff"/>
                </a:solidFill>
                <a:latin typeface="Times New Roman"/>
              </a:rPr>
              <a:t>1. </a:t>
            </a:r>
            <a:r>
              <a:rPr b="0" lang="en-US" sz="2000" spc="-1" strike="noStrike">
                <a:solidFill>
                  <a:srgbClr val="0000ff"/>
                </a:solidFill>
                <a:latin typeface="Times New Roman"/>
                <a:hlinkClick r:id="rId4"/>
              </a:rPr>
              <a:t>http://www.kdg.be/info.htm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Line 5"/>
          <p:cNvSpPr/>
          <p:nvPr/>
        </p:nvSpPr>
        <p:spPr>
          <a:xfrm flipV="1">
            <a:off x="2530080" y="3893760"/>
            <a:ext cx="4594680" cy="15480"/>
          </a:xfrm>
          <a:prstGeom prst="line">
            <a:avLst/>
          </a:prstGeom>
          <a:ln w="5472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6"/>
          <p:cNvSpPr txBox="1"/>
          <p:nvPr/>
        </p:nvSpPr>
        <p:spPr>
          <a:xfrm>
            <a:off x="21600" y="4254120"/>
            <a:ext cx="35272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ff3333"/>
                </a:solidFill>
                <a:latin typeface="Times New Roman"/>
              </a:rPr>
              <a:t>3. http://192.168.1.1/info.htm:80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TextShape 7"/>
          <p:cNvSpPr txBox="1"/>
          <p:nvPr/>
        </p:nvSpPr>
        <p:spPr>
          <a:xfrm>
            <a:off x="3778920" y="1478520"/>
            <a:ext cx="212220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Port forwarding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TextShape 8"/>
          <p:cNvSpPr txBox="1"/>
          <p:nvPr/>
        </p:nvSpPr>
        <p:spPr>
          <a:xfrm>
            <a:off x="7802640" y="2941920"/>
            <a:ext cx="92736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TextShape 9"/>
          <p:cNvSpPr txBox="1"/>
          <p:nvPr/>
        </p:nvSpPr>
        <p:spPr>
          <a:xfrm>
            <a:off x="327960" y="5288400"/>
            <a:ext cx="66362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Externe ip/poort doorsturen naar interne server/poort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TextShape 10"/>
          <p:cNvSpPr txBox="1"/>
          <p:nvPr/>
        </p:nvSpPr>
        <p:spPr>
          <a:xfrm>
            <a:off x="53280" y="2355120"/>
            <a:ext cx="35272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ff"/>
                </a:solidFill>
                <a:latin typeface="Times New Roman"/>
              </a:rPr>
              <a:t>2. http://192.168.1.1/info.htm:80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TextShape 11"/>
          <p:cNvSpPr txBox="1"/>
          <p:nvPr/>
        </p:nvSpPr>
        <p:spPr>
          <a:xfrm>
            <a:off x="5790240" y="4330800"/>
            <a:ext cx="32911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ff3333"/>
                </a:solidFill>
                <a:latin typeface="Times New Roman"/>
              </a:rPr>
              <a:t>4. </a:t>
            </a:r>
            <a:r>
              <a:rPr b="0" lang="en-US" sz="2000" spc="-1" strike="noStrike">
                <a:solidFill>
                  <a:srgbClr val="ff3333"/>
                </a:solidFill>
                <a:latin typeface="Times New Roman"/>
                <a:hlinkClick r:id="rId5"/>
              </a:rPr>
              <a:t>http://www.kdg.be/info.htm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De andere richting: HTTP accelerator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56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 proxy doet dienst als een front-end voor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webservers op het lokale netwerk. Door een HTTP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accelerator te gebruiken kunnen we het verkeer op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een lokaal netwerk ontlasten.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Statische pagina’s worden vanuit de cache gegeven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(geen interne netwerkconnectie)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Dynamische pagina’s worden opgehaald (wel een netwerkconnectie nodig)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De andere richting Reverse Proxy/HTTP accelerator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3186720" y="2072520"/>
            <a:ext cx="2612160" cy="2610720"/>
          </a:xfrm>
          <a:prstGeom prst="rect">
            <a:avLst/>
          </a:prstGeom>
          <a:ln>
            <a:noFill/>
          </a:ln>
        </p:spPr>
      </p:pic>
      <p:pic>
        <p:nvPicPr>
          <p:cNvPr id="140" name="Picture 3" descr=""/>
          <p:cNvPicPr/>
          <p:nvPr/>
        </p:nvPicPr>
        <p:blipFill>
          <a:blip r:embed="rId2"/>
          <a:stretch/>
        </p:blipFill>
        <p:spPr>
          <a:xfrm>
            <a:off x="443880" y="2921760"/>
            <a:ext cx="1261800" cy="1261440"/>
          </a:xfrm>
          <a:prstGeom prst="rect">
            <a:avLst/>
          </a:prstGeom>
          <a:ln>
            <a:noFill/>
          </a:ln>
        </p:spPr>
      </p:pic>
      <p:pic>
        <p:nvPicPr>
          <p:cNvPr id="141" name="Picture 7" descr=""/>
          <p:cNvPicPr/>
          <p:nvPr/>
        </p:nvPicPr>
        <p:blipFill>
          <a:blip r:embed="rId3"/>
          <a:stretch/>
        </p:blipFill>
        <p:spPr>
          <a:xfrm>
            <a:off x="7749000" y="3629880"/>
            <a:ext cx="775800" cy="744480"/>
          </a:xfrm>
          <a:prstGeom prst="rect">
            <a:avLst/>
          </a:prstGeom>
          <a:ln>
            <a:noFill/>
          </a:ln>
        </p:spPr>
      </p:pic>
      <p:sp>
        <p:nvSpPr>
          <p:cNvPr id="142" name="TextShape 2"/>
          <p:cNvSpPr txBox="1"/>
          <p:nvPr/>
        </p:nvSpPr>
        <p:spPr>
          <a:xfrm>
            <a:off x="5852880" y="2332080"/>
            <a:ext cx="32911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ff3333"/>
                </a:solidFill>
                <a:latin typeface="Times New Roman"/>
              </a:rPr>
              <a:t>1. </a:t>
            </a:r>
            <a:r>
              <a:rPr b="0" lang="en-US" sz="2000" spc="-1" strike="noStrike">
                <a:solidFill>
                  <a:srgbClr val="ff3333"/>
                </a:solidFill>
                <a:latin typeface="Times New Roman"/>
                <a:hlinkClick r:id="rId4"/>
              </a:rPr>
              <a:t>http://www.kdg.be/info.htm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Line 3"/>
          <p:cNvSpPr/>
          <p:nvPr/>
        </p:nvSpPr>
        <p:spPr>
          <a:xfrm flipV="1">
            <a:off x="5974200" y="3893760"/>
            <a:ext cx="1150560" cy="7920"/>
          </a:xfrm>
          <a:prstGeom prst="line">
            <a:avLst/>
          </a:prstGeom>
          <a:ln w="5472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TextShape 4"/>
          <p:cNvSpPr txBox="1"/>
          <p:nvPr/>
        </p:nvSpPr>
        <p:spPr>
          <a:xfrm>
            <a:off x="3953880" y="1470960"/>
            <a:ext cx="180828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Proxy server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7802640" y="2941920"/>
            <a:ext cx="92736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5790240" y="4330800"/>
            <a:ext cx="13086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ff3333"/>
                </a:solidFill>
                <a:latin typeface="Times New Roman"/>
              </a:rPr>
              <a:t>2. info.htm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Line 7"/>
          <p:cNvSpPr/>
          <p:nvPr/>
        </p:nvSpPr>
        <p:spPr>
          <a:xfrm flipH="1">
            <a:off x="1973520" y="3749040"/>
            <a:ext cx="1562040" cy="30600"/>
          </a:xfrm>
          <a:prstGeom prst="line">
            <a:avLst/>
          </a:prstGeom>
          <a:ln w="54720">
            <a:solidFill>
              <a:srgbClr val="0000ff"/>
            </a:solidFill>
            <a:custDash>
              <a:ds d="197000" sp="197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8"/>
          <p:cNvSpPr/>
          <p:nvPr/>
        </p:nvSpPr>
        <p:spPr>
          <a:xfrm flipH="1" flipV="1">
            <a:off x="5968440" y="3390120"/>
            <a:ext cx="1148760" cy="1080"/>
          </a:xfrm>
          <a:prstGeom prst="line">
            <a:avLst/>
          </a:prstGeom>
          <a:ln w="5472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"/>
          <p:cNvSpPr/>
          <p:nvPr/>
        </p:nvSpPr>
        <p:spPr>
          <a:xfrm>
            <a:off x="739080" y="3023280"/>
            <a:ext cx="800280" cy="90684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Shape 10"/>
          <p:cNvSpPr txBox="1"/>
          <p:nvPr/>
        </p:nvSpPr>
        <p:spPr>
          <a:xfrm>
            <a:off x="762120" y="3031200"/>
            <a:ext cx="74916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info.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htm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CustomShape 11"/>
          <p:cNvSpPr/>
          <p:nvPr/>
        </p:nvSpPr>
        <p:spPr>
          <a:xfrm>
            <a:off x="3985200" y="3162240"/>
            <a:ext cx="800280" cy="90684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Shape 12"/>
          <p:cNvSpPr txBox="1"/>
          <p:nvPr/>
        </p:nvSpPr>
        <p:spPr>
          <a:xfrm>
            <a:off x="4008240" y="3170160"/>
            <a:ext cx="74916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info.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htm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TextShape 13"/>
          <p:cNvSpPr txBox="1"/>
          <p:nvPr/>
        </p:nvSpPr>
        <p:spPr>
          <a:xfrm>
            <a:off x="92160" y="2088720"/>
            <a:ext cx="3169800" cy="7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Interne HTTP server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TextShape 14"/>
          <p:cNvSpPr txBox="1"/>
          <p:nvPr/>
        </p:nvSpPr>
        <p:spPr>
          <a:xfrm>
            <a:off x="1106280" y="5083560"/>
            <a:ext cx="563364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Voordeel: Kan meer dat 1 interne server zijn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      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Proxy kan ook verkeer filteren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Router/firewall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Router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LAN-LAN  LAN-WAN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Verschil Cisco, ADSL, PC router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Aantal gebruikers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Hardware instructies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Fail-proof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aecf00"/>
              </a:buClr>
              <a:buFont typeface="Times New Roman"/>
              <a:buChar char="-"/>
              <a:tabLst>
                <a:tab algn="l" pos="204480"/>
                <a:tab algn="l" pos="653760"/>
                <a:tab algn="l" pos="1103040"/>
                <a:tab algn="l" pos="1552320"/>
                <a:tab algn="l" pos="2001600"/>
                <a:tab algn="l" pos="2450880"/>
                <a:tab algn="l" pos="2900160"/>
                <a:tab algn="l" pos="3349440"/>
                <a:tab algn="l" pos="3798720"/>
                <a:tab algn="l" pos="4248000"/>
                <a:tab algn="l" pos="4697280"/>
                <a:tab algn="l" pos="5146560"/>
                <a:tab algn="l" pos="5595840"/>
                <a:tab algn="l" pos="6045120"/>
                <a:tab algn="l" pos="6494400"/>
                <a:tab algn="l" pos="6943680"/>
                <a:tab algn="l" pos="7392960"/>
                <a:tab algn="l" pos="7842240"/>
                <a:tab algn="l" pos="8291160"/>
                <a:tab algn="l" pos="87404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Verbruik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Firewall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Blokkeren/toelaten poorten ip adressen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Firewall box - PC firewall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Traditionele proxy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Voert diensten uit voor interne LAN gebruikers 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beperkte diensten extern (HTTP accelerator)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Firewallfunctie door gescheiden LAN en WAN verkeer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Eigenschappen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Proxydienst voor http, ftp,...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Browser instellen voor gebruik proxy op poort 8080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DNS moet niet intern draaien, ook niet op proxy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Default gateway moet niet geconfigureerd zijn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Traditionele proxy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63" name="Picture 3" descr=""/>
          <p:cNvPicPr/>
          <p:nvPr/>
        </p:nvPicPr>
        <p:blipFill>
          <a:blip r:embed="rId1"/>
          <a:stretch/>
        </p:blipFill>
        <p:spPr>
          <a:xfrm>
            <a:off x="2500920" y="2080080"/>
            <a:ext cx="2612160" cy="2610720"/>
          </a:xfrm>
          <a:prstGeom prst="rect">
            <a:avLst/>
          </a:prstGeom>
          <a:ln>
            <a:noFill/>
          </a:ln>
        </p:spPr>
      </p:pic>
      <p:pic>
        <p:nvPicPr>
          <p:cNvPr id="64" name="Picture 3" descr=""/>
          <p:cNvPicPr/>
          <p:nvPr/>
        </p:nvPicPr>
        <p:blipFill>
          <a:blip r:embed="rId2"/>
          <a:stretch/>
        </p:blipFill>
        <p:spPr>
          <a:xfrm>
            <a:off x="7134120" y="3330000"/>
            <a:ext cx="1261800" cy="1261440"/>
          </a:xfrm>
          <a:prstGeom prst="rect">
            <a:avLst/>
          </a:prstGeom>
          <a:ln>
            <a:noFill/>
          </a:ln>
        </p:spPr>
      </p:pic>
      <p:pic>
        <p:nvPicPr>
          <p:cNvPr id="65" name="Picture 7" descr=""/>
          <p:cNvPicPr/>
          <p:nvPr/>
        </p:nvPicPr>
        <p:blipFill>
          <a:blip r:embed="rId3"/>
          <a:stretch/>
        </p:blipFill>
        <p:spPr>
          <a:xfrm>
            <a:off x="906120" y="3451320"/>
            <a:ext cx="775800" cy="744480"/>
          </a:xfrm>
          <a:prstGeom prst="rect">
            <a:avLst/>
          </a:prstGeom>
          <a:ln>
            <a:noFill/>
          </a:ln>
        </p:spPr>
      </p:pic>
      <p:sp>
        <p:nvSpPr>
          <p:cNvPr id="66" name="TextShape 2"/>
          <p:cNvSpPr txBox="1"/>
          <p:nvPr/>
        </p:nvSpPr>
        <p:spPr>
          <a:xfrm>
            <a:off x="7376400" y="2163600"/>
            <a:ext cx="101736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HTTP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server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Line 3"/>
          <p:cNvSpPr/>
          <p:nvPr/>
        </p:nvSpPr>
        <p:spPr>
          <a:xfrm>
            <a:off x="807840" y="4427280"/>
            <a:ext cx="1965960" cy="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TextShape 4"/>
          <p:cNvSpPr txBox="1"/>
          <p:nvPr/>
        </p:nvSpPr>
        <p:spPr>
          <a:xfrm>
            <a:off x="411480" y="4556880"/>
            <a:ext cx="32911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ff"/>
                </a:solidFill>
                <a:latin typeface="Times New Roman"/>
              </a:rPr>
              <a:t>1. http://www.kdg.be/info.htm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Line 5"/>
          <p:cNvSpPr/>
          <p:nvPr/>
        </p:nvSpPr>
        <p:spPr>
          <a:xfrm flipH="1">
            <a:off x="779400" y="5242680"/>
            <a:ext cx="1994400" cy="1512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Shape 6"/>
          <p:cNvSpPr txBox="1"/>
          <p:nvPr/>
        </p:nvSpPr>
        <p:spPr>
          <a:xfrm>
            <a:off x="411480" y="5456880"/>
            <a:ext cx="13086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ff"/>
                </a:solidFill>
                <a:latin typeface="Times New Roman"/>
              </a:rPr>
              <a:t>4. info.htm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Line 7"/>
          <p:cNvSpPr/>
          <p:nvPr/>
        </p:nvSpPr>
        <p:spPr>
          <a:xfrm>
            <a:off x="5127840" y="4430880"/>
            <a:ext cx="1965960" cy="0"/>
          </a:xfrm>
          <a:prstGeom prst="line">
            <a:avLst/>
          </a:prstGeom>
          <a:ln w="5472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Shape 8"/>
          <p:cNvSpPr txBox="1"/>
          <p:nvPr/>
        </p:nvSpPr>
        <p:spPr>
          <a:xfrm>
            <a:off x="4593960" y="4560480"/>
            <a:ext cx="329112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ff3333"/>
                </a:solidFill>
                <a:latin typeface="Times New Roman"/>
              </a:rPr>
              <a:t>2. http://www.kdg.be/info.htm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Line 9"/>
          <p:cNvSpPr/>
          <p:nvPr/>
        </p:nvSpPr>
        <p:spPr>
          <a:xfrm flipH="1">
            <a:off x="5030640" y="5246280"/>
            <a:ext cx="1994400" cy="15120"/>
          </a:xfrm>
          <a:prstGeom prst="line">
            <a:avLst/>
          </a:prstGeom>
          <a:ln w="5472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Shape 10"/>
          <p:cNvSpPr txBox="1"/>
          <p:nvPr/>
        </p:nvSpPr>
        <p:spPr>
          <a:xfrm>
            <a:off x="4587480" y="5460480"/>
            <a:ext cx="13086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ff3333"/>
                </a:solidFill>
                <a:latin typeface="Times New Roman"/>
              </a:rPr>
              <a:t>3. info.htm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TextShape 11"/>
          <p:cNvSpPr txBox="1"/>
          <p:nvPr/>
        </p:nvSpPr>
        <p:spPr>
          <a:xfrm>
            <a:off x="3215160" y="1447920"/>
            <a:ext cx="17323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Proxy server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TextShape 12"/>
          <p:cNvSpPr txBox="1"/>
          <p:nvPr/>
        </p:nvSpPr>
        <p:spPr>
          <a:xfrm>
            <a:off x="838080" y="2553120"/>
            <a:ext cx="92736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Transparante proxy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Onzichtbare proxy. Clients denken dat ze gewoon via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een router werken. Eigenlijk is je machine router én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proxy.  Je router geeft alles door aan de proxy.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Eigenschappen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Aanvragen op poort 80 geef je intern door aan poort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8080 (je eigen proxy)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Browser moet direct (niet via proxy) ingesteld worden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Er draait op de proxy een DNS server voor je clients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Je moet een default gateway instellen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NAT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Network Address Translation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Externe IP's doormappen naar interne IP's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Elke PC krijgt een uniek adres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1" name="Picture 3" descr=""/>
          <p:cNvPicPr/>
          <p:nvPr/>
        </p:nvPicPr>
        <p:blipFill>
          <a:blip r:embed="rId1"/>
          <a:stretch/>
        </p:blipFill>
        <p:spPr>
          <a:xfrm>
            <a:off x="2089440" y="3093840"/>
            <a:ext cx="2527560" cy="2526480"/>
          </a:xfrm>
          <a:prstGeom prst="rect">
            <a:avLst/>
          </a:prstGeom>
          <a:ln>
            <a:noFill/>
          </a:ln>
        </p:spPr>
      </p:pic>
      <p:pic>
        <p:nvPicPr>
          <p:cNvPr id="82" name="Picture 7" descr=""/>
          <p:cNvPicPr/>
          <p:nvPr/>
        </p:nvPicPr>
        <p:blipFill>
          <a:blip r:embed="rId2"/>
          <a:stretch/>
        </p:blipFill>
        <p:spPr>
          <a:xfrm>
            <a:off x="6324480" y="2907720"/>
            <a:ext cx="775800" cy="744480"/>
          </a:xfrm>
          <a:prstGeom prst="rect">
            <a:avLst/>
          </a:prstGeom>
          <a:ln>
            <a:noFill/>
          </a:ln>
        </p:spPr>
      </p:pic>
      <p:pic>
        <p:nvPicPr>
          <p:cNvPr id="83" name="Picture 7" descr=""/>
          <p:cNvPicPr/>
          <p:nvPr/>
        </p:nvPicPr>
        <p:blipFill>
          <a:blip r:embed="rId3"/>
          <a:stretch/>
        </p:blipFill>
        <p:spPr>
          <a:xfrm>
            <a:off x="6324480" y="3810600"/>
            <a:ext cx="775800" cy="744480"/>
          </a:xfrm>
          <a:prstGeom prst="rect">
            <a:avLst/>
          </a:prstGeom>
          <a:ln>
            <a:noFill/>
          </a:ln>
        </p:spPr>
      </p:pic>
      <p:pic>
        <p:nvPicPr>
          <p:cNvPr id="84" name="Picture 7" descr=""/>
          <p:cNvPicPr/>
          <p:nvPr/>
        </p:nvPicPr>
        <p:blipFill>
          <a:blip r:embed="rId4"/>
          <a:stretch/>
        </p:blipFill>
        <p:spPr>
          <a:xfrm>
            <a:off x="6324480" y="4710600"/>
            <a:ext cx="775800" cy="744480"/>
          </a:xfrm>
          <a:prstGeom prst="rect">
            <a:avLst/>
          </a:prstGeom>
          <a:ln>
            <a:noFill/>
          </a:ln>
        </p:spPr>
      </p:pic>
      <p:sp>
        <p:nvSpPr>
          <p:cNvPr id="85" name="TextShape 3"/>
          <p:cNvSpPr txBox="1"/>
          <p:nvPr/>
        </p:nvSpPr>
        <p:spPr>
          <a:xfrm>
            <a:off x="4576320" y="4015800"/>
            <a:ext cx="1396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192.168.1.1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526320" y="3772080"/>
            <a:ext cx="10126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31.1.1.3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526320" y="4384080"/>
            <a:ext cx="10126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31.1.1.4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TextShape 6"/>
          <p:cNvSpPr txBox="1"/>
          <p:nvPr/>
        </p:nvSpPr>
        <p:spPr>
          <a:xfrm>
            <a:off x="526320" y="3124080"/>
            <a:ext cx="101268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31.1.1.2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TextShape 7"/>
          <p:cNvSpPr txBox="1"/>
          <p:nvPr/>
        </p:nvSpPr>
        <p:spPr>
          <a:xfrm>
            <a:off x="7177680" y="3040560"/>
            <a:ext cx="1396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192.168.1.2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TextShape 8"/>
          <p:cNvSpPr txBox="1"/>
          <p:nvPr/>
        </p:nvSpPr>
        <p:spPr>
          <a:xfrm>
            <a:off x="7177680" y="3949200"/>
            <a:ext cx="1396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192.168.1.3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TextShape 9"/>
          <p:cNvSpPr txBox="1"/>
          <p:nvPr/>
        </p:nvSpPr>
        <p:spPr>
          <a:xfrm>
            <a:off x="7177680" y="4942080"/>
            <a:ext cx="1396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192.168.1.4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Line 10"/>
          <p:cNvSpPr/>
          <p:nvPr/>
        </p:nvSpPr>
        <p:spPr>
          <a:xfrm flipV="1">
            <a:off x="960120" y="3619440"/>
            <a:ext cx="1440360" cy="7560"/>
          </a:xfrm>
          <a:prstGeom prst="line">
            <a:avLst/>
          </a:prstGeom>
          <a:ln w="73080">
            <a:solidFill>
              <a:srgbClr val="66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11"/>
          <p:cNvSpPr/>
          <p:nvPr/>
        </p:nvSpPr>
        <p:spPr>
          <a:xfrm>
            <a:off x="2369880" y="3627360"/>
            <a:ext cx="2240280" cy="533160"/>
          </a:xfrm>
          <a:prstGeom prst="line">
            <a:avLst/>
          </a:prstGeom>
          <a:ln w="73080">
            <a:solidFill>
              <a:srgbClr val="66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2"/>
          <p:cNvSpPr/>
          <p:nvPr/>
        </p:nvSpPr>
        <p:spPr>
          <a:xfrm flipV="1">
            <a:off x="6004800" y="3543120"/>
            <a:ext cx="510480" cy="663120"/>
          </a:xfrm>
          <a:prstGeom prst="line">
            <a:avLst/>
          </a:prstGeom>
          <a:ln w="73080">
            <a:solidFill>
              <a:srgbClr val="66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3"/>
          <p:cNvSpPr/>
          <p:nvPr/>
        </p:nvSpPr>
        <p:spPr>
          <a:xfrm flipV="1">
            <a:off x="983160" y="4199040"/>
            <a:ext cx="1440360" cy="7560"/>
          </a:xfrm>
          <a:prstGeom prst="line">
            <a:avLst/>
          </a:prstGeom>
          <a:ln w="7308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14"/>
          <p:cNvSpPr/>
          <p:nvPr/>
        </p:nvSpPr>
        <p:spPr>
          <a:xfrm>
            <a:off x="2462040" y="4214520"/>
            <a:ext cx="2140560" cy="29880"/>
          </a:xfrm>
          <a:prstGeom prst="line">
            <a:avLst/>
          </a:prstGeom>
          <a:ln w="7308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15"/>
          <p:cNvSpPr/>
          <p:nvPr/>
        </p:nvSpPr>
        <p:spPr>
          <a:xfrm flipV="1">
            <a:off x="5967000" y="4264920"/>
            <a:ext cx="357840" cy="12600"/>
          </a:xfrm>
          <a:prstGeom prst="line">
            <a:avLst/>
          </a:prstGeom>
          <a:ln w="73080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6"/>
          <p:cNvSpPr/>
          <p:nvPr/>
        </p:nvSpPr>
        <p:spPr>
          <a:xfrm flipV="1">
            <a:off x="983520" y="4811400"/>
            <a:ext cx="1440360" cy="7560"/>
          </a:xfrm>
          <a:prstGeom prst="line">
            <a:avLst/>
          </a:prstGeom>
          <a:ln w="73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17"/>
          <p:cNvSpPr/>
          <p:nvPr/>
        </p:nvSpPr>
        <p:spPr>
          <a:xfrm flipV="1">
            <a:off x="2500200" y="4327920"/>
            <a:ext cx="2109960" cy="483480"/>
          </a:xfrm>
          <a:prstGeom prst="line">
            <a:avLst/>
          </a:prstGeom>
          <a:ln w="73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8"/>
          <p:cNvSpPr/>
          <p:nvPr/>
        </p:nvSpPr>
        <p:spPr>
          <a:xfrm>
            <a:off x="5967720" y="4347000"/>
            <a:ext cx="372240" cy="666720"/>
          </a:xfrm>
          <a:prstGeom prst="line">
            <a:avLst/>
          </a:prstGeom>
          <a:ln w="73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NAPT of masquerading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Network Address Port Translation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Herschrijven van pakketten, wanneer deze door de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firewall komen. (Niet nieuwe verbinding openen zoals bij proxy)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Eigenschappen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Browsers moeten direct verbinden (niet via proxy)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Verschillende modules doen dit voor ftp, real-audio,...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34760" indent="-277560">
              <a:spcBef>
                <a:spcPts val="598"/>
              </a:spcBef>
              <a:buClr>
                <a:srgbClr val="000066"/>
              </a:buClr>
              <a:buSzPct val="50000"/>
              <a:buFont typeface="Wingdings" charset="2"/>
              <a:buChar char=""/>
              <a:tabLst>
                <a:tab algn="l" pos="163440"/>
                <a:tab algn="l" pos="612720"/>
                <a:tab algn="l" pos="1062000"/>
                <a:tab algn="l" pos="1511280"/>
                <a:tab algn="l" pos="1960560"/>
                <a:tab algn="l" pos="2409480"/>
                <a:tab algn="l" pos="2858760"/>
                <a:tab algn="l" pos="3308040"/>
                <a:tab algn="l" pos="3757320"/>
                <a:tab algn="l" pos="4206600"/>
                <a:tab algn="l" pos="4655880"/>
                <a:tab algn="l" pos="5105160"/>
                <a:tab algn="l" pos="5554440"/>
                <a:tab algn="l" pos="6003720"/>
                <a:tab algn="l" pos="6453000"/>
                <a:tab algn="l" pos="6902280"/>
                <a:tab algn="l" pos="7351560"/>
                <a:tab algn="l" pos="7800840"/>
                <a:tab algn="l" pos="8250120"/>
                <a:tab algn="l" pos="8699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DNS moet intern werken en de firewall moet als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default gateway ingesteld staan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NAPT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3186720" y="2072520"/>
            <a:ext cx="2612160" cy="2610720"/>
          </a:xfrm>
          <a:prstGeom prst="rect">
            <a:avLst/>
          </a:prstGeom>
          <a:ln>
            <a:noFill/>
          </a:ln>
        </p:spPr>
      </p:pic>
      <p:pic>
        <p:nvPicPr>
          <p:cNvPr id="105" name="Picture 3" descr=""/>
          <p:cNvPicPr/>
          <p:nvPr/>
        </p:nvPicPr>
        <p:blipFill>
          <a:blip r:embed="rId2"/>
          <a:stretch/>
        </p:blipFill>
        <p:spPr>
          <a:xfrm>
            <a:off x="7134120" y="3150000"/>
            <a:ext cx="1261800" cy="1261440"/>
          </a:xfrm>
          <a:prstGeom prst="rect">
            <a:avLst/>
          </a:prstGeom>
          <a:ln>
            <a:noFill/>
          </a:ln>
        </p:spPr>
      </p:pic>
      <p:pic>
        <p:nvPicPr>
          <p:cNvPr id="106" name="Picture 7" descr=""/>
          <p:cNvPicPr/>
          <p:nvPr/>
        </p:nvPicPr>
        <p:blipFill>
          <a:blip r:embed="rId3"/>
          <a:stretch/>
        </p:blipFill>
        <p:spPr>
          <a:xfrm>
            <a:off x="906120" y="3523320"/>
            <a:ext cx="775800" cy="74448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7376400" y="2163600"/>
            <a:ext cx="101736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HTTP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server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Line 3"/>
          <p:cNvSpPr/>
          <p:nvPr/>
        </p:nvSpPr>
        <p:spPr>
          <a:xfrm>
            <a:off x="2408040" y="3451320"/>
            <a:ext cx="4602600" cy="23040"/>
          </a:xfrm>
          <a:prstGeom prst="line">
            <a:avLst/>
          </a:prstGeom>
          <a:ln w="54720">
            <a:solidFill>
              <a:srgbClr val="0000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4"/>
          <p:cNvSpPr txBox="1"/>
          <p:nvPr/>
        </p:nvSpPr>
        <p:spPr>
          <a:xfrm>
            <a:off x="0" y="2873160"/>
            <a:ext cx="329112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0000ff"/>
                </a:solidFill>
                <a:latin typeface="Times New Roman"/>
              </a:rPr>
              <a:t>1. </a:t>
            </a:r>
            <a:r>
              <a:rPr b="0" lang="en-US" sz="2000" spc="-1" strike="noStrike">
                <a:solidFill>
                  <a:srgbClr val="0000ff"/>
                </a:solidFill>
                <a:latin typeface="Times New Roman"/>
                <a:hlinkClick r:id="rId4"/>
              </a:rPr>
              <a:t>http://www.kdg.be/info.htm</a:t>
            </a:r>
            <a:br/>
            <a:r>
              <a:rPr b="0" lang="en-US" sz="2000" spc="-1" strike="noStrike">
                <a:solidFill>
                  <a:srgbClr val="0000ff"/>
                </a:solidFill>
                <a:latin typeface="Times New Roman"/>
              </a:rPr>
              <a:t>    poort 4444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Line 5"/>
          <p:cNvSpPr/>
          <p:nvPr/>
        </p:nvSpPr>
        <p:spPr>
          <a:xfrm flipH="1">
            <a:off x="2362320" y="3894480"/>
            <a:ext cx="4617720" cy="30600"/>
          </a:xfrm>
          <a:prstGeom prst="line">
            <a:avLst/>
          </a:prstGeom>
          <a:ln w="54720">
            <a:solidFill>
              <a:srgbClr val="ff3333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6"/>
          <p:cNvSpPr txBox="1"/>
          <p:nvPr/>
        </p:nvSpPr>
        <p:spPr>
          <a:xfrm>
            <a:off x="21600" y="4254120"/>
            <a:ext cx="329112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ff3333"/>
                </a:solidFill>
                <a:latin typeface="Times New Roman"/>
              </a:rPr>
              <a:t>2. </a:t>
            </a:r>
            <a:r>
              <a:rPr b="0" lang="en-US" sz="2000" spc="-1" strike="noStrike">
                <a:solidFill>
                  <a:srgbClr val="ff3333"/>
                </a:solidFill>
                <a:latin typeface="Times New Roman"/>
                <a:hlinkClick r:id="rId5"/>
              </a:rPr>
              <a:t>http://www.kdg.be/info.htm</a:t>
            </a:r>
            <a:br/>
            <a:r>
              <a:rPr b="0" lang="en-US" sz="2000" spc="-1" strike="noStrike">
                <a:solidFill>
                  <a:srgbClr val="ff3333"/>
                </a:solidFill>
                <a:latin typeface="Times New Roman"/>
              </a:rPr>
              <a:t>    poort 4444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TextShape 7"/>
          <p:cNvSpPr txBox="1"/>
          <p:nvPr/>
        </p:nvSpPr>
        <p:spPr>
          <a:xfrm>
            <a:off x="4068720" y="1447920"/>
            <a:ext cx="12643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Gateway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TextShape 8"/>
          <p:cNvSpPr txBox="1"/>
          <p:nvPr/>
        </p:nvSpPr>
        <p:spPr>
          <a:xfrm>
            <a:off x="906480" y="2461680"/>
            <a:ext cx="92736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TextShape 9"/>
          <p:cNvSpPr txBox="1"/>
          <p:nvPr/>
        </p:nvSpPr>
        <p:spPr>
          <a:xfrm>
            <a:off x="327960" y="5288400"/>
            <a:ext cx="84805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Onderscheid tussen verbindingen door poortnummers te onthouden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 1"/>
          <p:cNvSpPr/>
          <p:nvPr/>
        </p:nvSpPr>
        <p:spPr>
          <a:xfrm flipH="1">
            <a:off x="8047080" y="1989000"/>
            <a:ext cx="7560" cy="2758320"/>
          </a:xfrm>
          <a:prstGeom prst="line">
            <a:avLst/>
          </a:prstGeom>
          <a:ln w="5472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2"/>
          <p:cNvSpPr txBox="1"/>
          <p:nvPr/>
        </p:nvSpPr>
        <p:spPr>
          <a:xfrm>
            <a:off x="864720" y="442800"/>
            <a:ext cx="7954920" cy="10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800" spc="-1" strike="noStrike">
                <a:solidFill>
                  <a:srgbClr val="000000"/>
                </a:solidFill>
                <a:latin typeface="Arial Narrow"/>
              </a:rPr>
              <a:t>Cisco router met NAT</a:t>
            </a:r>
            <a:endParaRPr b="1" lang="en-US" sz="28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interface FastEthernet0/1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ip address 202.17.164.50 255.255.252.0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ff3333"/>
                </a:solidFill>
                <a:latin typeface="Times New Roman"/>
              </a:rPr>
              <a:t>ip nat outside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3333ff"/>
                </a:solidFill>
                <a:latin typeface="Times New Roman"/>
              </a:rPr>
              <a:t>interface FastEthernet0/0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3333ff"/>
                </a:solidFill>
                <a:latin typeface="Times New Roman"/>
              </a:rPr>
              <a:t>ip address 192.168.1.254 255.255.255.0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3333ff"/>
                </a:solidFill>
                <a:latin typeface="Times New Roman"/>
              </a:rPr>
              <a:t>ip nat inside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 nat inside source list 1 interface FastEthernet0/1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ip route 0.0.0.0 0.0.0.0 FastEthernet0/1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7826"/>
                </a:solidFill>
                <a:latin typeface="Times New Roman"/>
              </a:rPr>
              <a:t>access-list 1 permit 192.168.1.0 0.0.0.255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7826"/>
                </a:solidFill>
                <a:latin typeface="Times New Roman"/>
              </a:rPr>
              <a:t>access-list 102 permit tcp any any eq www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34800" indent="-334800">
              <a:spcBef>
                <a:spcPts val="598"/>
              </a:spcBef>
              <a:buClr>
                <a:srgbClr val="aecf00"/>
              </a:buClr>
              <a:buFont typeface="Wingdings" charset="2"/>
              <a:buChar char=""/>
              <a:tabLst>
                <a:tab algn="l" pos="114120"/>
                <a:tab algn="l" pos="563400"/>
                <a:tab algn="l" pos="1012680"/>
                <a:tab algn="l" pos="1461960"/>
                <a:tab algn="l" pos="1911240"/>
                <a:tab algn="l" pos="2360520"/>
                <a:tab algn="l" pos="2809800"/>
                <a:tab algn="l" pos="3259080"/>
                <a:tab algn="l" pos="3708360"/>
                <a:tab algn="l" pos="4157640"/>
                <a:tab algn="l" pos="4606920"/>
                <a:tab algn="l" pos="5055840"/>
                <a:tab algn="l" pos="5505120"/>
                <a:tab algn="l" pos="5954400"/>
                <a:tab algn="l" pos="6403680"/>
                <a:tab algn="l" pos="6852960"/>
                <a:tab algn="l" pos="7302240"/>
                <a:tab algn="l" pos="7751520"/>
                <a:tab algn="l" pos="8200800"/>
                <a:tab algn="l" pos="8650080"/>
              </a:tabLst>
            </a:pPr>
            <a:r>
              <a:rPr b="1" lang="en-US" sz="2400" spc="-1" strike="noStrike">
                <a:solidFill>
                  <a:srgbClr val="007826"/>
                </a:solidFill>
                <a:latin typeface="Times New Roman"/>
              </a:rPr>
              <a:t>access-list 102 permit icmp any any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7223760" y="1150560"/>
            <a:ext cx="1699200" cy="784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3333"/>
                </a:solidFill>
                <a:latin typeface="Times New Roman"/>
              </a:rPr>
              <a:t>outside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276680" y="4800960"/>
            <a:ext cx="1699200" cy="784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3333ff"/>
                </a:solidFill>
                <a:latin typeface="Times New Roman"/>
              </a:rPr>
              <a:t>inside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7515720" y="663120"/>
            <a:ext cx="83916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ff3333"/>
                </a:solidFill>
                <a:latin typeface="Times New Roman"/>
              </a:rPr>
              <a:t>www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7238880" y="2674800"/>
            <a:ext cx="1645920" cy="14857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ROUTER/</a:t>
            </a:r>
            <a:br/>
            <a:r>
              <a:rPr b="0" lang="en-US" sz="2400" spc="-1" strike="noStrike">
                <a:solidFill>
                  <a:srgbClr val="007826"/>
                </a:solidFill>
                <a:latin typeface="Times New Roman"/>
              </a:rPr>
              <a:t>firewall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2020-09-22T10:07:27Z</dcterms:modified>
  <cp:revision>109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">
    <vt:lpwstr>Jan Celis</vt:lpwstr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