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38.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7.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41.xml.rels" ContentType="application/vnd.openxmlformats-package.relationships+xml"/>
  <Override PartName="/ppt/notesSlides/_rels/notesSlide47.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29.xml.rels" ContentType="application/vnd.openxmlformats-package.relationships+xml"/>
  <Override PartName="/ppt/notesSlides/_rels/notesSlide45.xml.rels" ContentType="application/vnd.openxmlformats-package.relationships+xml"/>
  <Override PartName="/ppt/notesSlides/_rels/notesSlide30.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14.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_rels/notesSlide34.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8.xml.rels" ContentType="application/vnd.openxmlformats-package.relationships+xml"/>
  <Override PartName="/ppt/notesSlides/_rels/notesSlide44.xml.rels" ContentType="application/vnd.openxmlformats-package.relationships+xml"/>
  <Override PartName="/ppt/notesSlides/_rels/notesSlide35.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5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5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58"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59"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60"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05EECF6-93C7-4043-9DFE-40A4AD71FD0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380880" y="685800"/>
            <a:ext cx="6095160" cy="3428280"/>
          </a:xfrm>
          <a:prstGeom prst="rect">
            <a:avLst/>
          </a:prstGeom>
          <a:ln w="0">
            <a:noFill/>
          </a:ln>
        </p:spPr>
      </p:sp>
      <p:sp>
        <p:nvSpPr>
          <p:cNvPr id="39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Cisco Networking Academy Program</a:t>
            </a:r>
            <a:endParaRPr b="0" lang="en-US" sz="2000" spc="-1" strike="noStrike">
              <a:latin typeface="Arial"/>
            </a:endParaRPr>
          </a:p>
          <a:p>
            <a:pPr marL="216000" indent="-216000">
              <a:lnSpc>
                <a:spcPct val="100000"/>
              </a:lnSpc>
              <a:buNone/>
              <a:tabLst>
                <a:tab algn="l" pos="0"/>
              </a:tabLst>
            </a:pPr>
            <a:r>
              <a:rPr b="0" lang="en-US" sz="2000" spc="-1" strike="noStrike">
                <a:solidFill>
                  <a:srgbClr val="999999"/>
                </a:solidFill>
                <a:latin typeface="Arial"/>
              </a:rPr>
              <a:t>Enterprise Networking, Security, and Automation v7.0 (ENSA) </a:t>
            </a:r>
            <a:endParaRPr b="0" lang="en-US" sz="2000" spc="-1" strike="noStrike">
              <a:latin typeface="Arial"/>
            </a:endParaRPr>
          </a:p>
          <a:p>
            <a:pPr marL="216000" indent="-216000">
              <a:lnSpc>
                <a:spcPct val="100000"/>
              </a:lnSpc>
              <a:buNone/>
              <a:tabLst>
                <a:tab algn="l" pos="0"/>
              </a:tabLst>
            </a:pPr>
            <a:r>
              <a:rPr b="0" lang="en-US" sz="2000" spc="-1" strike="noStrike">
                <a:latin typeface="Arial"/>
              </a:rPr>
              <a:t>Module 6: NAT for IPv6</a:t>
            </a:r>
            <a:endParaRPr b="0" lang="en-US" sz="2000" spc="-1" strike="noStrike">
              <a:latin typeface="Arial"/>
            </a:endParaRPr>
          </a:p>
        </p:txBody>
      </p:sp>
      <p:sp>
        <p:nvSpPr>
          <p:cNvPr id="391" name="PlaceHolder 3"/>
          <p:cNvSpPr>
            <a:spLocks noGrp="1"/>
          </p:cNvSpPr>
          <p:nvPr>
            <p:ph type="sldNum" idx="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36F083D4-C61F-4C52-B491-EF2ED1777DF5}"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380880" y="685800"/>
            <a:ext cx="6095160" cy="3428280"/>
          </a:xfrm>
          <a:prstGeom prst="rect">
            <a:avLst/>
          </a:prstGeom>
          <a:ln w="0">
            <a:noFill/>
          </a:ln>
        </p:spPr>
      </p:sp>
      <p:sp>
        <p:nvSpPr>
          <p:cNvPr id="41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6.2.1 – Static NAT</a:t>
            </a:r>
            <a:endParaRPr b="0" lang="en-US" sz="2000" spc="-1" strike="noStrike">
              <a:latin typeface="Arial"/>
            </a:endParaRPr>
          </a:p>
        </p:txBody>
      </p:sp>
      <p:sp>
        <p:nvSpPr>
          <p:cNvPr id="418" name="PlaceHolder 3"/>
          <p:cNvSpPr>
            <a:spLocks noGrp="1"/>
          </p:cNvSpPr>
          <p:nvPr>
            <p:ph type="sldNum" idx="1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C5BBCA8-CA69-4DE7-A572-240EE703534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380880" y="685800"/>
            <a:ext cx="6095160" cy="3428280"/>
          </a:xfrm>
          <a:prstGeom prst="rect">
            <a:avLst/>
          </a:prstGeom>
          <a:ln w="0">
            <a:noFill/>
          </a:ln>
        </p:spPr>
      </p:sp>
      <p:sp>
        <p:nvSpPr>
          <p:cNvPr id="42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6.2.2 – Dynamic NAT</a:t>
            </a:r>
            <a:endParaRPr b="0" lang="en-US" sz="2000" spc="-1" strike="noStrike">
              <a:latin typeface="Arial"/>
            </a:endParaRPr>
          </a:p>
        </p:txBody>
      </p:sp>
      <p:sp>
        <p:nvSpPr>
          <p:cNvPr id="421" name="PlaceHolder 3"/>
          <p:cNvSpPr>
            <a:spLocks noGrp="1"/>
          </p:cNvSpPr>
          <p:nvPr>
            <p:ph type="sldNum" idx="1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C350878-378B-47E3-8519-AD9DA4173CE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380880" y="685800"/>
            <a:ext cx="6095160" cy="3428280"/>
          </a:xfrm>
          <a:prstGeom prst="rect">
            <a:avLst/>
          </a:prstGeom>
          <a:ln w="0">
            <a:noFill/>
          </a:ln>
        </p:spPr>
      </p:sp>
      <p:sp>
        <p:nvSpPr>
          <p:cNvPr id="42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6.2.3 – Port Address Translation</a:t>
            </a:r>
            <a:endParaRPr b="0" lang="en-US" sz="2000" spc="-1" strike="noStrike">
              <a:latin typeface="Arial"/>
            </a:endParaRPr>
          </a:p>
        </p:txBody>
      </p:sp>
      <p:sp>
        <p:nvSpPr>
          <p:cNvPr id="424" name="PlaceHolder 3"/>
          <p:cNvSpPr>
            <a:spLocks noGrp="1"/>
          </p:cNvSpPr>
          <p:nvPr>
            <p:ph type="sldNum" idx="1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74F84AF-7DE5-47D9-868F-38B11B4D57D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380880" y="685800"/>
            <a:ext cx="6095160" cy="3428280"/>
          </a:xfrm>
          <a:prstGeom prst="rect">
            <a:avLst/>
          </a:prstGeom>
          <a:ln w="0">
            <a:noFill/>
          </a:ln>
        </p:spPr>
      </p:sp>
      <p:sp>
        <p:nvSpPr>
          <p:cNvPr id="42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6.2.4 – Next Available Port</a:t>
            </a:r>
            <a:endParaRPr b="0" lang="en-US" sz="2000" spc="-1" strike="noStrike">
              <a:latin typeface="Arial"/>
            </a:endParaRPr>
          </a:p>
        </p:txBody>
      </p:sp>
      <p:sp>
        <p:nvSpPr>
          <p:cNvPr id="427" name="PlaceHolder 3"/>
          <p:cNvSpPr>
            <a:spLocks noGrp="1"/>
          </p:cNvSpPr>
          <p:nvPr>
            <p:ph type="sldNum" idx="1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D4F22FBA-C8E4-4FCB-8828-60AF9F575BE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380880" y="685800"/>
            <a:ext cx="6095160" cy="3428280"/>
          </a:xfrm>
          <a:prstGeom prst="rect">
            <a:avLst/>
          </a:prstGeom>
          <a:ln w="0">
            <a:noFill/>
          </a:ln>
        </p:spPr>
      </p:sp>
      <p:sp>
        <p:nvSpPr>
          <p:cNvPr id="42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6.2.5 – NAT and PAT Comparison</a:t>
            </a:r>
            <a:endParaRPr b="0" lang="en-US" sz="2000" spc="-1" strike="noStrike">
              <a:latin typeface="Arial"/>
            </a:endParaRPr>
          </a:p>
        </p:txBody>
      </p:sp>
      <p:sp>
        <p:nvSpPr>
          <p:cNvPr id="430" name="PlaceHolder 3"/>
          <p:cNvSpPr>
            <a:spLocks noGrp="1"/>
          </p:cNvSpPr>
          <p:nvPr>
            <p:ph type="sldNum" idx="1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D3A709C3-3B17-4CE9-8302-88662D0A025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380880" y="685800"/>
            <a:ext cx="6095160" cy="3428280"/>
          </a:xfrm>
          <a:prstGeom prst="rect">
            <a:avLst/>
          </a:prstGeom>
          <a:ln w="0">
            <a:noFill/>
          </a:ln>
        </p:spPr>
      </p:sp>
      <p:sp>
        <p:nvSpPr>
          <p:cNvPr id="43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6.3 – NAT Advantages and Disadvantages</a:t>
            </a:r>
            <a:endParaRPr b="0" lang="en-US" sz="2000" spc="-1" strike="noStrike">
              <a:latin typeface="Arial"/>
            </a:endParaRPr>
          </a:p>
        </p:txBody>
      </p:sp>
      <p:sp>
        <p:nvSpPr>
          <p:cNvPr id="433" name="PlaceHolder 3"/>
          <p:cNvSpPr>
            <a:spLocks noGrp="1"/>
          </p:cNvSpPr>
          <p:nvPr>
            <p:ph type="sldNum" idx="1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F81DED3A-DBA0-486B-BBEA-38F5BE5C1D9F}"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380880" y="685800"/>
            <a:ext cx="6095160" cy="3428280"/>
          </a:xfrm>
          <a:prstGeom prst="rect">
            <a:avLst/>
          </a:prstGeom>
          <a:ln w="0">
            <a:noFill/>
          </a:ln>
        </p:spPr>
      </p:sp>
      <p:sp>
        <p:nvSpPr>
          <p:cNvPr id="43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6.3 – NAT Advantages and Disadvantages</a:t>
            </a:r>
            <a:endParaRPr b="0" lang="en-US" sz="2000" spc="-1" strike="noStrike">
              <a:latin typeface="Arial"/>
            </a:endParaRPr>
          </a:p>
          <a:p>
            <a:pPr marL="216000" indent="-216000">
              <a:lnSpc>
                <a:spcPct val="100000"/>
              </a:lnSpc>
              <a:buNone/>
              <a:tabLst>
                <a:tab algn="l" pos="0"/>
              </a:tabLst>
            </a:pPr>
            <a:r>
              <a:rPr b="0" lang="en-US" sz="2000" spc="-1" strike="noStrike">
                <a:latin typeface="Arial"/>
              </a:rPr>
              <a:t>6.3.1 – Advantages of NAT</a:t>
            </a:r>
            <a:endParaRPr b="0" lang="en-US" sz="2000" spc="-1" strike="noStrike">
              <a:latin typeface="Arial"/>
            </a:endParaRPr>
          </a:p>
        </p:txBody>
      </p:sp>
      <p:sp>
        <p:nvSpPr>
          <p:cNvPr id="436" name="PlaceHolder 3"/>
          <p:cNvSpPr>
            <a:spLocks noGrp="1"/>
          </p:cNvSpPr>
          <p:nvPr>
            <p:ph type="sldNum" idx="1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728DE3B8-01A1-45D8-A0B1-EA2D61E4B2F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0880" y="685800"/>
            <a:ext cx="6095160" cy="3428280"/>
          </a:xfrm>
          <a:prstGeom prst="rect">
            <a:avLst/>
          </a:prstGeom>
          <a:ln w="0">
            <a:noFill/>
          </a:ln>
        </p:spPr>
      </p:sp>
      <p:sp>
        <p:nvSpPr>
          <p:cNvPr id="43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6.3 – NAT Advantages and Disadvantages</a:t>
            </a:r>
            <a:endParaRPr b="0" lang="en-US" sz="2000" spc="-1" strike="noStrike">
              <a:latin typeface="Arial"/>
            </a:endParaRPr>
          </a:p>
          <a:p>
            <a:pPr marL="216000" indent="-216000">
              <a:lnSpc>
                <a:spcPct val="100000"/>
              </a:lnSpc>
              <a:buNone/>
              <a:tabLst>
                <a:tab algn="l" pos="0"/>
              </a:tabLst>
            </a:pPr>
            <a:r>
              <a:rPr b="0" lang="en-US" sz="2000" spc="-1" strike="noStrike">
                <a:latin typeface="Arial"/>
              </a:rPr>
              <a:t>6.3.2 – Disadvantages of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6.3.3 – Check Your Understanding – NAT Advantages and Disadvantages</a:t>
            </a:r>
            <a:endParaRPr b="0" lang="en-US" sz="2000" spc="-1" strike="noStrike">
              <a:latin typeface="Arial"/>
            </a:endParaRPr>
          </a:p>
        </p:txBody>
      </p:sp>
      <p:sp>
        <p:nvSpPr>
          <p:cNvPr id="439" name="PlaceHolder 3"/>
          <p:cNvSpPr>
            <a:spLocks noGrp="1"/>
          </p:cNvSpPr>
          <p:nvPr>
            <p:ph type="sldNum" idx="2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A7034D5D-AC90-4812-93DF-1F20C7CBEA7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380880" y="685800"/>
            <a:ext cx="6095160" cy="3428280"/>
          </a:xfrm>
          <a:prstGeom prst="rect">
            <a:avLst/>
          </a:prstGeom>
          <a:ln w="0">
            <a:noFill/>
          </a:ln>
        </p:spPr>
      </p:sp>
      <p:sp>
        <p:nvSpPr>
          <p:cNvPr id="44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p:txBody>
      </p:sp>
      <p:sp>
        <p:nvSpPr>
          <p:cNvPr id="442" name="PlaceHolder 3"/>
          <p:cNvSpPr>
            <a:spLocks noGrp="1"/>
          </p:cNvSpPr>
          <p:nvPr>
            <p:ph type="sldNum" idx="21"/>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D9F6750C-DFE3-4B48-B5AB-FA218B7CCAD2}"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380880" y="685800"/>
            <a:ext cx="6095160" cy="3428280"/>
          </a:xfrm>
          <a:prstGeom prst="rect">
            <a:avLst/>
          </a:prstGeom>
          <a:ln w="0">
            <a:noFill/>
          </a:ln>
        </p:spPr>
      </p:sp>
      <p:sp>
        <p:nvSpPr>
          <p:cNvPr id="44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6.4.1 – Static NAT Scenario</a:t>
            </a:r>
            <a:endParaRPr b="0" lang="en-US" sz="2000" spc="-1" strike="noStrike">
              <a:latin typeface="Arial"/>
            </a:endParaRPr>
          </a:p>
        </p:txBody>
      </p:sp>
      <p:sp>
        <p:nvSpPr>
          <p:cNvPr id="445" name="PlaceHolder 3"/>
          <p:cNvSpPr>
            <a:spLocks noGrp="1"/>
          </p:cNvSpPr>
          <p:nvPr>
            <p:ph type="sldNum" idx="2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DA349C8-94EF-4920-86CE-6AC8F70A601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786A5D6F-20BF-4804-B6AE-BA77898A86DB}"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393" name="PlaceHolder 1"/>
          <p:cNvSpPr>
            <a:spLocks noGrp="1"/>
          </p:cNvSpPr>
          <p:nvPr>
            <p:ph type="sldImg"/>
          </p:nvPr>
        </p:nvSpPr>
        <p:spPr>
          <a:xfrm>
            <a:off x="380880" y="685800"/>
            <a:ext cx="6095160" cy="3428280"/>
          </a:xfrm>
          <a:prstGeom prst="rect">
            <a:avLst/>
          </a:prstGeom>
          <a:ln w="0">
            <a:noFill/>
          </a:ln>
        </p:spPr>
      </p:sp>
      <p:sp>
        <p:nvSpPr>
          <p:cNvPr id="39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GB" sz="2000" spc="-1" strike="noStrike">
                <a:latin typeface="Arial"/>
              </a:rPr>
              <a:t>6 – NAT for IPv4</a:t>
            </a:r>
            <a:endParaRPr b="0" lang="en-US" sz="2000" spc="-1" strike="noStrike">
              <a:latin typeface="Arial"/>
            </a:endParaRPr>
          </a:p>
          <a:p>
            <a:pPr marL="216000" indent="-216000">
              <a:lnSpc>
                <a:spcPct val="100000"/>
              </a:lnSpc>
              <a:buNone/>
              <a:tabLst>
                <a:tab algn="l" pos="0"/>
              </a:tabLst>
            </a:pPr>
            <a:r>
              <a:rPr b="0" lang="en-GB" sz="2000" spc="-1" strike="noStrike">
                <a:latin typeface="Arial"/>
              </a:rPr>
              <a:t>6.0.2 - What will I learn to do in this Module?</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380880" y="685800"/>
            <a:ext cx="6095160" cy="3428280"/>
          </a:xfrm>
          <a:prstGeom prst="rect">
            <a:avLst/>
          </a:prstGeom>
          <a:ln w="0">
            <a:noFill/>
          </a:ln>
        </p:spPr>
      </p:sp>
      <p:sp>
        <p:nvSpPr>
          <p:cNvPr id="44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6.4.2 – Configure Static NAT</a:t>
            </a:r>
            <a:endParaRPr b="0" lang="en-US" sz="2000" spc="-1" strike="noStrike">
              <a:latin typeface="Arial"/>
            </a:endParaRPr>
          </a:p>
        </p:txBody>
      </p:sp>
      <p:sp>
        <p:nvSpPr>
          <p:cNvPr id="448" name="PlaceHolder 3"/>
          <p:cNvSpPr>
            <a:spLocks noGrp="1"/>
          </p:cNvSpPr>
          <p:nvPr>
            <p:ph type="sldNum" idx="2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38EF346-8161-4ED7-9622-9B34501D722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380880" y="685800"/>
            <a:ext cx="6095160" cy="3428280"/>
          </a:xfrm>
          <a:prstGeom prst="rect">
            <a:avLst/>
          </a:prstGeom>
          <a:ln w="0">
            <a:noFill/>
          </a:ln>
        </p:spPr>
      </p:sp>
      <p:sp>
        <p:nvSpPr>
          <p:cNvPr id="45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6.4.3 – Analyze Static NAT</a:t>
            </a:r>
            <a:endParaRPr b="0" lang="en-US" sz="2000" spc="-1" strike="noStrike">
              <a:latin typeface="Arial"/>
            </a:endParaRPr>
          </a:p>
        </p:txBody>
      </p:sp>
      <p:sp>
        <p:nvSpPr>
          <p:cNvPr id="451" name="PlaceHolder 3"/>
          <p:cNvSpPr>
            <a:spLocks noGrp="1"/>
          </p:cNvSpPr>
          <p:nvPr>
            <p:ph type="sldNum" idx="2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12014900-7430-487D-B4F7-76B351A5EFB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0880" y="685800"/>
            <a:ext cx="6095160" cy="3428280"/>
          </a:xfrm>
          <a:prstGeom prst="rect">
            <a:avLst/>
          </a:prstGeom>
          <a:ln w="0">
            <a:noFill/>
          </a:ln>
        </p:spPr>
      </p:sp>
      <p:sp>
        <p:nvSpPr>
          <p:cNvPr id="45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6.4.4 – Verify Static NAT</a:t>
            </a:r>
            <a:endParaRPr b="0" lang="en-US" sz="2000" spc="-1" strike="noStrike">
              <a:latin typeface="Arial"/>
            </a:endParaRPr>
          </a:p>
        </p:txBody>
      </p:sp>
      <p:sp>
        <p:nvSpPr>
          <p:cNvPr id="454" name="PlaceHolder 3"/>
          <p:cNvSpPr>
            <a:spLocks noGrp="1"/>
          </p:cNvSpPr>
          <p:nvPr>
            <p:ph type="sldNum" idx="2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A91CE94D-E1F0-475F-8EE9-3344541A104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380880" y="685800"/>
            <a:ext cx="6095160" cy="3428280"/>
          </a:xfrm>
          <a:prstGeom prst="rect">
            <a:avLst/>
          </a:prstGeom>
          <a:ln w="0">
            <a:noFill/>
          </a:ln>
        </p:spPr>
      </p:sp>
      <p:sp>
        <p:nvSpPr>
          <p:cNvPr id="45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6.4 – Static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6.4.4 – Verify Static NAT (Cont.)</a:t>
            </a:r>
            <a:endParaRPr b="0" lang="en-US" sz="2000" spc="-1" strike="noStrike">
              <a:latin typeface="Arial"/>
            </a:endParaRPr>
          </a:p>
        </p:txBody>
      </p:sp>
      <p:sp>
        <p:nvSpPr>
          <p:cNvPr id="457" name="PlaceHolder 3"/>
          <p:cNvSpPr>
            <a:spLocks noGrp="1"/>
          </p:cNvSpPr>
          <p:nvPr>
            <p:ph type="sldNum" idx="2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D453F0FD-062B-417A-86C2-9F1800B3094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380880" y="685800"/>
            <a:ext cx="6095160" cy="3428280"/>
          </a:xfrm>
          <a:prstGeom prst="rect">
            <a:avLst/>
          </a:prstGeom>
          <a:ln w="0">
            <a:noFill/>
          </a:ln>
        </p:spPr>
      </p:sp>
      <p:sp>
        <p:nvSpPr>
          <p:cNvPr id="45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p:txBody>
      </p:sp>
      <p:sp>
        <p:nvSpPr>
          <p:cNvPr id="460" name="PlaceHolder 3"/>
          <p:cNvSpPr>
            <a:spLocks noGrp="1"/>
          </p:cNvSpPr>
          <p:nvPr>
            <p:ph type="sldNum" idx="2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8DD57765-5E1F-4926-AE97-9E31CD73B692}"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380880" y="685800"/>
            <a:ext cx="6095160" cy="3428280"/>
          </a:xfrm>
          <a:prstGeom prst="rect">
            <a:avLst/>
          </a:prstGeom>
          <a:ln w="0">
            <a:noFill/>
          </a:ln>
        </p:spPr>
      </p:sp>
      <p:sp>
        <p:nvSpPr>
          <p:cNvPr id="46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6.5.1 – Dynamic NAT Scenario</a:t>
            </a:r>
            <a:endParaRPr b="0" lang="en-US" sz="2000" spc="-1" strike="noStrike">
              <a:latin typeface="Arial"/>
            </a:endParaRPr>
          </a:p>
        </p:txBody>
      </p:sp>
      <p:sp>
        <p:nvSpPr>
          <p:cNvPr id="463" name="PlaceHolder 3"/>
          <p:cNvSpPr>
            <a:spLocks noGrp="1"/>
          </p:cNvSpPr>
          <p:nvPr>
            <p:ph type="sldNum" idx="2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6ED8608-25D1-4E55-AE5F-1006F11AABC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380880" y="685800"/>
            <a:ext cx="6095160" cy="3428280"/>
          </a:xfrm>
          <a:prstGeom prst="rect">
            <a:avLst/>
          </a:prstGeom>
          <a:ln w="0">
            <a:noFill/>
          </a:ln>
        </p:spPr>
      </p:sp>
      <p:sp>
        <p:nvSpPr>
          <p:cNvPr id="46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6.5.2 – Configure Dynamic NAT</a:t>
            </a:r>
            <a:endParaRPr b="0" lang="en-US" sz="2000" spc="-1" strike="noStrike">
              <a:latin typeface="Arial"/>
            </a:endParaRPr>
          </a:p>
        </p:txBody>
      </p:sp>
      <p:sp>
        <p:nvSpPr>
          <p:cNvPr id="466" name="PlaceHolder 3"/>
          <p:cNvSpPr>
            <a:spLocks noGrp="1"/>
          </p:cNvSpPr>
          <p:nvPr>
            <p:ph type="sldNum" idx="2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CA6E9874-8EC6-4BC5-809E-39A4FC14EA8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380880" y="685800"/>
            <a:ext cx="6095160" cy="3428280"/>
          </a:xfrm>
          <a:prstGeom prst="rect">
            <a:avLst/>
          </a:prstGeom>
          <a:ln w="0">
            <a:noFill/>
          </a:ln>
        </p:spPr>
      </p:sp>
      <p:sp>
        <p:nvSpPr>
          <p:cNvPr id="46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6.5.2 – Configure Dynamic NAT (Cont.)</a:t>
            </a:r>
            <a:endParaRPr b="0" lang="en-US" sz="2000" spc="-1" strike="noStrike">
              <a:latin typeface="Arial"/>
            </a:endParaRPr>
          </a:p>
        </p:txBody>
      </p:sp>
      <p:sp>
        <p:nvSpPr>
          <p:cNvPr id="469" name="PlaceHolder 3"/>
          <p:cNvSpPr>
            <a:spLocks noGrp="1"/>
          </p:cNvSpPr>
          <p:nvPr>
            <p:ph type="sldNum" idx="3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A4EB5FE-D5CE-4978-8ACE-165A173A026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380880" y="685800"/>
            <a:ext cx="6095160" cy="3428280"/>
          </a:xfrm>
          <a:prstGeom prst="rect">
            <a:avLst/>
          </a:prstGeom>
          <a:ln w="0">
            <a:noFill/>
          </a:ln>
        </p:spPr>
      </p:sp>
      <p:sp>
        <p:nvSpPr>
          <p:cNvPr id="47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6.5.3 – Analyze Dynamic NAT – Inside to Outside</a:t>
            </a:r>
            <a:endParaRPr b="0" lang="en-US" sz="2000" spc="-1" strike="noStrike">
              <a:latin typeface="Arial"/>
            </a:endParaRPr>
          </a:p>
        </p:txBody>
      </p:sp>
      <p:sp>
        <p:nvSpPr>
          <p:cNvPr id="472" name="PlaceHolder 3"/>
          <p:cNvSpPr>
            <a:spLocks noGrp="1"/>
          </p:cNvSpPr>
          <p:nvPr>
            <p:ph type="sldNum" idx="31"/>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88EA6DF-511F-4CF9-B382-1269FF97BE4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380880" y="685800"/>
            <a:ext cx="6095160" cy="3428280"/>
          </a:xfrm>
          <a:prstGeom prst="rect">
            <a:avLst/>
          </a:prstGeom>
          <a:ln w="0">
            <a:noFill/>
          </a:ln>
        </p:spPr>
      </p:sp>
      <p:sp>
        <p:nvSpPr>
          <p:cNvPr id="47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6.5.4 – Analyze Dynamic NAT – Outside to Inside</a:t>
            </a:r>
            <a:endParaRPr b="0" lang="en-US" sz="2000" spc="-1" strike="noStrike">
              <a:latin typeface="Arial"/>
            </a:endParaRPr>
          </a:p>
        </p:txBody>
      </p:sp>
      <p:sp>
        <p:nvSpPr>
          <p:cNvPr id="475" name="PlaceHolder 3"/>
          <p:cNvSpPr>
            <a:spLocks noGrp="1"/>
          </p:cNvSpPr>
          <p:nvPr>
            <p:ph type="sldNum" idx="3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60DC4F14-6D3A-4B2A-B99F-C7A267A653A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380880" y="685800"/>
            <a:ext cx="6095160" cy="3428280"/>
          </a:xfrm>
          <a:prstGeom prst="rect">
            <a:avLst/>
          </a:prstGeom>
          <a:ln w="0">
            <a:noFill/>
          </a:ln>
        </p:spPr>
      </p:sp>
      <p:sp>
        <p:nvSpPr>
          <p:cNvPr id="39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p:txBody>
      </p:sp>
      <p:sp>
        <p:nvSpPr>
          <p:cNvPr id="397" name="PlaceHolder 3"/>
          <p:cNvSpPr>
            <a:spLocks noGrp="1"/>
          </p:cNvSpPr>
          <p:nvPr>
            <p:ph type="sldNum" idx="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E4A25D53-1DAB-41B7-9437-A0636D0035F0}"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380880" y="685800"/>
            <a:ext cx="6095160" cy="3428280"/>
          </a:xfrm>
          <a:prstGeom prst="rect">
            <a:avLst/>
          </a:prstGeom>
          <a:ln w="0">
            <a:noFill/>
          </a:ln>
        </p:spPr>
      </p:sp>
      <p:sp>
        <p:nvSpPr>
          <p:cNvPr id="47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6.5.4 – Analyze Dynamic NAT – Outside to Inside (Cont.)</a:t>
            </a:r>
            <a:endParaRPr b="0" lang="en-US" sz="2000" spc="-1" strike="noStrike">
              <a:latin typeface="Arial"/>
            </a:endParaRPr>
          </a:p>
        </p:txBody>
      </p:sp>
      <p:sp>
        <p:nvSpPr>
          <p:cNvPr id="478" name="PlaceHolder 3"/>
          <p:cNvSpPr>
            <a:spLocks noGrp="1"/>
          </p:cNvSpPr>
          <p:nvPr>
            <p:ph type="sldNum" idx="3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5535B6A8-488C-44D4-8266-62752499C95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380880" y="685800"/>
            <a:ext cx="6095160" cy="3428280"/>
          </a:xfrm>
          <a:prstGeom prst="rect">
            <a:avLst/>
          </a:prstGeom>
          <a:ln w="0">
            <a:noFill/>
          </a:ln>
        </p:spPr>
      </p:sp>
      <p:sp>
        <p:nvSpPr>
          <p:cNvPr id="48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6.5.5 – Verify Dynamic NAT</a:t>
            </a:r>
            <a:endParaRPr b="0" lang="en-US" sz="2000" spc="-1" strike="noStrike">
              <a:latin typeface="Arial"/>
            </a:endParaRPr>
          </a:p>
        </p:txBody>
      </p:sp>
      <p:sp>
        <p:nvSpPr>
          <p:cNvPr id="481" name="PlaceHolder 3"/>
          <p:cNvSpPr>
            <a:spLocks noGrp="1"/>
          </p:cNvSpPr>
          <p:nvPr>
            <p:ph type="sldNum" idx="3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57E0B4B8-19C6-4951-8BA4-09C9FEC9EB5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380880" y="685800"/>
            <a:ext cx="6095160" cy="3428280"/>
          </a:xfrm>
          <a:prstGeom prst="rect">
            <a:avLst/>
          </a:prstGeom>
          <a:ln w="0">
            <a:noFill/>
          </a:ln>
        </p:spPr>
      </p:sp>
      <p:sp>
        <p:nvSpPr>
          <p:cNvPr id="48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6.5.5 – Verify Dynamic NAT (Cont.)</a:t>
            </a:r>
            <a:endParaRPr b="0" lang="en-US" sz="2000" spc="-1" strike="noStrike">
              <a:latin typeface="Arial"/>
            </a:endParaRPr>
          </a:p>
        </p:txBody>
      </p:sp>
      <p:sp>
        <p:nvSpPr>
          <p:cNvPr id="484" name="PlaceHolder 3"/>
          <p:cNvSpPr>
            <a:spLocks noGrp="1"/>
          </p:cNvSpPr>
          <p:nvPr>
            <p:ph type="sldNum" idx="3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95165309-1591-407F-B3F9-752F8289034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380880" y="685800"/>
            <a:ext cx="6095160" cy="3428280"/>
          </a:xfrm>
          <a:prstGeom prst="rect">
            <a:avLst/>
          </a:prstGeom>
          <a:ln w="0">
            <a:noFill/>
          </a:ln>
        </p:spPr>
      </p:sp>
      <p:sp>
        <p:nvSpPr>
          <p:cNvPr id="48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6.5.5 – Verify Dynamic NAT (Cont.)</a:t>
            </a:r>
            <a:endParaRPr b="0" lang="en-US" sz="2000" spc="-1" strike="noStrike">
              <a:latin typeface="Arial"/>
            </a:endParaRPr>
          </a:p>
        </p:txBody>
      </p:sp>
      <p:sp>
        <p:nvSpPr>
          <p:cNvPr id="487" name="PlaceHolder 3"/>
          <p:cNvSpPr>
            <a:spLocks noGrp="1"/>
          </p:cNvSpPr>
          <p:nvPr>
            <p:ph type="sldNum" idx="3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A2C778F-01A9-47AE-92D4-765CFCAA0AC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380880" y="685800"/>
            <a:ext cx="6095160" cy="3428280"/>
          </a:xfrm>
          <a:prstGeom prst="rect">
            <a:avLst/>
          </a:prstGeom>
          <a:ln w="0">
            <a:noFill/>
          </a:ln>
        </p:spPr>
      </p:sp>
      <p:sp>
        <p:nvSpPr>
          <p:cNvPr id="48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6.5.5 – Verify Dynamic NAT (Cont.)</a:t>
            </a:r>
            <a:endParaRPr b="0" lang="en-US" sz="2000" spc="-1" strike="noStrike">
              <a:latin typeface="Arial"/>
            </a:endParaRPr>
          </a:p>
        </p:txBody>
      </p:sp>
      <p:sp>
        <p:nvSpPr>
          <p:cNvPr id="490" name="PlaceHolder 3"/>
          <p:cNvSpPr>
            <a:spLocks noGrp="1"/>
          </p:cNvSpPr>
          <p:nvPr>
            <p:ph type="sldNum" idx="3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73717C7B-0C1C-4BC7-A427-A7D885D0A90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380880" y="685800"/>
            <a:ext cx="6095160" cy="3428280"/>
          </a:xfrm>
          <a:prstGeom prst="rect">
            <a:avLst/>
          </a:prstGeom>
          <a:ln w="0">
            <a:noFill/>
          </a:ln>
        </p:spPr>
      </p:sp>
      <p:sp>
        <p:nvSpPr>
          <p:cNvPr id="49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6.5.5 – Verify Dynamic NAT (Cont.)</a:t>
            </a:r>
            <a:endParaRPr b="0" lang="en-US" sz="2000" spc="-1" strike="noStrike">
              <a:latin typeface="Arial"/>
            </a:endParaRPr>
          </a:p>
        </p:txBody>
      </p:sp>
      <p:sp>
        <p:nvSpPr>
          <p:cNvPr id="493" name="PlaceHolder 3"/>
          <p:cNvSpPr>
            <a:spLocks noGrp="1"/>
          </p:cNvSpPr>
          <p:nvPr>
            <p:ph type="sldNum" idx="3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9E51C38F-A4D7-4C1C-B26C-DC8A88A5BE0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380880" y="685800"/>
            <a:ext cx="6095160" cy="3428280"/>
          </a:xfrm>
          <a:prstGeom prst="rect">
            <a:avLst/>
          </a:prstGeom>
          <a:ln w="0">
            <a:noFill/>
          </a:ln>
        </p:spPr>
      </p:sp>
      <p:sp>
        <p:nvSpPr>
          <p:cNvPr id="49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6.5 – Dynamic NAT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6.4.6 – Packet Tracer – Configure Dynamic NAT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496" name="PlaceHolder 3"/>
          <p:cNvSpPr>
            <a:spLocks noGrp="1"/>
          </p:cNvSpPr>
          <p:nvPr>
            <p:ph type="sldNum" idx="3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0330BFD-98E2-4A11-A668-88832550BF2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380880" y="685800"/>
            <a:ext cx="6095160" cy="3428280"/>
          </a:xfrm>
          <a:prstGeom prst="rect">
            <a:avLst/>
          </a:prstGeom>
          <a:ln w="0">
            <a:noFill/>
          </a:ln>
        </p:spPr>
      </p:sp>
      <p:sp>
        <p:nvSpPr>
          <p:cNvPr id="49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p:txBody>
      </p:sp>
      <p:sp>
        <p:nvSpPr>
          <p:cNvPr id="499" name="PlaceHolder 3"/>
          <p:cNvSpPr>
            <a:spLocks noGrp="1"/>
          </p:cNvSpPr>
          <p:nvPr>
            <p:ph type="sldNum" idx="4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1E4A87B7-4280-4F86-A432-C9F5BA1029CC}"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380880" y="685800"/>
            <a:ext cx="6095160" cy="3428280"/>
          </a:xfrm>
          <a:prstGeom prst="rect">
            <a:avLst/>
          </a:prstGeom>
          <a:ln w="0">
            <a:noFill/>
          </a:ln>
        </p:spPr>
      </p:sp>
      <p:sp>
        <p:nvSpPr>
          <p:cNvPr id="50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6.6.2 – Configure PAT to Use a Single IPv4 Address</a:t>
            </a:r>
            <a:endParaRPr b="0" lang="en-US" sz="2000" spc="-1" strike="noStrike">
              <a:latin typeface="Arial"/>
            </a:endParaRPr>
          </a:p>
        </p:txBody>
      </p:sp>
      <p:sp>
        <p:nvSpPr>
          <p:cNvPr id="502" name="PlaceHolder 3"/>
          <p:cNvSpPr>
            <a:spLocks noGrp="1"/>
          </p:cNvSpPr>
          <p:nvPr>
            <p:ph type="sldNum" idx="41"/>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43096ED-F42C-4BA9-ABF8-E312A44B824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380880" y="685800"/>
            <a:ext cx="6095160" cy="3428280"/>
          </a:xfrm>
          <a:prstGeom prst="rect">
            <a:avLst/>
          </a:prstGeom>
          <a:ln w="0">
            <a:noFill/>
          </a:ln>
        </p:spPr>
      </p:sp>
      <p:sp>
        <p:nvSpPr>
          <p:cNvPr id="50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6.6.3 – Configure PAT to Use an Address Pool</a:t>
            </a:r>
            <a:endParaRPr b="0" lang="en-US" sz="2000" spc="-1" strike="noStrike">
              <a:latin typeface="Arial"/>
            </a:endParaRPr>
          </a:p>
        </p:txBody>
      </p:sp>
      <p:sp>
        <p:nvSpPr>
          <p:cNvPr id="505" name="PlaceHolder 3"/>
          <p:cNvSpPr>
            <a:spLocks noGrp="1"/>
          </p:cNvSpPr>
          <p:nvPr>
            <p:ph type="sldNum" idx="4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58090FBD-3439-41E0-885C-1F450FC7F93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380880" y="685800"/>
            <a:ext cx="6095160" cy="3428280"/>
          </a:xfrm>
          <a:prstGeom prst="rect">
            <a:avLst/>
          </a:prstGeom>
          <a:ln w="0">
            <a:noFill/>
          </a:ln>
        </p:spPr>
      </p:sp>
      <p:sp>
        <p:nvSpPr>
          <p:cNvPr id="39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a:p>
            <a:pPr marL="216000" indent="-216000">
              <a:lnSpc>
                <a:spcPct val="100000"/>
              </a:lnSpc>
              <a:buNone/>
              <a:tabLst>
                <a:tab algn="l" pos="0"/>
              </a:tabLst>
            </a:pPr>
            <a:r>
              <a:rPr b="0" lang="en-US" sz="2000" spc="-1" strike="noStrike">
                <a:latin typeface="Arial"/>
              </a:rPr>
              <a:t>6.1.2 – IPv4 Address Space</a:t>
            </a:r>
            <a:endParaRPr b="0" lang="en-US" sz="2000" spc="-1" strike="noStrike">
              <a:latin typeface="Arial"/>
            </a:endParaRPr>
          </a:p>
        </p:txBody>
      </p:sp>
      <p:sp>
        <p:nvSpPr>
          <p:cNvPr id="400" name="PlaceHolder 3"/>
          <p:cNvSpPr>
            <a:spLocks noGrp="1"/>
          </p:cNvSpPr>
          <p:nvPr>
            <p:ph type="sldNum" idx="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C0BEFDCE-CF7C-4248-B082-D401DB424C2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380880" y="685800"/>
            <a:ext cx="6095160" cy="3428280"/>
          </a:xfrm>
          <a:prstGeom prst="rect">
            <a:avLst/>
          </a:prstGeom>
          <a:ln w="0">
            <a:noFill/>
          </a:ln>
        </p:spPr>
      </p:sp>
      <p:sp>
        <p:nvSpPr>
          <p:cNvPr id="50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6.6.4 – Analyze PAT – Server to PC</a:t>
            </a:r>
            <a:endParaRPr b="0" lang="en-US" sz="2000" spc="-1" strike="noStrike">
              <a:latin typeface="Arial"/>
            </a:endParaRPr>
          </a:p>
        </p:txBody>
      </p:sp>
      <p:sp>
        <p:nvSpPr>
          <p:cNvPr id="508" name="PlaceHolder 3"/>
          <p:cNvSpPr>
            <a:spLocks noGrp="1"/>
          </p:cNvSpPr>
          <p:nvPr>
            <p:ph type="sldNum" idx="4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71FBEF8-E5A1-470B-8B7E-FCC5156803A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380880" y="685800"/>
            <a:ext cx="6095160" cy="3428280"/>
          </a:xfrm>
          <a:prstGeom prst="rect">
            <a:avLst/>
          </a:prstGeom>
          <a:ln w="0">
            <a:noFill/>
          </a:ln>
        </p:spPr>
      </p:sp>
      <p:sp>
        <p:nvSpPr>
          <p:cNvPr id="51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6.6.5 – Analyze PAT – PC to Server</a:t>
            </a:r>
            <a:endParaRPr b="0" lang="en-US" sz="2000" spc="-1" strike="noStrike">
              <a:latin typeface="Arial"/>
            </a:endParaRPr>
          </a:p>
        </p:txBody>
      </p:sp>
      <p:sp>
        <p:nvSpPr>
          <p:cNvPr id="511" name="PlaceHolder 3"/>
          <p:cNvSpPr>
            <a:spLocks noGrp="1"/>
          </p:cNvSpPr>
          <p:nvPr>
            <p:ph type="sldNum" idx="4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A7C6814-071C-4790-BE83-7512DE3E1BD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380880" y="685800"/>
            <a:ext cx="6095160" cy="3428280"/>
          </a:xfrm>
          <a:prstGeom prst="rect">
            <a:avLst/>
          </a:prstGeom>
          <a:ln w="0">
            <a:noFill/>
          </a:ln>
        </p:spPr>
      </p:sp>
      <p:sp>
        <p:nvSpPr>
          <p:cNvPr id="51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6.6.5 – Analyze PAT – Server to PC</a:t>
            </a:r>
            <a:endParaRPr b="0" lang="en-US" sz="2000" spc="-1" strike="noStrike">
              <a:latin typeface="Arial"/>
            </a:endParaRPr>
          </a:p>
        </p:txBody>
      </p:sp>
      <p:sp>
        <p:nvSpPr>
          <p:cNvPr id="514" name="PlaceHolder 3"/>
          <p:cNvSpPr>
            <a:spLocks noGrp="1"/>
          </p:cNvSpPr>
          <p:nvPr>
            <p:ph type="sldNum" idx="4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68349461-5F47-409B-B93E-9F504E6D245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380880" y="685800"/>
            <a:ext cx="6095160" cy="3428280"/>
          </a:xfrm>
          <a:prstGeom prst="rect">
            <a:avLst/>
          </a:prstGeom>
          <a:ln w="0">
            <a:noFill/>
          </a:ln>
        </p:spPr>
      </p:sp>
      <p:sp>
        <p:nvSpPr>
          <p:cNvPr id="51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6.6.6 – Verify PAT</a:t>
            </a:r>
            <a:endParaRPr b="0" lang="en-US" sz="2000" spc="-1" strike="noStrike">
              <a:latin typeface="Arial"/>
            </a:endParaRPr>
          </a:p>
        </p:txBody>
      </p:sp>
      <p:sp>
        <p:nvSpPr>
          <p:cNvPr id="517" name="PlaceHolder 3"/>
          <p:cNvSpPr>
            <a:spLocks noGrp="1"/>
          </p:cNvSpPr>
          <p:nvPr>
            <p:ph type="sldNum" idx="4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7F22F37F-8CB7-4076-A555-FA6DB4DB7AB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380880" y="685800"/>
            <a:ext cx="6095160" cy="3428280"/>
          </a:xfrm>
          <a:prstGeom prst="rect">
            <a:avLst/>
          </a:prstGeom>
          <a:ln w="0">
            <a:noFill/>
          </a:ln>
        </p:spPr>
      </p:sp>
      <p:sp>
        <p:nvSpPr>
          <p:cNvPr id="51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6.6 – PAT</a:t>
            </a:r>
            <a:endParaRPr b="0" lang="en-US" sz="2000" spc="-1" strike="noStrike">
              <a:latin typeface="Arial"/>
            </a:endParaRPr>
          </a:p>
          <a:p>
            <a:pPr marL="216000" indent="-216000">
              <a:lnSpc>
                <a:spcPct val="100000"/>
              </a:lnSpc>
              <a:buNone/>
              <a:tabLst>
                <a:tab algn="l" pos="0"/>
              </a:tabLst>
            </a:pPr>
            <a:r>
              <a:rPr b="0" lang="en-US" sz="2000" spc="-1" strike="noStrike">
                <a:latin typeface="Arial"/>
              </a:rPr>
              <a:t>6.6.6 – Verify PAT (Cont.)</a:t>
            </a:r>
            <a:endParaRPr b="0" lang="en-US" sz="2000" spc="-1" strike="noStrike">
              <a:latin typeface="Arial"/>
            </a:endParaRPr>
          </a:p>
        </p:txBody>
      </p:sp>
      <p:sp>
        <p:nvSpPr>
          <p:cNvPr id="520" name="PlaceHolder 3"/>
          <p:cNvSpPr>
            <a:spLocks noGrp="1"/>
          </p:cNvSpPr>
          <p:nvPr>
            <p:ph type="sldNum" idx="4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A7C585A3-5D52-4DFE-8244-C3C88761F59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Img"/>
          </p:nvPr>
        </p:nvSpPr>
        <p:spPr>
          <a:xfrm>
            <a:off x="380880" y="685800"/>
            <a:ext cx="6095160" cy="3428280"/>
          </a:xfrm>
          <a:prstGeom prst="rect">
            <a:avLst/>
          </a:prstGeom>
          <a:ln w="0">
            <a:noFill/>
          </a:ln>
        </p:spPr>
      </p:sp>
      <p:sp>
        <p:nvSpPr>
          <p:cNvPr id="52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6.7 – NAT64</a:t>
            </a:r>
            <a:endParaRPr b="0" lang="en-US" sz="2000" spc="-1" strike="noStrike">
              <a:latin typeface="Arial"/>
            </a:endParaRPr>
          </a:p>
        </p:txBody>
      </p:sp>
      <p:sp>
        <p:nvSpPr>
          <p:cNvPr id="523" name="PlaceHolder 3"/>
          <p:cNvSpPr>
            <a:spLocks noGrp="1"/>
          </p:cNvSpPr>
          <p:nvPr>
            <p:ph type="sldNum" idx="4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E3414389-CBF8-4955-BAC4-65190A4FFAAC}"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380880" y="685800"/>
            <a:ext cx="6095160" cy="3428280"/>
          </a:xfrm>
          <a:prstGeom prst="rect">
            <a:avLst/>
          </a:prstGeom>
          <a:ln w="0">
            <a:noFill/>
          </a:ln>
        </p:spPr>
      </p:sp>
      <p:sp>
        <p:nvSpPr>
          <p:cNvPr id="52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6.7 – NAT64</a:t>
            </a:r>
            <a:endParaRPr b="0" lang="en-US" sz="2000" spc="-1" strike="noStrike">
              <a:latin typeface="Arial"/>
            </a:endParaRPr>
          </a:p>
          <a:p>
            <a:pPr marL="216000" indent="-216000">
              <a:lnSpc>
                <a:spcPct val="100000"/>
              </a:lnSpc>
              <a:buNone/>
              <a:tabLst>
                <a:tab algn="l" pos="0"/>
              </a:tabLst>
            </a:pPr>
            <a:r>
              <a:rPr b="0" lang="en-US" sz="2000" spc="-1" strike="noStrike">
                <a:latin typeface="Arial"/>
              </a:rPr>
              <a:t>6.7.1 – NAT for IPv6?</a:t>
            </a:r>
            <a:endParaRPr b="0" lang="en-US" sz="2000" spc="-1" strike="noStrike">
              <a:latin typeface="Arial"/>
            </a:endParaRPr>
          </a:p>
        </p:txBody>
      </p:sp>
      <p:sp>
        <p:nvSpPr>
          <p:cNvPr id="526" name="PlaceHolder 3"/>
          <p:cNvSpPr>
            <a:spLocks noGrp="1"/>
          </p:cNvSpPr>
          <p:nvPr>
            <p:ph type="sldNum" idx="4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1927F2D4-A30F-4130-A719-9FEBA1DDB88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380880" y="685800"/>
            <a:ext cx="6095160" cy="3428280"/>
          </a:xfrm>
          <a:prstGeom prst="rect">
            <a:avLst/>
          </a:prstGeom>
          <a:ln w="0">
            <a:noFill/>
          </a:ln>
        </p:spPr>
      </p:sp>
      <p:sp>
        <p:nvSpPr>
          <p:cNvPr id="52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6.7 – NAT64</a:t>
            </a:r>
            <a:endParaRPr b="0" lang="en-US" sz="2000" spc="-1" strike="noStrike">
              <a:latin typeface="Arial"/>
            </a:endParaRPr>
          </a:p>
          <a:p>
            <a:pPr marL="216000" indent="-216000">
              <a:lnSpc>
                <a:spcPct val="100000"/>
              </a:lnSpc>
              <a:buNone/>
              <a:tabLst>
                <a:tab algn="l" pos="0"/>
              </a:tabLst>
            </a:pPr>
            <a:r>
              <a:rPr b="0" lang="en-US" sz="2000" spc="-1" strike="noStrike">
                <a:latin typeface="Arial"/>
              </a:rPr>
              <a:t>6.7.2 – NAT64</a:t>
            </a:r>
            <a:endParaRPr b="0" lang="en-US" sz="2000" spc="-1" strike="noStrike">
              <a:latin typeface="Arial"/>
            </a:endParaRPr>
          </a:p>
        </p:txBody>
      </p:sp>
      <p:sp>
        <p:nvSpPr>
          <p:cNvPr id="529" name="PlaceHolder 3"/>
          <p:cNvSpPr>
            <a:spLocks noGrp="1"/>
          </p:cNvSpPr>
          <p:nvPr>
            <p:ph type="sldNum" idx="5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2D4563F2-14F1-4430-BDD5-BB21492B7A2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380880" y="685800"/>
            <a:ext cx="6095160" cy="3428280"/>
          </a:xfrm>
          <a:prstGeom prst="rect">
            <a:avLst/>
          </a:prstGeom>
          <a:ln w="0">
            <a:noFill/>
          </a:ln>
        </p:spPr>
      </p:sp>
      <p:sp>
        <p:nvSpPr>
          <p:cNvPr id="40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a:p>
            <a:pPr marL="216000" indent="-216000">
              <a:lnSpc>
                <a:spcPct val="100000"/>
              </a:lnSpc>
              <a:buNone/>
              <a:tabLst>
                <a:tab algn="l" pos="0"/>
              </a:tabLst>
            </a:pPr>
            <a:r>
              <a:rPr b="0" lang="en-US" sz="2000" spc="-1" strike="noStrike">
                <a:latin typeface="Arial"/>
              </a:rPr>
              <a:t>6.1.2 – What is NAT</a:t>
            </a:r>
            <a:endParaRPr b="0" lang="en-US" sz="2000" spc="-1" strike="noStrike">
              <a:latin typeface="Arial"/>
            </a:endParaRPr>
          </a:p>
        </p:txBody>
      </p:sp>
      <p:sp>
        <p:nvSpPr>
          <p:cNvPr id="403" name="PlaceHolder 3"/>
          <p:cNvSpPr>
            <a:spLocks noGrp="1"/>
          </p:cNvSpPr>
          <p:nvPr>
            <p:ph type="sldNum" idx="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3A90FC05-5157-4853-8D34-6F208B7215D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380880" y="685800"/>
            <a:ext cx="6095160" cy="3428280"/>
          </a:xfrm>
          <a:prstGeom prst="rect">
            <a:avLst/>
          </a:prstGeom>
          <a:ln w="0">
            <a:noFill/>
          </a:ln>
        </p:spPr>
      </p:sp>
      <p:sp>
        <p:nvSpPr>
          <p:cNvPr id="40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a:p>
            <a:pPr marL="216000" indent="-216000">
              <a:lnSpc>
                <a:spcPct val="100000"/>
              </a:lnSpc>
              <a:buNone/>
              <a:tabLst>
                <a:tab algn="l" pos="0"/>
              </a:tabLst>
            </a:pPr>
            <a:r>
              <a:rPr b="0" lang="en-US" sz="2000" spc="-1" strike="noStrike">
                <a:latin typeface="Arial"/>
              </a:rPr>
              <a:t>6.1.3 – How NAT Works</a:t>
            </a:r>
            <a:endParaRPr b="0" lang="en-US" sz="2000" spc="-1" strike="noStrike">
              <a:latin typeface="Arial"/>
            </a:endParaRPr>
          </a:p>
        </p:txBody>
      </p:sp>
      <p:sp>
        <p:nvSpPr>
          <p:cNvPr id="406" name="PlaceHolder 3"/>
          <p:cNvSpPr>
            <a:spLocks noGrp="1"/>
          </p:cNvSpPr>
          <p:nvPr>
            <p:ph type="sldNum" idx="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AE958C5-B8A5-48B9-B5F0-2B476284AEE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380880" y="685800"/>
            <a:ext cx="6095160" cy="3428280"/>
          </a:xfrm>
          <a:prstGeom prst="rect">
            <a:avLst/>
          </a:prstGeom>
          <a:ln w="0">
            <a:noFill/>
          </a:ln>
        </p:spPr>
      </p:sp>
      <p:sp>
        <p:nvSpPr>
          <p:cNvPr id="40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a:p>
            <a:pPr marL="216000" indent="-216000">
              <a:lnSpc>
                <a:spcPct val="100000"/>
              </a:lnSpc>
              <a:buNone/>
              <a:tabLst>
                <a:tab algn="l" pos="0"/>
              </a:tabLst>
            </a:pPr>
            <a:r>
              <a:rPr b="0" lang="en-US" sz="2000" spc="-1" strike="noStrike">
                <a:latin typeface="Arial"/>
              </a:rPr>
              <a:t>6.1.4 – NAT Terminology</a:t>
            </a:r>
            <a:endParaRPr b="0" lang="en-US" sz="2000" spc="-1" strike="noStrike">
              <a:latin typeface="Arial"/>
            </a:endParaRPr>
          </a:p>
        </p:txBody>
      </p:sp>
      <p:sp>
        <p:nvSpPr>
          <p:cNvPr id="409" name="PlaceHolder 3"/>
          <p:cNvSpPr>
            <a:spLocks noGrp="1"/>
          </p:cNvSpPr>
          <p:nvPr>
            <p:ph type="sldNum" idx="1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29ABF28A-5E9F-4318-9C67-A790F984B8E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380880" y="685800"/>
            <a:ext cx="6095160" cy="3428280"/>
          </a:xfrm>
          <a:prstGeom prst="rect">
            <a:avLst/>
          </a:prstGeom>
          <a:ln w="0">
            <a:noFill/>
          </a:ln>
        </p:spPr>
      </p:sp>
      <p:sp>
        <p:nvSpPr>
          <p:cNvPr id="41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6.1 – NAT Characteristics</a:t>
            </a:r>
            <a:endParaRPr b="0" lang="en-US" sz="2000" spc="-1" strike="noStrike">
              <a:latin typeface="Arial"/>
            </a:endParaRPr>
          </a:p>
          <a:p>
            <a:pPr marL="216000" indent="-216000">
              <a:lnSpc>
                <a:spcPct val="100000"/>
              </a:lnSpc>
              <a:buNone/>
              <a:tabLst>
                <a:tab algn="l" pos="0"/>
              </a:tabLst>
            </a:pPr>
            <a:r>
              <a:rPr b="0" lang="en-US" sz="2000" spc="-1" strike="noStrike">
                <a:latin typeface="Arial"/>
              </a:rPr>
              <a:t>6.1.4 – NAT Terminology (Cont.)</a:t>
            </a:r>
            <a:endParaRPr b="0" lang="en-US" sz="2000" spc="-1" strike="noStrike">
              <a:latin typeface="Arial"/>
            </a:endParaRPr>
          </a:p>
          <a:p>
            <a:pPr marL="216000" indent="-216000">
              <a:lnSpc>
                <a:spcPct val="100000"/>
              </a:lnSpc>
              <a:buNone/>
              <a:tabLst>
                <a:tab algn="l" pos="0"/>
              </a:tabLst>
            </a:pPr>
            <a:r>
              <a:rPr b="0" lang="en-US" sz="2000" spc="-1" strike="noStrike">
                <a:latin typeface="Arial"/>
              </a:rPr>
              <a:t>6.1.5 – Check Your Understanding – NAT Characteristics</a:t>
            </a:r>
            <a:endParaRPr b="0" lang="en-US" sz="2000" spc="-1" strike="noStrike">
              <a:latin typeface="Arial"/>
            </a:endParaRPr>
          </a:p>
        </p:txBody>
      </p:sp>
      <p:sp>
        <p:nvSpPr>
          <p:cNvPr id="412" name="PlaceHolder 3"/>
          <p:cNvSpPr>
            <a:spLocks noGrp="1"/>
          </p:cNvSpPr>
          <p:nvPr>
            <p:ph type="sldNum" idx="11"/>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677D9A6-C1DB-409E-AA0C-E14901E5DCB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380880" y="685800"/>
            <a:ext cx="6095160" cy="3428280"/>
          </a:xfrm>
          <a:prstGeom prst="rect">
            <a:avLst/>
          </a:prstGeom>
          <a:ln w="0">
            <a:noFill/>
          </a:ln>
        </p:spPr>
      </p:sp>
      <p:sp>
        <p:nvSpPr>
          <p:cNvPr id="41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6.0 – NAT for IPv4</a:t>
            </a:r>
            <a:endParaRPr b="0" lang="en-US" sz="2000" spc="-1" strike="noStrike">
              <a:latin typeface="Arial"/>
            </a:endParaRPr>
          </a:p>
          <a:p>
            <a:pPr marL="216000" indent="-216000">
              <a:lnSpc>
                <a:spcPct val="100000"/>
              </a:lnSpc>
              <a:buNone/>
              <a:tabLst>
                <a:tab algn="l" pos="0"/>
              </a:tabLst>
            </a:pPr>
            <a:r>
              <a:rPr b="0" lang="en-US" sz="2000" spc="-1" strike="noStrike">
                <a:latin typeface="Arial"/>
              </a:rPr>
              <a:t>6.2 – Types of NAT</a:t>
            </a:r>
            <a:endParaRPr b="0" lang="en-US" sz="2000" spc="-1" strike="noStrike">
              <a:latin typeface="Arial"/>
            </a:endParaRPr>
          </a:p>
        </p:txBody>
      </p:sp>
      <p:sp>
        <p:nvSpPr>
          <p:cNvPr id="415" name="PlaceHolder 3"/>
          <p:cNvSpPr>
            <a:spLocks noGrp="1"/>
          </p:cNvSpPr>
          <p:nvPr>
            <p:ph type="sldNum" idx="1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ACCC144A-9916-4797-AC78-ED91668DBCCF}"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D7BD305-3862-415C-B194-DD142979307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2D56E315-6B77-41D6-A8BF-0D6F45CC583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CD5AF26E-EDEB-49FD-88E9-65132052B35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2CBCE540-693C-492F-9A05-4A57DCB8F20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C9B8C202-ABD5-4691-90F7-770CBD15589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4A0BA71-5A23-491A-B513-80F6B4AA066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8D1710A-DA8F-4B92-B841-59CCEF5D9E4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612C3B5-70F4-4742-B286-3ADF4914CC0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D3F7D63-CC66-4BA4-8883-27356D5F135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D1D7699C-F30F-4588-9679-F0ABB50994A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8DD73CEC-707A-4D63-B641-1E2E4CCA57D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95441384-4324-4DE8-8EBC-5C705AE265C9}"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8c6f4"/>
        </a:solidFill>
      </p:bgPr>
    </p:bg>
    <p:spTree>
      <p:nvGrpSpPr>
        <p:cNvPr id="1" name=""/>
        <p:cNvGrpSpPr/>
        <p:nvPr/>
      </p:nvGrpSpPr>
      <p:grpSpPr>
        <a:xfrm>
          <a:off x="0" y="0"/>
          <a:ext cx="0" cy="0"/>
          <a:chOff x="0" y="0"/>
          <a:chExt cx="0" cy="0"/>
        </a:xfrm>
      </p:grpSpPr>
      <p:sp>
        <p:nvSpPr>
          <p:cNvPr id="0" name="Rectangle 7" hidden="1"/>
          <p:cNvSpPr/>
          <p:nvPr/>
        </p:nvSpPr>
        <p:spPr>
          <a:xfrm>
            <a:off x="8389080" y="474372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4EE3438E-B4E1-4C78-B20F-B74BB96B8C0C}" type="slidenum">
              <a:rPr b="0" lang="en-US" sz="600" spc="-1" strike="noStrike">
                <a:solidFill>
                  <a:srgbClr val="d9d9d9"/>
                </a:solidFill>
                <a:latin typeface="Arial"/>
                <a:ea typeface="DejaVu Sans"/>
              </a:rPr>
              <a:t>24</a:t>
            </a:fld>
            <a:endParaRPr b="0" lang="en-US" sz="600" spc="-1" strike="noStrike">
              <a:latin typeface="Arial"/>
            </a:endParaRPr>
          </a:p>
        </p:txBody>
      </p:sp>
      <p:sp>
        <p:nvSpPr>
          <p:cNvPr id="1" name="Rectangle 4" hidden="1"/>
          <p:cNvSpPr/>
          <p:nvPr/>
        </p:nvSpPr>
        <p:spPr>
          <a:xfrm>
            <a:off x="5867640" y="4742280"/>
            <a:ext cx="265716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2019  Cisco and/or its affiliates. All rights reserved.   Cisco Confidential</a:t>
            </a:r>
            <a:endParaRPr b="0" lang="en-US" sz="600" spc="-1" strike="noStrike">
              <a:latin typeface="Arial"/>
            </a:endParaRPr>
          </a:p>
        </p:txBody>
      </p:sp>
      <p:grpSp>
        <p:nvGrpSpPr>
          <p:cNvPr id="2" name="Group 4"/>
          <p:cNvGrpSpPr/>
          <p:nvPr/>
        </p:nvGrpSpPr>
        <p:grpSpPr>
          <a:xfrm>
            <a:off x="507960" y="4715280"/>
            <a:ext cx="339480" cy="180000"/>
            <a:chOff x="507960" y="4715280"/>
            <a:chExt cx="339480" cy="180000"/>
          </a:xfrm>
        </p:grpSpPr>
        <p:sp>
          <p:nvSpPr>
            <p:cNvPr id="3"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4"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5"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6"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7"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0"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1"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2"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3"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5"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6"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pic>
        <p:nvPicPr>
          <p:cNvPr id="17" name="Picture 2" descr=""/>
          <p:cNvPicPr/>
          <p:nvPr/>
        </p:nvPicPr>
        <p:blipFill>
          <a:blip r:embed="rId2"/>
          <a:stretch/>
        </p:blipFill>
        <p:spPr>
          <a:xfrm>
            <a:off x="0" y="0"/>
            <a:ext cx="9143280" cy="5142960"/>
          </a:xfrm>
          <a:prstGeom prst="rect">
            <a:avLst/>
          </a:prstGeom>
          <a:ln w="0">
            <a:noFill/>
          </a:ln>
        </p:spPr>
      </p:pic>
      <p:grpSp>
        <p:nvGrpSpPr>
          <p:cNvPr id="18" name="Group 4"/>
          <p:cNvGrpSpPr/>
          <p:nvPr/>
        </p:nvGrpSpPr>
        <p:grpSpPr>
          <a:xfrm>
            <a:off x="492120" y="395280"/>
            <a:ext cx="796320" cy="423000"/>
            <a:chOff x="492120" y="395280"/>
            <a:chExt cx="796320" cy="423000"/>
          </a:xfrm>
        </p:grpSpPr>
        <p:sp>
          <p:nvSpPr>
            <p:cNvPr id="19" name="Rectangle 5"/>
            <p:cNvSpPr/>
            <p:nvPr/>
          </p:nvSpPr>
          <p:spPr>
            <a:xfrm>
              <a:off x="717480" y="676440"/>
              <a:ext cx="34200" cy="138960"/>
            </a:xfrm>
            <a:prstGeom prst="rect">
              <a:avLst/>
            </a:prstGeom>
            <a:solidFill>
              <a:schemeClr val="accent5"/>
            </a:solidFill>
            <a:ln w="0">
              <a:noFill/>
            </a:ln>
          </p:spPr>
          <p:style>
            <a:lnRef idx="0"/>
            <a:fillRef idx="0"/>
            <a:effectRef idx="0"/>
            <a:fontRef idx="minor"/>
          </p:style>
        </p:sp>
        <p:sp>
          <p:nvSpPr>
            <p:cNvPr id="20" name="Freeform 6"/>
            <p:cNvSpPr/>
            <p:nvPr/>
          </p:nvSpPr>
          <p:spPr>
            <a:xfrm>
              <a:off x="928800" y="674640"/>
              <a:ext cx="104040" cy="1436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1" name="Freeform 7"/>
            <p:cNvSpPr/>
            <p:nvPr/>
          </p:nvSpPr>
          <p:spPr>
            <a:xfrm>
              <a:off x="563400" y="674640"/>
              <a:ext cx="105480" cy="1436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2" name="Freeform 8"/>
            <p:cNvSpPr/>
            <p:nvPr/>
          </p:nvSpPr>
          <p:spPr>
            <a:xfrm>
              <a:off x="1071720" y="674640"/>
              <a:ext cx="143640" cy="1436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3" name="Freeform 9"/>
            <p:cNvSpPr/>
            <p:nvPr/>
          </p:nvSpPr>
          <p:spPr>
            <a:xfrm>
              <a:off x="798480" y="674640"/>
              <a:ext cx="94680" cy="1436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4" name="Freeform 10"/>
            <p:cNvSpPr/>
            <p:nvPr/>
          </p:nvSpPr>
          <p:spPr>
            <a:xfrm>
              <a:off x="492120" y="509760"/>
              <a:ext cx="34200" cy="7056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5" name="Freeform 11"/>
            <p:cNvSpPr/>
            <p:nvPr/>
          </p:nvSpPr>
          <p:spPr>
            <a:xfrm>
              <a:off x="587520" y="461880"/>
              <a:ext cx="34200" cy="1184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6" name="Freeform 12"/>
            <p:cNvSpPr/>
            <p:nvPr/>
          </p:nvSpPr>
          <p:spPr>
            <a:xfrm>
              <a:off x="682560" y="395280"/>
              <a:ext cx="34200" cy="219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7" name="Freeform 13"/>
            <p:cNvSpPr/>
            <p:nvPr/>
          </p:nvSpPr>
          <p:spPr>
            <a:xfrm>
              <a:off x="777960" y="461880"/>
              <a:ext cx="34200" cy="1184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8" name="Freeform 14"/>
            <p:cNvSpPr/>
            <p:nvPr/>
          </p:nvSpPr>
          <p:spPr>
            <a:xfrm>
              <a:off x="873000" y="509760"/>
              <a:ext cx="34200" cy="7056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9" name="Freeform 15"/>
            <p:cNvSpPr/>
            <p:nvPr/>
          </p:nvSpPr>
          <p:spPr>
            <a:xfrm>
              <a:off x="968400" y="461880"/>
              <a:ext cx="34200" cy="1184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0" name="Freeform 16"/>
            <p:cNvSpPr/>
            <p:nvPr/>
          </p:nvSpPr>
          <p:spPr>
            <a:xfrm>
              <a:off x="1063800" y="395280"/>
              <a:ext cx="34200" cy="219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31" name="Freeform 17"/>
            <p:cNvSpPr/>
            <p:nvPr/>
          </p:nvSpPr>
          <p:spPr>
            <a:xfrm>
              <a:off x="1158840" y="461880"/>
              <a:ext cx="34200" cy="1184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2" name="Freeform 18"/>
            <p:cNvSpPr/>
            <p:nvPr/>
          </p:nvSpPr>
          <p:spPr>
            <a:xfrm>
              <a:off x="1254240" y="509760"/>
              <a:ext cx="34200" cy="7056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Rectangle 7"/>
          <p:cNvSpPr/>
          <p:nvPr/>
        </p:nvSpPr>
        <p:spPr>
          <a:xfrm>
            <a:off x="8389080" y="474372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D46440CF-3C4D-4C9E-97E2-48CAF383C728}" type="slidenum">
              <a:rPr b="0" lang="en-US" sz="600" spc="-1" strike="noStrike">
                <a:solidFill>
                  <a:srgbClr val="d9d9d9"/>
                </a:solidFill>
                <a:latin typeface="Arial"/>
                <a:ea typeface="DejaVu Sans"/>
              </a:rPr>
              <a:t>&lt;number&gt;</a:t>
            </a:fld>
            <a:endParaRPr b="0" lang="en-US" sz="600" spc="-1" strike="noStrike">
              <a:latin typeface="Arial"/>
            </a:endParaRPr>
          </a:p>
        </p:txBody>
      </p:sp>
      <p:sp>
        <p:nvSpPr>
          <p:cNvPr id="72" name="Rectangle 4"/>
          <p:cNvSpPr/>
          <p:nvPr/>
        </p:nvSpPr>
        <p:spPr>
          <a:xfrm>
            <a:off x="5867640" y="4742280"/>
            <a:ext cx="265716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2019  Cisco and/or its affiliates. All rights reserved.   Cisco Confidential</a:t>
            </a:r>
            <a:endParaRPr b="0" lang="en-US" sz="600" spc="-1" strike="noStrike">
              <a:latin typeface="Arial"/>
            </a:endParaRPr>
          </a:p>
        </p:txBody>
      </p:sp>
      <p:grpSp>
        <p:nvGrpSpPr>
          <p:cNvPr id="73" name="Group 4"/>
          <p:cNvGrpSpPr/>
          <p:nvPr/>
        </p:nvGrpSpPr>
        <p:grpSpPr>
          <a:xfrm>
            <a:off x="507960" y="4715280"/>
            <a:ext cx="339480" cy="180000"/>
            <a:chOff x="507960" y="4715280"/>
            <a:chExt cx="339480" cy="180000"/>
          </a:xfrm>
        </p:grpSpPr>
        <p:sp>
          <p:nvSpPr>
            <p:cNvPr id="74"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75"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76"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77"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78"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79"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0"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1"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2"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3"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4"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5"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6"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7"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88"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ea typeface="ＭＳ Ｐゴシック"/>
              </a:defRPr>
            </a:lvl1pPr>
          </a:lstStyle>
          <a:p>
            <a:pPr algn="r">
              <a:lnSpc>
                <a:spcPct val="100000"/>
              </a:lnSpc>
              <a:buNone/>
            </a:pPr>
            <a:fld id="{5F689206-1FD7-4467-A17A-67EC9C31EB9F}" type="slidenum">
              <a:rPr b="0" lang="en-US" sz="520" spc="-1" strike="noStrike">
                <a:solidFill>
                  <a:srgbClr val="595959"/>
                </a:solidFill>
                <a:latin typeface="Arial"/>
                <a:ea typeface="ＭＳ Ｐゴシック"/>
              </a:rPr>
              <a:t>&lt;number&gt;</a:t>
            </a:fld>
            <a:endParaRPr b="0" lang="en-US" sz="520" spc="-1" strike="noStrike">
              <a:latin typeface="Times New Roman"/>
            </a:endParaRPr>
          </a:p>
        </p:txBody>
      </p:sp>
      <p:sp>
        <p:nvSpPr>
          <p:cNvPr id="8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Rectangle 7" hidden="1"/>
          <p:cNvSpPr/>
          <p:nvPr/>
        </p:nvSpPr>
        <p:spPr>
          <a:xfrm>
            <a:off x="8389080" y="474372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7738245B-E67C-4BE9-BF5F-1D675A9D8295}" type="slidenum">
              <a:rPr b="0" lang="en-US" sz="600" spc="-1" strike="noStrike">
                <a:solidFill>
                  <a:srgbClr val="d9d9d9"/>
                </a:solidFill>
                <a:latin typeface="Arial"/>
                <a:ea typeface="DejaVu Sans"/>
              </a:rPr>
              <a:t>&lt;number&gt;</a:t>
            </a:fld>
            <a:endParaRPr b="0" lang="en-US" sz="600" spc="-1" strike="noStrike">
              <a:latin typeface="Arial"/>
            </a:endParaRPr>
          </a:p>
        </p:txBody>
      </p:sp>
      <p:sp>
        <p:nvSpPr>
          <p:cNvPr id="128" name="Rectangle 4" hidden="1"/>
          <p:cNvSpPr/>
          <p:nvPr/>
        </p:nvSpPr>
        <p:spPr>
          <a:xfrm>
            <a:off x="5867640" y="4742280"/>
            <a:ext cx="265716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2019  Cisco and/or its affiliates. All rights reserved.   Cisco Confidential</a:t>
            </a:r>
            <a:endParaRPr b="0" lang="en-US" sz="600" spc="-1" strike="noStrike">
              <a:latin typeface="Arial"/>
            </a:endParaRPr>
          </a:p>
        </p:txBody>
      </p:sp>
      <p:grpSp>
        <p:nvGrpSpPr>
          <p:cNvPr id="129" name="Group 4"/>
          <p:cNvGrpSpPr/>
          <p:nvPr/>
        </p:nvGrpSpPr>
        <p:grpSpPr>
          <a:xfrm>
            <a:off x="507960" y="4715280"/>
            <a:ext cx="339480" cy="180000"/>
            <a:chOff x="507960" y="4715280"/>
            <a:chExt cx="339480" cy="180000"/>
          </a:xfrm>
        </p:grpSpPr>
        <p:sp>
          <p:nvSpPr>
            <p:cNvPr id="130"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131"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132"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133"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134"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135"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36"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37"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38"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39"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40"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1"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42"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3"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144" name="Rectangle 6"/>
          <p:cNvSpPr/>
          <p:nvPr/>
        </p:nvSpPr>
        <p:spPr>
          <a:xfrm>
            <a:off x="0" y="0"/>
            <a:ext cx="9143280" cy="5142600"/>
          </a:xfrm>
          <a:prstGeom prst="rect">
            <a:avLst/>
          </a:prstGeom>
          <a:solidFill>
            <a:srgbClr val="00394f"/>
          </a:solidFill>
          <a:ln>
            <a:noFill/>
          </a:ln>
        </p:spPr>
        <p:style>
          <a:lnRef idx="2">
            <a:schemeClr val="accent1">
              <a:shade val="50000"/>
            </a:schemeClr>
          </a:lnRef>
          <a:fillRef idx="1">
            <a:schemeClr val="accent1"/>
          </a:fillRef>
          <a:effectRef idx="0">
            <a:schemeClr val="accent1"/>
          </a:effectRef>
          <a:fontRef idx="minor"/>
        </p:style>
      </p:sp>
      <p:sp>
        <p:nvSpPr>
          <p:cNvPr id="145" name="Rectangle 7"/>
          <p:cNvSpPr/>
          <p:nvPr/>
        </p:nvSpPr>
        <p:spPr>
          <a:xfrm>
            <a:off x="8389080" y="474372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C7AB3DA4-7487-46EC-8795-5DAF85C7B965}" type="slidenum">
              <a:rPr b="0" lang="en-US" sz="600" spc="-1" strike="noStrike">
                <a:solidFill>
                  <a:srgbClr val="086d8e"/>
                </a:solidFill>
                <a:latin typeface="Arial"/>
                <a:ea typeface="DejaVu Sans"/>
              </a:rPr>
              <a:t>&lt;number&gt;</a:t>
            </a:fld>
            <a:endParaRPr b="0" lang="en-US" sz="600" spc="-1" strike="noStrike">
              <a:latin typeface="Arial"/>
            </a:endParaRPr>
          </a:p>
        </p:txBody>
      </p:sp>
      <p:sp>
        <p:nvSpPr>
          <p:cNvPr id="146" name="Rectangle 4"/>
          <p:cNvSpPr/>
          <p:nvPr/>
        </p:nvSpPr>
        <p:spPr>
          <a:xfrm>
            <a:off x="5867640" y="4742280"/>
            <a:ext cx="265716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086d8e"/>
                </a:solidFill>
                <a:latin typeface="Arial"/>
                <a:ea typeface="DejaVu Sans"/>
              </a:rPr>
              <a:t>© 2016  Cisco and/or its affiliates. All rights reserved.   Cisco Confidential</a:t>
            </a:r>
            <a:endParaRPr b="0" lang="en-US" sz="600" spc="-1" strike="noStrike">
              <a:latin typeface="Arial"/>
            </a:endParaRPr>
          </a:p>
        </p:txBody>
      </p:sp>
      <p:grpSp>
        <p:nvGrpSpPr>
          <p:cNvPr id="147" name="Group 4"/>
          <p:cNvGrpSpPr/>
          <p:nvPr/>
        </p:nvGrpSpPr>
        <p:grpSpPr>
          <a:xfrm>
            <a:off x="507960" y="4715280"/>
            <a:ext cx="339480" cy="180000"/>
            <a:chOff x="507960" y="4715280"/>
            <a:chExt cx="339480" cy="180000"/>
          </a:xfrm>
        </p:grpSpPr>
        <p:sp>
          <p:nvSpPr>
            <p:cNvPr id="148" name="Rectangle 5"/>
            <p:cNvSpPr/>
            <p:nvPr/>
          </p:nvSpPr>
          <p:spPr>
            <a:xfrm>
              <a:off x="604440" y="4835160"/>
              <a:ext cx="14040" cy="59040"/>
            </a:xfrm>
            <a:prstGeom prst="rect">
              <a:avLst/>
            </a:prstGeom>
            <a:solidFill>
              <a:srgbClr val="086d8e"/>
            </a:solidFill>
            <a:ln w="0">
              <a:noFill/>
            </a:ln>
          </p:spPr>
          <p:style>
            <a:lnRef idx="0"/>
            <a:fillRef idx="0"/>
            <a:effectRef idx="0"/>
            <a:fontRef idx="minor"/>
          </p:style>
        </p:sp>
        <p:sp>
          <p:nvSpPr>
            <p:cNvPr id="149"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fillRef idx="0"/>
            <a:effectRef idx="0"/>
            <a:fontRef idx="minor"/>
          </p:style>
        </p:sp>
        <p:sp>
          <p:nvSpPr>
            <p:cNvPr id="150"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fillRef idx="0"/>
            <a:effectRef idx="0"/>
            <a:fontRef idx="minor"/>
          </p:style>
        </p:sp>
        <p:sp>
          <p:nvSpPr>
            <p:cNvPr id="151"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w="0">
              <a:noFill/>
            </a:ln>
          </p:spPr>
          <p:style>
            <a:lnRef idx="0"/>
            <a:fillRef idx="0"/>
            <a:effectRef idx="0"/>
            <a:fontRef idx="minor"/>
          </p:style>
        </p:sp>
        <p:sp>
          <p:nvSpPr>
            <p:cNvPr id="152"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w="0">
              <a:noFill/>
            </a:ln>
          </p:spPr>
          <p:style>
            <a:lnRef idx="0"/>
            <a:fillRef idx="0"/>
            <a:effectRef idx="0"/>
            <a:fontRef idx="minor"/>
          </p:style>
        </p:sp>
        <p:sp>
          <p:nvSpPr>
            <p:cNvPr id="153"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fillRef idx="0"/>
            <a:effectRef idx="0"/>
            <a:fontRef idx="minor"/>
          </p:style>
        </p:sp>
        <p:sp>
          <p:nvSpPr>
            <p:cNvPr id="154"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55"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w="0">
              <a:noFill/>
            </a:ln>
          </p:spPr>
          <p:style>
            <a:lnRef idx="0"/>
            <a:fillRef idx="0"/>
            <a:effectRef idx="0"/>
            <a:fontRef idx="minor"/>
          </p:style>
        </p:sp>
        <p:sp>
          <p:nvSpPr>
            <p:cNvPr id="156"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57"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fillRef idx="0"/>
            <a:effectRef idx="0"/>
            <a:fontRef idx="minor"/>
          </p:style>
        </p:sp>
        <p:sp>
          <p:nvSpPr>
            <p:cNvPr id="158"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59"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w="0">
              <a:noFill/>
            </a:ln>
          </p:spPr>
          <p:style>
            <a:lnRef idx="0"/>
            <a:fillRef idx="0"/>
            <a:effectRef idx="0"/>
            <a:fontRef idx="minor"/>
          </p:style>
        </p:sp>
        <p:sp>
          <p:nvSpPr>
            <p:cNvPr id="160"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61"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w="0">
              <a:noFill/>
            </a:ln>
          </p:spPr>
          <p:style>
            <a:lnRef idx="0"/>
            <a:fillRef idx="0"/>
            <a:effectRef idx="0"/>
            <a:fontRef idx="minor"/>
          </p:style>
        </p:sp>
      </p:grpSp>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0" name="Rectangle 7"/>
          <p:cNvSpPr/>
          <p:nvPr/>
        </p:nvSpPr>
        <p:spPr>
          <a:xfrm>
            <a:off x="8389080" y="474372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8363FFF4-8DB9-497E-8EC7-047EE6EB0169}" type="slidenum">
              <a:rPr b="0" lang="en-US" sz="600" spc="-1" strike="noStrike">
                <a:solidFill>
                  <a:srgbClr val="d9d9d9"/>
                </a:solidFill>
                <a:latin typeface="Arial"/>
                <a:ea typeface="DejaVu Sans"/>
              </a:rPr>
              <a:t>&lt;number&gt;</a:t>
            </a:fld>
            <a:endParaRPr b="0" lang="en-US" sz="600" spc="-1" strike="noStrike">
              <a:latin typeface="Arial"/>
            </a:endParaRPr>
          </a:p>
        </p:txBody>
      </p:sp>
      <p:sp>
        <p:nvSpPr>
          <p:cNvPr id="201" name="Rectangle 4"/>
          <p:cNvSpPr/>
          <p:nvPr/>
        </p:nvSpPr>
        <p:spPr>
          <a:xfrm>
            <a:off x="5867640" y="4742280"/>
            <a:ext cx="265716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2019  Cisco and/or its affiliates. All rights reserved.   Cisco Confidential</a:t>
            </a:r>
            <a:endParaRPr b="0" lang="en-US" sz="600" spc="-1" strike="noStrike">
              <a:latin typeface="Arial"/>
            </a:endParaRPr>
          </a:p>
        </p:txBody>
      </p:sp>
      <p:grpSp>
        <p:nvGrpSpPr>
          <p:cNvPr id="202" name="Group 4"/>
          <p:cNvGrpSpPr/>
          <p:nvPr/>
        </p:nvGrpSpPr>
        <p:grpSpPr>
          <a:xfrm>
            <a:off x="507960" y="4715280"/>
            <a:ext cx="339480" cy="180000"/>
            <a:chOff x="507960" y="4715280"/>
            <a:chExt cx="339480" cy="180000"/>
          </a:xfrm>
        </p:grpSpPr>
        <p:sp>
          <p:nvSpPr>
            <p:cNvPr id="203"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204"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05"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06"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07"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08"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09"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0"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11"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2"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13"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4"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15"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6"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Relationship Id="rId3"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69440" y="2316600"/>
            <a:ext cx="6671880" cy="107928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3600" spc="-1" strike="noStrike">
                <a:solidFill>
                  <a:srgbClr val="afe8fb"/>
                </a:solidFill>
                <a:latin typeface="Arial"/>
                <a:ea typeface="ＭＳ Ｐゴシック"/>
              </a:rPr>
              <a:t>Module 6: NAT for IPv4</a:t>
            </a:r>
            <a:endParaRPr b="0" lang="en-US" sz="3600" spc="-1" strike="noStrike">
              <a:latin typeface="Arial"/>
            </a:endParaRPr>
          </a:p>
        </p:txBody>
      </p:sp>
      <p:sp>
        <p:nvSpPr>
          <p:cNvPr id="262" name="PlaceHolder 2"/>
          <p:cNvSpPr>
            <a:spLocks noGrp="1"/>
          </p:cNvSpPr>
          <p:nvPr>
            <p:ph type="subTitle"/>
          </p:nvPr>
        </p:nvSpPr>
        <p:spPr>
          <a:xfrm>
            <a:off x="469440" y="3809520"/>
            <a:ext cx="2368080" cy="901440"/>
          </a:xfrm>
          <a:prstGeom prst="rect">
            <a:avLst/>
          </a:prstGeom>
          <a:noFill/>
          <a:ln w="0">
            <a:noFill/>
          </a:ln>
        </p:spPr>
        <p:txBody>
          <a:bodyPr lIns="90000" rIns="90000" tIns="45000" bIns="45000" anchor="b">
            <a:noAutofit/>
          </a:bodyPr>
          <a:p>
            <a:pPr>
              <a:lnSpc>
                <a:spcPct val="100000"/>
              </a:lnSpc>
              <a:buNone/>
              <a:tabLst>
                <a:tab algn="l" pos="0"/>
              </a:tabLst>
            </a:pPr>
            <a:r>
              <a:rPr b="0" lang="en-US" sz="1200" spc="-1" strike="noStrike">
                <a:solidFill>
                  <a:srgbClr val="afe8fb"/>
                </a:solidFill>
                <a:latin typeface="Arial"/>
              </a:rPr>
              <a:t>Enterprise Networking, Security, and Automation v7.0 (ENSA) </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Tree>
  </p:cSld>
  <p:transition spd="slow">
    <p:wipe dir="l"/>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Types of NAT</a:t>
            </a:r>
            <a:br>
              <a:rPr sz="3200"/>
            </a:br>
            <a:r>
              <a:rPr b="0" lang="en-US" sz="2400" spc="-1" strike="noStrike">
                <a:solidFill>
                  <a:srgbClr val="004c69"/>
                </a:solidFill>
                <a:latin typeface="Arial"/>
                <a:ea typeface="ＭＳ Ｐゴシック"/>
              </a:rPr>
              <a:t>Static NAT</a:t>
            </a:r>
            <a:endParaRPr b="0" lang="en-US" sz="2400" spc="-1" strike="noStrike">
              <a:latin typeface="Arial"/>
            </a:endParaRPr>
          </a:p>
        </p:txBody>
      </p:sp>
      <p:sp>
        <p:nvSpPr>
          <p:cNvPr id="284" name="PlaceHolder 2"/>
          <p:cNvSpPr>
            <a:spLocks noGrp="1"/>
          </p:cNvSpPr>
          <p:nvPr>
            <p:ph/>
          </p:nvPr>
        </p:nvSpPr>
        <p:spPr>
          <a:xfrm>
            <a:off x="432000" y="855360"/>
            <a:ext cx="4139280" cy="380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Static NAT uses a one-to-one mapping of local and global addresses configured by the network administrator that remain constant.</a:t>
            </a:r>
            <a:endParaRPr b="0" lang="en-US" sz="1600" spc="-1" strike="noStrike">
              <a:latin typeface="Arial"/>
            </a:endParaRPr>
          </a:p>
          <a:p>
            <a:pPr marL="171360" indent="-17136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Static NAT is useful for web servers or devices that must have a consistent address that is accessible from the internet, such as a company web server. </a:t>
            </a:r>
            <a:endParaRPr b="0" lang="en-US" sz="1600" spc="-1" strike="noStrike">
              <a:latin typeface="Arial"/>
            </a:endParaRPr>
          </a:p>
          <a:p>
            <a:pPr marL="171360" indent="-17136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It is also useful for devices that must be accessible by authorized personnel when offsite, but not by the general public on the internet.</a:t>
            </a:r>
            <a:endParaRPr b="0" lang="en-US" sz="1600" spc="-1" strike="noStrike">
              <a:latin typeface="Arial"/>
            </a:endParaRPr>
          </a:p>
        </p:txBody>
      </p:sp>
      <p:sp>
        <p:nvSpPr>
          <p:cNvPr id="285" name="Rectangle 5"/>
          <p:cNvSpPr/>
          <p:nvPr/>
        </p:nvSpPr>
        <p:spPr>
          <a:xfrm>
            <a:off x="4910040" y="3980880"/>
            <a:ext cx="3705120" cy="72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58585b"/>
                </a:solidFill>
                <a:latin typeface="Arial"/>
                <a:ea typeface="ＭＳ Ｐゴシック"/>
              </a:rPr>
              <a:t>Note</a:t>
            </a:r>
            <a:r>
              <a:rPr b="0" lang="en-US" sz="1400" spc="-1" strike="noStrike">
                <a:solidFill>
                  <a:srgbClr val="58585b"/>
                </a:solidFill>
                <a:latin typeface="Arial"/>
                <a:ea typeface="ＭＳ Ｐゴシック"/>
              </a:rPr>
              <a:t>: Static NAT requires that enough public addresses are available to satisfy the total number of simultaneous user sessions.</a:t>
            </a:r>
            <a:endParaRPr b="0" lang="en-US" sz="1400" spc="-1" strike="noStrike">
              <a:latin typeface="Arial"/>
            </a:endParaRPr>
          </a:p>
        </p:txBody>
      </p:sp>
      <p:pic>
        <p:nvPicPr>
          <p:cNvPr id="286" name="Picture 1" descr=""/>
          <p:cNvPicPr/>
          <p:nvPr/>
        </p:nvPicPr>
        <p:blipFill>
          <a:blip r:embed="rId1"/>
          <a:stretch/>
        </p:blipFill>
        <p:spPr>
          <a:xfrm>
            <a:off x="4910040" y="731880"/>
            <a:ext cx="3801240" cy="3090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Types of NAT</a:t>
            </a:r>
            <a:br>
              <a:rPr sz="3200"/>
            </a:br>
            <a:r>
              <a:rPr b="0" lang="en-US" sz="2400" spc="-1" strike="noStrike">
                <a:solidFill>
                  <a:srgbClr val="004c69"/>
                </a:solidFill>
                <a:latin typeface="Arial"/>
                <a:ea typeface="ＭＳ Ｐゴシック"/>
              </a:rPr>
              <a:t>Dynamic NAT</a:t>
            </a:r>
            <a:endParaRPr b="0" lang="en-US" sz="2400" spc="-1" strike="noStrike">
              <a:latin typeface="Arial"/>
            </a:endParaRPr>
          </a:p>
        </p:txBody>
      </p:sp>
      <p:sp>
        <p:nvSpPr>
          <p:cNvPr id="288" name="PlaceHolder 2"/>
          <p:cNvSpPr>
            <a:spLocks noGrp="1"/>
          </p:cNvSpPr>
          <p:nvPr>
            <p:ph/>
          </p:nvPr>
        </p:nvSpPr>
        <p:spPr>
          <a:xfrm>
            <a:off x="432000" y="855360"/>
            <a:ext cx="4139280" cy="229248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Dynamic NAT uses a pool of public addresses and assigns them on a first-come, first-served basis.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When an inside device requests access to an outside network, dynamic NAT assigns an available public IPv4 address from the pool.</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The other addresses in the pool are still available for use. </a:t>
            </a:r>
            <a:endParaRPr b="0" lang="en-US" sz="1600" spc="-1" strike="noStrike">
              <a:latin typeface="Arial"/>
            </a:endParaRPr>
          </a:p>
        </p:txBody>
      </p:sp>
      <p:sp>
        <p:nvSpPr>
          <p:cNvPr id="289" name="Rectangle 6"/>
          <p:cNvSpPr/>
          <p:nvPr/>
        </p:nvSpPr>
        <p:spPr>
          <a:xfrm>
            <a:off x="337680" y="3268440"/>
            <a:ext cx="423360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58585b"/>
                </a:solidFill>
                <a:latin typeface="Arial"/>
                <a:ea typeface="ＭＳ Ｐゴシック"/>
              </a:rPr>
              <a:t>Note</a:t>
            </a:r>
            <a:r>
              <a:rPr b="0" lang="en-US" sz="1600" spc="-1" strike="noStrike">
                <a:solidFill>
                  <a:srgbClr val="58585b"/>
                </a:solidFill>
                <a:latin typeface="Arial"/>
                <a:ea typeface="ＭＳ Ｐゴシック"/>
              </a:rPr>
              <a:t>: Dynamic NAT requires that enough public addresses are available to satisfy the total number of simultaneous user sessions.</a:t>
            </a:r>
            <a:endParaRPr b="0" lang="en-US" sz="1600" spc="-1" strike="noStrike">
              <a:latin typeface="Arial"/>
            </a:endParaRPr>
          </a:p>
        </p:txBody>
      </p:sp>
      <p:pic>
        <p:nvPicPr>
          <p:cNvPr id="290" name="Picture 4" descr=""/>
          <p:cNvPicPr/>
          <p:nvPr/>
        </p:nvPicPr>
        <p:blipFill>
          <a:blip r:embed="rId1"/>
          <a:stretch/>
        </p:blipFill>
        <p:spPr>
          <a:xfrm>
            <a:off x="4936680" y="967680"/>
            <a:ext cx="3774600" cy="2900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Types of NAT</a:t>
            </a:r>
            <a:br>
              <a:rPr sz="3200"/>
            </a:br>
            <a:r>
              <a:rPr b="0" lang="en-US" sz="2400" spc="-1" strike="noStrike">
                <a:solidFill>
                  <a:srgbClr val="004c69"/>
                </a:solidFill>
                <a:latin typeface="Arial"/>
                <a:ea typeface="ＭＳ Ｐゴシック"/>
              </a:rPr>
              <a:t>Port Address Translation</a:t>
            </a:r>
            <a:endParaRPr b="0" lang="en-US" sz="2400" spc="-1" strike="noStrike">
              <a:latin typeface="Arial"/>
            </a:endParaRPr>
          </a:p>
        </p:txBody>
      </p:sp>
      <p:sp>
        <p:nvSpPr>
          <p:cNvPr id="292" name="PlaceHolder 2"/>
          <p:cNvSpPr>
            <a:spLocks noGrp="1"/>
          </p:cNvSpPr>
          <p:nvPr>
            <p:ph/>
          </p:nvPr>
        </p:nvSpPr>
        <p:spPr>
          <a:xfrm>
            <a:off x="432000" y="855360"/>
            <a:ext cx="4139280" cy="380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Port Address Translation (PAT), also known as NAT overload, maps multiple private IPv4 addresses to a single public IPv4 address or a few addresses.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With PAT, when the NAT router receives a packet from the client, it uses the source port number to uniquely identify the specific NAT translation.</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PAT ensures that devices use a different TCP port number for each session with a server on the internet.</a:t>
            </a:r>
            <a:endParaRPr b="0" lang="en-US" sz="1600" spc="-1" strike="noStrike">
              <a:latin typeface="Arial"/>
            </a:endParaRPr>
          </a:p>
        </p:txBody>
      </p:sp>
      <p:pic>
        <p:nvPicPr>
          <p:cNvPr id="293" name="Picture 1" descr=""/>
          <p:cNvPicPr/>
          <p:nvPr/>
        </p:nvPicPr>
        <p:blipFill>
          <a:blip r:embed="rId1"/>
          <a:stretch/>
        </p:blipFill>
        <p:spPr>
          <a:xfrm>
            <a:off x="4820040" y="1136880"/>
            <a:ext cx="3784680" cy="2427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Types of NAT</a:t>
            </a:r>
            <a:br>
              <a:rPr sz="3200"/>
            </a:br>
            <a:r>
              <a:rPr b="0" lang="en-US" sz="2400" spc="-1" strike="noStrike">
                <a:solidFill>
                  <a:srgbClr val="004c69"/>
                </a:solidFill>
                <a:latin typeface="Arial"/>
                <a:ea typeface="ＭＳ Ｐゴシック"/>
              </a:rPr>
              <a:t>Next Available Port</a:t>
            </a:r>
            <a:endParaRPr b="0" lang="en-US" sz="2400" spc="-1" strike="noStrike">
              <a:latin typeface="Arial"/>
            </a:endParaRPr>
          </a:p>
        </p:txBody>
      </p:sp>
      <p:sp>
        <p:nvSpPr>
          <p:cNvPr id="295" name="PlaceHolder 2"/>
          <p:cNvSpPr>
            <a:spLocks noGrp="1"/>
          </p:cNvSpPr>
          <p:nvPr>
            <p:ph/>
          </p:nvPr>
        </p:nvSpPr>
        <p:spPr>
          <a:xfrm>
            <a:off x="432000" y="855360"/>
            <a:ext cx="4139280" cy="380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PAT attempts to preserve the original source port. If the original source port is already used, PAT assigns the first available port number starting from the beginning of the appropriate port group 0-511, 512-1,023, or 1,024-65,535.</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When there are no more ports available and there is more than one external address in the address pool, PAT moves to the next address to try to allocate the original source port.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The process continues until there are no more available ports or external IPv4 addresses in the address pool.</a:t>
            </a:r>
            <a:endParaRPr b="0" lang="en-US" sz="1600" spc="-1" strike="noStrike">
              <a:latin typeface="Arial"/>
            </a:endParaRPr>
          </a:p>
        </p:txBody>
      </p:sp>
      <p:pic>
        <p:nvPicPr>
          <p:cNvPr id="296" name="Picture 4" descr=""/>
          <p:cNvPicPr/>
          <p:nvPr/>
        </p:nvPicPr>
        <p:blipFill>
          <a:blip r:embed="rId1"/>
          <a:stretch/>
        </p:blipFill>
        <p:spPr>
          <a:xfrm>
            <a:off x="4767120" y="1467720"/>
            <a:ext cx="4060800" cy="2207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Types of NAT</a:t>
            </a:r>
            <a:br>
              <a:rPr sz="3200"/>
            </a:br>
            <a:r>
              <a:rPr b="0" lang="en-US" sz="2400" spc="-1" strike="noStrike">
                <a:solidFill>
                  <a:srgbClr val="004c69"/>
                </a:solidFill>
                <a:latin typeface="Arial"/>
                <a:ea typeface="ＭＳ Ｐゴシック"/>
              </a:rPr>
              <a:t>NAT and PAT Comparison</a:t>
            </a:r>
            <a:endParaRPr b="0" lang="en-US" sz="2400" spc="-1" strike="noStrike">
              <a:latin typeface="Arial"/>
            </a:endParaRPr>
          </a:p>
        </p:txBody>
      </p:sp>
      <p:sp>
        <p:nvSpPr>
          <p:cNvPr id="298" name="PlaceHolder 2"/>
          <p:cNvSpPr>
            <a:spLocks noGrp="1"/>
          </p:cNvSpPr>
          <p:nvPr>
            <p:ph/>
          </p:nvPr>
        </p:nvSpPr>
        <p:spPr>
          <a:xfrm>
            <a:off x="432000" y="855360"/>
            <a:ext cx="4139280" cy="840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Summary of the differences between NAT and PAT.</a:t>
            </a:r>
            <a:endParaRPr b="0" lang="en-US" sz="1600" spc="-1" strike="noStrike">
              <a:latin typeface="Arial"/>
            </a:endParaRPr>
          </a:p>
          <a:p>
            <a:pPr>
              <a:lnSpc>
                <a:spcPct val="100000"/>
              </a:lnSpc>
              <a:spcBef>
                <a:spcPts val="281"/>
              </a:spcBef>
              <a:buNone/>
              <a:tabLst>
                <a:tab algn="l" pos="0"/>
              </a:tabLst>
            </a:pPr>
            <a:r>
              <a:rPr b="1" lang="en-US" sz="1400" spc="-1" strike="noStrike">
                <a:solidFill>
                  <a:srgbClr val="000000"/>
                </a:solidFill>
                <a:latin typeface="Arial"/>
                <a:ea typeface="ＭＳ Ｐゴシック"/>
              </a:rPr>
              <a:t>NAT</a:t>
            </a:r>
            <a:r>
              <a:rPr b="0" lang="en-US" sz="1400" spc="-1" strike="noStrike">
                <a:solidFill>
                  <a:srgbClr val="000000"/>
                </a:solidFill>
                <a:latin typeface="Arial"/>
                <a:ea typeface="ＭＳ Ｐゴシック"/>
              </a:rPr>
              <a:t> - Only modifies the IPv4 addresses</a:t>
            </a:r>
            <a:endParaRPr b="0" lang="en-US" sz="1400" spc="-1" strike="noStrike">
              <a:latin typeface="Arial"/>
            </a:endParaRPr>
          </a:p>
          <a:p>
            <a:pPr>
              <a:lnSpc>
                <a:spcPct val="100000"/>
              </a:lnSpc>
              <a:spcBef>
                <a:spcPts val="281"/>
              </a:spcBef>
              <a:buNone/>
              <a:tabLst>
                <a:tab algn="l" pos="0"/>
              </a:tabLst>
            </a:pPr>
            <a:endParaRPr b="0" lang="en-US" sz="1400" spc="-1" strike="noStrike">
              <a:latin typeface="Arial"/>
            </a:endParaRPr>
          </a:p>
          <a:p>
            <a:pPr>
              <a:lnSpc>
                <a:spcPct val="100000"/>
              </a:lnSpc>
              <a:spcBef>
                <a:spcPts val="281"/>
              </a:spcBef>
              <a:buNone/>
              <a:tabLst>
                <a:tab algn="l" pos="0"/>
              </a:tabLst>
            </a:pPr>
            <a:endParaRPr b="0" lang="en-US" sz="1400" spc="-1" strike="noStrike">
              <a:latin typeface="Arial"/>
            </a:endParaRPr>
          </a:p>
          <a:p>
            <a:pPr>
              <a:lnSpc>
                <a:spcPct val="100000"/>
              </a:lnSpc>
              <a:spcBef>
                <a:spcPts val="281"/>
              </a:spcBef>
              <a:buNone/>
              <a:tabLst>
                <a:tab algn="l" pos="0"/>
              </a:tabLst>
            </a:pPr>
            <a:endParaRPr b="0" lang="en-US" sz="1400" spc="-1" strike="noStrike">
              <a:latin typeface="Arial"/>
            </a:endParaRPr>
          </a:p>
          <a:p>
            <a:pPr>
              <a:lnSpc>
                <a:spcPct val="100000"/>
              </a:lnSpc>
              <a:spcBef>
                <a:spcPts val="281"/>
              </a:spcBef>
              <a:buNone/>
              <a:tabLst>
                <a:tab algn="l" pos="0"/>
              </a:tabLst>
            </a:pPr>
            <a:endParaRPr b="0" lang="en-US"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Arial"/>
                <a:ea typeface="ＭＳ Ｐゴシック"/>
              </a:rPr>
              <a:t>PAT</a:t>
            </a:r>
            <a:r>
              <a:rPr b="0" lang="en-US" sz="1400" spc="-1" strike="noStrike">
                <a:solidFill>
                  <a:srgbClr val="000000"/>
                </a:solidFill>
                <a:latin typeface="Arial"/>
                <a:ea typeface="ＭＳ Ｐゴシック"/>
              </a:rPr>
              <a:t> - PAT modifies both the IPv4 address and the port number.</a:t>
            </a:r>
            <a:endParaRPr b="0" lang="en-US" sz="1400" spc="-1" strike="noStrike">
              <a:latin typeface="Arial"/>
            </a:endParaRPr>
          </a:p>
        </p:txBody>
      </p:sp>
      <p:graphicFrame>
        <p:nvGraphicFramePr>
          <p:cNvPr id="299" name="Content Placeholder 3"/>
          <p:cNvGraphicFramePr/>
          <p:nvPr/>
        </p:nvGraphicFramePr>
        <p:xfrm>
          <a:off x="477720" y="1811520"/>
          <a:ext cx="3694680" cy="651600"/>
        </p:xfrm>
        <a:graphic>
          <a:graphicData uri="http://schemas.openxmlformats.org/drawingml/2006/table">
            <a:tbl>
              <a:tblPr/>
              <a:tblGrid>
                <a:gridCol w="1848960"/>
                <a:gridCol w="1846080"/>
              </a:tblGrid>
              <a:tr h="301320">
                <a:tc>
                  <a:txBody>
                    <a:bodyPr lIns="68400" rIns="68400" anchor="ctr">
                      <a:noAutofit/>
                    </a:bodyPr>
                    <a:p>
                      <a:pPr>
                        <a:lnSpc>
                          <a:spcPct val="100000"/>
                        </a:lnSpc>
                        <a:buNone/>
                        <a:tabLst>
                          <a:tab algn="l" pos="0"/>
                        </a:tabLst>
                      </a:pPr>
                      <a:r>
                        <a:rPr b="1" lang="en-US" sz="1100" spc="-1" strike="noStrike">
                          <a:solidFill>
                            <a:srgbClr val="ffffff"/>
                          </a:solidFill>
                          <a:latin typeface="Arial"/>
                        </a:rPr>
                        <a:t>Inside Global Address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100" spc="-1" strike="noStrike">
                          <a:solidFill>
                            <a:srgbClr val="ffffff"/>
                          </a:solidFill>
                          <a:latin typeface="Arial"/>
                        </a:rPr>
                        <a:t>Inside Local Address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50640">
                <a:tc>
                  <a:txBody>
                    <a:bodyPr lIns="68400" rIns="68400" anchor="ctr">
                      <a:noAutofit/>
                    </a:bodyPr>
                    <a:p>
                      <a:pPr>
                        <a:lnSpc>
                          <a:spcPct val="100000"/>
                        </a:lnSpc>
                        <a:buNone/>
                        <a:tabLst>
                          <a:tab algn="l" pos="0"/>
                        </a:tabLst>
                      </a:pPr>
                      <a:r>
                        <a:rPr b="0" lang="en-US" sz="1100" spc="-1" strike="noStrike">
                          <a:solidFill>
                            <a:srgbClr val="58585b"/>
                          </a:solidFill>
                          <a:latin typeface="Arial"/>
                        </a:rPr>
                        <a:t>209.165.200.226</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58585b"/>
                          </a:solidFill>
                          <a:latin typeface="Arial"/>
                        </a:rPr>
                        <a:t>192.168.10.10</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graphicFrame>
        <p:nvGraphicFramePr>
          <p:cNvPr id="300" name="Content Placeholder 3"/>
          <p:cNvGraphicFramePr/>
          <p:nvPr/>
        </p:nvGraphicFramePr>
        <p:xfrm>
          <a:off x="477720" y="3254760"/>
          <a:ext cx="3694680" cy="651600"/>
        </p:xfrm>
        <a:graphic>
          <a:graphicData uri="http://schemas.openxmlformats.org/drawingml/2006/table">
            <a:tbl>
              <a:tblPr/>
              <a:tblGrid>
                <a:gridCol w="1848960"/>
                <a:gridCol w="1846080"/>
              </a:tblGrid>
              <a:tr h="301320">
                <a:tc>
                  <a:txBody>
                    <a:bodyPr lIns="68400" rIns="68400" anchor="ctr">
                      <a:noAutofit/>
                    </a:bodyPr>
                    <a:p>
                      <a:pPr>
                        <a:lnSpc>
                          <a:spcPct val="100000"/>
                        </a:lnSpc>
                        <a:buNone/>
                        <a:tabLst>
                          <a:tab algn="l" pos="0"/>
                        </a:tabLst>
                      </a:pPr>
                      <a:r>
                        <a:rPr b="1" lang="en-US" sz="1100" spc="-1" strike="noStrike">
                          <a:solidFill>
                            <a:srgbClr val="ffffff"/>
                          </a:solidFill>
                          <a:latin typeface="Arial"/>
                        </a:rPr>
                        <a:t>Inside Global Address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100" spc="-1" strike="noStrike">
                          <a:solidFill>
                            <a:srgbClr val="ffffff"/>
                          </a:solidFill>
                          <a:latin typeface="Arial"/>
                        </a:rPr>
                        <a:t>Inside Local Address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50640">
                <a:tc>
                  <a:txBody>
                    <a:bodyPr lIns="68400" rIns="68400" anchor="ctr">
                      <a:noAutofit/>
                    </a:bodyPr>
                    <a:p>
                      <a:pPr>
                        <a:lnSpc>
                          <a:spcPct val="100000"/>
                        </a:lnSpc>
                        <a:buNone/>
                        <a:tabLst>
                          <a:tab algn="l" pos="0"/>
                        </a:tabLst>
                      </a:pPr>
                      <a:r>
                        <a:rPr b="0" lang="en-US" sz="1100" spc="-1" strike="noStrike">
                          <a:solidFill>
                            <a:srgbClr val="58585b"/>
                          </a:solidFill>
                          <a:latin typeface="Arial"/>
                        </a:rPr>
                        <a:t>209.165.200.226:2031</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58585b"/>
                          </a:solidFill>
                          <a:latin typeface="Arial"/>
                        </a:rPr>
                        <a:t>192.168.10.10:2031</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graphicFrame>
        <p:nvGraphicFramePr>
          <p:cNvPr id="301" name="Content Placeholder 3"/>
          <p:cNvGraphicFramePr/>
          <p:nvPr/>
        </p:nvGraphicFramePr>
        <p:xfrm>
          <a:off x="5016960" y="855360"/>
          <a:ext cx="3694680" cy="2419560"/>
        </p:xfrm>
        <a:graphic>
          <a:graphicData uri="http://schemas.openxmlformats.org/drawingml/2006/table">
            <a:tbl>
              <a:tblPr/>
              <a:tblGrid>
                <a:gridCol w="1848960"/>
                <a:gridCol w="1846080"/>
              </a:tblGrid>
              <a:tr h="301320">
                <a:tc>
                  <a:txBody>
                    <a:bodyPr lIns="68400" rIns="68400" anchor="ctr">
                      <a:noAutofit/>
                    </a:bodyPr>
                    <a:p>
                      <a:pPr>
                        <a:lnSpc>
                          <a:spcPct val="100000"/>
                        </a:lnSpc>
                        <a:buNone/>
                        <a:tabLst>
                          <a:tab algn="l" pos="0"/>
                        </a:tabLst>
                      </a:pPr>
                      <a:r>
                        <a:rPr b="1" lang="en-US" sz="1100" spc="-1" strike="noStrike">
                          <a:solidFill>
                            <a:srgbClr val="ffffff"/>
                          </a:solidFill>
                          <a:latin typeface="Arial"/>
                        </a:rPr>
                        <a:t>NAT</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100" spc="-1" strike="noStrike">
                          <a:solidFill>
                            <a:srgbClr val="ffffff"/>
                          </a:solidFill>
                          <a:latin typeface="Arial"/>
                        </a:rPr>
                        <a:t>PAT</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535320">
                <a:tc>
                  <a:txBody>
                    <a:bodyPr lIns="68400" rIns="68400" anchor="ctr">
                      <a:noAutofit/>
                    </a:bodyPr>
                    <a:p>
                      <a:pPr>
                        <a:lnSpc>
                          <a:spcPct val="100000"/>
                        </a:lnSpc>
                        <a:buNone/>
                        <a:tabLst>
                          <a:tab algn="l" pos="0"/>
                        </a:tabLst>
                      </a:pPr>
                      <a:r>
                        <a:rPr b="0" lang="en-US" sz="1100" spc="-1" strike="noStrike">
                          <a:solidFill>
                            <a:srgbClr val="58585b"/>
                          </a:solidFill>
                          <a:latin typeface="Arial"/>
                        </a:rPr>
                        <a:t>One-to-one mapping between Inside Local and Inside Global addresses.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58585b"/>
                          </a:solidFill>
                          <a:latin typeface="Arial"/>
                        </a:rPr>
                        <a:t>One Inside Global address can be mapped to many Inside Local addresses.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713880">
                <a:tc>
                  <a:txBody>
                    <a:bodyPr anchor="ctr">
                      <a:noAutofit/>
                    </a:bodyPr>
                    <a:p>
                      <a:pPr>
                        <a:lnSpc>
                          <a:spcPct val="100000"/>
                        </a:lnSpc>
                        <a:buNone/>
                      </a:pPr>
                      <a:r>
                        <a:rPr b="0" lang="en-US" sz="1100" spc="-1" strike="noStrike">
                          <a:solidFill>
                            <a:srgbClr val="58585b"/>
                          </a:solidFill>
                          <a:latin typeface="Arial"/>
                        </a:rPr>
                        <a:t>Uses only IPv4 addresses in translation process.</a:t>
                      </a:r>
                      <a:endParaRPr b="0" lang="en-US" sz="11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ctr">
                      <a:noAutofit/>
                    </a:bodyPr>
                    <a:p>
                      <a:pPr>
                        <a:lnSpc>
                          <a:spcPct val="100000"/>
                        </a:lnSpc>
                        <a:buNone/>
                      </a:pPr>
                      <a:r>
                        <a:rPr b="0" lang="en-US" sz="1100" spc="-1" strike="noStrike">
                          <a:solidFill>
                            <a:srgbClr val="58585b"/>
                          </a:solidFill>
                          <a:latin typeface="Arial"/>
                        </a:rPr>
                        <a:t>Uses IPv4 addresses and TCP or UDP source port numbers in translation process.</a:t>
                      </a:r>
                      <a:endParaRPr b="0" lang="en-US" sz="11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869400">
                <a:tc>
                  <a:txBody>
                    <a:bodyPr anchor="ctr">
                      <a:noAutofit/>
                    </a:bodyPr>
                    <a:p>
                      <a:pPr>
                        <a:lnSpc>
                          <a:spcPct val="100000"/>
                        </a:lnSpc>
                        <a:buNone/>
                      </a:pPr>
                      <a:r>
                        <a:rPr b="0" lang="en-US" sz="1100" spc="-1" strike="noStrike">
                          <a:solidFill>
                            <a:srgbClr val="58585b"/>
                          </a:solidFill>
                          <a:latin typeface="Arial"/>
                        </a:rPr>
                        <a:t>A unique Inside Global address is required for each inside host accessing the outside network.</a:t>
                      </a:r>
                      <a:endParaRPr b="0" lang="en-US" sz="11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ctr">
                      <a:noAutofit/>
                    </a:bodyPr>
                    <a:p>
                      <a:pPr>
                        <a:lnSpc>
                          <a:spcPct val="100000"/>
                        </a:lnSpc>
                        <a:buNone/>
                      </a:pPr>
                      <a:r>
                        <a:rPr b="0" lang="en-US" sz="1100" spc="-1" strike="noStrike">
                          <a:solidFill>
                            <a:srgbClr val="58585b"/>
                          </a:solidFill>
                          <a:latin typeface="Arial"/>
                        </a:rPr>
                        <a:t>A single unique Inside Global address can be shared by many inside hosts accessing the outside network.</a:t>
                      </a:r>
                      <a:endParaRPr b="0" lang="en-US" sz="11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6.3 NAT Advantages and Disadvantages</a:t>
            </a:r>
            <a:endParaRPr b="0" lang="en-US" sz="4600" spc="-1" strike="noStrike">
              <a:latin typeface="Arial"/>
            </a:endParaRPr>
          </a:p>
        </p:txBody>
      </p:sp>
    </p:spTree>
  </p:cSld>
  <p:transition spd="slow">
    <p:wipe dir="l"/>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Advantages and Disadvantages</a:t>
            </a:r>
            <a:br>
              <a:rPr sz="3200"/>
            </a:br>
            <a:r>
              <a:rPr b="0" lang="en-US" sz="2400" spc="-1" strike="noStrike">
                <a:solidFill>
                  <a:srgbClr val="004c69"/>
                </a:solidFill>
                <a:latin typeface="Arial"/>
                <a:ea typeface="ＭＳ Ｐゴシック"/>
              </a:rPr>
              <a:t>Advantages of NAT</a:t>
            </a:r>
            <a:endParaRPr b="0" lang="en-US" sz="2400" spc="-1" strike="noStrike">
              <a:latin typeface="Arial"/>
            </a:endParaRPr>
          </a:p>
        </p:txBody>
      </p:sp>
      <p:sp>
        <p:nvSpPr>
          <p:cNvPr id="304" name="PlaceHolder 2"/>
          <p:cNvSpPr>
            <a:spLocks noGrp="1"/>
          </p:cNvSpPr>
          <p:nvPr>
            <p:ph/>
          </p:nvPr>
        </p:nvSpPr>
        <p:spPr>
          <a:xfrm>
            <a:off x="432000" y="855360"/>
            <a:ext cx="8019360" cy="257904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NAT provides many benefits:</a:t>
            </a:r>
            <a:endParaRPr b="0" lang="en-US" sz="18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conserves the legally registered addressing scheme by allowing the privatization of intranets.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conserves addresses through application port-level multiplexing.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increases the flexibility of connections to the public network.</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provides consistency for internal network addressing schemes.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allows the existing private IPv4 address scheme to remain while allowing for easy change to a new public addressing scheme.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hides the IPv4 addresses of users and other devices. </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Advantages and Disadvantages</a:t>
            </a:r>
            <a:br>
              <a:rPr sz="3200"/>
            </a:br>
            <a:r>
              <a:rPr b="0" lang="en-US" sz="2400" spc="-1" strike="noStrike">
                <a:solidFill>
                  <a:srgbClr val="004c69"/>
                </a:solidFill>
                <a:latin typeface="Arial"/>
                <a:ea typeface="ＭＳ Ｐゴシック"/>
              </a:rPr>
              <a:t>Disadvantages of NAT</a:t>
            </a:r>
            <a:endParaRPr b="0" lang="en-US" sz="2400" spc="-1" strike="noStrike">
              <a:latin typeface="Arial"/>
            </a:endParaRPr>
          </a:p>
        </p:txBody>
      </p:sp>
      <p:sp>
        <p:nvSpPr>
          <p:cNvPr id="306" name="PlaceHolder 2"/>
          <p:cNvSpPr>
            <a:spLocks noGrp="1"/>
          </p:cNvSpPr>
          <p:nvPr>
            <p:ph/>
          </p:nvPr>
        </p:nvSpPr>
        <p:spPr>
          <a:xfrm>
            <a:off x="432000" y="855360"/>
            <a:ext cx="8019360" cy="257904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NAT does have drawbacks:</a:t>
            </a:r>
            <a:endParaRPr b="0" lang="en-US" sz="18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increases forwarding delays.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End-to-end addressing is lost.</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End-to-end IPv4 traceability is lost.</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NAT complicates the use of tunneling protocols, such as IPsec.</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Services that require the initiation of TCP connections from the outside network, or stateless protocols, such as those using UDP, can be disrupted. </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281"/>
              </a:spcBef>
              <a:buNone/>
              <a:tabLst>
                <a:tab algn="l" pos="0"/>
              </a:tabLst>
            </a:pP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6.4 Static NAT</a:t>
            </a:r>
            <a:endParaRPr b="0" lang="en-US" sz="4600" spc="-1" strike="noStrike">
              <a:latin typeface="Arial"/>
            </a:endParaRPr>
          </a:p>
        </p:txBody>
      </p:sp>
    </p:spTree>
  </p:cSld>
  <p:transition spd="slow">
    <p:wipe dir="l"/>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Static NAT Scenario</a:t>
            </a:r>
            <a:endParaRPr b="0" lang="en-US" sz="2400" spc="-1" strike="noStrike">
              <a:latin typeface="Arial"/>
            </a:endParaRPr>
          </a:p>
        </p:txBody>
      </p:sp>
      <p:sp>
        <p:nvSpPr>
          <p:cNvPr id="309" name="PlaceHolder 2"/>
          <p:cNvSpPr>
            <a:spLocks noGrp="1"/>
          </p:cNvSpPr>
          <p:nvPr>
            <p:ph/>
          </p:nvPr>
        </p:nvSpPr>
        <p:spPr>
          <a:xfrm>
            <a:off x="432000" y="855360"/>
            <a:ext cx="4139280" cy="3510000"/>
          </a:xfrm>
          <a:prstGeom prst="rect">
            <a:avLst/>
          </a:prstGeom>
          <a:noFill/>
          <a:ln w="0">
            <a:noFill/>
          </a:ln>
        </p:spPr>
        <p:txBody>
          <a:bodyPr lIns="90000" rIns="90000" tIns="45000" bIns="45000" anchor="t">
            <a:noAutofit/>
          </a:bodyPr>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Static NAT is a one-to-one mapping between an inside address and an outside address. </a:t>
            </a:r>
            <a:endParaRPr b="0" lang="en-US" sz="1800" spc="-1" strike="noStrike">
              <a:latin typeface="Arial"/>
            </a:endParaRPr>
          </a:p>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Static NAT allows external devices to initiate connections to internal devices using the statically assigned public address. </a:t>
            </a:r>
            <a:endParaRPr b="0" lang="en-US" sz="1800" spc="-1" strike="noStrike">
              <a:latin typeface="Arial"/>
            </a:endParaRPr>
          </a:p>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For instance, an internal web server may be mapped to a specific inside global address so that it is accessible from outside networks.</a:t>
            </a:r>
            <a:endParaRPr b="0" lang="en-US" sz="1800" spc="-1" strike="noStrike">
              <a:latin typeface="Arial"/>
            </a:endParaRPr>
          </a:p>
          <a:p>
            <a:pPr>
              <a:lnSpc>
                <a:spcPct val="100000"/>
              </a:lnSpc>
              <a:spcBef>
                <a:spcPts val="320"/>
              </a:spcBef>
              <a:buNone/>
            </a:pPr>
            <a:endParaRPr b="0" lang="en-US" sz="1600" spc="-1" strike="noStrike">
              <a:latin typeface="Arial"/>
            </a:endParaRPr>
          </a:p>
          <a:p>
            <a:pPr>
              <a:lnSpc>
                <a:spcPct val="100000"/>
              </a:lnSpc>
              <a:spcBef>
                <a:spcPts val="281"/>
              </a:spcBef>
              <a:buNone/>
            </a:pPr>
            <a:endParaRPr b="0" lang="en-US" sz="1400" spc="-1" strike="noStrike">
              <a:latin typeface="Arial"/>
            </a:endParaRPr>
          </a:p>
        </p:txBody>
      </p:sp>
      <p:pic>
        <p:nvPicPr>
          <p:cNvPr id="310" name="Picture 1" descr=""/>
          <p:cNvPicPr/>
          <p:nvPr/>
        </p:nvPicPr>
        <p:blipFill>
          <a:blip r:embed="rId1"/>
          <a:stretch/>
        </p:blipFill>
        <p:spPr>
          <a:xfrm>
            <a:off x="4740840" y="1694520"/>
            <a:ext cx="4001400" cy="1753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0" y="41400"/>
            <a:ext cx="9143280" cy="6048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US" sz="2400" spc="-1" strike="noStrike">
              <a:latin typeface="Arial"/>
            </a:endParaRPr>
          </a:p>
        </p:txBody>
      </p:sp>
      <p:sp>
        <p:nvSpPr>
          <p:cNvPr id="264" name="Rectangle 1"/>
          <p:cNvSpPr/>
          <p:nvPr/>
        </p:nvSpPr>
        <p:spPr>
          <a:xfrm>
            <a:off x="169560" y="653760"/>
            <a:ext cx="8803800" cy="106272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tabLst>
                <a:tab algn="l" pos="0"/>
              </a:tabLst>
            </a:pPr>
            <a:r>
              <a:rPr b="1" lang="en-US" sz="1600" spc="-1" strike="noStrike">
                <a:solidFill>
                  <a:srgbClr val="58585b"/>
                </a:solidFill>
                <a:latin typeface="Arial"/>
                <a:ea typeface="Calibri"/>
              </a:rPr>
              <a:t>Module Title: </a:t>
            </a:r>
            <a:r>
              <a:rPr b="0" lang="en-US" sz="1600" spc="-1" strike="noStrike">
                <a:solidFill>
                  <a:srgbClr val="58585b"/>
                </a:solidFill>
                <a:latin typeface="Arial"/>
                <a:ea typeface="Calibri"/>
              </a:rPr>
              <a:t>NAT for IPv4</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None/>
              <a:tabLst>
                <a:tab algn="l" pos="0"/>
              </a:tabLst>
            </a:pPr>
            <a:r>
              <a:rPr b="1" lang="en-US" sz="1600" spc="-1" strike="noStrike">
                <a:solidFill>
                  <a:srgbClr val="58585b"/>
                </a:solidFill>
                <a:latin typeface="Arial"/>
                <a:ea typeface="Calibri"/>
              </a:rPr>
              <a:t>Module Objective</a:t>
            </a:r>
            <a:r>
              <a:rPr b="0" lang="en-US" sz="1600" spc="-1" strike="noStrike">
                <a:solidFill>
                  <a:srgbClr val="58585b"/>
                </a:solidFill>
                <a:latin typeface="Arial"/>
                <a:ea typeface="Calibri"/>
              </a:rPr>
              <a:t>: </a:t>
            </a:r>
            <a:r>
              <a:rPr b="0" lang="en-US" sz="1600" spc="-1" strike="noStrike">
                <a:solidFill>
                  <a:srgbClr val="58585b"/>
                </a:solidFill>
                <a:latin typeface="Arial"/>
                <a:ea typeface="ＭＳ Ｐゴシック"/>
              </a:rPr>
              <a:t>Configure NAT services on the edge router to provide IPv4 address scalability.</a:t>
            </a:r>
            <a:endParaRPr b="0" lang="en-US" sz="1600" spc="-1" strike="noStrike">
              <a:latin typeface="Arial"/>
            </a:endParaRPr>
          </a:p>
        </p:txBody>
      </p:sp>
      <p:graphicFrame>
        <p:nvGraphicFramePr>
          <p:cNvPr id="265" name="Table 1"/>
          <p:cNvGraphicFramePr/>
          <p:nvPr/>
        </p:nvGraphicFramePr>
        <p:xfrm>
          <a:off x="766800" y="1892520"/>
          <a:ext cx="7603200" cy="2449440"/>
        </p:xfrm>
        <a:graphic>
          <a:graphicData uri="http://schemas.openxmlformats.org/drawingml/2006/table">
            <a:tbl>
              <a:tblPr/>
              <a:tblGrid>
                <a:gridCol w="2832840"/>
                <a:gridCol w="4770720"/>
              </a:tblGrid>
              <a:tr h="195480">
                <a:tc>
                  <a:txBody>
                    <a:bodyPr lIns="68400" rIns="68400" anchor="t">
                      <a:noAutofit/>
                    </a:bodyPr>
                    <a:p>
                      <a:pPr>
                        <a:lnSpc>
                          <a:spcPct val="107000"/>
                        </a:lnSpc>
                        <a:buNone/>
                      </a:pPr>
                      <a:r>
                        <a:rPr b="1" lang="en-US" sz="1200" spc="-1" strike="noStrike">
                          <a:solidFill>
                            <a:srgbClr val="ffffff"/>
                          </a:solidFill>
                          <a:latin typeface="Arial"/>
                        </a:rPr>
                        <a:t>Topic Title</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t">
                      <a:noAutofit/>
                    </a:bodyPr>
                    <a:p>
                      <a:pPr>
                        <a:lnSpc>
                          <a:spcPct val="107000"/>
                        </a:lnSpc>
                        <a:buNone/>
                      </a:pPr>
                      <a:r>
                        <a:rPr b="1" lang="en-US" sz="1200" spc="-1" strike="noStrike">
                          <a:solidFill>
                            <a:srgbClr val="ffffff"/>
                          </a:solidFill>
                          <a:latin typeface="Arial"/>
                        </a:rPr>
                        <a:t>Topic Objective</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28680">
                <a:tc>
                  <a:txBody>
                    <a:bodyPr lIns="68400" rIns="68400" anchor="t">
                      <a:noAutofit/>
                    </a:bodyPr>
                    <a:p>
                      <a:pPr>
                        <a:lnSpc>
                          <a:spcPct val="107000"/>
                        </a:lnSpc>
                        <a:buNone/>
                      </a:pPr>
                      <a:r>
                        <a:rPr b="1" lang="en-US" sz="1200" spc="-1" strike="noStrike">
                          <a:solidFill>
                            <a:srgbClr val="ffffff"/>
                          </a:solidFill>
                          <a:latin typeface="Arial"/>
                        </a:rPr>
                        <a:t>NAT Characteristics</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Explain the purpose and function of NAT.</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82240">
                <a:tc>
                  <a:txBody>
                    <a:bodyPr lIns="68400" rIns="68400" anchor="t">
                      <a:noAutofit/>
                    </a:bodyPr>
                    <a:p>
                      <a:pPr>
                        <a:lnSpc>
                          <a:spcPct val="107000"/>
                        </a:lnSpc>
                        <a:buNone/>
                      </a:pPr>
                      <a:r>
                        <a:rPr b="1" lang="en-US" sz="1200" spc="-1" strike="noStrike">
                          <a:solidFill>
                            <a:srgbClr val="ffffff"/>
                          </a:solidFill>
                          <a:latin typeface="Arial"/>
                        </a:rPr>
                        <a:t>Types of NAT</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Explain the operation of different types of NAT.</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28680">
                <a:tc>
                  <a:txBody>
                    <a:bodyPr lIns="68400" rIns="68400" anchor="t">
                      <a:noAutofit/>
                    </a:bodyPr>
                    <a:p>
                      <a:pPr>
                        <a:lnSpc>
                          <a:spcPct val="107000"/>
                        </a:lnSpc>
                        <a:buNone/>
                      </a:pPr>
                      <a:r>
                        <a:rPr b="1" lang="en-US" sz="1200" spc="-1" strike="noStrike">
                          <a:solidFill>
                            <a:srgbClr val="ffffff"/>
                          </a:solidFill>
                          <a:latin typeface="Arial"/>
                        </a:rPr>
                        <a:t>NAT Advantages and Disadvantages</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Describe the advantages and disadvantages of NAT.</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28680">
                <a:tc>
                  <a:txBody>
                    <a:bodyPr lIns="68400" rIns="68400" anchor="t">
                      <a:noAutofit/>
                    </a:bodyPr>
                    <a:p>
                      <a:pPr>
                        <a:lnSpc>
                          <a:spcPct val="107000"/>
                        </a:lnSpc>
                        <a:buNone/>
                      </a:pPr>
                      <a:r>
                        <a:rPr b="1" lang="en-US" sz="1200" spc="-1" strike="noStrike">
                          <a:solidFill>
                            <a:srgbClr val="ffffff"/>
                          </a:solidFill>
                          <a:latin typeface="Arial"/>
                        </a:rPr>
                        <a:t>Static NAT</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Configure static NAT using the CLI.</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28680">
                <a:tc>
                  <a:txBody>
                    <a:bodyPr lIns="68400" rIns="68400" anchor="t">
                      <a:noAutofit/>
                    </a:bodyPr>
                    <a:p>
                      <a:pPr>
                        <a:lnSpc>
                          <a:spcPct val="107000"/>
                        </a:lnSpc>
                        <a:buNone/>
                      </a:pPr>
                      <a:r>
                        <a:rPr b="1" lang="en-US" sz="1200" spc="-1" strike="noStrike">
                          <a:solidFill>
                            <a:srgbClr val="ffffff"/>
                          </a:solidFill>
                          <a:latin typeface="Calibri"/>
                          <a:ea typeface="Calibri"/>
                        </a:rPr>
                        <a:t>Dynamic NAT</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Configure dynamic NAT using the CLI.</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28680">
                <a:tc>
                  <a:txBody>
                    <a:bodyPr lIns="68400" rIns="68400" anchor="t">
                      <a:noAutofit/>
                    </a:bodyPr>
                    <a:p>
                      <a:pPr>
                        <a:lnSpc>
                          <a:spcPct val="107000"/>
                        </a:lnSpc>
                        <a:buNone/>
                      </a:pPr>
                      <a:r>
                        <a:rPr b="1" lang="en-US" sz="1200" spc="-1" strike="noStrike">
                          <a:solidFill>
                            <a:srgbClr val="ffffff"/>
                          </a:solidFill>
                          <a:latin typeface="Calibri"/>
                          <a:ea typeface="Calibri"/>
                        </a:rPr>
                        <a:t>PAT</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Configure PAT using the CLI.</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28680">
                <a:tc>
                  <a:txBody>
                    <a:bodyPr lIns="68400" rIns="68400" anchor="t">
                      <a:noAutofit/>
                    </a:bodyPr>
                    <a:p>
                      <a:pPr>
                        <a:lnSpc>
                          <a:spcPct val="107000"/>
                        </a:lnSpc>
                        <a:buNone/>
                      </a:pPr>
                      <a:r>
                        <a:rPr b="1" lang="en-US" sz="1200" spc="-1" strike="noStrike">
                          <a:solidFill>
                            <a:srgbClr val="ffffff"/>
                          </a:solidFill>
                          <a:latin typeface="Calibri"/>
                          <a:ea typeface="Calibri"/>
                        </a:rPr>
                        <a:t>NAT64</a:t>
                      </a:r>
                      <a:endParaRPr b="0" lang="en-US"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8400" rIns="68400" anchor="t">
                      <a:noAutofit/>
                    </a:bodyPr>
                    <a:p>
                      <a:pPr>
                        <a:lnSpc>
                          <a:spcPct val="107000"/>
                        </a:lnSpc>
                        <a:buNone/>
                      </a:pPr>
                      <a:r>
                        <a:rPr b="0" lang="en-US" sz="1100" spc="-1" strike="noStrike">
                          <a:solidFill>
                            <a:srgbClr val="58585b"/>
                          </a:solidFill>
                          <a:latin typeface="Arial"/>
                        </a:rPr>
                        <a:t>Describe NAT for IPv6.</a:t>
                      </a:r>
                      <a:endParaRPr b="0" lang="en-US" sz="11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transition spd="slow">
    <p:wipe dir="l"/>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Configure Static NAT</a:t>
            </a:r>
            <a:endParaRPr b="0" lang="en-US" sz="2400" spc="-1" strike="noStrike">
              <a:latin typeface="Arial"/>
            </a:endParaRPr>
          </a:p>
        </p:txBody>
      </p:sp>
      <p:sp>
        <p:nvSpPr>
          <p:cNvPr id="312" name="PlaceHolder 2"/>
          <p:cNvSpPr>
            <a:spLocks noGrp="1"/>
          </p:cNvSpPr>
          <p:nvPr>
            <p:ph/>
          </p:nvPr>
        </p:nvSpPr>
        <p:spPr>
          <a:xfrm>
            <a:off x="432000" y="855360"/>
            <a:ext cx="7912800" cy="1613520"/>
          </a:xfrm>
          <a:prstGeom prst="rect">
            <a:avLst/>
          </a:prstGeom>
          <a:noFill/>
          <a:ln w="0">
            <a:noFill/>
          </a:ln>
        </p:spPr>
        <p:txBody>
          <a:bodyPr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Arial"/>
                <a:ea typeface="ＭＳ Ｐゴシック"/>
              </a:rPr>
              <a:t>There are two basic tasks when configuring static NAT translations:</a:t>
            </a:r>
            <a:endParaRPr b="0" lang="en-US" sz="20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1 </a:t>
            </a:r>
            <a:r>
              <a:rPr b="0" lang="en-US" sz="1600" spc="-1" strike="noStrike">
                <a:solidFill>
                  <a:srgbClr val="000000"/>
                </a:solidFill>
                <a:latin typeface="Arial"/>
                <a:ea typeface="ＭＳ Ｐゴシック"/>
              </a:rPr>
              <a:t>- Create a mapping between the inside local address and the inside global addresses using the </a:t>
            </a:r>
            <a:r>
              <a:rPr b="1" lang="en-US" sz="1600" spc="-1" strike="noStrike">
                <a:solidFill>
                  <a:srgbClr val="000000"/>
                </a:solidFill>
                <a:latin typeface="Arial"/>
                <a:ea typeface="ＭＳ Ｐゴシック"/>
              </a:rPr>
              <a:t>ip nat inside source static </a:t>
            </a:r>
            <a:r>
              <a:rPr b="0" lang="en-US" sz="1600" spc="-1" strike="noStrike">
                <a:solidFill>
                  <a:srgbClr val="000000"/>
                </a:solidFill>
                <a:latin typeface="Arial"/>
                <a:ea typeface="ＭＳ Ｐゴシック"/>
              </a:rPr>
              <a:t>command.</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2</a:t>
            </a:r>
            <a:r>
              <a:rPr b="0" lang="en-US" sz="1600" spc="-1" strike="noStrike">
                <a:solidFill>
                  <a:srgbClr val="000000"/>
                </a:solidFill>
                <a:latin typeface="Arial"/>
                <a:ea typeface="ＭＳ Ｐゴシック"/>
              </a:rPr>
              <a:t> - The interfaces participating in the translation are configured as inside or outside relative to NAT with the </a:t>
            </a:r>
            <a:r>
              <a:rPr b="1" lang="en-US" sz="1600" spc="-1" strike="noStrike">
                <a:solidFill>
                  <a:srgbClr val="000000"/>
                </a:solidFill>
                <a:latin typeface="Arial"/>
                <a:ea typeface="ＭＳ Ｐゴシック"/>
              </a:rPr>
              <a:t>ip nat inside </a:t>
            </a:r>
            <a:r>
              <a:rPr b="0" lang="en-US" sz="1600" spc="-1" strike="noStrike">
                <a:solidFill>
                  <a:srgbClr val="000000"/>
                </a:solidFill>
                <a:latin typeface="Arial"/>
                <a:ea typeface="ＭＳ Ｐゴシック"/>
              </a:rPr>
              <a:t>and </a:t>
            </a:r>
            <a:r>
              <a:rPr b="1" lang="en-US" sz="1600" spc="-1" strike="noStrike">
                <a:solidFill>
                  <a:srgbClr val="000000"/>
                </a:solidFill>
                <a:latin typeface="Arial"/>
                <a:ea typeface="ＭＳ Ｐゴシック"/>
              </a:rPr>
              <a:t>ip nat outside </a:t>
            </a:r>
            <a:r>
              <a:rPr b="0" lang="en-US" sz="1600" spc="-1" strike="noStrike">
                <a:solidFill>
                  <a:srgbClr val="000000"/>
                </a:solidFill>
                <a:latin typeface="Arial"/>
                <a:ea typeface="ＭＳ Ｐゴシック"/>
              </a:rPr>
              <a:t>commands.</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p:txBody>
      </p:sp>
      <p:sp>
        <p:nvSpPr>
          <p:cNvPr id="313" name="TextBox 4"/>
          <p:cNvSpPr/>
          <p:nvPr/>
        </p:nvSpPr>
        <p:spPr>
          <a:xfrm>
            <a:off x="1025640" y="2741400"/>
            <a:ext cx="5569560" cy="1528200"/>
          </a:xfrm>
          <a:prstGeom prst="rect">
            <a:avLst/>
          </a:prstGeom>
          <a:solidFill>
            <a:srgbClr val="000000"/>
          </a:solidFill>
          <a:ln w="0">
            <a:noFill/>
          </a:ln>
        </p:spPr>
        <p:style>
          <a:lnRef idx="0"/>
          <a:fillRef idx="0"/>
          <a:effectRef idx="0"/>
          <a:fontRef idx="minor"/>
        </p:style>
        <p:txBody>
          <a:bodyPr wrap="none"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cb8504"/>
                </a:solidFill>
                <a:latin typeface="Courier New"/>
                <a:ea typeface="ＭＳ Ｐゴシック"/>
              </a:rPr>
              <a:t>ip nat inside source static 192.168.10.254 209.165.201.5</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interface serial 0/1/0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ip address 192.168.1.2 255.255.255.252</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cb8504"/>
                </a:solidFill>
                <a:latin typeface="Courier New"/>
                <a:ea typeface="ＭＳ Ｐゴシック"/>
              </a:rPr>
              <a:t>ip nat inside</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exit</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interface serial 0/1/1</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ip address 209.165.200.1 255.255.255.252</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cb8504"/>
                </a:solidFill>
                <a:latin typeface="Courier New"/>
                <a:ea typeface="ＭＳ Ｐゴシック"/>
              </a:rPr>
              <a:t>ip nat outside</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Analyze Static NAT</a:t>
            </a:r>
            <a:endParaRPr b="0" lang="en-US" sz="2400" spc="-1" strike="noStrike">
              <a:latin typeface="Arial"/>
            </a:endParaRPr>
          </a:p>
        </p:txBody>
      </p:sp>
      <p:sp>
        <p:nvSpPr>
          <p:cNvPr id="315" name="PlaceHolder 2"/>
          <p:cNvSpPr>
            <a:spLocks noGrp="1"/>
          </p:cNvSpPr>
          <p:nvPr>
            <p:ph/>
          </p:nvPr>
        </p:nvSpPr>
        <p:spPr>
          <a:xfrm>
            <a:off x="104400" y="613440"/>
            <a:ext cx="4919400" cy="391572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static NAT translation process between the client and the web server:</a:t>
            </a:r>
            <a:endParaRPr b="0" lang="en-US" sz="1600" spc="-1" strike="noStrike">
              <a:latin typeface="Arial"/>
            </a:endParaRPr>
          </a:p>
          <a:p>
            <a:pPr marL="228600" indent="-22860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The client sends a packet to the web server.</a:t>
            </a:r>
            <a:endParaRPr b="0" lang="en-US" sz="1600" spc="-1" strike="noStrike">
              <a:latin typeface="Arial"/>
            </a:endParaRPr>
          </a:p>
          <a:p>
            <a:pPr marL="228600" indent="-22860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R2 receives packets from the client on its NAT outside interface and checks its NAT table. </a:t>
            </a:r>
            <a:endParaRPr b="0" lang="en-US" sz="1600" spc="-1" strike="noStrike">
              <a:latin typeface="Arial"/>
            </a:endParaRPr>
          </a:p>
          <a:p>
            <a:pPr marL="228600" indent="-22860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R2 translates the inside global address of to the inside local address and forwards the packet towards the web server.</a:t>
            </a:r>
            <a:endParaRPr b="0" lang="en-US" sz="1600" spc="-1" strike="noStrike">
              <a:latin typeface="Arial"/>
            </a:endParaRPr>
          </a:p>
          <a:p>
            <a:pPr marL="228600" indent="-22860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The web server receives the packet and responds to the client using its inside local address.</a:t>
            </a:r>
            <a:endParaRPr b="0" lang="en-US" sz="1600" spc="-1" strike="noStrike">
              <a:latin typeface="Arial"/>
            </a:endParaRPr>
          </a:p>
          <a:p>
            <a:pPr marL="228600" indent="-22860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(a) R2 receives the packet from the web server on its NAT inside interface with source address of the inside local address of the web server and (b) translates the source address to the inside global address. </a:t>
            </a:r>
            <a:endParaRPr b="0" lang="en-US" sz="1600" spc="-1" strike="noStrike">
              <a:latin typeface="Arial"/>
            </a:endParaRPr>
          </a:p>
        </p:txBody>
      </p:sp>
      <p:pic>
        <p:nvPicPr>
          <p:cNvPr id="316" name="Picture 1" descr=""/>
          <p:cNvPicPr/>
          <p:nvPr/>
        </p:nvPicPr>
        <p:blipFill>
          <a:blip r:embed="rId1"/>
          <a:stretch/>
        </p:blipFill>
        <p:spPr>
          <a:xfrm>
            <a:off x="5024520" y="1243800"/>
            <a:ext cx="4092840" cy="2428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Static NAT</a:t>
            </a:r>
            <a:endParaRPr b="0" lang="en-US" sz="2400" spc="-1" strike="noStrike">
              <a:latin typeface="Arial"/>
            </a:endParaRPr>
          </a:p>
        </p:txBody>
      </p:sp>
      <p:sp>
        <p:nvSpPr>
          <p:cNvPr id="318" name="PlaceHolder 2"/>
          <p:cNvSpPr>
            <a:spLocks noGrp="1"/>
          </p:cNvSpPr>
          <p:nvPr>
            <p:ph/>
          </p:nvPr>
        </p:nvSpPr>
        <p:spPr>
          <a:xfrm>
            <a:off x="279000" y="731880"/>
            <a:ext cx="8344800" cy="146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To verify NAT operation, issue the </a:t>
            </a:r>
            <a:r>
              <a:rPr b="1" lang="en-US" sz="1600" spc="-1" strike="noStrike">
                <a:solidFill>
                  <a:srgbClr val="000000"/>
                </a:solidFill>
                <a:latin typeface="Arial"/>
                <a:ea typeface="ＭＳ Ｐゴシック"/>
              </a:rPr>
              <a:t>show ip nat translations</a:t>
            </a:r>
            <a:r>
              <a:rPr b="0" lang="en-US" sz="1600" spc="-1" strike="noStrike">
                <a:solidFill>
                  <a:srgbClr val="000000"/>
                </a:solidFill>
                <a:latin typeface="Arial"/>
                <a:ea typeface="ＭＳ Ｐゴシック"/>
              </a:rPr>
              <a:t> command.</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This command shows active NAT translations.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Because the example is a static NAT configuration, the translation is always present in the NAT table regardless of any active communications.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If the command is issued during an active session, the output also indicates the address of the outside device.</a:t>
            </a:r>
            <a:endParaRPr b="0" lang="en-US" sz="1600" spc="-1" strike="noStrike">
              <a:latin typeface="Arial"/>
            </a:endParaRPr>
          </a:p>
        </p:txBody>
      </p:sp>
      <p:sp>
        <p:nvSpPr>
          <p:cNvPr id="319" name="TextBox 4"/>
          <p:cNvSpPr/>
          <p:nvPr/>
        </p:nvSpPr>
        <p:spPr>
          <a:xfrm>
            <a:off x="547560" y="2571840"/>
            <a:ext cx="7807680" cy="72900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Pro  Inside global       Inside local       Outside local     Outside global</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209.165.201.5       192.168.10.254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Total number of translations: 1</a:t>
            </a:r>
            <a:endParaRPr b="0" lang="en-US" sz="1050" spc="-1" strike="noStrike">
              <a:latin typeface="Arial"/>
            </a:endParaRPr>
          </a:p>
        </p:txBody>
      </p:sp>
      <p:sp>
        <p:nvSpPr>
          <p:cNvPr id="320" name="TextBox 5"/>
          <p:cNvSpPr/>
          <p:nvPr/>
        </p:nvSpPr>
        <p:spPr>
          <a:xfrm>
            <a:off x="586080" y="3623760"/>
            <a:ext cx="6679080" cy="888840"/>
          </a:xfrm>
          <a:prstGeom prst="rect">
            <a:avLst/>
          </a:prstGeom>
          <a:solidFill>
            <a:srgbClr val="000000"/>
          </a:solidFill>
          <a:ln w="0">
            <a:noFill/>
          </a:ln>
        </p:spPr>
        <p:style>
          <a:lnRef idx="0"/>
          <a:fillRef idx="0"/>
          <a:effectRef idx="0"/>
          <a:fontRef idx="minor"/>
        </p:style>
        <p:txBody>
          <a:bodyPr wrap="none"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Pro  Inside global       Inside local        Outside local         Outside global</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tcp  209.165.201.5       192.168.10.254      209.165.200.254       209.165.200.254</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209.165.201.5       192.168.10.254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Total number of translations: 2</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Static NAT (Cont.)</a:t>
            </a:r>
            <a:endParaRPr b="0" lang="en-US" sz="2400" spc="-1" strike="noStrike">
              <a:latin typeface="Arial"/>
            </a:endParaRPr>
          </a:p>
        </p:txBody>
      </p:sp>
      <p:sp>
        <p:nvSpPr>
          <p:cNvPr id="322" name="PlaceHolder 2"/>
          <p:cNvSpPr>
            <a:spLocks noGrp="1"/>
          </p:cNvSpPr>
          <p:nvPr>
            <p:ph/>
          </p:nvPr>
        </p:nvSpPr>
        <p:spPr>
          <a:xfrm>
            <a:off x="432000" y="855360"/>
            <a:ext cx="7912800" cy="146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Another useful command is </a:t>
            </a:r>
            <a:r>
              <a:rPr b="1" lang="en-US" sz="1600" spc="-1" strike="noStrike">
                <a:solidFill>
                  <a:srgbClr val="000000"/>
                </a:solidFill>
                <a:latin typeface="Arial"/>
                <a:ea typeface="ＭＳ Ｐゴシック"/>
              </a:rPr>
              <a:t>show ip nat statistics.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It displays information about the total number of active translations, NAT configuration parameters, the number of addresses in the pool, and the number of addresses that have been allocated.</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To verify that the NAT translation is working, it is best to clear statistics from any past translations using the </a:t>
            </a:r>
            <a:r>
              <a:rPr b="1" lang="en-US" sz="1600" spc="-1" strike="noStrike">
                <a:solidFill>
                  <a:srgbClr val="000000"/>
                </a:solidFill>
                <a:latin typeface="Arial"/>
                <a:ea typeface="ＭＳ Ｐゴシック"/>
              </a:rPr>
              <a:t>clear ip nat statistics</a:t>
            </a:r>
            <a:r>
              <a:rPr b="0" lang="en-US" sz="1600" spc="-1" strike="noStrike">
                <a:solidFill>
                  <a:srgbClr val="000000"/>
                </a:solidFill>
                <a:latin typeface="Arial"/>
                <a:ea typeface="ＭＳ Ｐゴシック"/>
              </a:rPr>
              <a:t> command before testing.</a:t>
            </a:r>
            <a:endParaRPr b="0" lang="en-US" sz="1600" spc="-1" strike="noStrike">
              <a:latin typeface="Arial"/>
            </a:endParaRPr>
          </a:p>
        </p:txBody>
      </p:sp>
      <p:sp>
        <p:nvSpPr>
          <p:cNvPr id="323" name="TextBox 4"/>
          <p:cNvSpPr/>
          <p:nvPr/>
        </p:nvSpPr>
        <p:spPr>
          <a:xfrm>
            <a:off x="537120" y="2897640"/>
            <a:ext cx="7807680" cy="154980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200" spc="-1" strike="noStrike">
                <a:solidFill>
                  <a:srgbClr val="ffffff"/>
                </a:solidFill>
                <a:latin typeface="Courier New"/>
                <a:ea typeface="ＭＳ Ｐゴシック"/>
              </a:rPr>
              <a:t>R2# </a:t>
            </a:r>
            <a:r>
              <a:rPr b="1" lang="en-US" sz="1200" spc="-1" strike="noStrike">
                <a:solidFill>
                  <a:srgbClr val="ffffff"/>
                </a:solidFill>
                <a:latin typeface="Courier New"/>
                <a:ea typeface="ＭＳ Ｐゴシック"/>
              </a:rPr>
              <a:t>show ip nat statistics</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Total active translations: 1 (1 static, 0 dynamic; 0 extended)</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Outside interfaces:</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  </a:t>
            </a:r>
            <a:r>
              <a:rPr b="0" lang="en-US" sz="1200" spc="-1" strike="noStrike">
                <a:solidFill>
                  <a:srgbClr val="ffffff"/>
                </a:solidFill>
                <a:latin typeface="Courier New"/>
                <a:ea typeface="ＭＳ Ｐゴシック"/>
              </a:rPr>
              <a:t>Serial0/1/1</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Inside interfaces:</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  </a:t>
            </a:r>
            <a:r>
              <a:rPr b="0" lang="en-US" sz="1200" spc="-1" strike="noStrike">
                <a:solidFill>
                  <a:srgbClr val="ffffff"/>
                </a:solidFill>
                <a:latin typeface="Courier New"/>
                <a:ea typeface="ＭＳ Ｐゴシック"/>
              </a:rPr>
              <a:t>Serial0/1/0</a:t>
            </a:r>
            <a:endParaRPr b="0" lang="en-US" sz="1200" spc="-1" strike="noStrike">
              <a:latin typeface="Arial"/>
            </a:endParaRPr>
          </a:p>
          <a:p>
            <a:pPr>
              <a:lnSpc>
                <a:spcPct val="100000"/>
              </a:lnSpc>
              <a:buNone/>
            </a:pPr>
            <a:r>
              <a:rPr b="0" lang="en-US" sz="1200" spc="-1" strike="noStrike">
                <a:solidFill>
                  <a:srgbClr val="cb8504"/>
                </a:solidFill>
                <a:latin typeface="Courier New"/>
                <a:ea typeface="ＭＳ Ｐゴシック"/>
              </a:rPr>
              <a:t>Hits: 4  Misses: 1</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(output omitted)</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6.5 Dynamic NAT</a:t>
            </a:r>
            <a:endParaRPr b="0" lang="en-US" sz="4600" spc="-1" strike="noStrike">
              <a:latin typeface="Arial"/>
            </a:endParaRPr>
          </a:p>
        </p:txBody>
      </p:sp>
    </p:spTree>
  </p:cSld>
  <p:transition spd="slow">
    <p:wipe dir="l"/>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Dynamic NAT Scenario</a:t>
            </a:r>
            <a:endParaRPr b="0" lang="en-US" sz="2400" spc="-1" strike="noStrike">
              <a:latin typeface="Arial"/>
            </a:endParaRPr>
          </a:p>
        </p:txBody>
      </p:sp>
      <p:sp>
        <p:nvSpPr>
          <p:cNvPr id="326" name="PlaceHolder 2"/>
          <p:cNvSpPr>
            <a:spLocks noGrp="1"/>
          </p:cNvSpPr>
          <p:nvPr>
            <p:ph/>
          </p:nvPr>
        </p:nvSpPr>
        <p:spPr>
          <a:xfrm>
            <a:off x="432000" y="855360"/>
            <a:ext cx="4139280" cy="3510000"/>
          </a:xfrm>
          <a:prstGeom prst="rect">
            <a:avLst/>
          </a:prstGeom>
          <a:noFill/>
          <a:ln w="0">
            <a:noFill/>
          </a:ln>
        </p:spPr>
        <p:txBody>
          <a:bodyPr lIns="90000" rIns="90000" tIns="45000" bIns="45000" anchor="t">
            <a:noAutofit/>
          </a:bodyPr>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Dynamic NAT automatically maps inside local addresses to inside global addresses.</a:t>
            </a:r>
            <a:endParaRPr b="0" lang="en-US" sz="1800" spc="-1" strike="noStrike">
              <a:latin typeface="Arial"/>
            </a:endParaRPr>
          </a:p>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Dynamic NAT uses a pool of inside global addresses.</a:t>
            </a:r>
            <a:endParaRPr b="0" lang="en-US" sz="1800" spc="-1" strike="noStrike">
              <a:latin typeface="Arial"/>
            </a:endParaRPr>
          </a:p>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The pool of inside global addresses is available to any device on the inside network on a first-come first-served basis.</a:t>
            </a:r>
            <a:endParaRPr b="0" lang="en-US" sz="1800" spc="-1" strike="noStrike">
              <a:latin typeface="Arial"/>
            </a:endParaRPr>
          </a:p>
          <a:p>
            <a:pPr marL="285840" indent="-285840">
              <a:lnSpc>
                <a:spcPct val="100000"/>
              </a:lnSpc>
              <a:spcBef>
                <a:spcPts val="360"/>
              </a:spcBef>
              <a:buClr>
                <a:srgbClr val="58585b"/>
              </a:buClr>
              <a:buFont typeface="Arial"/>
              <a:buChar char="•"/>
            </a:pPr>
            <a:r>
              <a:rPr b="0" lang="en-US" sz="1800" spc="-1" strike="noStrike">
                <a:solidFill>
                  <a:srgbClr val="000000"/>
                </a:solidFill>
                <a:latin typeface="Arial"/>
                <a:ea typeface="ＭＳ Ｐゴシック"/>
              </a:rPr>
              <a:t>If all addresses in the pool are in use, a device must wait for an available address before it can access the outside network.</a:t>
            </a:r>
            <a:endParaRPr b="0" lang="en-US" sz="1800" spc="-1" strike="noStrike">
              <a:latin typeface="Arial"/>
            </a:endParaRPr>
          </a:p>
          <a:p>
            <a:pPr>
              <a:lnSpc>
                <a:spcPct val="100000"/>
              </a:lnSpc>
              <a:spcBef>
                <a:spcPts val="281"/>
              </a:spcBef>
              <a:buNone/>
            </a:pPr>
            <a:endParaRPr b="0" lang="en-US" sz="1400" spc="-1" strike="noStrike">
              <a:latin typeface="Arial"/>
            </a:endParaRPr>
          </a:p>
        </p:txBody>
      </p:sp>
      <p:pic>
        <p:nvPicPr>
          <p:cNvPr id="327" name="Picture 4" descr=""/>
          <p:cNvPicPr/>
          <p:nvPr/>
        </p:nvPicPr>
        <p:blipFill>
          <a:blip r:embed="rId1"/>
          <a:stretch/>
        </p:blipFill>
        <p:spPr>
          <a:xfrm>
            <a:off x="4653000" y="1708560"/>
            <a:ext cx="4349160" cy="18036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Configure Dynamic NAT</a:t>
            </a:r>
            <a:endParaRPr b="0" lang="en-US" sz="2400" spc="-1" strike="noStrike">
              <a:latin typeface="Arial"/>
            </a:endParaRPr>
          </a:p>
        </p:txBody>
      </p:sp>
      <p:sp>
        <p:nvSpPr>
          <p:cNvPr id="329" name="PlaceHolder 2"/>
          <p:cNvSpPr>
            <a:spLocks noGrp="1"/>
          </p:cNvSpPr>
          <p:nvPr>
            <p:ph/>
          </p:nvPr>
        </p:nvSpPr>
        <p:spPr>
          <a:xfrm>
            <a:off x="432000" y="855360"/>
            <a:ext cx="7912800" cy="190800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There are five tasks when configuring dynamic NAT translations:</a:t>
            </a:r>
            <a:endParaRPr b="0" lang="en-US" sz="18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1 </a:t>
            </a:r>
            <a:r>
              <a:rPr b="0" lang="en-US" sz="1600" spc="-1" strike="noStrike">
                <a:solidFill>
                  <a:srgbClr val="000000"/>
                </a:solidFill>
                <a:latin typeface="Arial"/>
                <a:ea typeface="ＭＳ Ｐゴシック"/>
              </a:rPr>
              <a:t>- Define the pool of addresses that will be used for translation using the </a:t>
            </a:r>
            <a:r>
              <a:rPr b="1" lang="en-US" sz="1600" spc="-1" strike="noStrike">
                <a:solidFill>
                  <a:srgbClr val="000000"/>
                </a:solidFill>
                <a:latin typeface="Arial"/>
                <a:ea typeface="ＭＳ Ｐゴシック"/>
              </a:rPr>
              <a:t>ip nat pool</a:t>
            </a:r>
            <a:r>
              <a:rPr b="0" lang="en-US" sz="1600" spc="-1" strike="noStrike">
                <a:solidFill>
                  <a:srgbClr val="000000"/>
                </a:solidFill>
                <a:latin typeface="Arial"/>
                <a:ea typeface="ＭＳ Ｐゴシック"/>
              </a:rPr>
              <a:t> command.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2</a:t>
            </a:r>
            <a:r>
              <a:rPr b="0" lang="en-US" sz="1600" spc="-1" strike="noStrike">
                <a:solidFill>
                  <a:srgbClr val="000000"/>
                </a:solidFill>
                <a:latin typeface="Arial"/>
                <a:ea typeface="ＭＳ Ｐゴシック"/>
              </a:rPr>
              <a:t> - Configure a standard ACL to identify (permit) only those addresses that are to be translated.</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3 </a:t>
            </a:r>
            <a:r>
              <a:rPr b="0" lang="en-US" sz="1600" spc="-1" strike="noStrike">
                <a:solidFill>
                  <a:srgbClr val="000000"/>
                </a:solidFill>
                <a:latin typeface="Arial"/>
                <a:ea typeface="ＭＳ Ｐゴシック"/>
              </a:rPr>
              <a:t>-</a:t>
            </a:r>
            <a:r>
              <a:rPr b="1" lang="en-US" sz="1600" spc="-1" strike="noStrike">
                <a:solidFill>
                  <a:srgbClr val="000000"/>
                </a:solidFill>
                <a:latin typeface="Arial"/>
                <a:ea typeface="ＭＳ Ｐゴシック"/>
              </a:rPr>
              <a:t> </a:t>
            </a:r>
            <a:r>
              <a:rPr b="0" lang="en-US" sz="1600" spc="-1" strike="noStrike">
                <a:solidFill>
                  <a:srgbClr val="000000"/>
                </a:solidFill>
                <a:latin typeface="Arial"/>
                <a:ea typeface="ＭＳ Ｐゴシック"/>
              </a:rPr>
              <a:t>Bind the ACL to the pool, using the </a:t>
            </a:r>
            <a:r>
              <a:rPr b="1" lang="en-US" sz="1600" spc="-1" strike="noStrike">
                <a:solidFill>
                  <a:srgbClr val="000000"/>
                </a:solidFill>
                <a:latin typeface="Arial"/>
                <a:ea typeface="ＭＳ Ｐゴシック"/>
              </a:rPr>
              <a:t>ip nat inside source list</a:t>
            </a:r>
            <a:r>
              <a:rPr b="0" lang="en-US" sz="1600" spc="-1" strike="noStrike">
                <a:solidFill>
                  <a:srgbClr val="000000"/>
                </a:solidFill>
                <a:latin typeface="Arial"/>
                <a:ea typeface="ＭＳ Ｐゴシック"/>
              </a:rPr>
              <a:t> command.</a:t>
            </a:r>
            <a:endParaRPr b="0" lang="en-US" sz="1600" spc="-1" strike="noStrike">
              <a:latin typeface="Arial"/>
            </a:endParaRPr>
          </a:p>
          <a:p>
            <a:pPr>
              <a:lnSpc>
                <a:spcPct val="100000"/>
              </a:lnSpc>
              <a:spcBef>
                <a:spcPts val="241"/>
              </a:spcBef>
              <a:buNone/>
              <a:tabLst>
                <a:tab algn="l" pos="0"/>
              </a:tabLst>
            </a:pPr>
            <a:endParaRPr b="0" lang="en-US" sz="1200" spc="-1" strike="noStrike">
              <a:latin typeface="Arial"/>
            </a:endParaRPr>
          </a:p>
        </p:txBody>
      </p:sp>
      <p:sp>
        <p:nvSpPr>
          <p:cNvPr id="330" name="TextBox 5"/>
          <p:cNvSpPr/>
          <p:nvPr/>
        </p:nvSpPr>
        <p:spPr>
          <a:xfrm>
            <a:off x="412200" y="3024360"/>
            <a:ext cx="8318880" cy="637200"/>
          </a:xfrm>
          <a:prstGeom prst="rect">
            <a:avLst/>
          </a:prstGeom>
          <a:solidFill>
            <a:srgbClr val="000000"/>
          </a:solid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Courier New"/>
                <a:ea typeface="ＭＳ Ｐゴシック"/>
              </a:rPr>
              <a:t>R2(config)# </a:t>
            </a:r>
            <a:r>
              <a:rPr b="1" lang="en-US" sz="1200" spc="-1" strike="noStrike">
                <a:solidFill>
                  <a:srgbClr val="ffffff"/>
                </a:solidFill>
                <a:latin typeface="Courier New"/>
                <a:ea typeface="ＭＳ Ｐゴシック"/>
              </a:rPr>
              <a:t>ip nat pool NAT-POOL1 209.165.200.226 209.165.200.240 netmask 255.255.255.224</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R2(config)# </a:t>
            </a:r>
            <a:r>
              <a:rPr b="1" lang="en-US" sz="1200" spc="-1" strike="noStrike">
                <a:solidFill>
                  <a:srgbClr val="ffffff"/>
                </a:solidFill>
                <a:latin typeface="Courier New"/>
                <a:ea typeface="ＭＳ Ｐゴシック"/>
              </a:rPr>
              <a:t>access-list 1 permit 192.168.0.0 0.0.255.255</a:t>
            </a:r>
            <a:endParaRPr b="0" lang="en-US" sz="1200" spc="-1" strike="noStrike">
              <a:latin typeface="Arial"/>
            </a:endParaRPr>
          </a:p>
          <a:p>
            <a:pPr>
              <a:lnSpc>
                <a:spcPct val="100000"/>
              </a:lnSpc>
              <a:buNone/>
            </a:pPr>
            <a:r>
              <a:rPr b="0" lang="en-US" sz="1200" spc="-1" strike="noStrike">
                <a:solidFill>
                  <a:srgbClr val="ffffff"/>
                </a:solidFill>
                <a:latin typeface="Courier New"/>
                <a:ea typeface="ＭＳ Ｐゴシック"/>
              </a:rPr>
              <a:t>R2(config)# </a:t>
            </a:r>
            <a:r>
              <a:rPr b="1" lang="en-US" sz="1200" spc="-1" strike="noStrike">
                <a:solidFill>
                  <a:srgbClr val="ffffff"/>
                </a:solidFill>
                <a:latin typeface="Courier New"/>
                <a:ea typeface="ＭＳ Ｐゴシック"/>
              </a:rPr>
              <a:t>ip nat inside source list 1 pool NAT-POOL1</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Configure Dynamic NAT (Cont.)</a:t>
            </a:r>
            <a:endParaRPr b="0" lang="en-US" sz="2400" spc="-1" strike="noStrike">
              <a:latin typeface="Arial"/>
            </a:endParaRPr>
          </a:p>
        </p:txBody>
      </p:sp>
      <p:sp>
        <p:nvSpPr>
          <p:cNvPr id="332" name="PlaceHolder 2"/>
          <p:cNvSpPr>
            <a:spLocks noGrp="1"/>
          </p:cNvSpPr>
          <p:nvPr>
            <p:ph/>
          </p:nvPr>
        </p:nvSpPr>
        <p:spPr>
          <a:xfrm>
            <a:off x="432000" y="855360"/>
            <a:ext cx="7912800" cy="190800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There are five tasks when configuring dynamic NAT translations:</a:t>
            </a:r>
            <a:endParaRPr b="0" lang="en-US" sz="18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4 </a:t>
            </a:r>
            <a:r>
              <a:rPr b="0" lang="en-US" sz="1600" spc="-1" strike="noStrike">
                <a:solidFill>
                  <a:srgbClr val="000000"/>
                </a:solidFill>
                <a:latin typeface="Arial"/>
                <a:ea typeface="ＭＳ Ｐゴシック"/>
              </a:rPr>
              <a:t>- Identify which interfaces are inside.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Step 5</a:t>
            </a:r>
            <a:r>
              <a:rPr b="0" lang="en-US" sz="1600" spc="-1" strike="noStrike">
                <a:solidFill>
                  <a:srgbClr val="000000"/>
                </a:solidFill>
                <a:latin typeface="Arial"/>
                <a:ea typeface="ＭＳ Ｐゴシック"/>
              </a:rPr>
              <a:t> - Identify which interfaces are outside. </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241"/>
              </a:spcBef>
              <a:buNone/>
              <a:tabLst>
                <a:tab algn="l" pos="0"/>
              </a:tabLst>
            </a:pPr>
            <a:endParaRPr b="0" lang="en-US" sz="1200" spc="-1" strike="noStrike">
              <a:latin typeface="Arial"/>
            </a:endParaRPr>
          </a:p>
        </p:txBody>
      </p:sp>
      <p:sp>
        <p:nvSpPr>
          <p:cNvPr id="333" name="TextBox 5"/>
          <p:cNvSpPr/>
          <p:nvPr/>
        </p:nvSpPr>
        <p:spPr>
          <a:xfrm>
            <a:off x="307800" y="2571840"/>
            <a:ext cx="8528040" cy="120852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ip nat pool NAT-POOL1 209.165.200.226 209.165.200.240 netmask 255.255.255.224</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access-list 1 permit 192.168.0.0 0.0.255.255</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ip nat inside source list 1 pool NAT-POOL1</a:t>
            </a:r>
            <a:endParaRPr b="0" lang="en-US" sz="1050" spc="-1" strike="noStrike">
              <a:latin typeface="Arial"/>
            </a:endParaRPr>
          </a:p>
          <a:p>
            <a:pPr>
              <a:lnSpc>
                <a:spcPct val="100000"/>
              </a:lnSpc>
              <a:buNone/>
            </a:pPr>
            <a:r>
              <a:rPr b="0" lang="pt-BR" sz="1050" spc="-1" strike="noStrike">
                <a:solidFill>
                  <a:srgbClr val="ffffff"/>
                </a:solidFill>
                <a:latin typeface="Courier New"/>
                <a:ea typeface="ＭＳ Ｐゴシック"/>
              </a:rPr>
              <a:t>R2(config)# </a:t>
            </a:r>
            <a:r>
              <a:rPr b="1" lang="pt-BR" sz="1050" spc="-1" strike="noStrike">
                <a:solidFill>
                  <a:srgbClr val="ffffff"/>
                </a:solidFill>
                <a:latin typeface="Courier New"/>
                <a:ea typeface="ＭＳ Ｐゴシック"/>
              </a:rPr>
              <a:t>interface serial 0/1/0</a:t>
            </a:r>
            <a:endParaRPr b="0" lang="en-US" sz="1050" spc="-1" strike="noStrike">
              <a:latin typeface="Arial"/>
            </a:endParaRPr>
          </a:p>
          <a:p>
            <a:pPr>
              <a:lnSpc>
                <a:spcPct val="100000"/>
              </a:lnSpc>
              <a:buNone/>
            </a:pPr>
            <a:r>
              <a:rPr b="0" lang="pt-BR" sz="1050" spc="-1" strike="noStrike">
                <a:solidFill>
                  <a:srgbClr val="ffffff"/>
                </a:solidFill>
                <a:latin typeface="Courier New"/>
                <a:ea typeface="ＭＳ Ｐゴシック"/>
              </a:rPr>
              <a:t>R2(config-if)# </a:t>
            </a:r>
            <a:r>
              <a:rPr b="1" lang="pt-BR" sz="1050" spc="-1" strike="noStrike">
                <a:solidFill>
                  <a:srgbClr val="ffc000"/>
                </a:solidFill>
                <a:latin typeface="Courier New"/>
                <a:ea typeface="ＭＳ Ｐゴシック"/>
              </a:rPr>
              <a:t>ip nat inside</a:t>
            </a:r>
            <a:endParaRPr b="0" lang="en-US" sz="1050" spc="-1" strike="noStrike">
              <a:latin typeface="Arial"/>
            </a:endParaRPr>
          </a:p>
          <a:p>
            <a:pPr>
              <a:lnSpc>
                <a:spcPct val="100000"/>
              </a:lnSpc>
              <a:buNone/>
            </a:pPr>
            <a:r>
              <a:rPr b="0" lang="pt-BR" sz="1050" spc="-1" strike="noStrike">
                <a:solidFill>
                  <a:srgbClr val="ffffff"/>
                </a:solidFill>
                <a:latin typeface="Courier New"/>
                <a:ea typeface="ＭＳ Ｐゴシック"/>
              </a:rPr>
              <a:t>R2(config-if)# </a:t>
            </a:r>
            <a:r>
              <a:rPr b="1" lang="pt-BR" sz="1050" spc="-1" strike="noStrike">
                <a:solidFill>
                  <a:srgbClr val="ffffff"/>
                </a:solidFill>
                <a:latin typeface="Courier New"/>
                <a:ea typeface="ＭＳ Ｐゴシック"/>
              </a:rPr>
              <a:t>interface serial 0/1/1</a:t>
            </a:r>
            <a:endParaRPr b="0" lang="en-US" sz="1050" spc="-1" strike="noStrike">
              <a:latin typeface="Arial"/>
            </a:endParaRPr>
          </a:p>
          <a:p>
            <a:pPr>
              <a:lnSpc>
                <a:spcPct val="100000"/>
              </a:lnSpc>
              <a:buNone/>
            </a:pPr>
            <a:r>
              <a:rPr b="0" lang="pt-BR" sz="1050" spc="-1" strike="noStrike">
                <a:solidFill>
                  <a:srgbClr val="ffffff"/>
                </a:solidFill>
                <a:latin typeface="Courier New"/>
                <a:ea typeface="ＭＳ Ｐゴシック"/>
              </a:rPr>
              <a:t>R2(config-if)# </a:t>
            </a:r>
            <a:r>
              <a:rPr b="1" lang="pt-BR" sz="1050" spc="-1" strike="noStrike">
                <a:solidFill>
                  <a:srgbClr val="ffc000"/>
                </a:solidFill>
                <a:latin typeface="Courier New"/>
                <a:ea typeface="ＭＳ Ｐゴシック"/>
              </a:rPr>
              <a:t>ip nat outside</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Analyze Dynamic NAT – Inside to Outside</a:t>
            </a:r>
            <a:endParaRPr b="0" lang="en-US" sz="2400" spc="-1" strike="noStrike">
              <a:latin typeface="Arial"/>
            </a:endParaRPr>
          </a:p>
        </p:txBody>
      </p:sp>
      <p:sp>
        <p:nvSpPr>
          <p:cNvPr id="335" name="PlaceHolder 2"/>
          <p:cNvSpPr>
            <a:spLocks noGrp="1"/>
          </p:cNvSpPr>
          <p:nvPr>
            <p:ph/>
          </p:nvPr>
        </p:nvSpPr>
        <p:spPr>
          <a:xfrm>
            <a:off x="0" y="855360"/>
            <a:ext cx="4571280" cy="41364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Dynamic NAT translation process:</a:t>
            </a:r>
            <a:endParaRPr b="0" lang="en-US" sz="1600" spc="-1" strike="noStrike">
              <a:latin typeface="Arial"/>
            </a:endParaRPr>
          </a:p>
          <a:p>
            <a:pPr marL="343080" indent="-34308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PC1 and PC2 send packets requesting a connection to the server.</a:t>
            </a:r>
            <a:endParaRPr b="0" lang="en-US" sz="1600" spc="-1" strike="noStrike">
              <a:latin typeface="Arial"/>
            </a:endParaRPr>
          </a:p>
          <a:p>
            <a:pPr marL="343080" indent="-34308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R2 receives the first packet from PC1, checks the ALC to determine if the packet should be translated, selects an available global address, and creates a translation entry in the NAT table.</a:t>
            </a:r>
            <a:endParaRPr b="0" lang="en-US" sz="1600" spc="-1" strike="noStrike">
              <a:latin typeface="Arial"/>
            </a:endParaRPr>
          </a:p>
          <a:p>
            <a:pPr marL="343080" indent="-343080">
              <a:lnSpc>
                <a:spcPct val="100000"/>
              </a:lnSpc>
              <a:spcBef>
                <a:spcPts val="320"/>
              </a:spcBef>
              <a:buClr>
                <a:srgbClr val="58585b"/>
              </a:buClr>
              <a:buFont typeface="Arial"/>
              <a:buAutoNum type="arabicPeriod"/>
              <a:tabLst>
                <a:tab algn="l" pos="0"/>
              </a:tabLst>
            </a:pPr>
            <a:r>
              <a:rPr b="0" lang="en-US" sz="1600" spc="-1" strike="noStrike">
                <a:solidFill>
                  <a:srgbClr val="000000"/>
                </a:solidFill>
                <a:latin typeface="Arial"/>
                <a:ea typeface="ＭＳ Ｐゴシック"/>
              </a:rPr>
              <a:t>R2 replaces the inside local source address of PC1, 192.168.10.10, with the translated inside global address of 209.165.200.226 and forwards the packet. (The same process occurs for the packet from PC2 using the translated address of 209.165.200.227.)</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241"/>
              </a:spcBef>
              <a:buNone/>
              <a:tabLst>
                <a:tab algn="l" pos="0"/>
              </a:tabLst>
            </a:pPr>
            <a:endParaRPr b="0" lang="en-US" sz="1200" spc="-1" strike="noStrike">
              <a:latin typeface="Arial"/>
            </a:endParaRPr>
          </a:p>
        </p:txBody>
      </p:sp>
      <p:pic>
        <p:nvPicPr>
          <p:cNvPr id="336" name="Picture 1" descr=""/>
          <p:cNvPicPr/>
          <p:nvPr/>
        </p:nvPicPr>
        <p:blipFill>
          <a:blip r:embed="rId1"/>
          <a:stretch/>
        </p:blipFill>
        <p:spPr>
          <a:xfrm>
            <a:off x="4572000" y="1109880"/>
            <a:ext cx="4240440" cy="3177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Analyze Dynamic NAT – Outside to Inside</a:t>
            </a:r>
            <a:endParaRPr b="0" lang="en-US" sz="2400" spc="-1" strike="noStrike">
              <a:latin typeface="Arial"/>
            </a:endParaRPr>
          </a:p>
        </p:txBody>
      </p:sp>
      <p:sp>
        <p:nvSpPr>
          <p:cNvPr id="338" name="PlaceHolder 2"/>
          <p:cNvSpPr>
            <a:spLocks noGrp="1"/>
          </p:cNvSpPr>
          <p:nvPr>
            <p:ph/>
          </p:nvPr>
        </p:nvSpPr>
        <p:spPr>
          <a:xfrm>
            <a:off x="75240" y="855360"/>
            <a:ext cx="4496040" cy="413640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Dynamic NAT translation process:</a:t>
            </a:r>
            <a:endParaRPr b="0" lang="en-US" sz="1800" spc="-1" strike="noStrike">
              <a:latin typeface="Arial"/>
            </a:endParaRPr>
          </a:p>
          <a:p>
            <a:pPr marL="343080" indent="-343080">
              <a:lnSpc>
                <a:spcPct val="100000"/>
              </a:lnSpc>
              <a:spcBef>
                <a:spcPts val="281"/>
              </a:spcBef>
              <a:buClr>
                <a:srgbClr val="58585b"/>
              </a:buClr>
              <a:buFont typeface="Arial"/>
              <a:buAutoNum type="arabicPeriod" startAt="4"/>
              <a:tabLst>
                <a:tab algn="l" pos="0"/>
              </a:tabLst>
            </a:pPr>
            <a:r>
              <a:rPr b="0" lang="en-US" sz="1400" spc="-1" strike="noStrike">
                <a:solidFill>
                  <a:srgbClr val="000000"/>
                </a:solidFill>
                <a:latin typeface="Arial"/>
                <a:ea typeface="ＭＳ Ｐゴシック"/>
              </a:rPr>
              <a:t>The server receives the packet from PC1 and responds using the destination address of 209.165.200.226. The server receives the packet from PC2, it responds to using the destination address of 209.165.200.227.</a:t>
            </a:r>
            <a:endParaRPr b="0" lang="en-US" sz="1400" spc="-1" strike="noStrike">
              <a:latin typeface="Arial"/>
            </a:endParaRPr>
          </a:p>
          <a:p>
            <a:pPr marL="343080" indent="-343080">
              <a:lnSpc>
                <a:spcPct val="100000"/>
              </a:lnSpc>
              <a:spcBef>
                <a:spcPts val="281"/>
              </a:spcBef>
              <a:buClr>
                <a:srgbClr val="58585b"/>
              </a:buClr>
              <a:buFont typeface="Arial"/>
              <a:buAutoNum type="arabicPeriod" startAt="4"/>
              <a:tabLst>
                <a:tab algn="l" pos="0"/>
              </a:tabLst>
            </a:pPr>
            <a:r>
              <a:rPr b="0" lang="en-US" sz="1400" spc="-1" strike="noStrike">
                <a:solidFill>
                  <a:srgbClr val="000000"/>
                </a:solidFill>
                <a:latin typeface="Arial"/>
                <a:ea typeface="ＭＳ Ｐゴシック"/>
              </a:rPr>
              <a:t>(a) When R2 receives the packet with the destination address of 209.165.200.226; it performs a NAT table lookup and translates the address back to the inside local address and forwards the packet toward PC1.</a:t>
            </a:r>
            <a:br>
              <a:rPr sz="1400"/>
            </a:br>
            <a:r>
              <a:rPr b="0" lang="en-US" sz="1400" spc="-1" strike="noStrike">
                <a:solidFill>
                  <a:srgbClr val="000000"/>
                </a:solidFill>
                <a:latin typeface="Arial"/>
                <a:ea typeface="ＭＳ Ｐゴシック"/>
              </a:rPr>
              <a:t>(b) When R2 receives the packet with the destination address of 209.165.200.227; it performs a NAT table lookup and translates the address back to the inside local address 192.168.11.10 and forwards the packet toward PC2.</a:t>
            </a:r>
            <a:endParaRPr b="0" lang="en-US" sz="1400" spc="-1" strike="noStrike">
              <a:latin typeface="Arial"/>
            </a:endParaRPr>
          </a:p>
          <a:p>
            <a:pPr>
              <a:lnSpc>
                <a:spcPct val="100000"/>
              </a:lnSpc>
              <a:spcBef>
                <a:spcPts val="241"/>
              </a:spcBef>
              <a:buNone/>
              <a:tabLst>
                <a:tab algn="l" pos="0"/>
              </a:tabLst>
            </a:pPr>
            <a:endParaRPr b="0" lang="en-US" sz="1200" spc="-1" strike="noStrike">
              <a:latin typeface="Arial"/>
            </a:endParaRPr>
          </a:p>
        </p:txBody>
      </p:sp>
      <p:pic>
        <p:nvPicPr>
          <p:cNvPr id="339" name="Picture 4" descr=""/>
          <p:cNvPicPr/>
          <p:nvPr/>
        </p:nvPicPr>
        <p:blipFill>
          <a:blip r:embed="rId1"/>
          <a:stretch/>
        </p:blipFill>
        <p:spPr>
          <a:xfrm>
            <a:off x="4810680" y="1366560"/>
            <a:ext cx="3994560" cy="3114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6.1 NAT Characteristics</a:t>
            </a:r>
            <a:endParaRPr b="0" lang="en-US" sz="4600" spc="-1" strike="noStrike">
              <a:latin typeface="Arial"/>
            </a:endParaRPr>
          </a:p>
        </p:txBody>
      </p:sp>
    </p:spTree>
  </p:cSld>
  <p:transition spd="slow">
    <p:wipe dir="l"/>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Analyze Dynamic NAT – Outside to Inside (Cont.)</a:t>
            </a:r>
            <a:endParaRPr b="0" lang="en-US" sz="2400" spc="-1" strike="noStrike">
              <a:latin typeface="Arial"/>
            </a:endParaRPr>
          </a:p>
        </p:txBody>
      </p:sp>
      <p:sp>
        <p:nvSpPr>
          <p:cNvPr id="341" name="PlaceHolder 2"/>
          <p:cNvSpPr>
            <a:spLocks noGrp="1"/>
          </p:cNvSpPr>
          <p:nvPr>
            <p:ph/>
          </p:nvPr>
        </p:nvSpPr>
        <p:spPr>
          <a:xfrm>
            <a:off x="432000" y="855360"/>
            <a:ext cx="4139280" cy="413640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Dynamic NAT translation process:</a:t>
            </a:r>
            <a:endParaRPr b="0" lang="en-US" sz="1800" spc="-1" strike="noStrike">
              <a:latin typeface="Arial"/>
            </a:endParaRPr>
          </a:p>
          <a:p>
            <a:pPr marL="343080" indent="-343080">
              <a:lnSpc>
                <a:spcPct val="100000"/>
              </a:lnSpc>
              <a:spcBef>
                <a:spcPts val="281"/>
              </a:spcBef>
              <a:buClr>
                <a:srgbClr val="58585b"/>
              </a:buClr>
              <a:buFont typeface="Arial"/>
              <a:buAutoNum type="arabicPeriod" startAt="6"/>
              <a:tabLst>
                <a:tab algn="l" pos="0"/>
              </a:tabLst>
            </a:pPr>
            <a:r>
              <a:rPr b="0" lang="en-US" sz="1400" spc="-1" strike="noStrike">
                <a:solidFill>
                  <a:srgbClr val="000000"/>
                </a:solidFill>
                <a:latin typeface="Arial"/>
                <a:ea typeface="ＭＳ Ｐゴシック"/>
              </a:rPr>
              <a:t>PC1 and PC2 receive the packets and continue the conversation. The router performs Steps 2 to 5 for each packet.</a:t>
            </a:r>
            <a:endParaRPr b="0" lang="en-US" sz="1400" spc="-1" strike="noStrike">
              <a:latin typeface="Arial"/>
            </a:endParaRPr>
          </a:p>
        </p:txBody>
      </p:sp>
      <p:pic>
        <p:nvPicPr>
          <p:cNvPr id="342" name="Picture 4" descr=""/>
          <p:cNvPicPr/>
          <p:nvPr/>
        </p:nvPicPr>
        <p:blipFill>
          <a:blip r:embed="rId1"/>
          <a:stretch/>
        </p:blipFill>
        <p:spPr>
          <a:xfrm>
            <a:off x="4810680" y="1366560"/>
            <a:ext cx="3994560" cy="3114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Dynamic NAT</a:t>
            </a:r>
            <a:endParaRPr b="0" lang="en-US" sz="2400" spc="-1" strike="noStrike">
              <a:latin typeface="Arial"/>
            </a:endParaRPr>
          </a:p>
        </p:txBody>
      </p:sp>
      <p:sp>
        <p:nvSpPr>
          <p:cNvPr id="344" name="PlaceHolder 2"/>
          <p:cNvSpPr>
            <a:spLocks noGrp="1"/>
          </p:cNvSpPr>
          <p:nvPr>
            <p:ph/>
          </p:nvPr>
        </p:nvSpPr>
        <p:spPr>
          <a:xfrm>
            <a:off x="432000" y="855360"/>
            <a:ext cx="7912800" cy="89964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The output of the </a:t>
            </a:r>
            <a:r>
              <a:rPr b="1" lang="en-US" sz="1800" spc="-1" strike="noStrike">
                <a:solidFill>
                  <a:srgbClr val="000000"/>
                </a:solidFill>
                <a:latin typeface="Arial"/>
                <a:ea typeface="ＭＳ Ｐゴシック"/>
              </a:rPr>
              <a:t>show ip nat translations</a:t>
            </a:r>
            <a:r>
              <a:rPr b="0" lang="en-US" sz="1800" spc="-1" strike="noStrike">
                <a:solidFill>
                  <a:srgbClr val="000000"/>
                </a:solidFill>
                <a:latin typeface="Arial"/>
                <a:ea typeface="ＭＳ Ｐゴシック"/>
              </a:rPr>
              <a:t> command displays all static translations that have been configured and any dynamic translations that have been created by traffic.</a:t>
            </a:r>
            <a:endParaRPr b="0" lang="en-US" sz="1800" spc="-1" strike="noStrike">
              <a:latin typeface="Arial"/>
            </a:endParaRPr>
          </a:p>
        </p:txBody>
      </p:sp>
      <p:sp>
        <p:nvSpPr>
          <p:cNvPr id="345" name="TextBox 5"/>
          <p:cNvSpPr/>
          <p:nvPr/>
        </p:nvSpPr>
        <p:spPr>
          <a:xfrm>
            <a:off x="307800" y="2063880"/>
            <a:ext cx="8528040" cy="88884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Pro Inside global      Inside local       Outside local      Outside global</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--- 209.165.200.228    192.168.10.10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--- 209.165.200.229    192.168.11.10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Dynamic NAT (Cont.)</a:t>
            </a:r>
            <a:endParaRPr b="0" lang="en-US" sz="2400" spc="-1" strike="noStrike">
              <a:latin typeface="Arial"/>
            </a:endParaRPr>
          </a:p>
        </p:txBody>
      </p:sp>
      <p:sp>
        <p:nvSpPr>
          <p:cNvPr id="347" name="PlaceHolder 2"/>
          <p:cNvSpPr>
            <a:spLocks noGrp="1"/>
          </p:cNvSpPr>
          <p:nvPr>
            <p:ph/>
          </p:nvPr>
        </p:nvSpPr>
        <p:spPr>
          <a:xfrm>
            <a:off x="432000" y="855360"/>
            <a:ext cx="7912800" cy="103860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Adding the </a:t>
            </a:r>
            <a:r>
              <a:rPr b="1" lang="en-US" sz="1800" spc="-1" strike="noStrike">
                <a:solidFill>
                  <a:srgbClr val="000000"/>
                </a:solidFill>
                <a:latin typeface="Arial"/>
                <a:ea typeface="ＭＳ Ｐゴシック"/>
              </a:rPr>
              <a:t>verbose</a:t>
            </a:r>
            <a:r>
              <a:rPr b="0" lang="en-US" sz="1800" spc="-1" strike="noStrike">
                <a:solidFill>
                  <a:srgbClr val="000000"/>
                </a:solidFill>
                <a:latin typeface="Arial"/>
                <a:ea typeface="ＭＳ Ｐゴシック"/>
              </a:rPr>
              <a:t> keyword displays additional information about each translation, including how long ago the entry was created and used.</a:t>
            </a:r>
            <a:endParaRPr b="0" lang="en-US" sz="1800" spc="-1" strike="noStrike">
              <a:latin typeface="Arial"/>
            </a:endParaRPr>
          </a:p>
        </p:txBody>
      </p:sp>
      <p:sp>
        <p:nvSpPr>
          <p:cNvPr id="348" name="TextBox 5"/>
          <p:cNvSpPr/>
          <p:nvPr/>
        </p:nvSpPr>
        <p:spPr>
          <a:xfrm>
            <a:off x="307800" y="2063880"/>
            <a:ext cx="8528040" cy="184788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 verbose</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Pro Inside global      Inside local       Outside local      Outside global</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tcp 209.165.200.228    192.168.10.10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create 00:02:11, use 00:02:11 timeout:86400000, left 23:57:48, Map-Id(In): 1,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flags: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none, use_count: 0, entry-id: 10, lc_entries: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tcp 209.165.200.229    192.168.11.10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create 00:02:10, use 00:02:10 timeout:86400000, left 23:57:49, Map-Id(In): 1,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flags: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none, use_count: 0, entry-id: 12, lc_entries: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Dynamic NAT (Cont.)</a:t>
            </a:r>
            <a:endParaRPr b="0" lang="en-US" sz="2400" spc="-1" strike="noStrike">
              <a:latin typeface="Arial"/>
            </a:endParaRPr>
          </a:p>
        </p:txBody>
      </p:sp>
      <p:sp>
        <p:nvSpPr>
          <p:cNvPr id="350" name="PlaceHolder 2"/>
          <p:cNvSpPr>
            <a:spLocks noGrp="1"/>
          </p:cNvSpPr>
          <p:nvPr>
            <p:ph/>
          </p:nvPr>
        </p:nvSpPr>
        <p:spPr>
          <a:xfrm>
            <a:off x="432000" y="855360"/>
            <a:ext cx="7912800" cy="128376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By default, translation entries time out after 24 hours, unless the timers have been reconfigured with the </a:t>
            </a:r>
            <a:r>
              <a:rPr b="1" lang="en-US" sz="1600" spc="-1" strike="noStrike">
                <a:solidFill>
                  <a:srgbClr val="000000"/>
                </a:solidFill>
                <a:latin typeface="Arial"/>
                <a:ea typeface="ＭＳ Ｐゴシック"/>
              </a:rPr>
              <a:t>ip nat translation timeout</a:t>
            </a:r>
            <a:r>
              <a:rPr b="0" lang="en-US" sz="1600" spc="-1" strike="noStrike">
                <a:solidFill>
                  <a:srgbClr val="000000"/>
                </a:solidFill>
                <a:latin typeface="Arial"/>
                <a:ea typeface="ＭＳ Ｐゴシック"/>
              </a:rPr>
              <a:t> </a:t>
            </a:r>
            <a:r>
              <a:rPr b="0" i="1" lang="en-US" sz="1600" spc="-1" strike="noStrike">
                <a:solidFill>
                  <a:srgbClr val="000000"/>
                </a:solidFill>
                <a:latin typeface="Arial"/>
                <a:ea typeface="ＭＳ Ｐゴシック"/>
              </a:rPr>
              <a:t>timeout-seconds</a:t>
            </a:r>
            <a:r>
              <a:rPr b="0" lang="en-US" sz="1600" spc="-1" strike="noStrike">
                <a:solidFill>
                  <a:srgbClr val="000000"/>
                </a:solidFill>
                <a:latin typeface="Arial"/>
                <a:ea typeface="ＭＳ Ｐゴシック"/>
              </a:rPr>
              <a:t> command in global configuration mode. To clear dynamic entries before the timeout has expired, use the </a:t>
            </a:r>
            <a:r>
              <a:rPr b="1" lang="en-US" sz="1600" spc="-1" strike="noStrike">
                <a:solidFill>
                  <a:srgbClr val="000000"/>
                </a:solidFill>
                <a:latin typeface="Arial"/>
                <a:ea typeface="ＭＳ Ｐゴシック"/>
              </a:rPr>
              <a:t>clear ip nat translation</a:t>
            </a:r>
            <a:r>
              <a:rPr b="0" lang="en-US" sz="1600" spc="-1" strike="noStrike">
                <a:solidFill>
                  <a:srgbClr val="000000"/>
                </a:solidFill>
                <a:latin typeface="Arial"/>
                <a:ea typeface="ＭＳ Ｐゴシック"/>
              </a:rPr>
              <a:t> privileged EXEC mode command.</a:t>
            </a:r>
            <a:endParaRPr b="0" lang="en-US" sz="1600" spc="-1" strike="noStrike">
              <a:latin typeface="Arial"/>
            </a:endParaRPr>
          </a:p>
        </p:txBody>
      </p:sp>
      <p:sp>
        <p:nvSpPr>
          <p:cNvPr id="351" name="TextBox 5"/>
          <p:cNvSpPr/>
          <p:nvPr/>
        </p:nvSpPr>
        <p:spPr>
          <a:xfrm>
            <a:off x="307800" y="2263680"/>
            <a:ext cx="8528040" cy="40932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clear ip nat translation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a:t>
            </a:r>
            <a:endParaRPr b="0" lang="en-US" sz="1050" spc="-1" strike="noStrike">
              <a:latin typeface="Arial"/>
            </a:endParaRPr>
          </a:p>
        </p:txBody>
      </p:sp>
      <p:graphicFrame>
        <p:nvGraphicFramePr>
          <p:cNvPr id="352" name="Content Placeholder 3"/>
          <p:cNvGraphicFramePr/>
          <p:nvPr/>
        </p:nvGraphicFramePr>
        <p:xfrm>
          <a:off x="716040" y="2911320"/>
          <a:ext cx="7345080" cy="1782000"/>
        </p:xfrm>
        <a:graphic>
          <a:graphicData uri="http://schemas.openxmlformats.org/drawingml/2006/table">
            <a:tbl>
              <a:tblPr/>
              <a:tblGrid>
                <a:gridCol w="3675600"/>
                <a:gridCol w="3669840"/>
              </a:tblGrid>
              <a:tr h="281520">
                <a:tc>
                  <a:txBody>
                    <a:bodyPr lIns="68400" rIns="68400" anchor="ctr">
                      <a:noAutofit/>
                    </a:bodyPr>
                    <a:p>
                      <a:pPr>
                        <a:lnSpc>
                          <a:spcPct val="100000"/>
                        </a:lnSpc>
                        <a:buNone/>
                        <a:tabLst>
                          <a:tab algn="l" pos="0"/>
                        </a:tabLst>
                      </a:pPr>
                      <a:r>
                        <a:rPr b="1" lang="en-US" sz="1100" spc="-1" strike="noStrike">
                          <a:solidFill>
                            <a:srgbClr val="ffffff"/>
                          </a:solidFill>
                          <a:latin typeface="Arial"/>
                        </a:rPr>
                        <a:t>Command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100" spc="-1" strike="noStrike">
                          <a:solidFill>
                            <a:srgbClr val="ffffff"/>
                          </a:solidFill>
                          <a:latin typeface="Arial"/>
                        </a:rPr>
                        <a:t>Description</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403560">
                <a:tc>
                  <a:txBody>
                    <a:bodyPr lIns="68400" rIns="68400" anchor="ctr">
                      <a:noAutofit/>
                    </a:bodyPr>
                    <a:p>
                      <a:pPr>
                        <a:lnSpc>
                          <a:spcPct val="100000"/>
                        </a:lnSpc>
                        <a:buNone/>
                        <a:tabLst>
                          <a:tab algn="l" pos="0"/>
                        </a:tabLst>
                      </a:pPr>
                      <a:r>
                        <a:rPr b="1" lang="en-US" sz="1000" spc="-1" strike="noStrike">
                          <a:solidFill>
                            <a:srgbClr val="58585b"/>
                          </a:solidFill>
                          <a:latin typeface="Courier New"/>
                        </a:rPr>
                        <a:t>clear ip nat translation *</a:t>
                      </a:r>
                      <a:endParaRPr b="0" lang="en-US" sz="10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58585b"/>
                          </a:solidFill>
                          <a:latin typeface="Arial"/>
                        </a:rPr>
                        <a:t>Clears all dynamic address translation entries from the NAT translation table.</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96360">
                <a:tc>
                  <a:txBody>
                    <a:bodyPr anchor="ctr">
                      <a:noAutofit/>
                    </a:bodyPr>
                    <a:p>
                      <a:pPr>
                        <a:lnSpc>
                          <a:spcPct val="100000"/>
                        </a:lnSpc>
                        <a:buNone/>
                      </a:pPr>
                      <a:r>
                        <a:rPr b="1" lang="en-US" sz="1000" spc="-1" strike="noStrike">
                          <a:solidFill>
                            <a:srgbClr val="58585b"/>
                          </a:solidFill>
                          <a:latin typeface="Courier New"/>
                        </a:rPr>
                        <a:t>clear ip nat translation inside</a:t>
                      </a:r>
                      <a:r>
                        <a:rPr b="0" lang="en-US" sz="1000" spc="-1" strike="noStrike">
                          <a:solidFill>
                            <a:srgbClr val="58585b"/>
                          </a:solidFill>
                          <a:latin typeface="Courier New"/>
                        </a:rPr>
                        <a:t> </a:t>
                      </a:r>
                      <a:r>
                        <a:rPr b="0" i="1" lang="en-US" sz="1000" spc="-1" strike="noStrike">
                          <a:solidFill>
                            <a:srgbClr val="58585b"/>
                          </a:solidFill>
                          <a:latin typeface="Courier New"/>
                        </a:rPr>
                        <a:t>global-ip local-ip </a:t>
                      </a:r>
                      <a:r>
                        <a:rPr b="0" lang="en-US" sz="1000" spc="-1" strike="noStrike">
                          <a:solidFill>
                            <a:srgbClr val="58585b"/>
                          </a:solidFill>
                          <a:latin typeface="Courier New"/>
                        </a:rPr>
                        <a:t>[</a:t>
                      </a:r>
                      <a:r>
                        <a:rPr b="1" lang="en-US" sz="1000" spc="-1" strike="noStrike">
                          <a:solidFill>
                            <a:srgbClr val="58585b"/>
                          </a:solidFill>
                          <a:latin typeface="Courier New"/>
                        </a:rPr>
                        <a:t>outside</a:t>
                      </a:r>
                      <a:r>
                        <a:rPr b="0" i="1" lang="en-US" sz="1000" spc="-1" strike="noStrike">
                          <a:solidFill>
                            <a:srgbClr val="58585b"/>
                          </a:solidFill>
                          <a:latin typeface="Courier New"/>
                        </a:rPr>
                        <a:t> local-ip global-ip</a:t>
                      </a:r>
                      <a:r>
                        <a:rPr b="0" lang="en-US" sz="1000" spc="-1" strike="noStrike">
                          <a:solidFill>
                            <a:srgbClr val="58585b"/>
                          </a:solidFill>
                          <a:latin typeface="Courier New"/>
                        </a:rPr>
                        <a:t>]</a:t>
                      </a:r>
                      <a:endParaRPr b="0" lang="en-US" sz="1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ctr">
                      <a:noAutofit/>
                    </a:bodyPr>
                    <a:p>
                      <a:pPr>
                        <a:lnSpc>
                          <a:spcPct val="100000"/>
                        </a:lnSpc>
                        <a:buNone/>
                      </a:pPr>
                      <a:r>
                        <a:rPr b="0" lang="en-US" sz="1000" spc="-1" strike="noStrike">
                          <a:solidFill>
                            <a:srgbClr val="58585b"/>
                          </a:solidFill>
                          <a:latin typeface="Arial"/>
                        </a:rPr>
                        <a:t>Clears a simple dynamic translation entry containing an inside translation or both inside and outside translation.</a:t>
                      </a:r>
                      <a:endParaRPr b="0" lang="en-US" sz="1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700920">
                <a:tc>
                  <a:txBody>
                    <a:bodyPr anchor="ctr">
                      <a:noAutofit/>
                    </a:bodyPr>
                    <a:p>
                      <a:pPr>
                        <a:lnSpc>
                          <a:spcPct val="100000"/>
                        </a:lnSpc>
                        <a:buNone/>
                      </a:pPr>
                      <a:r>
                        <a:rPr b="1" lang="en-US" sz="1000" spc="-1" strike="noStrike">
                          <a:solidFill>
                            <a:srgbClr val="58585b"/>
                          </a:solidFill>
                          <a:latin typeface="Courier New"/>
                        </a:rPr>
                        <a:t>clear ip nat translation</a:t>
                      </a:r>
                      <a:r>
                        <a:rPr b="0" lang="en-US" sz="1000" spc="-1" strike="noStrike">
                          <a:solidFill>
                            <a:srgbClr val="58585b"/>
                          </a:solidFill>
                          <a:latin typeface="Courier New"/>
                        </a:rPr>
                        <a:t> </a:t>
                      </a:r>
                      <a:r>
                        <a:rPr b="0" i="1" lang="en-US" sz="1000" spc="-1" strike="noStrike">
                          <a:solidFill>
                            <a:srgbClr val="58585b"/>
                          </a:solidFill>
                          <a:latin typeface="Courier New"/>
                        </a:rPr>
                        <a:t>protocol</a:t>
                      </a:r>
                      <a:r>
                        <a:rPr b="0" lang="en-US" sz="1000" spc="-1" strike="noStrike">
                          <a:solidFill>
                            <a:srgbClr val="58585b"/>
                          </a:solidFill>
                          <a:latin typeface="Courier New"/>
                        </a:rPr>
                        <a:t> </a:t>
                      </a:r>
                      <a:r>
                        <a:rPr b="1" lang="en-US" sz="1000" spc="-1" strike="noStrike">
                          <a:solidFill>
                            <a:srgbClr val="58585b"/>
                          </a:solidFill>
                          <a:latin typeface="Courier New"/>
                        </a:rPr>
                        <a:t>inside</a:t>
                      </a:r>
                      <a:r>
                        <a:rPr b="0" lang="en-US" sz="1000" spc="-1" strike="noStrike">
                          <a:solidFill>
                            <a:srgbClr val="58585b"/>
                          </a:solidFill>
                          <a:latin typeface="Courier New"/>
                        </a:rPr>
                        <a:t> </a:t>
                      </a:r>
                      <a:r>
                        <a:rPr b="0" i="1" lang="en-US" sz="1000" spc="-1" strike="noStrike">
                          <a:solidFill>
                            <a:srgbClr val="58585b"/>
                          </a:solidFill>
                          <a:latin typeface="Courier New"/>
                        </a:rPr>
                        <a:t>global-ip global-port local-ip local-port</a:t>
                      </a:r>
                      <a:r>
                        <a:rPr b="0" lang="en-US" sz="1000" spc="-1" strike="noStrike">
                          <a:solidFill>
                            <a:srgbClr val="58585b"/>
                          </a:solidFill>
                          <a:latin typeface="Courier New"/>
                        </a:rPr>
                        <a:t> [ </a:t>
                      </a:r>
                      <a:r>
                        <a:rPr b="1" lang="en-US" sz="1000" spc="-1" strike="noStrike">
                          <a:solidFill>
                            <a:srgbClr val="58585b"/>
                          </a:solidFill>
                          <a:latin typeface="Courier New"/>
                        </a:rPr>
                        <a:t>outside</a:t>
                      </a:r>
                      <a:r>
                        <a:rPr b="0" lang="en-US" sz="1000" spc="-1" strike="noStrike">
                          <a:solidFill>
                            <a:srgbClr val="58585b"/>
                          </a:solidFill>
                          <a:latin typeface="Courier New"/>
                        </a:rPr>
                        <a:t> </a:t>
                      </a:r>
                      <a:r>
                        <a:rPr b="0" i="1" lang="en-US" sz="1000" spc="-1" strike="noStrike">
                          <a:solidFill>
                            <a:srgbClr val="58585b"/>
                          </a:solidFill>
                          <a:latin typeface="Courier New"/>
                        </a:rPr>
                        <a:t>local-ip local-port global-ip global-port</a:t>
                      </a:r>
                      <a:r>
                        <a:rPr b="0" lang="en-US" sz="1000" spc="-1" strike="noStrike">
                          <a:solidFill>
                            <a:srgbClr val="58585b"/>
                          </a:solidFill>
                          <a:latin typeface="Courier New"/>
                        </a:rPr>
                        <a:t>]</a:t>
                      </a:r>
                      <a:endParaRPr b="0" lang="en-US" sz="1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ctr">
                      <a:noAutofit/>
                    </a:bodyPr>
                    <a:p>
                      <a:pPr>
                        <a:lnSpc>
                          <a:spcPct val="100000"/>
                        </a:lnSpc>
                        <a:buNone/>
                      </a:pPr>
                      <a:r>
                        <a:rPr b="0" lang="en-US" sz="1000" spc="-1" strike="noStrike">
                          <a:solidFill>
                            <a:srgbClr val="58585b"/>
                          </a:solidFill>
                          <a:latin typeface="Arial"/>
                        </a:rPr>
                        <a:t>Clears an extended dynamic translation entry.</a:t>
                      </a:r>
                      <a:endParaRPr b="0" lang="en-US" sz="1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Dynamic NAT (Cont.)</a:t>
            </a:r>
            <a:endParaRPr b="0" lang="en-US" sz="2400" spc="-1" strike="noStrike">
              <a:latin typeface="Arial"/>
            </a:endParaRPr>
          </a:p>
        </p:txBody>
      </p:sp>
      <p:sp>
        <p:nvSpPr>
          <p:cNvPr id="354" name="PlaceHolder 2"/>
          <p:cNvSpPr>
            <a:spLocks noGrp="1"/>
          </p:cNvSpPr>
          <p:nvPr>
            <p:ph/>
          </p:nvPr>
        </p:nvSpPr>
        <p:spPr>
          <a:xfrm>
            <a:off x="432000" y="855360"/>
            <a:ext cx="7912800" cy="8712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a:t>
            </a:r>
            <a:r>
              <a:rPr b="1" lang="en-US" sz="1600" spc="-1" strike="noStrike">
                <a:solidFill>
                  <a:srgbClr val="000000"/>
                </a:solidFill>
                <a:latin typeface="Arial"/>
                <a:ea typeface="ＭＳ Ｐゴシック"/>
              </a:rPr>
              <a:t>show ip nat statistics</a:t>
            </a:r>
            <a:r>
              <a:rPr b="0" lang="en-US" sz="1600" spc="-1" strike="noStrike">
                <a:solidFill>
                  <a:srgbClr val="000000"/>
                </a:solidFill>
                <a:latin typeface="Arial"/>
                <a:ea typeface="ＭＳ Ｐゴシック"/>
              </a:rPr>
              <a:t> command displays information about the total number of active translations, NAT configuration parameters, the number of addresses in the pool, and how many of the addresses have been allocated.</a:t>
            </a:r>
            <a:endParaRPr b="0" lang="en-US" sz="1600" spc="-1" strike="noStrike">
              <a:latin typeface="Arial"/>
            </a:endParaRPr>
          </a:p>
        </p:txBody>
      </p:sp>
      <p:sp>
        <p:nvSpPr>
          <p:cNvPr id="355" name="TextBox 5"/>
          <p:cNvSpPr/>
          <p:nvPr/>
        </p:nvSpPr>
        <p:spPr>
          <a:xfrm>
            <a:off x="432000" y="1727280"/>
            <a:ext cx="8528040" cy="283068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ffffff"/>
                </a:solidFill>
                <a:latin typeface="Courier New"/>
                <a:ea typeface="ＭＳ Ｐゴシック"/>
              </a:rPr>
              <a:t>R2# </a:t>
            </a:r>
            <a:r>
              <a:rPr b="1" lang="en-US" sz="1000" spc="-1" strike="noStrike">
                <a:solidFill>
                  <a:srgbClr val="ffffff"/>
                </a:solidFill>
                <a:latin typeface="Courier New"/>
                <a:ea typeface="ＭＳ Ｐゴシック"/>
              </a:rPr>
              <a:t>show ip nat statistics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Total active translations: 4 (0 static, 4 dynamic; 0 extended)</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Peak translations: 4, occurred 00:31:43 ago</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Outside interfaces:</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Serial0/1/1</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Inside interfaces: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Serial0/1/0</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Hits: 47  Misses: 0</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CEF Translated packets: 47, CEF Punted packets: 0</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Expired translations: 5</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Dynamic mappings:</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Inside Source</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[Id: 1] access-list 1 pool NAT-POOL1 refcount 4</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cb8504"/>
                </a:solidFill>
                <a:latin typeface="Courier New"/>
                <a:ea typeface="ＭＳ Ｐゴシック"/>
              </a:rPr>
              <a:t>pool NAT-POOL1: netmask 255.255.255.224</a:t>
            </a:r>
            <a:endParaRPr b="0" lang="en-US" sz="1000" spc="-1" strike="noStrike">
              <a:latin typeface="Arial"/>
            </a:endParaRPr>
          </a:p>
          <a:p>
            <a:pPr>
              <a:lnSpc>
                <a:spcPct val="100000"/>
              </a:lnSpc>
              <a:buNone/>
            </a:pPr>
            <a:r>
              <a:rPr b="0" lang="en-US" sz="1000" spc="-1" strike="noStrike">
                <a:solidFill>
                  <a:srgbClr val="cb8504"/>
                </a:solidFill>
                <a:latin typeface="Courier New"/>
                <a:ea typeface="ＭＳ Ｐゴシック"/>
              </a:rPr>
              <a:t>	</a:t>
            </a:r>
            <a:r>
              <a:rPr b="0" lang="en-US" sz="1000" spc="-1" strike="noStrike">
                <a:solidFill>
                  <a:srgbClr val="cb8504"/>
                </a:solidFill>
                <a:latin typeface="Courier New"/>
                <a:ea typeface="ＭＳ Ｐゴシック"/>
              </a:rPr>
              <a:t>start 209.165.200.226 end 209.165.200.240</a:t>
            </a:r>
            <a:endParaRPr b="0" lang="en-US" sz="1000" spc="-1" strike="noStrike">
              <a:latin typeface="Arial"/>
            </a:endParaRPr>
          </a:p>
          <a:p>
            <a:pPr>
              <a:lnSpc>
                <a:spcPct val="100000"/>
              </a:lnSpc>
              <a:buNone/>
            </a:pPr>
            <a:r>
              <a:rPr b="0" lang="en-US" sz="1000" spc="-1" strike="noStrike">
                <a:solidFill>
                  <a:srgbClr val="cb8504"/>
                </a:solidFill>
                <a:latin typeface="Courier New"/>
                <a:ea typeface="ＭＳ Ｐゴシック"/>
              </a:rPr>
              <a:t>	</a:t>
            </a:r>
            <a:r>
              <a:rPr b="0" lang="en-US" sz="1000" spc="-1" strike="noStrike">
                <a:solidFill>
                  <a:srgbClr val="cb8504"/>
                </a:solidFill>
                <a:latin typeface="Courier New"/>
                <a:ea typeface="ＭＳ Ｐゴシック"/>
              </a:rPr>
              <a:t>type generic, total addresses 15, allocated 2 (13%), misses 0</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(output omitted)</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R2#</a:t>
            </a:r>
            <a:endParaRPr b="0" lang="en-US" sz="1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Static NAT</a:t>
            </a:r>
            <a:br>
              <a:rPr sz="3200"/>
            </a:br>
            <a:r>
              <a:rPr b="0" lang="en-US" sz="2400" spc="-1" strike="noStrike">
                <a:solidFill>
                  <a:srgbClr val="004c69"/>
                </a:solidFill>
                <a:latin typeface="Arial"/>
                <a:ea typeface="ＭＳ Ｐゴシック"/>
              </a:rPr>
              <a:t>Verify Dynamic NAT (Cont.)</a:t>
            </a:r>
            <a:endParaRPr b="0" lang="en-US" sz="2400" spc="-1" strike="noStrike">
              <a:latin typeface="Arial"/>
            </a:endParaRPr>
          </a:p>
        </p:txBody>
      </p:sp>
      <p:sp>
        <p:nvSpPr>
          <p:cNvPr id="357" name="PlaceHolder 2"/>
          <p:cNvSpPr>
            <a:spLocks noGrp="1"/>
          </p:cNvSpPr>
          <p:nvPr>
            <p:ph/>
          </p:nvPr>
        </p:nvSpPr>
        <p:spPr>
          <a:xfrm>
            <a:off x="432000" y="855360"/>
            <a:ext cx="7912800" cy="642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a:t>
            </a:r>
            <a:r>
              <a:rPr b="1" lang="en-US" sz="1600" spc="-1" strike="noStrike">
                <a:solidFill>
                  <a:srgbClr val="000000"/>
                </a:solidFill>
                <a:latin typeface="Arial"/>
                <a:ea typeface="ＭＳ Ｐゴシック"/>
              </a:rPr>
              <a:t>show running-config</a:t>
            </a:r>
            <a:r>
              <a:rPr b="0" lang="en-US" sz="1600" spc="-1" strike="noStrike">
                <a:solidFill>
                  <a:srgbClr val="000000"/>
                </a:solidFill>
                <a:latin typeface="Arial"/>
                <a:ea typeface="ＭＳ Ｐゴシック"/>
              </a:rPr>
              <a:t> command and show s the NAT, ACL, interface, or pool commands with the required values. </a:t>
            </a:r>
            <a:endParaRPr b="0" lang="en-US" sz="1600" spc="-1" strike="noStrike">
              <a:latin typeface="Arial"/>
            </a:endParaRPr>
          </a:p>
        </p:txBody>
      </p:sp>
      <p:sp>
        <p:nvSpPr>
          <p:cNvPr id="358" name="TextBox 5"/>
          <p:cNvSpPr/>
          <p:nvPr/>
        </p:nvSpPr>
        <p:spPr>
          <a:xfrm>
            <a:off x="432000" y="1727280"/>
            <a:ext cx="8528040" cy="56916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running-config | include NAT</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ip nat pool NAT-POOL1 209.165.200.226 209.165.200.240 netmask 255.255.255.224</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ip nat inside source list 1 pool NAT-POOL1</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Dynamic NAT</a:t>
            </a:r>
            <a:br>
              <a:rPr sz="3200"/>
            </a:br>
            <a:r>
              <a:rPr b="0" lang="en-US" sz="2400" spc="-1" strike="noStrike">
                <a:solidFill>
                  <a:srgbClr val="004c69"/>
                </a:solidFill>
                <a:latin typeface="Arial"/>
                <a:ea typeface="ＭＳ Ｐゴシック"/>
              </a:rPr>
              <a:t>Packet Tracer – Configure Dynamic NAT</a:t>
            </a:r>
            <a:endParaRPr b="0" lang="en-US" sz="2400" spc="-1" strike="noStrike">
              <a:latin typeface="Arial"/>
            </a:endParaRPr>
          </a:p>
        </p:txBody>
      </p:sp>
      <p:sp>
        <p:nvSpPr>
          <p:cNvPr id="360" name="PlaceHolder 2"/>
          <p:cNvSpPr>
            <a:spLocks noGrp="1"/>
          </p:cNvSpPr>
          <p:nvPr>
            <p:ph/>
          </p:nvPr>
        </p:nvSpPr>
        <p:spPr>
          <a:xfrm>
            <a:off x="432000" y="855360"/>
            <a:ext cx="8279280" cy="1715760"/>
          </a:xfrm>
          <a:prstGeom prst="rect">
            <a:avLst/>
          </a:prstGeom>
          <a:noFill/>
          <a:ln w="0">
            <a:noFill/>
          </a:ln>
        </p:spPr>
        <p:txBody>
          <a:bodyPr lIns="90000" rIns="90000" tIns="45000" bIns="45000"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In this Packet Tracer, you will complete the following objectives:</a:t>
            </a:r>
            <a:endParaRPr b="0" lang="en-US" sz="1800" spc="-1" strike="noStrike">
              <a:latin typeface="Arial"/>
            </a:endParaRPr>
          </a:p>
          <a:p>
            <a:pPr marL="285840" indent="-28584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Dynamic NAT</a:t>
            </a:r>
            <a:endParaRPr b="0" lang="en-US" sz="1800" spc="-1" strike="noStrike">
              <a:latin typeface="Arial"/>
            </a:endParaRPr>
          </a:p>
          <a:p>
            <a:pPr marL="285840" indent="-28584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Verify NAT Implementation</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6.6 PAT</a:t>
            </a:r>
            <a:endParaRPr b="0" lang="en-US" sz="4600" spc="-1" strike="noStrike">
              <a:latin typeface="Arial"/>
            </a:endParaRPr>
          </a:p>
        </p:txBody>
      </p:sp>
    </p:spTree>
  </p:cSld>
  <p:transition spd="slow">
    <p:wipe dir="l"/>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Configure PAT to Use a Single IPv4 Address</a:t>
            </a:r>
            <a:endParaRPr b="0" lang="en-US" sz="2400" spc="-1" strike="noStrike">
              <a:latin typeface="Arial"/>
            </a:endParaRPr>
          </a:p>
        </p:txBody>
      </p:sp>
      <p:sp>
        <p:nvSpPr>
          <p:cNvPr id="363" name="PlaceHolder 2"/>
          <p:cNvSpPr>
            <a:spLocks noGrp="1"/>
          </p:cNvSpPr>
          <p:nvPr>
            <p:ph/>
          </p:nvPr>
        </p:nvSpPr>
        <p:spPr>
          <a:xfrm>
            <a:off x="432000" y="855360"/>
            <a:ext cx="8007120" cy="207612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To configure PAT to use a single IPv4 address, add the keyword </a:t>
            </a:r>
            <a:r>
              <a:rPr b="1" lang="en-US" sz="1600" spc="-1" strike="noStrike">
                <a:solidFill>
                  <a:srgbClr val="000000"/>
                </a:solidFill>
                <a:latin typeface="Arial"/>
                <a:ea typeface="ＭＳ Ｐゴシック"/>
              </a:rPr>
              <a:t>overload</a:t>
            </a:r>
            <a:r>
              <a:rPr b="0" lang="en-US" sz="1600" spc="-1" strike="noStrike">
                <a:solidFill>
                  <a:srgbClr val="000000"/>
                </a:solidFill>
                <a:latin typeface="Arial"/>
                <a:ea typeface="ＭＳ Ｐゴシック"/>
              </a:rPr>
              <a:t> to the </a:t>
            </a:r>
            <a:r>
              <a:rPr b="1" lang="en-US" sz="1600" spc="-1" strike="noStrike">
                <a:solidFill>
                  <a:srgbClr val="000000"/>
                </a:solidFill>
                <a:latin typeface="Arial"/>
                <a:ea typeface="ＭＳ Ｐゴシック"/>
              </a:rPr>
              <a:t>ip nat inside source</a:t>
            </a:r>
            <a:r>
              <a:rPr b="0" lang="en-US" sz="1600" spc="-1" strike="noStrike">
                <a:solidFill>
                  <a:srgbClr val="000000"/>
                </a:solidFill>
                <a:latin typeface="Arial"/>
                <a:ea typeface="ＭＳ Ｐゴシック"/>
              </a:rPr>
              <a:t> command.</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b="1" lang="en-US" sz="1600" spc="-1" strike="noStrike">
                <a:solidFill>
                  <a:srgbClr val="000000"/>
                </a:solidFill>
                <a:latin typeface="Arial"/>
                <a:ea typeface="ＭＳ Ｐゴシック"/>
              </a:rPr>
              <a:t>overload</a:t>
            </a:r>
            <a:r>
              <a:rPr b="0" lang="en-US" sz="1600" spc="-1" strike="noStrike">
                <a:solidFill>
                  <a:srgbClr val="000000"/>
                </a:solidFill>
                <a:latin typeface="Arial"/>
                <a:ea typeface="ＭＳ Ｐゴシック"/>
              </a:rPr>
              <a:t> keyword is configured.</a:t>
            </a:r>
            <a:endParaRPr b="0" lang="en-US" sz="1600" spc="-1" strike="noStrike">
              <a:latin typeface="Arial"/>
            </a:endParaRPr>
          </a:p>
          <a:p>
            <a:pPr>
              <a:lnSpc>
                <a:spcPct val="100000"/>
              </a:lnSpc>
              <a:spcBef>
                <a:spcPts val="360"/>
              </a:spcBef>
              <a:buNone/>
              <a:tabLst>
                <a:tab algn="l" pos="0"/>
              </a:tabLst>
            </a:pPr>
            <a:endParaRPr b="0" lang="en-US" sz="1800" spc="-1" strike="noStrike">
              <a:latin typeface="Arial"/>
            </a:endParaRPr>
          </a:p>
        </p:txBody>
      </p:sp>
      <p:sp>
        <p:nvSpPr>
          <p:cNvPr id="364" name="TextBox 5"/>
          <p:cNvSpPr/>
          <p:nvPr/>
        </p:nvSpPr>
        <p:spPr>
          <a:xfrm>
            <a:off x="432000" y="2932560"/>
            <a:ext cx="8279280" cy="120852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ip nat inside source list 1 interface serial 0/1/0 </a:t>
            </a:r>
            <a:r>
              <a:rPr b="1" lang="en-US" sz="1050" spc="-1" strike="noStrike">
                <a:solidFill>
                  <a:srgbClr val="cb8504"/>
                </a:solidFill>
                <a:latin typeface="Courier New"/>
                <a:ea typeface="ＭＳ Ｐゴシック"/>
              </a:rPr>
              <a:t>overload</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access-list 1 permit 192.168.0.0 0.0.255.255</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interface serial0/1/0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ip nat inside</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exit</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t>
            </a:r>
            <a:r>
              <a:rPr b="1" lang="en-US" sz="1050" spc="-1" strike="noStrike">
                <a:solidFill>
                  <a:srgbClr val="ffffff"/>
                </a:solidFill>
                <a:latin typeface="Courier New"/>
                <a:ea typeface="ＭＳ Ｐゴシック"/>
              </a:rPr>
              <a:t>interface Serial0/1/1</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a:t>
            </a:r>
            <a:r>
              <a:rPr b="1" lang="en-US" sz="1050" spc="-1" strike="noStrike">
                <a:solidFill>
                  <a:srgbClr val="ffffff"/>
                </a:solidFill>
                <a:latin typeface="Courier New"/>
                <a:ea typeface="ＭＳ Ｐゴシック"/>
              </a:rPr>
              <a:t>ip nat outside</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Configure PAT to Use an Address Pool</a:t>
            </a:r>
            <a:endParaRPr b="0" lang="en-US" sz="2400" spc="-1" strike="noStrike">
              <a:latin typeface="Arial"/>
            </a:endParaRPr>
          </a:p>
        </p:txBody>
      </p:sp>
      <p:sp>
        <p:nvSpPr>
          <p:cNvPr id="366" name="PlaceHolder 2"/>
          <p:cNvSpPr>
            <a:spLocks noGrp="1"/>
          </p:cNvSpPr>
          <p:nvPr>
            <p:ph/>
          </p:nvPr>
        </p:nvSpPr>
        <p:spPr>
          <a:xfrm>
            <a:off x="568080" y="823680"/>
            <a:ext cx="8007120" cy="207612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An ISP may allocate more than one public IPv4 address to an organization. In this scenario the organization can configure PAT to use a pool of IPv4 public addresses for translation.</a:t>
            </a:r>
            <a:endParaRPr b="0" lang="en-US" sz="1600" spc="-1" strike="noStrike">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To configure PAT for a dynamic NAT address pool, simply add the keyword </a:t>
            </a:r>
            <a:r>
              <a:rPr b="1" lang="en-US" sz="1600" spc="-1" strike="noStrike">
                <a:solidFill>
                  <a:srgbClr val="000000"/>
                </a:solidFill>
                <a:latin typeface="Arial"/>
                <a:ea typeface="ＭＳ Ｐゴシック"/>
              </a:rPr>
              <a:t>overload</a:t>
            </a:r>
            <a:r>
              <a:rPr b="0" lang="en-US" sz="1600" spc="-1" strike="noStrike">
                <a:solidFill>
                  <a:srgbClr val="000000"/>
                </a:solidFill>
                <a:latin typeface="Arial"/>
                <a:ea typeface="ＭＳ Ｐゴシック"/>
              </a:rPr>
              <a:t> to the </a:t>
            </a:r>
            <a:r>
              <a:rPr b="1" lang="en-US" sz="1600" spc="-1" strike="noStrike">
                <a:solidFill>
                  <a:srgbClr val="000000"/>
                </a:solidFill>
                <a:latin typeface="Arial"/>
                <a:ea typeface="ＭＳ Ｐゴシック"/>
              </a:rPr>
              <a:t>ip nat inside source</a:t>
            </a:r>
            <a:r>
              <a:rPr b="0" lang="en-US" sz="1600" spc="-1" strike="noStrike">
                <a:solidFill>
                  <a:srgbClr val="000000"/>
                </a:solidFill>
                <a:latin typeface="Arial"/>
                <a:ea typeface="ＭＳ Ｐゴシック"/>
              </a:rPr>
              <a:t> command.</a:t>
            </a:r>
            <a:endParaRPr b="0" lang="en-US" sz="1600" spc="-1" strike="noStrike">
              <a:latin typeface="Arial"/>
            </a:endParaRPr>
          </a:p>
          <a:p>
            <a:pPr>
              <a:lnSpc>
                <a:spcPct val="100000"/>
              </a:lnSpc>
              <a:spcBef>
                <a:spcPts val="320"/>
              </a:spcBef>
              <a:buNone/>
              <a:tabLst>
                <a:tab algn="l" pos="0"/>
              </a:tabLst>
            </a:pPr>
            <a:endParaRPr b="0" lang="en-US" sz="1600" spc="-1" strike="noStrike">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In the example, NAT-POOL2 is bound to an ACL to permit 192.168.0.0/16 to be translated. These hosts can share an IPv4 address from the pool because PAT is enabled with the keyword </a:t>
            </a:r>
            <a:r>
              <a:rPr b="1" lang="en-US" sz="1600" spc="-1" strike="noStrike">
                <a:solidFill>
                  <a:srgbClr val="000000"/>
                </a:solidFill>
                <a:latin typeface="Arial"/>
                <a:ea typeface="ＭＳ Ｐゴシック"/>
              </a:rPr>
              <a:t>overload</a:t>
            </a:r>
            <a:r>
              <a:rPr b="0" lang="en-US" sz="1400" spc="-1" strike="noStrike">
                <a:solidFill>
                  <a:srgbClr val="000000"/>
                </a:solidFill>
                <a:latin typeface="Arial"/>
                <a:ea typeface="ＭＳ Ｐゴシック"/>
              </a:rPr>
              <a:t>.</a:t>
            </a:r>
            <a:endParaRPr b="0" lang="en-US" sz="1400" spc="-1" strike="noStrike">
              <a:latin typeface="Arial"/>
            </a:endParaRPr>
          </a:p>
        </p:txBody>
      </p:sp>
      <p:sp>
        <p:nvSpPr>
          <p:cNvPr id="367" name="TextBox 5"/>
          <p:cNvSpPr/>
          <p:nvPr/>
        </p:nvSpPr>
        <p:spPr>
          <a:xfrm>
            <a:off x="432000" y="3281040"/>
            <a:ext cx="8279280" cy="120852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R2(config)# ip nat pool NAT-POOL2 209.165.200.226 209.165.200.240 netmask 255.255.255.224</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access-list 1 permit 192.168.0.0 0.0.255.255</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ip nat inside source list 1 pool NAT-POOL2 </a:t>
            </a:r>
            <a:r>
              <a:rPr b="0" lang="en-US" sz="1050" spc="-1" strike="noStrike">
                <a:solidFill>
                  <a:srgbClr val="cb8504"/>
                </a:solidFill>
                <a:latin typeface="Courier New"/>
                <a:ea typeface="ＭＳ Ｐゴシック"/>
              </a:rPr>
              <a:t>overload</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 interface serial0/1/0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ip nat inside</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interface serial0/1/0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R2(config-if)# ip nat outside</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Characteristics</a:t>
            </a:r>
            <a:br>
              <a:rPr sz="3200"/>
            </a:br>
            <a:r>
              <a:rPr b="0" lang="en-US" sz="2400" spc="-1" strike="noStrike">
                <a:solidFill>
                  <a:srgbClr val="004c69"/>
                </a:solidFill>
                <a:latin typeface="Arial"/>
                <a:ea typeface="ＭＳ Ｐゴシック"/>
              </a:rPr>
              <a:t>IPv4 Address Space</a:t>
            </a:r>
            <a:endParaRPr b="0" lang="en-US" sz="2400" spc="-1" strike="noStrike">
              <a:latin typeface="Arial"/>
            </a:endParaRPr>
          </a:p>
        </p:txBody>
      </p:sp>
      <p:sp>
        <p:nvSpPr>
          <p:cNvPr id="268" name="PlaceHolder 2"/>
          <p:cNvSpPr>
            <a:spLocks noGrp="1"/>
          </p:cNvSpPr>
          <p:nvPr>
            <p:ph/>
          </p:nvPr>
        </p:nvSpPr>
        <p:spPr>
          <a:xfrm>
            <a:off x="432000" y="855360"/>
            <a:ext cx="4139280" cy="3806640"/>
          </a:xfrm>
          <a:prstGeom prst="rect">
            <a:avLst/>
          </a:prstGeom>
          <a:noFill/>
          <a:ln w="0">
            <a:noFill/>
          </a:ln>
        </p:spPr>
        <p:txBody>
          <a:bodyPr lIns="90000" rIns="90000" tIns="45000" bIns="45000" anchor="t">
            <a:noAutofit/>
          </a:bodyPr>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Networks are commonly implemented using private IPv4 addresses, as defined in RFC 1918.</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Private IPv4 addresses cannot be routed over the internet and are used within an organization or site to allow devices to communicate locally.</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To allow a device with a private IPv4 address to access devices and resources outside of the local network, the private address must first be translated to a public address.</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NAT provides the translation of private addresses to public addresses.</a:t>
            </a:r>
            <a:endParaRPr b="0" lang="en-US" sz="1600" spc="-1" strike="noStrike">
              <a:latin typeface="Arial"/>
            </a:endParaRPr>
          </a:p>
        </p:txBody>
      </p:sp>
      <p:graphicFrame>
        <p:nvGraphicFramePr>
          <p:cNvPr id="269" name="Content Placeholder 3"/>
          <p:cNvGraphicFramePr/>
          <p:nvPr/>
        </p:nvGraphicFramePr>
        <p:xfrm>
          <a:off x="5016960" y="1219320"/>
          <a:ext cx="3722760" cy="1490760"/>
        </p:xfrm>
        <a:graphic>
          <a:graphicData uri="http://schemas.openxmlformats.org/drawingml/2006/table">
            <a:tbl>
              <a:tblPr/>
              <a:tblGrid>
                <a:gridCol w="595080"/>
                <a:gridCol w="2100240"/>
                <a:gridCol w="1027800"/>
              </a:tblGrid>
              <a:tr h="410040">
                <a:tc>
                  <a:txBody>
                    <a:bodyPr lIns="68400" rIns="68400" anchor="ctr">
                      <a:noAutofit/>
                    </a:bodyPr>
                    <a:p>
                      <a:pPr algn="ctr">
                        <a:lnSpc>
                          <a:spcPct val="100000"/>
                        </a:lnSpc>
                        <a:buNone/>
                        <a:tabLst>
                          <a:tab algn="l" pos="0"/>
                        </a:tabLst>
                      </a:pPr>
                      <a:r>
                        <a:rPr b="1" lang="en-US" sz="1200" spc="-1" strike="noStrike">
                          <a:solidFill>
                            <a:srgbClr val="ffffff"/>
                          </a:solidFill>
                          <a:latin typeface="Arial"/>
                        </a:rPr>
                        <a:t>Class</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tabLst>
                          <a:tab algn="l" pos="0"/>
                        </a:tabLst>
                      </a:pPr>
                      <a:r>
                        <a:rPr b="1" lang="en-US" sz="1200" spc="-1" strike="noStrike">
                          <a:solidFill>
                            <a:srgbClr val="ffffff"/>
                          </a:solidFill>
                          <a:latin typeface="Arial"/>
                        </a:rPr>
                        <a:t>Activity Type</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200" spc="-1" strike="noStrike">
                          <a:solidFill>
                            <a:srgbClr val="ffffff"/>
                          </a:solidFill>
                          <a:latin typeface="Arial"/>
                        </a:rPr>
                        <a:t>Activity Name</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50640">
                <a:tc>
                  <a:txBody>
                    <a:bodyPr lIns="68400" rIns="68400" anchor="ctr">
                      <a:noAutofit/>
                    </a:bodyPr>
                    <a:p>
                      <a:pPr algn="ctr">
                        <a:lnSpc>
                          <a:spcPct val="100000"/>
                        </a:lnSpc>
                        <a:buNone/>
                      </a:pPr>
                      <a:r>
                        <a:rPr b="0" lang="en-US" sz="1100" spc="-1" strike="noStrike">
                          <a:solidFill>
                            <a:srgbClr val="58585b"/>
                          </a:solidFill>
                          <a:latin typeface="Arial"/>
                        </a:rPr>
                        <a:t>A</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tabLst>
                          <a:tab algn="l" pos="0"/>
                        </a:tabLst>
                      </a:pPr>
                      <a:r>
                        <a:rPr b="0" lang="en-US" sz="1100" spc="-1" strike="noStrike">
                          <a:solidFill>
                            <a:srgbClr val="58585b"/>
                          </a:solidFill>
                          <a:latin typeface="Arial"/>
                        </a:rPr>
                        <a:t>10.0.0.0 – 10.255.255.255</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58585b"/>
                          </a:solidFill>
                          <a:latin typeface="Arial"/>
                        </a:rPr>
                        <a:t>10.0.0.0/8</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50640">
                <a:tc>
                  <a:txBody>
                    <a:bodyPr lIns="68400" rIns="68400" anchor="ctr">
                      <a:noAutofit/>
                    </a:bodyPr>
                    <a:p>
                      <a:pPr algn="ctr">
                        <a:lnSpc>
                          <a:spcPct val="100000"/>
                        </a:lnSpc>
                        <a:buNone/>
                      </a:pPr>
                      <a:r>
                        <a:rPr b="0" lang="en-US" sz="1100" spc="-1" strike="noStrike">
                          <a:solidFill>
                            <a:srgbClr val="58585b"/>
                          </a:solidFill>
                          <a:latin typeface="Arial"/>
                        </a:rPr>
                        <a:t>B</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tabLst>
                          <a:tab algn="l" pos="0"/>
                        </a:tabLst>
                      </a:pPr>
                      <a:r>
                        <a:rPr b="0" lang="en-US" sz="1100" spc="-1" strike="noStrike">
                          <a:solidFill>
                            <a:srgbClr val="58585b"/>
                          </a:solidFill>
                          <a:latin typeface="Arial"/>
                        </a:rPr>
                        <a:t>172.16.0.0 – 172.31.255.255</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pPr>
                      <a:r>
                        <a:rPr b="0" lang="en-US" sz="1100" spc="-1" strike="noStrike">
                          <a:solidFill>
                            <a:srgbClr val="58585b"/>
                          </a:solidFill>
                          <a:latin typeface="Arial"/>
                        </a:rPr>
                        <a:t>172.16.0.0/12</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79800">
                <a:tc>
                  <a:txBody>
                    <a:bodyPr lIns="68400" rIns="68400" anchor="ctr">
                      <a:noAutofit/>
                    </a:bodyPr>
                    <a:p>
                      <a:pPr algn="ctr">
                        <a:lnSpc>
                          <a:spcPct val="100000"/>
                        </a:lnSpc>
                        <a:buNone/>
                      </a:pPr>
                      <a:r>
                        <a:rPr b="0" lang="en-US" sz="1100" spc="-1" strike="noStrike">
                          <a:solidFill>
                            <a:srgbClr val="58585b"/>
                          </a:solidFill>
                          <a:latin typeface="Arial"/>
                        </a:rPr>
                        <a:t>C</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tabLst>
                          <a:tab algn="l" pos="0"/>
                        </a:tabLst>
                      </a:pPr>
                      <a:r>
                        <a:rPr b="0" lang="en-US" sz="1100" spc="-1" strike="noStrike">
                          <a:solidFill>
                            <a:srgbClr val="58585b"/>
                          </a:solidFill>
                          <a:latin typeface="Arial"/>
                        </a:rPr>
                        <a:t>192.168.0.0 – 192.168.255.255</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anchor="ctr">
                      <a:noAutofit/>
                    </a:bodyPr>
                    <a:p>
                      <a:pPr>
                        <a:lnSpc>
                          <a:spcPct val="100000"/>
                        </a:lnSpc>
                        <a:buNone/>
                        <a:tabLst>
                          <a:tab algn="l" pos="0"/>
                        </a:tabLst>
                      </a:pPr>
                      <a:r>
                        <a:rPr b="0" lang="en-US" sz="1100" spc="-1" strike="noStrike">
                          <a:solidFill>
                            <a:srgbClr val="58585b"/>
                          </a:solidFill>
                          <a:latin typeface="Arial"/>
                        </a:rPr>
                        <a:t>192.168.0.0/16</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pic>
        <p:nvPicPr>
          <p:cNvPr id="270" name="Picture 7" descr=""/>
          <p:cNvPicPr/>
          <p:nvPr/>
        </p:nvPicPr>
        <p:blipFill>
          <a:blip r:embed="rId1"/>
          <a:stretch/>
        </p:blipFill>
        <p:spPr>
          <a:xfrm>
            <a:off x="5016960" y="3079440"/>
            <a:ext cx="3621240" cy="1304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Analyze PAT – Server to PC</a:t>
            </a:r>
            <a:endParaRPr b="0" lang="en-US" sz="2400" spc="-1" strike="noStrike">
              <a:latin typeface="Arial"/>
            </a:endParaRPr>
          </a:p>
        </p:txBody>
      </p:sp>
      <p:sp>
        <p:nvSpPr>
          <p:cNvPr id="369" name="PlaceHolder 2"/>
          <p:cNvSpPr>
            <a:spLocks noGrp="1"/>
          </p:cNvSpPr>
          <p:nvPr>
            <p:ph/>
          </p:nvPr>
        </p:nvSpPr>
        <p:spPr>
          <a:xfrm>
            <a:off x="0" y="855360"/>
            <a:ext cx="4235040" cy="3814920"/>
          </a:xfrm>
          <a:prstGeom prst="rect">
            <a:avLst/>
          </a:prstGeom>
          <a:noFill/>
          <a:ln w="0">
            <a:noFill/>
          </a:ln>
        </p:spPr>
        <p:txBody>
          <a:bodyPr lIns="90000" rIns="90000" tIns="45000" bIns="45000" anchor="t">
            <a:noAutofit/>
          </a:bodyPr>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PC1 and PC2 send packets to Svr1 and Svr2.</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The packet from PC1 reaches R2 first. R2 modifies the source IPv4 address to 209.165.200.225 (inside global address). The packet is then forwarded towards Svr1.</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b="0" lang="en-US" sz="1600" spc="-1" strike="noStrike">
              <a:latin typeface="Arial"/>
            </a:endParaRPr>
          </a:p>
        </p:txBody>
      </p:sp>
      <p:pic>
        <p:nvPicPr>
          <p:cNvPr id="370" name="Picture 1" descr=""/>
          <p:cNvPicPr/>
          <p:nvPr/>
        </p:nvPicPr>
        <p:blipFill>
          <a:blip r:embed="rId1"/>
          <a:stretch/>
        </p:blipFill>
        <p:spPr>
          <a:xfrm>
            <a:off x="4761360" y="954000"/>
            <a:ext cx="3950280" cy="3716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Analyze PAT – PC to Server</a:t>
            </a:r>
            <a:endParaRPr b="0" lang="en-US" sz="2400" spc="-1" strike="noStrike">
              <a:latin typeface="Arial"/>
            </a:endParaRPr>
          </a:p>
        </p:txBody>
      </p:sp>
      <p:sp>
        <p:nvSpPr>
          <p:cNvPr id="372" name="PlaceHolder 2"/>
          <p:cNvSpPr>
            <a:spLocks noGrp="1"/>
          </p:cNvSpPr>
          <p:nvPr>
            <p:ph/>
          </p:nvPr>
        </p:nvSpPr>
        <p:spPr>
          <a:xfrm>
            <a:off x="122400" y="855360"/>
            <a:ext cx="4112280" cy="3814920"/>
          </a:xfrm>
          <a:prstGeom prst="rect">
            <a:avLst/>
          </a:prstGeom>
          <a:noFill/>
          <a:ln w="0">
            <a:noFill/>
          </a:ln>
        </p:spPr>
        <p:txBody>
          <a:bodyPr lIns="90000" rIns="90000" tIns="45000" bIns="45000" anchor="t">
            <a:noAutofit/>
          </a:bodyPr>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PC1 and PC2 send packets to Svr1 and Svr2.</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The packet from PC1 reaches R2 first. R2 modifies the source IPv4 address to 209.165.200.225 (inside global address). The packet is then forwarded towards Svr1.</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b="0" lang="en-US" sz="1600" spc="-1" strike="noStrike">
              <a:latin typeface="Arial"/>
            </a:endParaRPr>
          </a:p>
        </p:txBody>
      </p:sp>
      <p:pic>
        <p:nvPicPr>
          <p:cNvPr id="373" name="Picture 1" descr=""/>
          <p:cNvPicPr/>
          <p:nvPr/>
        </p:nvPicPr>
        <p:blipFill>
          <a:blip r:embed="rId1"/>
          <a:stretch/>
        </p:blipFill>
        <p:spPr>
          <a:xfrm>
            <a:off x="4761360" y="954000"/>
            <a:ext cx="3950280" cy="3716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Analyze PAT – Server to PC</a:t>
            </a:r>
            <a:endParaRPr b="0" lang="en-US" sz="2400" spc="-1" strike="noStrike">
              <a:latin typeface="Arial"/>
            </a:endParaRPr>
          </a:p>
        </p:txBody>
      </p:sp>
      <p:sp>
        <p:nvSpPr>
          <p:cNvPr id="375" name="PlaceHolder 2"/>
          <p:cNvSpPr>
            <a:spLocks noGrp="1"/>
          </p:cNvSpPr>
          <p:nvPr>
            <p:ph/>
          </p:nvPr>
        </p:nvSpPr>
        <p:spPr>
          <a:xfrm>
            <a:off x="141480" y="855360"/>
            <a:ext cx="4403520" cy="3814920"/>
          </a:xfrm>
          <a:prstGeom prst="rect">
            <a:avLst/>
          </a:prstGeom>
          <a:noFill/>
          <a:ln w="0">
            <a:noFill/>
          </a:ln>
        </p:spPr>
        <p:txBody>
          <a:bodyPr lIns="90000" rIns="90000" tIns="45000" bIns="45000" anchor="t">
            <a:noAutofit/>
          </a:bodyPr>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The servers use the source port from the received packet as the destination port, and the source address as the destination address for the return traffic.</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R2 changes the destination IPv4 address of the packet from Srv1 from 209.165.200.225 to 192.168.10.10, and forwards the packet toward PC1.</a:t>
            </a:r>
            <a:endParaRPr b="0" lang="en-US" sz="1600" spc="-1" strike="noStrike">
              <a:latin typeface="Arial"/>
            </a:endParaRPr>
          </a:p>
          <a:p>
            <a:pPr marL="343080" indent="-343080">
              <a:lnSpc>
                <a:spcPct val="100000"/>
              </a:lnSpc>
              <a:spcBef>
                <a:spcPts val="320"/>
              </a:spcBef>
              <a:buClr>
                <a:srgbClr val="58585b"/>
              </a:buClr>
              <a:buFont typeface="Arial"/>
              <a:buAutoNum type="arabicPeriod"/>
            </a:pPr>
            <a:r>
              <a:rPr b="0" lang="en-US" sz="1600" spc="-1" strike="noStrike">
                <a:solidFill>
                  <a:srgbClr val="000000"/>
                </a:solidFill>
                <a:latin typeface="Arial"/>
                <a:ea typeface="ＭＳ Ｐゴシック"/>
              </a:rPr>
              <a:t>R2 changes the destination address of packet from Srv2. from 209.165.200.225 to 192.168.10.11. and modifies the destinations port back to its original value of 1444. The packet is then forwarded toward PC2.</a:t>
            </a:r>
            <a:endParaRPr b="0" lang="en-US" sz="1600" spc="-1" strike="noStrike">
              <a:latin typeface="Arial"/>
            </a:endParaRPr>
          </a:p>
        </p:txBody>
      </p:sp>
      <p:pic>
        <p:nvPicPr>
          <p:cNvPr id="376" name="Picture 4" descr=""/>
          <p:cNvPicPr/>
          <p:nvPr/>
        </p:nvPicPr>
        <p:blipFill>
          <a:blip r:embed="rId1"/>
          <a:stretch/>
        </p:blipFill>
        <p:spPr>
          <a:xfrm>
            <a:off x="4762800" y="731880"/>
            <a:ext cx="4113000" cy="3814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Verify PAT</a:t>
            </a:r>
            <a:endParaRPr b="0" lang="en-US" sz="2400" spc="-1" strike="noStrike">
              <a:latin typeface="Arial"/>
            </a:endParaRPr>
          </a:p>
        </p:txBody>
      </p:sp>
      <p:sp>
        <p:nvSpPr>
          <p:cNvPr id="378" name="PlaceHolder 2"/>
          <p:cNvSpPr>
            <a:spLocks noGrp="1"/>
          </p:cNvSpPr>
          <p:nvPr>
            <p:ph/>
          </p:nvPr>
        </p:nvSpPr>
        <p:spPr>
          <a:xfrm>
            <a:off x="432000" y="855360"/>
            <a:ext cx="7912800" cy="15242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same commands used to verify static and dynamic NAT are used to verify PAT. The </a:t>
            </a:r>
            <a:r>
              <a:rPr b="1" lang="en-US" sz="1600" spc="-1" strike="noStrike">
                <a:solidFill>
                  <a:srgbClr val="000000"/>
                </a:solidFill>
                <a:latin typeface="Arial"/>
                <a:ea typeface="ＭＳ Ｐゴシック"/>
              </a:rPr>
              <a:t>show ip nat translations</a:t>
            </a:r>
            <a:r>
              <a:rPr b="0" lang="en-US" sz="1600" spc="-1" strike="noStrike">
                <a:solidFill>
                  <a:srgbClr val="000000"/>
                </a:solidFill>
                <a:latin typeface="Arial"/>
                <a:ea typeface="ＭＳ Ｐゴシック"/>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endParaRPr b="0" lang="en-US" sz="1600" spc="-1" strike="noStrike">
              <a:latin typeface="Arial"/>
            </a:endParaRPr>
          </a:p>
        </p:txBody>
      </p:sp>
      <p:sp>
        <p:nvSpPr>
          <p:cNvPr id="379" name="TextBox 5"/>
          <p:cNvSpPr/>
          <p:nvPr/>
        </p:nvSpPr>
        <p:spPr>
          <a:xfrm>
            <a:off x="432000" y="2763360"/>
            <a:ext cx="8279280" cy="88884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translations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Pro Inside global          Inside local         Outside local      Outside global</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tcp </a:t>
            </a:r>
            <a:r>
              <a:rPr b="0" lang="en-US" sz="1050" spc="-1" strike="noStrike">
                <a:solidFill>
                  <a:srgbClr val="cb8504"/>
                </a:solidFill>
                <a:latin typeface="Courier New"/>
                <a:ea typeface="ＭＳ Ｐゴシック"/>
              </a:rPr>
              <a:t>209.165.200.225:1444</a:t>
            </a:r>
            <a:r>
              <a:rPr b="0" lang="en-US" sz="1050" spc="-1" strike="noStrike">
                <a:solidFill>
                  <a:srgbClr val="ffffff"/>
                </a:solidFill>
                <a:latin typeface="Courier New"/>
                <a:ea typeface="ＭＳ Ｐゴシック"/>
              </a:rPr>
              <a:t>  192.168.10.10:1444  209.165.201.1:80   209.165.201.1:80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tcp </a:t>
            </a:r>
            <a:r>
              <a:rPr b="0" lang="en-US" sz="1050" spc="-1" strike="noStrike">
                <a:solidFill>
                  <a:srgbClr val="cb8504"/>
                </a:solidFill>
                <a:latin typeface="Courier New"/>
                <a:ea typeface="ＭＳ Ｐゴシック"/>
              </a:rPr>
              <a:t>209.165.200.225:1445</a:t>
            </a:r>
            <a:r>
              <a:rPr b="0" lang="en-US" sz="1050" spc="-1" strike="noStrike">
                <a:solidFill>
                  <a:srgbClr val="ffffff"/>
                </a:solidFill>
                <a:latin typeface="Courier New"/>
                <a:ea typeface="ＭＳ Ｐゴシック"/>
              </a:rPr>
              <a:t>  192.168.11.10:1444  209.165.202.129:80 209.165.202.129:80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PAT</a:t>
            </a:r>
            <a:br>
              <a:rPr sz="3200"/>
            </a:br>
            <a:r>
              <a:rPr b="0" lang="en-US" sz="2400" spc="-1" strike="noStrike">
                <a:solidFill>
                  <a:srgbClr val="004c69"/>
                </a:solidFill>
                <a:latin typeface="Arial"/>
                <a:ea typeface="ＭＳ Ｐゴシック"/>
              </a:rPr>
              <a:t>Verify PAT (Cont.)</a:t>
            </a:r>
            <a:endParaRPr b="0" lang="en-US" sz="2400" spc="-1" strike="noStrike">
              <a:latin typeface="Arial"/>
            </a:endParaRPr>
          </a:p>
        </p:txBody>
      </p:sp>
      <p:sp>
        <p:nvSpPr>
          <p:cNvPr id="381" name="PlaceHolder 2"/>
          <p:cNvSpPr>
            <a:spLocks noGrp="1"/>
          </p:cNvSpPr>
          <p:nvPr>
            <p:ph/>
          </p:nvPr>
        </p:nvSpPr>
        <p:spPr>
          <a:xfrm>
            <a:off x="179280" y="594000"/>
            <a:ext cx="8165520" cy="99252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a:t>
            </a:r>
            <a:r>
              <a:rPr b="1" lang="en-US" sz="1600" spc="-1" strike="noStrike">
                <a:solidFill>
                  <a:srgbClr val="000000"/>
                </a:solidFill>
                <a:latin typeface="Arial"/>
                <a:ea typeface="ＭＳ Ｐゴシック"/>
              </a:rPr>
              <a:t>show ip nat statistics</a:t>
            </a:r>
            <a:r>
              <a:rPr b="0" lang="en-US" sz="1600" spc="-1" strike="noStrike">
                <a:solidFill>
                  <a:srgbClr val="000000"/>
                </a:solidFill>
                <a:latin typeface="Arial"/>
                <a:ea typeface="ＭＳ Ｐゴシック"/>
              </a:rPr>
              <a:t> command verifies that NAT-POOL2 has allocated a single address for both translations. Also shown are the number and type of active translations, NAT configuration parameters, the number of addresses in the pool, and how many have been allocated.</a:t>
            </a:r>
            <a:endParaRPr b="0" lang="en-US" sz="1600" spc="-1" strike="noStrike">
              <a:latin typeface="Arial"/>
            </a:endParaRPr>
          </a:p>
        </p:txBody>
      </p:sp>
      <p:sp>
        <p:nvSpPr>
          <p:cNvPr id="382" name="TextBox 5"/>
          <p:cNvSpPr/>
          <p:nvPr/>
        </p:nvSpPr>
        <p:spPr>
          <a:xfrm>
            <a:off x="432000" y="1656360"/>
            <a:ext cx="8279280" cy="296676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R2# </a:t>
            </a:r>
            <a:r>
              <a:rPr b="1" lang="en-US" sz="1050" spc="-1" strike="noStrike">
                <a:solidFill>
                  <a:srgbClr val="ffffff"/>
                </a:solidFill>
                <a:latin typeface="Courier New"/>
                <a:ea typeface="ＭＳ Ｐゴシック"/>
              </a:rPr>
              <a:t>show ip nat statistics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Total active translations: 4 (0 static, 2 dynamic; 2 extended)</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Peak translations: 2, occurred 00:31:43 ago</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Outside interfaces: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Serial0/1/1</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Inside interfaces: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Serial0/1/0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Hits: 4  Misses: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CEF Translated packets: 47, CEF Punted packets: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Expired translations: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Dynamic mappings:</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Inside Source</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[Id: 3] access-list 1 pool NAT-POOL2 refcount 2</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cb8504"/>
                </a:solidFill>
                <a:latin typeface="Courier New"/>
                <a:ea typeface="ＭＳ Ｐゴシック"/>
              </a:rPr>
              <a:t>pool NAT-POOL2: netmask 255.255.255.224</a:t>
            </a:r>
            <a:endParaRPr b="0" lang="en-US" sz="1050" spc="-1" strike="noStrike">
              <a:latin typeface="Arial"/>
            </a:endParaRPr>
          </a:p>
          <a:p>
            <a:pPr>
              <a:lnSpc>
                <a:spcPct val="100000"/>
              </a:lnSpc>
              <a:buNone/>
            </a:pPr>
            <a:r>
              <a:rPr b="0" lang="en-US" sz="1050" spc="-1" strike="noStrike">
                <a:solidFill>
                  <a:srgbClr val="cb8504"/>
                </a:solidFill>
                <a:latin typeface="Courier New"/>
                <a:ea typeface="ＭＳ Ｐゴシック"/>
              </a:rPr>
              <a:t>	</a:t>
            </a:r>
            <a:r>
              <a:rPr b="0" lang="en-US" sz="1050" spc="-1" strike="noStrike">
                <a:solidFill>
                  <a:srgbClr val="cb8504"/>
                </a:solidFill>
                <a:latin typeface="Courier New"/>
                <a:ea typeface="ＭＳ Ｐゴシック"/>
              </a:rPr>
              <a:t>start 209.165.200.225 end 209.165.200.240</a:t>
            </a:r>
            <a:endParaRPr b="0" lang="en-US" sz="1050" spc="-1" strike="noStrike">
              <a:latin typeface="Arial"/>
            </a:endParaRPr>
          </a:p>
          <a:p>
            <a:pPr>
              <a:lnSpc>
                <a:spcPct val="100000"/>
              </a:lnSpc>
              <a:buNone/>
            </a:pPr>
            <a:r>
              <a:rPr b="0" lang="en-US" sz="1050" spc="-1" strike="noStrike">
                <a:solidFill>
                  <a:srgbClr val="cb8504"/>
                </a:solidFill>
                <a:latin typeface="Courier New"/>
                <a:ea typeface="ＭＳ Ｐゴシック"/>
              </a:rPr>
              <a:t>	</a:t>
            </a:r>
            <a:r>
              <a:rPr b="0" lang="en-US" sz="1050" spc="-1" strike="noStrike">
                <a:solidFill>
                  <a:srgbClr val="cb8504"/>
                </a:solidFill>
                <a:latin typeface="Courier New"/>
                <a:ea typeface="ＭＳ Ｐゴシック"/>
              </a:rPr>
              <a:t>type generic, total addresses 15, allocated 1 (6%), misses 0</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(output omitted)</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R2#</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6.7 NAT64</a:t>
            </a:r>
            <a:endParaRPr b="0" lang="en-US" sz="4600" spc="-1" strike="noStrike">
              <a:latin typeface="Arial"/>
            </a:endParaRPr>
          </a:p>
        </p:txBody>
      </p:sp>
    </p:spTree>
  </p:cSld>
  <p:transition spd="slow">
    <p:wipe dir="l"/>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NAT64</a:t>
            </a:r>
            <a:br>
              <a:rPr sz="3200"/>
            </a:br>
            <a:r>
              <a:rPr b="0" lang="en-US" sz="2400" spc="-1" strike="noStrike">
                <a:solidFill>
                  <a:srgbClr val="004c69"/>
                </a:solidFill>
                <a:latin typeface="Arial"/>
                <a:ea typeface="ＭＳ Ｐゴシック"/>
              </a:rPr>
              <a:t>NAT for IPv6?</a:t>
            </a:r>
            <a:endParaRPr b="0" lang="en-US" sz="2400" spc="-1" strike="noStrike">
              <a:latin typeface="Arial"/>
            </a:endParaRPr>
          </a:p>
        </p:txBody>
      </p:sp>
      <p:sp>
        <p:nvSpPr>
          <p:cNvPr id="385" name="PlaceHolder 2"/>
          <p:cNvSpPr>
            <a:spLocks noGrp="1"/>
          </p:cNvSpPr>
          <p:nvPr>
            <p:ph/>
          </p:nvPr>
        </p:nvSpPr>
        <p:spPr>
          <a:xfrm>
            <a:off x="432000" y="855360"/>
            <a:ext cx="8007120" cy="29052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IPv6 was developed with the intention of making NAT for IPv4 with translation between public and private IPv4 addresses unnecessary.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However, IPv6 does include its own IPv6 private address space, unique local addresses (ULAs).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IPv6 unique local addresses (ULA) are similar to RFC 1918 private addresses in IPv4 but have a different purpose. </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ULA addresses are meant for only local communications within a site. ULA addresses are not meant to provide additional IPv6 address space, nor to provide a level of security.</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IPv6 does provide for protocol translation between IPv4 and IPv6 known as NAT64.</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NAT64</a:t>
            </a:r>
            <a:br>
              <a:rPr sz="3200"/>
            </a:br>
            <a:r>
              <a:rPr b="0" lang="en-US" sz="2400" spc="-1" strike="noStrike">
                <a:solidFill>
                  <a:srgbClr val="004c69"/>
                </a:solidFill>
                <a:latin typeface="Arial"/>
                <a:ea typeface="ＭＳ Ｐゴシック"/>
              </a:rPr>
              <a:t>NAT64</a:t>
            </a:r>
            <a:endParaRPr b="0" lang="en-US" sz="2400" spc="-1" strike="noStrike">
              <a:latin typeface="Arial"/>
            </a:endParaRPr>
          </a:p>
        </p:txBody>
      </p:sp>
      <p:sp>
        <p:nvSpPr>
          <p:cNvPr id="387" name="PlaceHolder 2"/>
          <p:cNvSpPr>
            <a:spLocks noGrp="1"/>
          </p:cNvSpPr>
          <p:nvPr>
            <p:ph/>
          </p:nvPr>
        </p:nvSpPr>
        <p:spPr>
          <a:xfrm>
            <a:off x="432000" y="855360"/>
            <a:ext cx="4139280" cy="3547800"/>
          </a:xfrm>
          <a:prstGeom prst="rect">
            <a:avLst/>
          </a:prstGeom>
          <a:noFill/>
          <a:ln w="0">
            <a:noFill/>
          </a:ln>
        </p:spPr>
        <p:txBody>
          <a:bodyPr lIns="90000" rIns="90000" tIns="45000" bIns="45000" anchor="t">
            <a:noAutofit/>
          </a:bodyPr>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NAT for IPv6 is used in a much different context than NAT for IPv4. </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The varieties of NAT for IPv6 are used to transparently provide access between IPv6-only and IPv4-only networks, as shown. It is not used as a form of private IPv6 to global IPv6 translation.</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NAT for IPv6 should not be used as a long-term strategy, but as a temporary mechanism to assist in the migration from IPv4 to IPv6. </a:t>
            </a:r>
            <a:endParaRPr b="0" lang="en-US" sz="1600" spc="-1" strike="noStrike">
              <a:latin typeface="Arial"/>
            </a:endParaRPr>
          </a:p>
        </p:txBody>
      </p:sp>
      <p:pic>
        <p:nvPicPr>
          <p:cNvPr id="388" name="Picture 1" descr=""/>
          <p:cNvPicPr/>
          <p:nvPr/>
        </p:nvPicPr>
        <p:blipFill>
          <a:blip r:embed="rId1"/>
          <a:stretch/>
        </p:blipFill>
        <p:spPr>
          <a:xfrm>
            <a:off x="4571640" y="1323000"/>
            <a:ext cx="4139640" cy="2496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Characteristics</a:t>
            </a:r>
            <a:br>
              <a:rPr sz="3200"/>
            </a:br>
            <a:r>
              <a:rPr b="0" lang="en-US" sz="2400" spc="-1" strike="noStrike">
                <a:solidFill>
                  <a:srgbClr val="004c69"/>
                </a:solidFill>
                <a:latin typeface="Arial"/>
                <a:ea typeface="ＭＳ Ｐゴシック"/>
              </a:rPr>
              <a:t>What is NAT</a:t>
            </a:r>
            <a:endParaRPr b="0" lang="en-US" sz="2400" spc="-1" strike="noStrike">
              <a:latin typeface="Arial"/>
            </a:endParaRPr>
          </a:p>
        </p:txBody>
      </p:sp>
      <p:sp>
        <p:nvSpPr>
          <p:cNvPr id="272" name="PlaceHolder 2"/>
          <p:cNvSpPr>
            <a:spLocks noGrp="1"/>
          </p:cNvSpPr>
          <p:nvPr>
            <p:ph/>
          </p:nvPr>
        </p:nvSpPr>
        <p:spPr>
          <a:xfrm>
            <a:off x="432000" y="855360"/>
            <a:ext cx="4139280" cy="3806640"/>
          </a:xfrm>
          <a:prstGeom prst="rect">
            <a:avLst/>
          </a:prstGeom>
          <a:noFill/>
          <a:ln w="0">
            <a:noFill/>
          </a:ln>
        </p:spPr>
        <p:txBody>
          <a:bodyPr lIns="90000" rIns="90000" tIns="45000" bIns="45000" anchor="t">
            <a:noAutofit/>
          </a:bodyPr>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The primary use of NAT is to conserve public IPv4 addresses.</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NAT allows networks to use private IPv4 addresses internally and translates them to a public address when needed.</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A NAT router typically operates at the border of a stub network.</a:t>
            </a:r>
            <a:endParaRPr b="0" lang="en-US" sz="1600" spc="-1" strike="noStrike">
              <a:latin typeface="Arial"/>
            </a:endParaRPr>
          </a:p>
          <a:p>
            <a:pPr marL="285840" indent="-28584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When a device inside the stub network wants to communicate with a device outside of its network, the packet is forwarded to the border router which performs the NAT process, translating the internal private address of the device to a public, outside, routable address.</a:t>
            </a:r>
            <a:endParaRPr b="0" lang="en-US" sz="1600" spc="-1" strike="noStrike">
              <a:latin typeface="Arial"/>
            </a:endParaRPr>
          </a:p>
          <a:p>
            <a:pPr>
              <a:lnSpc>
                <a:spcPct val="100000"/>
              </a:lnSpc>
              <a:spcBef>
                <a:spcPts val="281"/>
              </a:spcBef>
              <a:buNone/>
              <a:tabLst>
                <a:tab algn="l" pos="0"/>
              </a:tabLst>
            </a:pPr>
            <a:endParaRPr b="0" lang="en-US" sz="1400" spc="-1" strike="noStrike">
              <a:latin typeface="Arial"/>
            </a:endParaRPr>
          </a:p>
        </p:txBody>
      </p:sp>
      <p:pic>
        <p:nvPicPr>
          <p:cNvPr id="273" name="Picture 6" descr=""/>
          <p:cNvPicPr/>
          <p:nvPr/>
        </p:nvPicPr>
        <p:blipFill>
          <a:blip r:embed="rId1"/>
          <a:stretch/>
        </p:blipFill>
        <p:spPr>
          <a:xfrm>
            <a:off x="4572000" y="1219680"/>
            <a:ext cx="4229280" cy="27036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Characteristics</a:t>
            </a:r>
            <a:br>
              <a:rPr sz="3200"/>
            </a:br>
            <a:r>
              <a:rPr b="0" lang="en-US" sz="2400" spc="-1" strike="noStrike">
                <a:solidFill>
                  <a:srgbClr val="004c69"/>
                </a:solidFill>
                <a:latin typeface="Arial"/>
                <a:ea typeface="ＭＳ Ｐゴシック"/>
              </a:rPr>
              <a:t>How NAT Works</a:t>
            </a:r>
            <a:endParaRPr b="0" lang="en-US" sz="2400" spc="-1" strike="noStrike">
              <a:latin typeface="Arial"/>
            </a:endParaRPr>
          </a:p>
        </p:txBody>
      </p:sp>
      <p:sp>
        <p:nvSpPr>
          <p:cNvPr id="275" name="PlaceHolder 2"/>
          <p:cNvSpPr>
            <a:spLocks noGrp="1"/>
          </p:cNvSpPr>
          <p:nvPr>
            <p:ph/>
          </p:nvPr>
        </p:nvSpPr>
        <p:spPr>
          <a:xfrm>
            <a:off x="113040" y="731880"/>
            <a:ext cx="5044680" cy="4115160"/>
          </a:xfrm>
          <a:prstGeom prst="rect">
            <a:avLst/>
          </a:prstGeom>
          <a:noFill/>
          <a:ln w="0">
            <a:noFill/>
          </a:ln>
        </p:spPr>
        <p:txBody>
          <a:bodyPr lIns="90000" rIns="90000" tIns="45000" bIns="45000" anchor="t">
            <a:noAutofit/>
          </a:bodyPr>
          <a:p>
            <a:pPr>
              <a:lnSpc>
                <a:spcPct val="100000"/>
              </a:lnSpc>
              <a:spcBef>
                <a:spcPts val="281"/>
              </a:spcBef>
              <a:buNone/>
              <a:tabLst>
                <a:tab algn="l" pos="0"/>
              </a:tabLst>
            </a:pPr>
            <a:r>
              <a:rPr b="0" lang="en-US" sz="1400" spc="-1" strike="noStrike">
                <a:solidFill>
                  <a:srgbClr val="000000"/>
                </a:solidFill>
                <a:latin typeface="Arial"/>
                <a:ea typeface="ＭＳ Ｐゴシック"/>
              </a:rPr>
              <a:t>PC1 wants to communicate with an outside web server with public address 209.165.201.1.</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PC1 sends a packet addressed to the web server. </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R2 receives the packet and reads the source IPv4 address to determine if it needs translation.</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R2 adds mapping of the local to global address to the NAT table.</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R2 sends the packet with the translated source address toward the destination.</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The web server responds with a packet addressed to the inside global address of PC1 (209.165.200.226).</a:t>
            </a:r>
            <a:endParaRPr b="0" lang="en-US" sz="1400" spc="-1" strike="noStrike">
              <a:latin typeface="Arial"/>
            </a:endParaRPr>
          </a:p>
          <a:p>
            <a:pPr marL="228600" indent="-228600">
              <a:lnSpc>
                <a:spcPct val="100000"/>
              </a:lnSpc>
              <a:spcBef>
                <a:spcPts val="281"/>
              </a:spcBef>
              <a:buClr>
                <a:srgbClr val="58585b"/>
              </a:buClr>
              <a:buFont typeface="Arial"/>
              <a:buAutoNum type="arabicPeriod"/>
              <a:tabLst>
                <a:tab algn="l" pos="0"/>
              </a:tabLst>
            </a:pPr>
            <a:r>
              <a:rPr b="0" lang="en-US" sz="1400" spc="-1" strike="noStrike">
                <a:solidFill>
                  <a:srgbClr val="000000"/>
                </a:solidFill>
                <a:latin typeface="Arial"/>
                <a:ea typeface="ＭＳ Ｐゴシック"/>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endParaRPr b="0" lang="en-US" sz="1400" spc="-1" strike="noStrike">
              <a:latin typeface="Arial"/>
            </a:endParaRPr>
          </a:p>
          <a:p>
            <a:pPr>
              <a:lnSpc>
                <a:spcPct val="100000"/>
              </a:lnSpc>
              <a:spcBef>
                <a:spcPts val="241"/>
              </a:spcBef>
              <a:buNone/>
              <a:tabLst>
                <a:tab algn="l" pos="0"/>
              </a:tabLst>
            </a:pPr>
            <a:endParaRPr b="0" lang="en-US" sz="1200" spc="-1" strike="noStrike">
              <a:latin typeface="Arial"/>
            </a:endParaRPr>
          </a:p>
        </p:txBody>
      </p:sp>
      <p:pic>
        <p:nvPicPr>
          <p:cNvPr id="276" name="Picture 1" descr=""/>
          <p:cNvPicPr/>
          <p:nvPr/>
        </p:nvPicPr>
        <p:blipFill>
          <a:blip r:embed="rId1"/>
          <a:stretch/>
        </p:blipFill>
        <p:spPr>
          <a:xfrm>
            <a:off x="5158440" y="1541520"/>
            <a:ext cx="3711960" cy="2059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Characteristics</a:t>
            </a:r>
            <a:br>
              <a:rPr sz="3200"/>
            </a:br>
            <a:r>
              <a:rPr b="0" lang="en-US" sz="2400" spc="-1" strike="noStrike">
                <a:solidFill>
                  <a:srgbClr val="004c69"/>
                </a:solidFill>
                <a:latin typeface="Arial"/>
                <a:ea typeface="ＭＳ Ｐゴシック"/>
              </a:rPr>
              <a:t>NAT Terminology</a:t>
            </a:r>
            <a:endParaRPr b="0" lang="en-US" sz="2400" spc="-1" strike="noStrike">
              <a:latin typeface="Arial"/>
            </a:endParaRPr>
          </a:p>
        </p:txBody>
      </p:sp>
      <p:sp>
        <p:nvSpPr>
          <p:cNvPr id="278" name="PlaceHolder 2"/>
          <p:cNvSpPr>
            <a:spLocks noGrp="1"/>
          </p:cNvSpPr>
          <p:nvPr>
            <p:ph/>
          </p:nvPr>
        </p:nvSpPr>
        <p:spPr>
          <a:xfrm>
            <a:off x="432000" y="855360"/>
            <a:ext cx="7912800" cy="380664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NAT includes four types of addresses: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Inside local address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Inside global address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Outside local address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Outside global address</a:t>
            </a:r>
            <a:endParaRPr b="0" lang="en-US" sz="1600" spc="-1" strike="noStrike">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NAT terminology is always applied from the perspective of the device with the translated address:</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Inside address</a:t>
            </a:r>
            <a:r>
              <a:rPr b="0" lang="en-US" sz="1600" spc="-1" strike="noStrike">
                <a:solidFill>
                  <a:srgbClr val="000000"/>
                </a:solidFill>
                <a:latin typeface="Arial"/>
                <a:ea typeface="ＭＳ Ｐゴシック"/>
              </a:rPr>
              <a:t> - The address of the device which is being translated by NAT.</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Outside address</a:t>
            </a:r>
            <a:r>
              <a:rPr b="0" lang="en-US" sz="1600" spc="-1" strike="noStrike">
                <a:solidFill>
                  <a:srgbClr val="000000"/>
                </a:solidFill>
                <a:latin typeface="Arial"/>
                <a:ea typeface="ＭＳ Ｐゴシック"/>
              </a:rPr>
              <a:t> - The address of the destination device.</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Local address</a:t>
            </a:r>
            <a:r>
              <a:rPr b="0" lang="en-US" sz="1600" spc="-1" strike="noStrike">
                <a:solidFill>
                  <a:srgbClr val="000000"/>
                </a:solidFill>
                <a:latin typeface="Arial"/>
                <a:ea typeface="ＭＳ Ｐゴシック"/>
              </a:rPr>
              <a:t> - A local address is any address that appears on the inside portion of the network.</a:t>
            </a:r>
            <a:endParaRPr b="0" lang="en-US" sz="1600" spc="-1" strike="noStrike">
              <a:latin typeface="Arial"/>
            </a:endParaRPr>
          </a:p>
          <a:p>
            <a:pPr marL="285840" indent="-28584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Global address</a:t>
            </a:r>
            <a:r>
              <a:rPr b="0" lang="en-US" sz="1600" spc="-1" strike="noStrike">
                <a:solidFill>
                  <a:srgbClr val="000000"/>
                </a:solidFill>
                <a:latin typeface="Arial"/>
                <a:ea typeface="ＭＳ Ｐゴシック"/>
              </a:rPr>
              <a:t> - A global address is any address that appears on the outside portion of the network.</a:t>
            </a:r>
            <a:endParaRPr b="0" lang="en-US" sz="1600" spc="-1" strike="noStrike">
              <a:latin typeface="Arial"/>
            </a:endParaRPr>
          </a:p>
          <a:p>
            <a:pPr>
              <a:lnSpc>
                <a:spcPct val="100000"/>
              </a:lnSpc>
              <a:spcBef>
                <a:spcPts val="241"/>
              </a:spcBef>
              <a:buNone/>
              <a:tabLst>
                <a:tab algn="l" pos="0"/>
              </a:tabLst>
            </a:pPr>
            <a:endParaRPr b="0" lang="en-US" sz="1200" spc="-1" strike="noStrike">
              <a:latin typeface="Arial"/>
            </a:endParaRPr>
          </a:p>
          <a:p>
            <a:pPr>
              <a:lnSpc>
                <a:spcPct val="100000"/>
              </a:lnSpc>
              <a:spcBef>
                <a:spcPts val="241"/>
              </a:spcBef>
              <a:buNone/>
              <a:tabLst>
                <a:tab algn="l" pos="0"/>
              </a:tabLst>
            </a:pP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0" y="0"/>
            <a:ext cx="8344800" cy="731160"/>
          </a:xfrm>
          <a:prstGeom prst="rect">
            <a:avLst/>
          </a:prstGeom>
          <a:noFill/>
          <a:ln w="0">
            <a:noFill/>
          </a:ln>
        </p:spPr>
        <p:txBody>
          <a:bodyPr numCol="1" spcCol="0" lIns="90000" rIns="90000" tIns="45000" bIns="45000" anchor="ctr">
            <a:noAutofit/>
          </a:bodyPr>
          <a:p>
            <a:pPr>
              <a:lnSpc>
                <a:spcPct val="80000"/>
              </a:lnSpc>
              <a:buNone/>
            </a:pPr>
            <a:r>
              <a:rPr b="0" lang="en-US" sz="1600" spc="-1" strike="noStrike">
                <a:solidFill>
                  <a:srgbClr val="004c69"/>
                </a:solidFill>
                <a:latin typeface="Arial"/>
                <a:ea typeface="ＭＳ Ｐゴシック"/>
              </a:rPr>
              <a:t>NAT Characteristics</a:t>
            </a:r>
            <a:br>
              <a:rPr sz="3200"/>
            </a:br>
            <a:r>
              <a:rPr b="0" lang="en-US" sz="2400" spc="-1" strike="noStrike">
                <a:solidFill>
                  <a:srgbClr val="004c69"/>
                </a:solidFill>
                <a:latin typeface="Arial"/>
                <a:ea typeface="ＭＳ Ｐゴシック"/>
              </a:rPr>
              <a:t>NAT Terminology (Cont.)</a:t>
            </a:r>
            <a:endParaRPr b="0" lang="en-US" sz="2400" spc="-1" strike="noStrike">
              <a:latin typeface="Arial"/>
            </a:endParaRPr>
          </a:p>
        </p:txBody>
      </p:sp>
      <p:sp>
        <p:nvSpPr>
          <p:cNvPr id="280" name="PlaceHolder 2"/>
          <p:cNvSpPr>
            <a:spLocks noGrp="1"/>
          </p:cNvSpPr>
          <p:nvPr>
            <p:ph/>
          </p:nvPr>
        </p:nvSpPr>
        <p:spPr>
          <a:xfrm>
            <a:off x="237240" y="668160"/>
            <a:ext cx="5022360" cy="3806640"/>
          </a:xfrm>
          <a:prstGeom prst="rect">
            <a:avLst/>
          </a:prstGeom>
          <a:noFill/>
          <a:ln w="0">
            <a:noFill/>
          </a:ln>
        </p:spPr>
        <p:txBody>
          <a:bodyPr lIns="90000" rIns="90000" tIns="45000" bIns="45000" anchor="t">
            <a:noAutofit/>
          </a:bodyPr>
          <a:p>
            <a:pPr>
              <a:lnSpc>
                <a:spcPct val="100000"/>
              </a:lnSpc>
              <a:spcBef>
                <a:spcPts val="281"/>
              </a:spcBef>
              <a:buNone/>
              <a:tabLst>
                <a:tab algn="l" pos="0"/>
              </a:tabLst>
            </a:pPr>
            <a:r>
              <a:rPr b="1" lang="en-US" sz="1400" spc="-1" strike="noStrike">
                <a:solidFill>
                  <a:srgbClr val="000000"/>
                </a:solidFill>
                <a:latin typeface="Arial"/>
                <a:ea typeface="ＭＳ Ｐゴシック"/>
              </a:rPr>
              <a:t>Inside local address</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The address of the source as seen from inside the network. This is typically a private IPv4 address. The inside local address of PC1 is 192.168.10.10.</a:t>
            </a:r>
            <a:endParaRPr b="0" lang="en-US"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Arial"/>
                <a:ea typeface="ＭＳ Ｐゴシック"/>
              </a:rPr>
              <a:t>Inside global addresses</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The address of source as seen from the outside network. The inside global address of PC1 is 209.165.200.226</a:t>
            </a:r>
            <a:endParaRPr b="0" lang="en-US"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Arial"/>
                <a:ea typeface="ＭＳ Ｐゴシック"/>
              </a:rPr>
              <a:t>Outside global address</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The address of the destination as seen from the outside network. The outside global address of the web server is 209.165.201.1</a:t>
            </a:r>
            <a:endParaRPr b="0" lang="en-US"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Arial"/>
                <a:ea typeface="ＭＳ Ｐゴシック"/>
              </a:rPr>
              <a:t>Outside local address</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The address of the destination as seen from the inside network. PC1 sends traffic to the web server at the IPv4 address 209.165.201.1. While uncommon, this address could be different than the globally routable address of the destination.</a:t>
            </a:r>
            <a:endParaRPr b="0" lang="en-US" sz="1400" spc="-1" strike="noStrike">
              <a:latin typeface="Arial"/>
            </a:endParaRPr>
          </a:p>
        </p:txBody>
      </p:sp>
      <p:pic>
        <p:nvPicPr>
          <p:cNvPr id="281" name="Picture 4" descr=""/>
          <p:cNvPicPr/>
          <p:nvPr/>
        </p:nvPicPr>
        <p:blipFill>
          <a:blip r:embed="rId1"/>
          <a:stretch/>
        </p:blipFill>
        <p:spPr>
          <a:xfrm>
            <a:off x="5439240" y="1327320"/>
            <a:ext cx="3466800" cy="2490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416520" y="1788120"/>
            <a:ext cx="7597440" cy="928800"/>
          </a:xfrm>
          <a:prstGeom prst="rect">
            <a:avLst/>
          </a:prstGeom>
          <a:noFill/>
          <a:ln w="0">
            <a:noFill/>
          </a:ln>
        </p:spPr>
        <p:txBody>
          <a:bodyPr numCol="1" spcCol="0" lIns="90000" rIns="90000" tIns="45000" bIns="45000" anchor="b">
            <a:noAutofit/>
          </a:bodyPr>
          <a:p>
            <a:pPr>
              <a:lnSpc>
                <a:spcPct val="90000"/>
              </a:lnSpc>
              <a:buNone/>
              <a:tabLst>
                <a:tab algn="l" pos="0"/>
              </a:tabLst>
            </a:pPr>
            <a:r>
              <a:rPr b="0" lang="en-US" sz="4600" spc="-1" strike="noStrike">
                <a:solidFill>
                  <a:srgbClr val="afe8fb"/>
                </a:solidFill>
                <a:latin typeface="Arial"/>
                <a:ea typeface="ＭＳ Ｐゴシック"/>
              </a:rPr>
              <a:t>6.2 Types of NAT</a:t>
            </a:r>
            <a:endParaRPr b="0" lang="en-US" sz="4600" spc="-1" strike="noStrike">
              <a:latin typeface="Arial"/>
            </a:endParaRPr>
          </a:p>
        </p:txBody>
      </p:sp>
    </p:spTree>
  </p:cSld>
  <p:transition spd="slow">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 Theme</Template>
  <TotalTime>11457</TotalTime>
  <Application>LibreOffice/7.3.7.2$Linux_X86_64 LibreOffice_project/30$Build-2</Application>
  <AppVersion>15.0000</AppVersion>
  <Words>6585</Words>
  <Paragraphs>804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2019-10-18T06:21:22Z</dcterms:created>
  <dc:creator>Stephanie Harvey</dc:creator>
  <dc:description/>
  <dc:language>en-US</dc:language>
  <cp:lastModifiedBy/>
  <dcterms:modified xsi:type="dcterms:W3CDTF">2024-09-20T14:47:52Z</dcterms:modified>
  <cp:revision>314</cp:revision>
  <dc:subject/>
  <dc:title>Chapter 2: Basic Switch and End Device Configuration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F9A496F7-57D7-4028-9572-D40DFDF3715A</vt:lpwstr>
  </property>
  <property fmtid="{D5CDD505-2E9C-101B-9397-08002B2CF9AE}" pid="3" name="ArticulatePath">
    <vt:lpwstr>ITE7_Chp9_by_jg</vt:lpwstr>
  </property>
  <property fmtid="{D5CDD505-2E9C-101B-9397-08002B2CF9AE}" pid="4" name="HiddenSlides">
    <vt:i4>9</vt:i4>
  </property>
  <property fmtid="{D5CDD505-2E9C-101B-9397-08002B2CF9AE}" pid="5" name="Jive_LatestUserAccountName">
    <vt:lpwstr>alljohns</vt:lpwstr>
  </property>
  <property fmtid="{D5CDD505-2E9C-101B-9397-08002B2CF9AE}" pid="6" name="Jive_VersionGuid">
    <vt:lpwstr>fd96a0b3-f68d-4727-8e4f-2128d37ed30a</vt:lpwstr>
  </property>
  <property fmtid="{D5CDD505-2E9C-101B-9397-08002B2CF9AE}" pid="7" name="Notes">
    <vt:i4>65</vt:i4>
  </property>
  <property fmtid="{D5CDD505-2E9C-101B-9397-08002B2CF9AE}" pid="8" name="Offisync_ProviderInitializationData">
    <vt:lpwstr>https://cisco.jiveon.com</vt:lpwstr>
  </property>
  <property fmtid="{D5CDD505-2E9C-101B-9397-08002B2CF9AE}" pid="9" name="Offisync_ServerID">
    <vt:lpwstr>07841bbc-cd3c-4a76-827f-75a2226890f4</vt:lpwstr>
  </property>
  <property fmtid="{D5CDD505-2E9C-101B-9397-08002B2CF9AE}" pid="10" name="Offisync_UniqueId">
    <vt:lpwstr>1702406</vt:lpwstr>
  </property>
  <property fmtid="{D5CDD505-2E9C-101B-9397-08002B2CF9AE}" pid="11" name="Offisync_UpdateToken">
    <vt:lpwstr>1</vt:lpwstr>
  </property>
  <property fmtid="{D5CDD505-2E9C-101B-9397-08002B2CF9AE}" pid="12" name="PresentationFormat">
    <vt:lpwstr>On-screen Show (16:9)</vt:lpwstr>
  </property>
  <property fmtid="{D5CDD505-2E9C-101B-9397-08002B2CF9AE}" pid="13" name="Slides">
    <vt:i4>67</vt:i4>
  </property>
</Properties>
</file>