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968640"/>
            <a:ext cx="82288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3880" y="396864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9686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9686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9686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864720" y="442800"/>
            <a:ext cx="7954560" cy="50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3880" y="396864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82288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968640"/>
            <a:ext cx="82288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3880" y="396864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9686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9686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96864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64720" y="442800"/>
            <a:ext cx="7954560" cy="50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3880" y="396864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82288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864000" y="6604920"/>
            <a:ext cx="336960" cy="2527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1840" cy="6855840"/>
          </a:xfrm>
          <a:custGeom>
            <a:avLst/>
            <a:gdLst/>
            <a:ah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3077640" y="122400"/>
            <a:ext cx="4659120" cy="32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95000"/>
              </a:lnSpc>
            </a:pPr>
            <a:r>
              <a:rPr b="1" lang="en-US" sz="1600" spc="-1" strike="noStrike">
                <a:solidFill>
                  <a:srgbClr val="000099"/>
                </a:solidFill>
                <a:latin typeface="Times New Roman"/>
                <a:ea typeface="DejaVu Sans"/>
              </a:rPr>
              <a:t>TCP/IP inleiding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5072400" y="6451560"/>
            <a:ext cx="703080" cy="459360"/>
            <a:chOff x="5072400" y="6451560"/>
            <a:chExt cx="703080" cy="459360"/>
          </a:xfrm>
        </p:grpSpPr>
        <p:sp>
          <p:nvSpPr>
            <p:cNvPr id="4" name="CustomShape 4"/>
            <p:cNvSpPr/>
            <p:nvPr/>
          </p:nvSpPr>
          <p:spPr>
            <a:xfrm>
              <a:off x="5072400" y="6451560"/>
              <a:ext cx="703080" cy="442080"/>
            </a:xfrm>
            <a:custGeom>
              <a:avLst/>
              <a:gdLst/>
              <a:ahLst/>
              <a:rect l="l" t="t" r="r" b="b"/>
              <a:pathLst>
                <a:path w="1956" h="123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lnTo>
                    <a:pt x="0" y="1222"/>
                  </a:lnTo>
                  <a:cubicBezTo>
                    <a:pt x="0" y="1226"/>
                    <a:pt x="3" y="1230"/>
                    <a:pt x="7" y="1230"/>
                  </a:cubicBezTo>
                  <a:lnTo>
                    <a:pt x="1947" y="1230"/>
                  </a:lnTo>
                  <a:cubicBezTo>
                    <a:pt x="1951" y="1230"/>
                    <a:pt x="1955" y="1226"/>
                    <a:pt x="1955" y="1222"/>
                  </a:cubicBezTo>
                  <a:lnTo>
                    <a:pt x="1955" y="7"/>
                  </a:lnTo>
                  <a:cubicBezTo>
                    <a:pt x="1955" y="3"/>
                    <a:pt x="1951" y="0"/>
                    <a:pt x="1947" y="0"/>
                  </a:cubicBez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5"/>
            <p:cNvSpPr/>
            <p:nvPr/>
          </p:nvSpPr>
          <p:spPr>
            <a:xfrm>
              <a:off x="5072400" y="6451560"/>
              <a:ext cx="703080" cy="45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>
                <a:lnSpc>
                  <a:spcPct val="100000"/>
                </a:lnSpc>
              </a:pPr>
              <a:fld id="{EE36C4FA-A995-4363-BA02-DA8BD3DA7108}" type="slidenum"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&lt;number&gt;</a:t>
              </a:fld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93640" y="6395760"/>
            <a:ext cx="1742040" cy="387000"/>
            <a:chOff x="593640" y="6395760"/>
            <a:chExt cx="1742040" cy="387000"/>
          </a:xfrm>
        </p:grpSpPr>
        <p:sp>
          <p:nvSpPr>
            <p:cNvPr id="7" name="CustomShape 7"/>
            <p:cNvSpPr/>
            <p:nvPr/>
          </p:nvSpPr>
          <p:spPr>
            <a:xfrm>
              <a:off x="593640" y="6395760"/>
              <a:ext cx="1742040" cy="387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" name="" descr=""/>
            <p:cNvPicPr/>
            <p:nvPr/>
          </p:nvPicPr>
          <p:blipFill>
            <a:blip r:embed="rId3"/>
            <a:stretch/>
          </p:blipFill>
          <p:spPr>
            <a:xfrm>
              <a:off x="642600" y="6430320"/>
              <a:ext cx="1524960" cy="326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PlaceHolder 8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864000" y="6604920"/>
            <a:ext cx="336960" cy="25272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0" y="0"/>
            <a:ext cx="9141840" cy="6855840"/>
          </a:xfrm>
          <a:custGeom>
            <a:avLst/>
            <a:gdLst/>
            <a:ah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3077640" y="122400"/>
            <a:ext cx="4659120" cy="32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95000"/>
              </a:lnSpc>
            </a:pPr>
            <a:r>
              <a:rPr b="1" lang="en-US" sz="1600" spc="-1" strike="noStrike">
                <a:solidFill>
                  <a:srgbClr val="000099"/>
                </a:solidFill>
                <a:latin typeface="Times New Roman"/>
                <a:ea typeface="DejaVu Sans"/>
              </a:rPr>
              <a:t>TCP/IP inleiding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50" name="Group 3"/>
          <p:cNvGrpSpPr/>
          <p:nvPr/>
        </p:nvGrpSpPr>
        <p:grpSpPr>
          <a:xfrm>
            <a:off x="5072400" y="6451560"/>
            <a:ext cx="703080" cy="459360"/>
            <a:chOff x="5072400" y="6451560"/>
            <a:chExt cx="703080" cy="459360"/>
          </a:xfrm>
        </p:grpSpPr>
        <p:sp>
          <p:nvSpPr>
            <p:cNvPr id="51" name="CustomShape 4"/>
            <p:cNvSpPr/>
            <p:nvPr/>
          </p:nvSpPr>
          <p:spPr>
            <a:xfrm>
              <a:off x="5072400" y="6451560"/>
              <a:ext cx="703080" cy="442080"/>
            </a:xfrm>
            <a:custGeom>
              <a:avLst/>
              <a:gdLst/>
              <a:ahLst/>
              <a:rect l="l" t="t" r="r" b="b"/>
              <a:pathLst>
                <a:path w="1956" h="123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lnTo>
                    <a:pt x="0" y="1222"/>
                  </a:lnTo>
                  <a:cubicBezTo>
                    <a:pt x="0" y="1226"/>
                    <a:pt x="3" y="1230"/>
                    <a:pt x="7" y="1230"/>
                  </a:cubicBezTo>
                  <a:lnTo>
                    <a:pt x="1947" y="1230"/>
                  </a:lnTo>
                  <a:cubicBezTo>
                    <a:pt x="1951" y="1230"/>
                    <a:pt x="1955" y="1226"/>
                    <a:pt x="1955" y="1222"/>
                  </a:cubicBezTo>
                  <a:lnTo>
                    <a:pt x="1955" y="7"/>
                  </a:lnTo>
                  <a:cubicBezTo>
                    <a:pt x="1955" y="3"/>
                    <a:pt x="1951" y="0"/>
                    <a:pt x="1947" y="0"/>
                  </a:cubicBez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"/>
            <p:cNvSpPr/>
            <p:nvPr/>
          </p:nvSpPr>
          <p:spPr>
            <a:xfrm>
              <a:off x="5072400" y="6451560"/>
              <a:ext cx="703080" cy="45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>
                <a:lnSpc>
                  <a:spcPct val="100000"/>
                </a:lnSpc>
              </a:pPr>
              <a:fld id="{D84BEEBD-F2FF-417B-8061-6D3D72E5436C}" type="slidenum"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&lt;number&gt;</a:t>
              </a:fld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53" name="Group 6"/>
          <p:cNvGrpSpPr/>
          <p:nvPr/>
        </p:nvGrpSpPr>
        <p:grpSpPr>
          <a:xfrm>
            <a:off x="593640" y="6395760"/>
            <a:ext cx="1742040" cy="387000"/>
            <a:chOff x="593640" y="6395760"/>
            <a:chExt cx="1742040" cy="387000"/>
          </a:xfrm>
        </p:grpSpPr>
        <p:sp>
          <p:nvSpPr>
            <p:cNvPr id="54" name="CustomShape 7"/>
            <p:cNvSpPr/>
            <p:nvPr/>
          </p:nvSpPr>
          <p:spPr>
            <a:xfrm>
              <a:off x="593640" y="6395760"/>
              <a:ext cx="1742040" cy="387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5" name="" descr=""/>
            <p:cNvPicPr/>
            <p:nvPr/>
          </p:nvPicPr>
          <p:blipFill>
            <a:blip r:embed="rId3"/>
            <a:stretch/>
          </p:blipFill>
          <p:spPr>
            <a:xfrm>
              <a:off x="642600" y="6430320"/>
              <a:ext cx="1524960" cy="326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6" name="PlaceHolder 8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560" cy="10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://www.kdg.be/info.htm" TargetMode="External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63640" y="2298600"/>
            <a:ext cx="77720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TCP/IP inleiding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64720" y="442800"/>
            <a:ext cx="79545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 Narrow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Applicatielaag, Presentatielaag, Sessielaag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60452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..........................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64720" y="442800"/>
            <a:ext cx="79545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Transportlaag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60452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Segmenten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....    ....    ....    ....    ....   ....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TCP header BronPoort, Doelpoort,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Volgnr, ACKnr, Windowsize, Controlesom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T....    T....    T....    T....    T....    T....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64720" y="442800"/>
            <a:ext cx="79545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Transportlaag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452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Poortnummers</a:t>
            </a:r>
            <a:br/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Client                         -----------&gt;    Server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IP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172. 17.167.150                        172. 17.164.31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mask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255.255.0.0                               255.255.0.0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poort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2145                                          80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(&gt;1024)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64720" y="442800"/>
            <a:ext cx="79545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Netwerklaag of IP laag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452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Pakket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Header met BronIP, Doel IP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IT....    IT....    IT....    IT....    IT....    IT....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64720" y="442800"/>
            <a:ext cx="79545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Datalinklaag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452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Ethernet Frames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Header met 48bit uniek MAC adres voor bron en voor doel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Controlesom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EIT....C    EIT....C    EIT....C    EIT....C    EIT....C    EIT....C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64720" y="442800"/>
            <a:ext cx="79545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Nodig voor een pakket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452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1. Poortnummer van de client: &gt; 1024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2. IP adres van de client: Fixed of DHCP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3. MAC adres van de client:</a:t>
            </a:r>
            <a:endParaRPr b="0" lang="en-US" sz="2400" spc="-1" strike="noStrike">
              <a:latin typeface="Arial"/>
            </a:endParaRPr>
          </a:p>
          <a:p>
            <a:pPr lvl="1" marL="734760" indent="-27720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Uitgelezen uit de netwerkkaart (kan je zelf met ipconfig /all)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4. Poortnummer van de server</a:t>
            </a:r>
            <a:endParaRPr b="0" lang="en-US" sz="2400" spc="-1" strike="noStrike">
              <a:latin typeface="Arial"/>
            </a:endParaRPr>
          </a:p>
          <a:p>
            <a:pPr lvl="1" marL="734760" indent="-27720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Well-known poortnummer HTTP 80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5. IP adres van de server:</a:t>
            </a:r>
            <a:endParaRPr b="0" lang="en-US" sz="2400" spc="-1" strike="noStrike">
              <a:latin typeface="Arial"/>
            </a:endParaRPr>
          </a:p>
          <a:p>
            <a:pPr lvl="1" marL="734760" indent="-27720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DNS vertaalt naam een IP adres. 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6. MAC adres van de server:</a:t>
            </a:r>
            <a:endParaRPr b="0" lang="en-US" sz="2400" spc="-1" strike="noStrike">
              <a:latin typeface="Arial"/>
            </a:endParaRPr>
          </a:p>
          <a:p>
            <a:pPr lvl="1" marL="734760" indent="-27720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ARP, router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3186720" y="2072520"/>
            <a:ext cx="2611800" cy="2610360"/>
          </a:xfrm>
          <a:prstGeom prst="rect">
            <a:avLst/>
          </a:prstGeom>
          <a:ln>
            <a:noFill/>
          </a:ln>
        </p:spPr>
      </p:pic>
      <p:pic>
        <p:nvPicPr>
          <p:cNvPr id="124" name="Picture 3" descr=""/>
          <p:cNvPicPr/>
          <p:nvPr/>
        </p:nvPicPr>
        <p:blipFill>
          <a:blip r:embed="rId2"/>
          <a:stretch/>
        </p:blipFill>
        <p:spPr>
          <a:xfrm>
            <a:off x="443880" y="2921760"/>
            <a:ext cx="1261440" cy="1261080"/>
          </a:xfrm>
          <a:prstGeom prst="rect">
            <a:avLst/>
          </a:prstGeom>
          <a:ln>
            <a:noFill/>
          </a:ln>
        </p:spPr>
      </p:pic>
      <p:pic>
        <p:nvPicPr>
          <p:cNvPr id="125" name="Picture 7" descr=""/>
          <p:cNvPicPr/>
          <p:nvPr/>
        </p:nvPicPr>
        <p:blipFill>
          <a:blip r:embed="rId3"/>
          <a:stretch/>
        </p:blipFill>
        <p:spPr>
          <a:xfrm>
            <a:off x="7749000" y="3629880"/>
            <a:ext cx="775440" cy="74412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5852880" y="2332080"/>
            <a:ext cx="32907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3333"/>
                </a:solidFill>
                <a:latin typeface="Times New Roman"/>
              </a:rPr>
              <a:t>1.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Times New Roman"/>
                <a:hlinkClick r:id="rId4"/>
              </a:rPr>
              <a:t>http://www.kdg.be/info.htm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Line 2"/>
          <p:cNvSpPr/>
          <p:nvPr/>
        </p:nvSpPr>
        <p:spPr>
          <a:xfrm flipV="1">
            <a:off x="5974200" y="3893760"/>
            <a:ext cx="1150560" cy="7920"/>
          </a:xfrm>
          <a:prstGeom prst="line">
            <a:avLst/>
          </a:prstGeom>
          <a:ln w="5472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7802640" y="2941920"/>
            <a:ext cx="927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Client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5790240" y="4330800"/>
            <a:ext cx="13082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3333"/>
                </a:solidFill>
                <a:latin typeface="Times New Roman"/>
              </a:rPr>
              <a:t>2. info.htm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Line 5"/>
          <p:cNvSpPr/>
          <p:nvPr/>
        </p:nvSpPr>
        <p:spPr>
          <a:xfrm flipH="1">
            <a:off x="1973520" y="3749040"/>
            <a:ext cx="1562040" cy="30600"/>
          </a:xfrm>
          <a:prstGeom prst="line">
            <a:avLst/>
          </a:prstGeom>
          <a:ln cap="rnd" w="54720">
            <a:solidFill>
              <a:srgbClr val="0000ff"/>
            </a:solidFill>
            <a:custDash>
              <a:ds d="152000" sp="152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6"/>
          <p:cNvSpPr/>
          <p:nvPr/>
        </p:nvSpPr>
        <p:spPr>
          <a:xfrm flipH="1" flipV="1">
            <a:off x="5968440" y="3390120"/>
            <a:ext cx="1148760" cy="1080"/>
          </a:xfrm>
          <a:prstGeom prst="line">
            <a:avLst/>
          </a:prstGeom>
          <a:ln w="5472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7"/>
          <p:cNvSpPr/>
          <p:nvPr/>
        </p:nvSpPr>
        <p:spPr>
          <a:xfrm>
            <a:off x="739080" y="3023280"/>
            <a:ext cx="799920" cy="90648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8"/>
          <p:cNvSpPr/>
          <p:nvPr/>
        </p:nvSpPr>
        <p:spPr>
          <a:xfrm>
            <a:off x="762120" y="3031200"/>
            <a:ext cx="7488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info.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htm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3985200" y="3162240"/>
            <a:ext cx="799920" cy="90648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"/>
          <p:cNvSpPr/>
          <p:nvPr/>
        </p:nvSpPr>
        <p:spPr>
          <a:xfrm>
            <a:off x="4008240" y="3170160"/>
            <a:ext cx="7488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info.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htm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64720" y="442800"/>
            <a:ext cx="79545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OSI applicatielaag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452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TELNET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poort 23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FTP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File Transfer poort 21 controle/poort 20 data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TFTP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Trivial FTP met UDP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SMTP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Simple Mail Transfer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SNMP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Simple Network Management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HTTP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Hypertext Transfer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DHCP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Dynamic Host Configuration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64720" y="442800"/>
            <a:ext cx="79545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OSI presentatie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452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Tekst / Prentjes / Geluid / Film weergeven</a:t>
            </a:r>
            <a:endParaRPr b="0" lang="en-US" sz="2400" spc="-1" strike="noStrike">
              <a:latin typeface="Arial"/>
            </a:endParaRPr>
          </a:p>
          <a:p>
            <a:pPr lvl="1" marL="734760" indent="-27720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TXT/DOCX/ODF/XML/JPG/GIF/Flash/Quicktime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Encryptie / Decryptie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64720" y="442800"/>
            <a:ext cx="79545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OSI sessielaag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60452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Controle dialoog tussen computers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Opzetten van verschillende sessies tegelijk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Starten/stoppen van een sessie</a:t>
            </a:r>
            <a:endParaRPr b="0" lang="en-US" sz="2400" spc="-1" strike="noStrike">
              <a:latin typeface="Arial"/>
            </a:endParaRPr>
          </a:p>
          <a:p>
            <a:pPr lvl="1" marL="734760" indent="-27720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NFS Network File System (file share Unix)</a:t>
            </a:r>
            <a:endParaRPr b="0" lang="en-US" sz="2400" spc="-1" strike="noStrike">
              <a:latin typeface="Arial"/>
            </a:endParaRPr>
          </a:p>
          <a:p>
            <a:pPr lvl="1" marL="734760" indent="-27720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RPC Remote procedure Call (file share MS Windows)</a:t>
            </a:r>
            <a:endParaRPr b="0" lang="en-US" sz="2400" spc="-1" strike="noStrike">
              <a:latin typeface="Arial"/>
            </a:endParaRPr>
          </a:p>
          <a:p>
            <a:pPr lvl="1" marL="734760" indent="-27720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SQL Structured Query Language (sessies naar DB)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64720" y="442800"/>
            <a:ext cx="79545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OSI transportlaag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60452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foutafhandeling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TCP betrouwbaar (Transmission Control)</a:t>
            </a:r>
            <a:endParaRPr b="0" lang="en-US" sz="2400" spc="-1" strike="noStrike">
              <a:latin typeface="Arial"/>
            </a:endParaRPr>
          </a:p>
          <a:p>
            <a:pPr lvl="1" marL="734760" indent="-27720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Opzetten verbinding (SYN)</a:t>
            </a:r>
            <a:endParaRPr b="0" lang="en-US" sz="2400" spc="-1" strike="noStrike">
              <a:latin typeface="Arial"/>
            </a:endParaRPr>
          </a:p>
          <a:p>
            <a:pPr lvl="1" marL="734760" indent="-27720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Ontvangsbevestiging (ACK)</a:t>
            </a:r>
            <a:endParaRPr b="0" lang="en-US" sz="2400" spc="-1" strike="noStrike">
              <a:latin typeface="Arial"/>
            </a:endParaRPr>
          </a:p>
          <a:p>
            <a:pPr lvl="1" marL="734760" indent="-27720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FTP, telnet, HTTP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UDP onbetrouwbaar (User Datagram)</a:t>
            </a:r>
            <a:endParaRPr b="0" lang="en-US" sz="2400" spc="-1" strike="noStrike">
              <a:latin typeface="Arial"/>
            </a:endParaRPr>
          </a:p>
          <a:p>
            <a:pPr lvl="1" marL="734760" indent="-277200">
              <a:lnSpc>
                <a:spcPct val="100000"/>
              </a:lnSpc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TFTP, SNMP, DNS, RIP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64720" y="442800"/>
            <a:ext cx="79545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OSI netwerklaag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160452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Juiste pad tussen systemen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Uniek IP adres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64720" y="442800"/>
            <a:ext cx="79545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OSI datalinklaag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60452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MAC adres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frames in juiste volgorde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64720" y="442800"/>
            <a:ext cx="79545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OSI fysische laag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160452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Elektrische specificaties (spanning, wat is 1 en wat is 0)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Frequenties/golven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64720" y="442800"/>
            <a:ext cx="795456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Overzicht lagen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604520"/>
            <a:ext cx="8228880" cy="45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Applicatielaag, Presentatielaag, Sessielaag: </a:t>
            </a:r>
            <a:r>
              <a:rPr b="1" lang="en-US" sz="2400" spc="-1" strike="noStrike">
                <a:solidFill>
                  <a:srgbClr val="ff3333"/>
                </a:solidFill>
                <a:latin typeface="Times New Roman"/>
              </a:rPr>
              <a:t>DATA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Transportlaag: De data wordt in </a:t>
            </a:r>
            <a:r>
              <a:rPr b="1" lang="en-US" sz="2400" spc="-1" strike="noStrike">
                <a:solidFill>
                  <a:srgbClr val="ff3333"/>
                </a:solidFill>
                <a:latin typeface="Times New Roman"/>
              </a:rPr>
              <a:t>SEGMENTEN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gekapt en krijgt een TCP header met poortnummer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Netwerklaag: De segmenten krijgen een IP header met twee  IP-nummers van de bron en doelcomputer. Hier spreekt men van een </a:t>
            </a:r>
            <a:r>
              <a:rPr b="1" lang="en-US" sz="2400" spc="-1" strike="noStrike">
                <a:solidFill>
                  <a:srgbClr val="ff3333"/>
                </a:solidFill>
                <a:latin typeface="Times New Roman"/>
              </a:rPr>
              <a:t>PAKKET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Datalinklaag: Hier worden pakketten in een </a:t>
            </a:r>
            <a:r>
              <a:rPr b="1" lang="en-US" sz="2400" spc="-1" strike="noStrike">
                <a:solidFill>
                  <a:srgbClr val="ff3333"/>
                </a:solidFill>
                <a:latin typeface="Times New Roman"/>
              </a:rPr>
              <a:t>FRAME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gebracht. Een frame werkt met 48bit MAC adressen</a:t>
            </a:r>
            <a:endParaRPr b="0" lang="en-US" sz="2400" spc="-1" strike="noStrike">
              <a:latin typeface="Arial"/>
            </a:endParaRPr>
          </a:p>
          <a:p>
            <a:pPr marL="334800" indent="-334440">
              <a:lnSpc>
                <a:spcPct val="100000"/>
              </a:lnSpc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Fysische laag: Hier stromen de frames door met nullen en enen, die worden weergegeven door bepaalde spanningen over de draad te sturen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2021-09-20T15:16:35Z</dcterms:modified>
  <cp:revision>139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">
    <vt:lpwstr>Jan Celis</vt:lpwstr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