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13.png" ContentType="image/png"/>
  <Override PartName="/ppt/media/image12.jpeg" ContentType="image/jpeg"/>
  <Override PartName="/ppt/media/image11.jpeg" ContentType="image/jpeg"/>
  <Override PartName="/ppt/media/image9.jpeg" ContentType="image/jpeg"/>
  <Override PartName="/ppt/media/image8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23.png" ContentType="image/png"/>
  <Override PartName="/ppt/media/image22.png" ContentType="image/png"/>
  <Override PartName="/ppt/media/image21.jpeg" ContentType="image/jpeg"/>
  <Override PartName="/ppt/media/image16.png" ContentType="image/png"/>
  <Override PartName="/ppt/media/image19.png" ContentType="image/png"/>
  <Override PartName="/ppt/media/image1.png" ContentType="image/png"/>
  <Override PartName="/ppt/media/image17.png" ContentType="image/png"/>
  <Override PartName="/ppt/media/image24.jpeg" ContentType="image/jpe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0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7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Click to move the slide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3886200" y="8876880"/>
            <a:ext cx="2971800" cy="26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spAutoFit/>
          </a:bodyPr>
          <a:p>
            <a:pPr algn="r">
              <a:lnSpc>
                <a:spcPct val="9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7AFB7C0-F1F5-4ADB-BCB5-027A2F2B69AE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10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Click to move the slide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43000" y="685800"/>
            <a:ext cx="4572000" cy="342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76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93800" y="1604520"/>
            <a:ext cx="69926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93800" y="3968640"/>
            <a:ext cx="69926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693800" y="1604520"/>
            <a:ext cx="341208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276880" y="1604520"/>
            <a:ext cx="341208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693800" y="3968640"/>
            <a:ext cx="341208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276880" y="3968640"/>
            <a:ext cx="341208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693800" y="1604520"/>
            <a:ext cx="22514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058280" y="1604520"/>
            <a:ext cx="22514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422760" y="1604520"/>
            <a:ext cx="22514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693800" y="3968640"/>
            <a:ext cx="22514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058280" y="3968640"/>
            <a:ext cx="22514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422760" y="3968640"/>
            <a:ext cx="22514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693800" y="1604520"/>
            <a:ext cx="6992640" cy="45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93800" y="1604520"/>
            <a:ext cx="69926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93800" y="1604520"/>
            <a:ext cx="341208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276880" y="1604520"/>
            <a:ext cx="341208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864720" y="442800"/>
            <a:ext cx="7954920" cy="508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93800" y="1604520"/>
            <a:ext cx="341208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76880" y="1604520"/>
            <a:ext cx="341208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93800" y="3968640"/>
            <a:ext cx="341208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93800" y="1604520"/>
            <a:ext cx="341208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76880" y="1604520"/>
            <a:ext cx="341208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276880" y="3968640"/>
            <a:ext cx="341208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93800" y="1604520"/>
            <a:ext cx="341208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276880" y="1604520"/>
            <a:ext cx="341208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93800" y="3968640"/>
            <a:ext cx="69926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452120"/>
            <a:ext cx="2159640" cy="2405880"/>
          </a:xfrm>
          <a:custGeom>
            <a:avLst/>
            <a:gdLst/>
            <a:ahLst/>
            <a:rect l="0" t="0" r="r" b="b"/>
            <a:pathLst>
              <a:path w="6001" h="6685">
                <a:moveTo>
                  <a:pt x="0" y="0"/>
                </a:moveTo>
                <a:lnTo>
                  <a:pt x="6000" y="0"/>
                </a:lnTo>
                <a:lnTo>
                  <a:pt x="4998" y="6684"/>
                </a:lnTo>
                <a:lnTo>
                  <a:pt x="1001" y="66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" descr=""/>
          <p:cNvPicPr/>
          <p:nvPr/>
        </p:nvPicPr>
        <p:blipFill>
          <a:blip r:embed="rId2"/>
          <a:stretch/>
        </p:blipFill>
        <p:spPr>
          <a:xfrm>
            <a:off x="2113920" y="6481080"/>
            <a:ext cx="327960" cy="2458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9142200" cy="685620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3509640" y="122400"/>
            <a:ext cx="465948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9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0099"/>
                </a:solidFill>
                <a:latin typeface="Times New Roman"/>
              </a:rPr>
              <a:t>High Speed Modems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5072400" y="6451560"/>
            <a:ext cx="703440" cy="442440"/>
            <a:chOff x="5072400" y="6451560"/>
            <a:chExt cx="703440" cy="442440"/>
          </a:xfrm>
        </p:grpSpPr>
        <p:sp>
          <p:nvSpPr>
            <p:cNvPr id="6" name="CustomShape 6"/>
            <p:cNvSpPr/>
            <p:nvPr/>
          </p:nvSpPr>
          <p:spPr>
            <a:xfrm>
              <a:off x="5072400" y="6451560"/>
              <a:ext cx="703440" cy="442440"/>
            </a:xfrm>
            <a:custGeom>
              <a:avLst/>
              <a:gdLst/>
              <a:ahLst/>
              <a:rect l="0" t="0" r="r" b="b"/>
              <a:pathLst>
                <a:path w="1956" h="1231">
                  <a:moveTo>
                    <a:pt x="7" y="0"/>
                  </a:moveTo>
                  <a:lnTo>
                    <a:pt x="8" y="0"/>
                  </a:ln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lnTo>
                    <a:pt x="0" y="1222"/>
                  </a:lnTo>
                  <a:lnTo>
                    <a:pt x="0" y="1222"/>
                  </a:lnTo>
                  <a:cubicBezTo>
                    <a:pt x="0" y="1223"/>
                    <a:pt x="0" y="1225"/>
                    <a:pt x="1" y="1226"/>
                  </a:cubicBezTo>
                  <a:cubicBezTo>
                    <a:pt x="2" y="1227"/>
                    <a:pt x="3" y="1228"/>
                    <a:pt x="4" y="1229"/>
                  </a:cubicBezTo>
                  <a:cubicBezTo>
                    <a:pt x="5" y="1230"/>
                    <a:pt x="7" y="1230"/>
                    <a:pt x="8" y="1230"/>
                  </a:cubicBezTo>
                  <a:lnTo>
                    <a:pt x="1947" y="1230"/>
                  </a:lnTo>
                  <a:lnTo>
                    <a:pt x="1947" y="1230"/>
                  </a:lnTo>
                  <a:cubicBezTo>
                    <a:pt x="1948" y="1230"/>
                    <a:pt x="1950" y="1230"/>
                    <a:pt x="1951" y="1229"/>
                  </a:cubicBezTo>
                  <a:cubicBezTo>
                    <a:pt x="1952" y="1228"/>
                    <a:pt x="1953" y="1227"/>
                    <a:pt x="1954" y="1226"/>
                  </a:cubicBezTo>
                  <a:cubicBezTo>
                    <a:pt x="1955" y="1225"/>
                    <a:pt x="1955" y="1223"/>
                    <a:pt x="1955" y="1222"/>
                  </a:cubicBezTo>
                  <a:lnTo>
                    <a:pt x="1955" y="7"/>
                  </a:lnTo>
                  <a:lnTo>
                    <a:pt x="1955" y="8"/>
                  </a:lnTo>
                  <a:lnTo>
                    <a:pt x="1955" y="8"/>
                  </a:lnTo>
                  <a:cubicBezTo>
                    <a:pt x="1955" y="7"/>
                    <a:pt x="1955" y="5"/>
                    <a:pt x="1954" y="4"/>
                  </a:cubicBezTo>
                  <a:cubicBezTo>
                    <a:pt x="1953" y="3"/>
                    <a:pt x="1952" y="2"/>
                    <a:pt x="1951" y="1"/>
                  </a:cubicBezTo>
                  <a:cubicBezTo>
                    <a:pt x="1950" y="0"/>
                    <a:pt x="1948" y="0"/>
                    <a:pt x="1947" y="0"/>
                  </a:cubicBez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7"/>
            <p:cNvSpPr/>
            <p:nvPr/>
          </p:nvSpPr>
          <p:spPr>
            <a:xfrm>
              <a:off x="5072400" y="6451560"/>
              <a:ext cx="703440" cy="325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95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fld id="{BF35B369-F267-451F-9369-D6FC9411BA71}" type="slidenum">
                <a:rPr b="1" lang="en-GB" sz="1600" spc="-1" strike="noStrike">
                  <a:solidFill>
                    <a:srgbClr val="000080"/>
                  </a:solidFill>
                  <a:latin typeface="Times New Roman"/>
                </a:rPr>
                <a:t>&lt;number&gt;</a:t>
              </a:fld>
              <a:endParaRPr b="0" lang="en-US" sz="16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1693800" y="1604520"/>
            <a:ext cx="69926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448"/>
              </a:spcBef>
              <a:buClr>
                <a:srgbClr val="aecf00"/>
              </a:buClr>
              <a:buFont typeface="Times New Roman"/>
              <a:buChar char="•"/>
              <a:tabLst>
                <a:tab algn="l" pos="196560"/>
                <a:tab algn="l" pos="645840"/>
                <a:tab algn="l" pos="1095120"/>
                <a:tab algn="l" pos="1544400"/>
                <a:tab algn="l" pos="1993680"/>
                <a:tab algn="l" pos="2442960"/>
                <a:tab algn="l" pos="2892240"/>
                <a:tab algn="l" pos="3341520"/>
                <a:tab algn="l" pos="3790800"/>
                <a:tab algn="l" pos="4240080"/>
                <a:tab algn="l" pos="4689360"/>
                <a:tab algn="l" pos="5138640"/>
                <a:tab algn="l" pos="5587920"/>
                <a:tab algn="l" pos="6037200"/>
                <a:tab algn="l" pos="6486480"/>
                <a:tab algn="l" pos="6935760"/>
                <a:tab algn="l" pos="7385040"/>
                <a:tab algn="l" pos="7833960"/>
                <a:tab algn="l" pos="8283240"/>
                <a:tab algn="l" pos="87325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7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Eighth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8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Ninth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TextShape 9"/>
          <p:cNvSpPr txBox="1"/>
          <p:nvPr/>
        </p:nvSpPr>
        <p:spPr>
          <a:xfrm>
            <a:off x="0" y="2875680"/>
            <a:ext cx="1252080" cy="270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4586"/>
                </a:solidFill>
                <a:latin typeface="Arial"/>
              </a:rPr>
              <a:t>BEGRIPPEN</a:t>
            </a:r>
            <a:br/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4586"/>
                </a:solidFill>
                <a:latin typeface="Arial"/>
              </a:rPr>
              <a:t>xDSL</a:t>
            </a:r>
            <a:br/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4586"/>
                </a:solidFill>
                <a:latin typeface="Arial"/>
              </a:rPr>
              <a:t>KABEL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4586"/>
                </a:solidFill>
                <a:latin typeface="Arial"/>
              </a:rPr>
              <a:t>FTTH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4586"/>
                </a:solidFill>
                <a:latin typeface="Arial"/>
              </a:rPr>
              <a:t>POWERLINE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776160" y="6391080"/>
            <a:ext cx="1059480" cy="262080"/>
            <a:chOff x="776160" y="6391080"/>
            <a:chExt cx="1059480" cy="262080"/>
          </a:xfrm>
        </p:grpSpPr>
        <p:sp>
          <p:nvSpPr>
            <p:cNvPr id="11" name="CustomShape 11"/>
            <p:cNvSpPr/>
            <p:nvPr/>
          </p:nvSpPr>
          <p:spPr>
            <a:xfrm>
              <a:off x="776160" y="6391080"/>
              <a:ext cx="1059480" cy="2620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" name="" descr=""/>
            <p:cNvPicPr/>
            <p:nvPr/>
          </p:nvPicPr>
          <p:blipFill>
            <a:blip r:embed="rId3"/>
            <a:stretch/>
          </p:blipFill>
          <p:spPr>
            <a:xfrm>
              <a:off x="806040" y="6414480"/>
              <a:ext cx="927360" cy="22104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317160" y="228564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GB" sz="2800" spc="-1" strike="noStrike">
                <a:solidFill>
                  <a:srgbClr val="000099"/>
                </a:solidFill>
                <a:latin typeface="Arial Narrow"/>
              </a:rPr>
              <a:t>High Speed Modems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118880" y="3583800"/>
            <a:ext cx="6781680" cy="175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lnSpc>
                <a:spcPct val="95000"/>
              </a:lnSpc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GB" sz="2400" spc="-1" strike="noStrike">
                <a:solidFill>
                  <a:srgbClr val="ffffff"/>
                </a:solidFill>
                <a:latin typeface="Times New Roman"/>
              </a:rPr>
              <a:t>Active Directory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Scrambling/Unscrambling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Scrambling is het vervangen van een bitpatroon door een ander bitpatroon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Vervangen van grote reeks nullen door onmogelijke code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Bandbreedte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Verschil tussen hoogste en laagste frequentie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 Hertz  (Hz)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Telefoon (spraak) 4kHz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CD-stereo audio 44 kHz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Broadcast video 4.2 MHz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HDTV 90 MHz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Datacompressie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Lossless: Zonder verlies (gif,zip)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Lossy: Met verlies (jpg/mp4/mp3)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Run Length Encoding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Een aantal identieke codes wordt vervangen door een vlag, een karakter of een aantal.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Pieter        Janssen       102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wordt vervangen door: Pieter# 6Janssen# 6102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Datacompressie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Huffman Encoding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 lengte van een karaktercode is gebaseerd op de statistische frequentie van het voorkomen in de tekst. We gebruiken dus een korte code voor vaak voorkomende karakters.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wordt binair voorgesteld als 01011000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komt vaak voor, dus spreken we af dat we e voorstellen als 1111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Lempel-Ziv Encoding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buffer bij zender en ontvanger van datastream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algoritme maakt boomstructuur met strings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reeds geziene string =&gt; pointer doorgestuurd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Modulator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 techniek om de informatie in een draaggolf onder te brengen, wordt aangeduid als modulatie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Mod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ulator in combinatie met </a:t>
            </a:r>
            <a:r>
              <a:rPr b="1" lang="en-US" sz="2400" spc="-1" strike="noStrike">
                <a:solidFill>
                  <a:srgbClr val="00ff00"/>
                </a:solidFill>
                <a:latin typeface="Times New Roman"/>
              </a:rPr>
              <a:t>dem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odulator is een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mo</a:t>
            </a:r>
            <a:r>
              <a:rPr b="1" lang="en-US" sz="2400" spc="-1" strike="noStrike">
                <a:solidFill>
                  <a:srgbClr val="800080"/>
                </a:solidFill>
                <a:latin typeface="Times New Roman"/>
              </a:rPr>
              <a:t>d</a:t>
            </a:r>
            <a:r>
              <a:rPr b="1" lang="en-US" sz="2400" spc="-1" strike="noStrike">
                <a:solidFill>
                  <a:srgbClr val="00ff00"/>
                </a:solidFill>
                <a:latin typeface="Times New Roman"/>
              </a:rPr>
              <a:t>em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AM FM PM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Amplitude Modulation: LUID stil LUID stil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Frequency Modulation: Hoog Laag Hoog Laag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Phase Modulation: Aanpassing fase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normale golf op het water valt ineens terug naar laagste punt op de top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Veel energie nodig en veel hoogfrequente storing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AM hoge golf / lage golf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645560" y="2153520"/>
            <a:ext cx="7498440" cy="406224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FM korte golf / lange golf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492920" y="1462320"/>
            <a:ext cx="3818880" cy="25686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036040" y="3717720"/>
            <a:ext cx="4104720" cy="246636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PM top golf wordt plots laagste punt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042640" y="1448640"/>
            <a:ext cx="6428160" cy="4220280"/>
          </a:xfrm>
          <a:prstGeom prst="rect">
            <a:avLst/>
          </a:prstGeom>
          <a:ln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1982160" y="5817600"/>
            <a:ext cx="632700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Surfers houden dus vooral van phase modulation !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QAM Quadrature Amplitude Modulation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Combinatie van Amplitude en Fase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QAM met 16 levels: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42840" y="3097440"/>
            <a:ext cx="1917360" cy="186660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2800" spc="-1" strike="noStrike">
                <a:solidFill>
                  <a:srgbClr val="000000"/>
                </a:solidFill>
                <a:latin typeface="Arial Narrow"/>
              </a:rPr>
              <a:t>Asynchroon/Synchroon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693800" y="16441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Startbit/Stopbit/Pariteit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vaste klok zender/ontvanger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309400" y="2629440"/>
            <a:ext cx="3609720" cy="24667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6130440" y="2939760"/>
            <a:ext cx="2598840" cy="3326400"/>
          </a:xfrm>
          <a:prstGeom prst="rect">
            <a:avLst/>
          </a:prstGeom>
          <a:ln>
            <a:noFill/>
          </a:ln>
        </p:spPr>
      </p:pic>
      <p:sp>
        <p:nvSpPr>
          <p:cNvPr id="65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QAM Amplitude en Fase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959120" y="1562040"/>
            <a:ext cx="4635000" cy="486360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V90/V92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Oude Telefoonmodem standaard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bandbreedte van een telefoonkanaal (voor spraak) is 4kHz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Asymmetrische verdeling bandbreedte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56 kbps downstream/33.6 kbps upstream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Uit de oude doos, een dialup modem geluid: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V90 verbetering communicatie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Elke Digitaal analoog omzetting is een verlies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170800" y="2295000"/>
            <a:ext cx="6260760" cy="361908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0" y="300852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ADSL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Asymmetric Digital Subscriber Line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Asymmetrisch: meer download dan upload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Volledige bandbreedte Twisted Pair gebruikt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Bandbreedte tot 1MHz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Hoge frequenties geven meer storing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Afstand beperkt door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dikte kabel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externe ruis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0" y="3440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Oorzaken van ruis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Niet beëindigde stukken koperdraad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Overspraak (cross-talk)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twisted pair draden beïnvloeden elkaar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Gebruik telefoon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Bellen en nummer kiezen genereert even hogere frequenties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Huishoudapparaten, bliksem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Korte, tijdelijke storing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Radiogolven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Vaste frequenties, constante storing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347960" y="1557360"/>
            <a:ext cx="960120" cy="96012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0" y="344124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ADSL en FDM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ADSL gebruikt FDM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0-4 kHz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telefoon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26-134 kHz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upstream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134 tot 1MHz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downstream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463840" y="3350160"/>
            <a:ext cx="3523320" cy="185652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0" y="344160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Echo cancellation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Upstream en downstream gebruiken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overlappende frequenties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826720" y="2511000"/>
            <a:ext cx="3523320" cy="185652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0" y="344160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Echo cancellation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Je kent je upload signaal, dus: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100600" y="2135160"/>
            <a:ext cx="5066280" cy="330408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0" y="344160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DMT modulatie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Discrete Multi Tone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1MHz Opdelen in 256 kanalen van 4 kHz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Vóór het opstarten van de verbinding nakijken welke kanalen optimaal zijn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Per subkanaal QAM gebruiken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150640" y="3741120"/>
            <a:ext cx="5828040" cy="220896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0" y="344160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ADSL 2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Hogere snelheid door kortere afstand tot aan DSLAM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Digital Subscriber Line Access Multiplexer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513520" y="2812680"/>
            <a:ext cx="4285800" cy="321912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0" y="344160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Synchroon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Synchronisatie door reeks synchronisatiebits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Ook gestuurd bij leeg kanaal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045160" y="2833560"/>
            <a:ext cx="5143320" cy="1238040"/>
          </a:xfrm>
          <a:prstGeom prst="rect">
            <a:avLst/>
          </a:prstGeom>
          <a:ln>
            <a:noFill/>
          </a:ln>
        </p:spPr>
      </p:pic>
      <p:sp>
        <p:nvSpPr>
          <p:cNvPr id="69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ADSL 2+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Korte afstand tot aan DSLAM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Uitbreiding Frequentiespectrum tot 2.2MHz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Low Power Modus (ADSL kanalen altijd actief)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736720" y="3119400"/>
            <a:ext cx="3809160" cy="240912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0" y="344160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ADSL 2+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Realtime meting Signaal/Ruisverhouding (ADSL enkel bij opstart)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Ontvanger en zender schakelen tegelijk over naar de beste kanalen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Cross-talk vermijden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Kan enkel 1.1MHz tot 2.2MHz gebruiken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op hogere frequenties is er geen cross-talk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0" y="344160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VDSL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Very High Speed door beperking van de afstand tot de DSLAM tot 1 km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Zowel symmetrisch als assymetrisch mogelijk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0" y="344160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Andere DSL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HDSL (High bit rate)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 paar telefoonkabels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SDSL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Symmetric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Voor servers op internet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Naked DSL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Zonder telefoon en dus zonder splitser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0" y="344160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Kabelmodems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Vroeger unidirectioneel (tv uitzending)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Aanpassingen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Meer glasvezel want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meer upstream verkeer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grotere bandbreedte nodig (meer tv kanalen en internet)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Boomstructuur werd sterstructuur naar residentiële gebieden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Bidirectionele versterkers (ook upstream)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0" y="386496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Kabelmodem frequentiespectrum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Verdeling frequentiespectrum kabel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br/>
            <a:br/>
            <a:br/>
            <a:br/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64 of 256 QAM downstream/ 16 QAM upstream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036160" y="2093040"/>
            <a:ext cx="5437440" cy="220896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0" y="386532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Kabelmodem CMTS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Cable Modem Termination System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Opdeling verkeer van gebruikers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Koppeling van kabelnetwerk aan DHCP, internet,..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Gebruikt DOCSIS protocol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Data Over Cable Service Interface Specification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Laag  1 en 2 OSI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v1.1 QoS (opdeling Video/Game/Telefoon/...)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v2.0 ook symmetrisch, betere ruisbescherming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v3.0 ook IPv6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v3.1 full-duplex en 4096 QAM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0" y="386532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Hybrid Fibre Coax (HFC)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Glasvezel tot aan de straat, coax tot in huis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Telenet noemt de grijze straatkast een node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Een node bedient gemiddeld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290 gezinnen</a:t>
            </a:r>
            <a:br/>
            <a:br/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België kan je tot 3 grijze kasten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naast mekaar hebben (Telenet,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Belgacom en Elektriciteit)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6497640" y="2593440"/>
            <a:ext cx="2105280" cy="273240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0" y="386532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Fiber To The Home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Vraag naar bandbreedte blijft stijgen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Point to point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Rechtstreeks van provider naar gebruiker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Passive Optical Network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Fiber splitst voor 16 tot 32 gebruikers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Hoogste kost is graven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Pilootproject universiteit Gent, fiber binnenbrengen via waterleiding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Lukt bij industrie waar er een bredere leiding is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430560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Verbeteringen Fiber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Solitonen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Tegen dispersie (verbreding golf over afstand)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All optical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Enkel klok blijft elektrisch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Geen storing!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430596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Multiplexing FDM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Frequency Division Multiplexing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Bandbreedte opdelen in frequentiegebieden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guardband nodig, anders overlapping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Bv bij kabel: Bandbreedte 500MHz, per tv kanaal 6 Mhz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830600" y="4510440"/>
            <a:ext cx="5094360" cy="1286640"/>
          </a:xfrm>
          <a:prstGeom prst="rect">
            <a:avLst/>
          </a:prstGeom>
          <a:ln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52160" y="4851360"/>
            <a:ext cx="1256400" cy="55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Verbeteringen Fiber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Probabilistic Constellation Shaping (PCS)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Verbetering vaste punten QAM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vaste amplitude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vaste fase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vaste punten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Variabele punten PCS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zo klein mogelijke amplitude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zo weinig mogelijke storing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realtime aanpassing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tot 1 Terabit per seconde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97" name="Group 3"/>
          <p:cNvGrpSpPr/>
          <p:nvPr/>
        </p:nvGrpSpPr>
        <p:grpSpPr>
          <a:xfrm>
            <a:off x="5895720" y="2678040"/>
            <a:ext cx="2307960" cy="2762640"/>
            <a:chOff x="5895720" y="2678040"/>
            <a:chExt cx="2307960" cy="2762640"/>
          </a:xfrm>
        </p:grpSpPr>
        <p:sp>
          <p:nvSpPr>
            <p:cNvPr id="198" name="TextShape 4"/>
            <p:cNvSpPr txBox="1"/>
            <p:nvPr/>
          </p:nvSpPr>
          <p:spPr>
            <a:xfrm>
              <a:off x="5895720" y="3018240"/>
              <a:ext cx="891000" cy="884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</a:rPr>
                <a:t>QAM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199" name="Group 5"/>
            <p:cNvGrpSpPr/>
            <p:nvPr/>
          </p:nvGrpSpPr>
          <p:grpSpPr>
            <a:xfrm>
              <a:off x="6899040" y="2678040"/>
              <a:ext cx="1257120" cy="1217160"/>
              <a:chOff x="6899040" y="2678040"/>
              <a:chExt cx="1257120" cy="1217160"/>
            </a:xfrm>
          </p:grpSpPr>
          <p:sp>
            <p:nvSpPr>
              <p:cNvPr id="200" name="Line 6"/>
              <p:cNvSpPr/>
              <p:nvPr/>
            </p:nvSpPr>
            <p:spPr>
              <a:xfrm flipV="1">
                <a:off x="7421400" y="2678040"/>
                <a:ext cx="14040" cy="121716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7"/>
              <p:cNvSpPr/>
              <p:nvPr/>
            </p:nvSpPr>
            <p:spPr>
              <a:xfrm>
                <a:off x="7040520" y="3007440"/>
                <a:ext cx="63000" cy="74160"/>
              </a:xfrm>
              <a:prstGeom prst="ellipse">
                <a:avLst/>
              </a:prstGeom>
              <a:solidFill>
                <a:srgbClr val="99cc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8"/>
              <p:cNvSpPr/>
              <p:nvPr/>
            </p:nvSpPr>
            <p:spPr>
              <a:xfrm>
                <a:off x="7040520" y="3615840"/>
                <a:ext cx="63000" cy="74160"/>
              </a:xfrm>
              <a:prstGeom prst="ellipse">
                <a:avLst/>
              </a:prstGeom>
              <a:solidFill>
                <a:srgbClr val="99cc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CustomShape 9"/>
              <p:cNvSpPr/>
              <p:nvPr/>
            </p:nvSpPr>
            <p:spPr>
              <a:xfrm>
                <a:off x="7773120" y="3615840"/>
                <a:ext cx="63000" cy="74160"/>
              </a:xfrm>
              <a:prstGeom prst="ellipse">
                <a:avLst/>
              </a:prstGeom>
              <a:solidFill>
                <a:srgbClr val="99cc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10"/>
              <p:cNvSpPr/>
              <p:nvPr/>
            </p:nvSpPr>
            <p:spPr>
              <a:xfrm>
                <a:off x="7773120" y="3007440"/>
                <a:ext cx="63000" cy="74160"/>
              </a:xfrm>
              <a:prstGeom prst="ellipse">
                <a:avLst/>
              </a:prstGeom>
              <a:solidFill>
                <a:srgbClr val="99cc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Line 11"/>
              <p:cNvSpPr/>
              <p:nvPr/>
            </p:nvSpPr>
            <p:spPr>
              <a:xfrm>
                <a:off x="6899040" y="3357720"/>
                <a:ext cx="1257120" cy="1584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6" name="Group 12"/>
            <p:cNvGrpSpPr/>
            <p:nvPr/>
          </p:nvGrpSpPr>
          <p:grpSpPr>
            <a:xfrm>
              <a:off x="6946560" y="4223520"/>
              <a:ext cx="1257120" cy="1217160"/>
              <a:chOff x="6946560" y="4223520"/>
              <a:chExt cx="1257120" cy="1217160"/>
            </a:xfrm>
          </p:grpSpPr>
          <p:sp>
            <p:nvSpPr>
              <p:cNvPr id="207" name="Line 13"/>
              <p:cNvSpPr/>
              <p:nvPr/>
            </p:nvSpPr>
            <p:spPr>
              <a:xfrm flipV="1">
                <a:off x="7449840" y="4223520"/>
                <a:ext cx="14040" cy="121716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14"/>
              <p:cNvSpPr/>
              <p:nvPr/>
            </p:nvSpPr>
            <p:spPr>
              <a:xfrm>
                <a:off x="7068960" y="4552920"/>
                <a:ext cx="63000" cy="74160"/>
              </a:xfrm>
              <a:prstGeom prst="ellipse">
                <a:avLst/>
              </a:prstGeom>
              <a:solidFill>
                <a:srgbClr val="99cc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CustomShape 15"/>
              <p:cNvSpPr/>
              <p:nvPr/>
            </p:nvSpPr>
            <p:spPr>
              <a:xfrm>
                <a:off x="7176960" y="5089320"/>
                <a:ext cx="63000" cy="74160"/>
              </a:xfrm>
              <a:prstGeom prst="ellipse">
                <a:avLst/>
              </a:prstGeom>
              <a:solidFill>
                <a:srgbClr val="99cc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CustomShape 16"/>
              <p:cNvSpPr/>
              <p:nvPr/>
            </p:nvSpPr>
            <p:spPr>
              <a:xfrm>
                <a:off x="7513560" y="5161320"/>
                <a:ext cx="63000" cy="74160"/>
              </a:xfrm>
              <a:prstGeom prst="ellipse">
                <a:avLst/>
              </a:prstGeom>
              <a:solidFill>
                <a:srgbClr val="99cc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CustomShape 17"/>
              <p:cNvSpPr/>
              <p:nvPr/>
            </p:nvSpPr>
            <p:spPr>
              <a:xfrm>
                <a:off x="7693560" y="4660920"/>
                <a:ext cx="63000" cy="74160"/>
              </a:xfrm>
              <a:prstGeom prst="ellipse">
                <a:avLst/>
              </a:prstGeom>
              <a:solidFill>
                <a:srgbClr val="99cc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CustomShape 18"/>
              <p:cNvSpPr/>
              <p:nvPr/>
            </p:nvSpPr>
            <p:spPr>
              <a:xfrm>
                <a:off x="7765560" y="4805280"/>
                <a:ext cx="63000" cy="74160"/>
              </a:xfrm>
              <a:prstGeom prst="ellipse">
                <a:avLst/>
              </a:prstGeom>
              <a:solidFill>
                <a:srgbClr val="99ccf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Line 19"/>
              <p:cNvSpPr/>
              <p:nvPr/>
            </p:nvSpPr>
            <p:spPr>
              <a:xfrm>
                <a:off x="6946560" y="4924080"/>
                <a:ext cx="1257120" cy="1584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4" name="TextShape 20"/>
            <p:cNvSpPr txBox="1"/>
            <p:nvPr/>
          </p:nvSpPr>
          <p:spPr>
            <a:xfrm>
              <a:off x="6007680" y="4654440"/>
              <a:ext cx="721800" cy="4561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</a:rPr>
                <a:t>PCS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215" name="CustomShape 21"/>
          <p:cNvSpPr/>
          <p:nvPr/>
        </p:nvSpPr>
        <p:spPr>
          <a:xfrm>
            <a:off x="0" y="430596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Powerline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Data versturen met als modulatiegolf een lage voltslijn (220V)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Internet via het stopcontact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Alternatief en eerder gebruik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Aansturen straatverlichting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Doorsturen elektriciteitsmetingen aan leverancier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Binnenhuisnetwerk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470160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Powerline voor en nadelen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Voordelen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Lage installatiekost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Verbindingen bestaan al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Mogelijkheden: Al je elektrische apparaten zijn sowieso verbonden met internet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koelkast, koffiezet, broodmachine,...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Nadelen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Interferentie met elektrische apparaten,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Kabels onbeschermd tegen externe ruis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Enkel last-mile (geraakt niet door transformator)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470196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Multiplexing TDM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Time Division Multiplexing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Elke deelnemer krijgt om de beurt het volledige kanaal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Verspilling van bandbreedte bij grote bandbreedte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Gebruikt per FDM kanaal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Multiplexing: Statistical TDM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Ongebruikt kanaal niet gebruiken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395720" y="3466440"/>
            <a:ext cx="7438680" cy="251424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Wavelength Division Multiplexing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Bij glasvezel: Onderscheid maken tussen kanalen aan de hand van verschillende golflengten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rood licht en groen licht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kan ook in 2 richtingen door dezelfde glasvezel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upstream golflengte en downstream golflengte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Coarse WDM: max acht kanalen tegelijk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Dense WDM: 16 kanalen (160 Gbit/s)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Verbindingen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Simplex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 richting zoals radio uitzending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Half Duplex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 richtingen maar nooit tegelijk zoals walkietalkie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Full Duplex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Beide richtingen tegelijk, door elkaar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Onafhankelijk van synchroon/asynchroon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Baudrate en bitrate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693800" y="1604520"/>
            <a:ext cx="69926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Twee dataniveaus =&gt; baudrate=bitrate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-5V =0  +5V=1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Grotere bitrate bij meerdere niveaus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1 Volt= 1  2Volt=2 3 Volt=3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0" y="3008880"/>
            <a:ext cx="1489320" cy="423360"/>
          </a:xfrm>
          <a:custGeom>
            <a:avLst/>
            <a:gdLst/>
            <a:ahLst/>
            <a:rect l="0" t="0" r="r" b="b"/>
            <a:pathLst>
              <a:path w="4139" h="1178">
                <a:moveTo>
                  <a:pt x="0" y="0"/>
                </a:moveTo>
                <a:lnTo>
                  <a:pt x="3445" y="0"/>
                </a:lnTo>
                <a:lnTo>
                  <a:pt x="3445" y="440"/>
                </a:lnTo>
                <a:lnTo>
                  <a:pt x="3655" y="440"/>
                </a:lnTo>
                <a:lnTo>
                  <a:pt x="3655" y="0"/>
                </a:lnTo>
                <a:lnTo>
                  <a:pt x="4138" y="588"/>
                </a:lnTo>
                <a:lnTo>
                  <a:pt x="3655" y="1177"/>
                </a:lnTo>
                <a:lnTo>
                  <a:pt x="3655" y="736"/>
                </a:lnTo>
                <a:lnTo>
                  <a:pt x="3445" y="736"/>
                </a:lnTo>
                <a:lnTo>
                  <a:pt x="3445" y="1177"/>
                </a:lnTo>
                <a:lnTo>
                  <a:pt x="0" y="1177"/>
                </a:lnTo>
                <a:lnTo>
                  <a:pt x="0" y="0"/>
                </a:lnTo>
              </a:path>
            </a:pathLst>
          </a:custGeom>
          <a:solidFill>
            <a:srgbClr val="0000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2020-10-07T11:20:35Z</dcterms:modified>
  <cp:revision>109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">
    <vt:lpwstr>Jan Celis</vt:lpwstr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