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63.xml.rels" ContentType="application/vnd.openxmlformats-package.relationships+xml"/>
  <Override PartName="/ppt/notesSlides/_rels/notesSlide69.xml.rels" ContentType="application/vnd.openxmlformats-package.relationships+xml"/>
  <Override PartName="/ppt/notesSlides/_rels/notesSlide43.xml.rels" ContentType="application/vnd.openxmlformats-package.relationships+xml"/>
  <Override PartName="/ppt/notesSlides/_rels/notesSlide59.xml.rels" ContentType="application/vnd.openxmlformats-package.relationships+xml"/>
  <Override PartName="/ppt/notesSlides/_rels/notesSlide58.xml.rels" ContentType="application/vnd.openxmlformats-package.relationships+xml"/>
  <Override PartName="/ppt/notesSlides/_rels/notesSlide35.xml.rels" ContentType="application/vnd.openxmlformats-package.relationships+xml"/>
  <Override PartName="/ppt/notesSlides/_rels/notesSlide57.xml.rels" ContentType="application/vnd.openxmlformats-package.relationships+xml"/>
  <Override PartName="/ppt/notesSlides/_rels/notesSlide51.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6.xml.rels" ContentType="application/vnd.openxmlformats-package.relationships+xml"/>
  <Override PartName="/ppt/notesSlides/_rels/notesSlide13.xml.rels" ContentType="application/vnd.openxmlformats-package.relationships+xml"/>
  <Override PartName="/ppt/notesSlides/notesSlide63.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1.xml" ContentType="application/vnd.openxmlformats-officedocument.presentationml.notesSlide+xml"/>
  <Override PartName="/ppt/notesSlides/notesSlide69.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notesSlides/notesSlide59.xml" ContentType="application/vnd.openxmlformats-officedocument.presentationml.notesSlide+xml"/>
  <Override PartName="/ppt/notesSlides/notesSlide35.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59.jpeg" ContentType="image/jpeg"/>
  <Override PartName="/ppt/media/image6.png" ContentType="image/png"/>
  <Override PartName="/ppt/media/image18.png" ContentType="image/png"/>
  <Override PartName="/ppt/media/image56.png" ContentType="image/png"/>
  <Override PartName="/ppt/media/image40.jpeg" ContentType="image/jpeg"/>
  <Override PartName="/ppt/media/image53.png" ContentType="image/png"/>
  <Override PartName="/ppt/media/image52.png" ContentType="image/png"/>
  <Override PartName="/ppt/media/image47.png" ContentType="image/png"/>
  <Override PartName="/ppt/media/image10.png" ContentType="image/png"/>
  <Override PartName="/ppt/media/image36.jpeg" ContentType="image/jpeg"/>
  <Override PartName="/ppt/media/image57.png" ContentType="image/png"/>
  <Override PartName="/ppt/media/image20.png" ContentType="image/png"/>
  <Override PartName="/ppt/media/image33.jpeg" ContentType="image/jpeg"/>
  <Override PartName="/ppt/media/image27.png" ContentType="image/png"/>
  <Override PartName="/ppt/media/image24.png" ContentType="image/png"/>
  <Override PartName="/ppt/media/image66.png" ContentType="image/png"/>
  <Override PartName="/ppt/media/image32.jpeg" ContentType="image/jpeg"/>
  <Override PartName="/ppt/media/image26.jpeg" ContentType="image/jpeg"/>
  <Override PartName="/ppt/media/image42.png" ContentType="image/png"/>
  <Override PartName="/ppt/media/image29.jpeg" ContentType="image/jpeg"/>
  <Override PartName="/ppt/media/image65.png" ContentType="image/png"/>
  <Override PartName="/ppt/media/image14.png" ContentType="image/png"/>
  <Override PartName="/ppt/media/image2.png" ContentType="image/png"/>
  <Override PartName="/ppt/media/image25.jpeg" ContentType="image/jpeg"/>
  <Override PartName="/ppt/media/image62.png" ContentType="image/png"/>
  <Override PartName="/ppt/media/image28.jpeg" ContentType="image/jpeg"/>
  <Override PartName="/ppt/media/image15.png" ContentType="image/png"/>
  <Override PartName="/ppt/media/image3.png" ContentType="image/png"/>
  <Override PartName="/ppt/media/image63.png" ContentType="image/png"/>
  <Override PartName="/ppt/media/image61.jpeg" ContentType="image/jpeg"/>
  <Override PartName="/ppt/media/image23.png" ContentType="image/png"/>
  <Override PartName="/ppt/media/image4.png" ContentType="image/png"/>
  <Override PartName="/ppt/media/image16.png" ContentType="image/png"/>
  <Override PartName="/ppt/media/image64.png" ContentType="image/png"/>
  <Override PartName="/ppt/media/image60.jpeg" ContentType="image/jpeg"/>
  <Override PartName="/ppt/media/image30.png" ContentType="image/png"/>
  <Override PartName="/ppt/media/image21.png" ContentType="image/png"/>
  <Override PartName="/ppt/media/image46.jpeg" ContentType="image/jpeg"/>
  <Override PartName="/ppt/media/image58.png" ContentType="image/png"/>
  <Override PartName="/ppt/media/image19.jpeg" ContentType="image/jpeg"/>
  <Override PartName="/ppt/media/image11.png" ContentType="image/png"/>
  <Override PartName="/ppt/media/image22.jpeg" ContentType="image/jpeg"/>
  <Override PartName="/ppt/media/image7.png" ContentType="image/png"/>
  <Override PartName="/ppt/media/image34.jpeg" ContentType="image/jpeg"/>
  <Override PartName="/ppt/media/image37.png" ContentType="image/png"/>
  <Override PartName="/ppt/media/image12.png" ContentType="image/png"/>
  <Override PartName="/ppt/media/image49.png" ContentType="image/png"/>
  <Override PartName="/ppt/media/image8.png" ContentType="image/png"/>
  <Override PartName="/ppt/media/image17.png" ContentType="image/png"/>
  <Override PartName="/ppt/media/image39.jpeg" ContentType="image/jpeg"/>
  <Override PartName="/ppt/media/image5.png" ContentType="image/png"/>
  <Override PartName="/ppt/media/image1.png" ContentType="image/png"/>
  <Override PartName="/ppt/media/image13.png" ContentType="image/png"/>
  <Override PartName="/ppt/media/image54.jpeg" ContentType="image/jpeg"/>
  <Override PartName="/ppt/media/image31.jpeg" ContentType="image/jpeg"/>
  <Override PartName="/ppt/media/image38.png" ContentType="image/png"/>
  <Override PartName="/ppt/media/image35.gif" ContentType="image/gif"/>
  <Override PartName="/ppt/media/image44.png" ContentType="image/png"/>
  <Override PartName="/ppt/media/image41.png" ContentType="image/png"/>
  <Override PartName="/ppt/media/image9.png" ContentType="image/png"/>
  <Override PartName="/ppt/media/image43.wmf" ContentType="image/x-wmf"/>
  <Override PartName="/ppt/media/image45.jpeg" ContentType="image/jpeg"/>
  <Override PartName="/ppt/media/image55.png" ContentType="image/png"/>
  <Override PartName="/ppt/media/image48.jpeg" ContentType="image/jpeg"/>
  <Override PartName="/ppt/media/image50.png" ContentType="image/png"/>
  <Override PartName="/ppt/media/image51.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embeddings/oleObject1.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6.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nl-BE" sz="4400" spc="-1" strike="noStrike">
                <a:latin typeface="Arial"/>
              </a:rPr>
              <a:t>Click to move the slide</a:t>
            </a:r>
            <a:endParaRPr b="0" lang="nl-BE" sz="4400" spc="-1" strike="noStrike">
              <a:latin typeface="Arial"/>
            </a:endParaRPr>
          </a:p>
        </p:txBody>
      </p:sp>
      <p:sp>
        <p:nvSpPr>
          <p:cNvPr id="35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nl-BE" sz="2000" spc="-1" strike="noStrike">
                <a:latin typeface="Arial"/>
              </a:rPr>
              <a:t>Click to edit the notes format</a:t>
            </a:r>
            <a:endParaRPr b="0" lang="nl-BE" sz="2000" spc="-1" strike="noStrike">
              <a:latin typeface="Arial"/>
            </a:endParaRPr>
          </a:p>
        </p:txBody>
      </p:sp>
      <p:sp>
        <p:nvSpPr>
          <p:cNvPr id="35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nl-BE" sz="1400" spc="-1" strike="noStrike">
                <a:latin typeface="Times New Roman"/>
              </a:rPr>
              <a:t>&lt;header&gt;</a:t>
            </a:r>
            <a:endParaRPr b="0" lang="nl-BE" sz="1400" spc="-1" strike="noStrike">
              <a:latin typeface="Times New Roman"/>
            </a:endParaRPr>
          </a:p>
        </p:txBody>
      </p:sp>
      <p:sp>
        <p:nvSpPr>
          <p:cNvPr id="35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nl-BE" sz="1400" spc="-1" strike="noStrike">
                <a:latin typeface="Times New Roman"/>
              </a:defRPr>
            </a:lvl1pPr>
          </a:lstStyle>
          <a:p>
            <a:pPr algn="r">
              <a:buNone/>
            </a:pPr>
            <a:r>
              <a:rPr b="0" lang="nl-BE" sz="1400" spc="-1" strike="noStrike">
                <a:latin typeface="Times New Roman"/>
              </a:rPr>
              <a:t>&lt;date/time&gt;</a:t>
            </a:r>
            <a:endParaRPr b="0" lang="nl-BE" sz="1400" spc="-1" strike="noStrike">
              <a:latin typeface="Times New Roman"/>
            </a:endParaRPr>
          </a:p>
        </p:txBody>
      </p:sp>
      <p:sp>
        <p:nvSpPr>
          <p:cNvPr id="35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nl-BE" sz="1400" spc="-1" strike="noStrike">
                <a:latin typeface="Times New Roman"/>
              </a:defRPr>
            </a:lvl1pPr>
          </a:lstStyle>
          <a:p>
            <a:r>
              <a:rPr b="0" lang="nl-BE" sz="1400" spc="-1" strike="noStrike">
                <a:latin typeface="Times New Roman"/>
              </a:rPr>
              <a:t>&lt;footer&gt;</a:t>
            </a:r>
            <a:endParaRPr b="0" lang="nl-BE" sz="1400" spc="-1" strike="noStrike">
              <a:latin typeface="Times New Roman"/>
            </a:endParaRPr>
          </a:p>
        </p:txBody>
      </p:sp>
      <p:sp>
        <p:nvSpPr>
          <p:cNvPr id="35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nl-BE" sz="1400" spc="-1" strike="noStrike">
                <a:latin typeface="Times New Roman"/>
              </a:defRPr>
            </a:lvl1pPr>
          </a:lstStyle>
          <a:p>
            <a:pPr algn="r">
              <a:buNone/>
            </a:pPr>
            <a:fld id="{1EBAF77F-FEF0-4E38-969F-B5104A2290E4}"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sldImg"/>
          </p:nvPr>
        </p:nvSpPr>
        <p:spPr>
          <a:xfrm>
            <a:off x="1143000" y="685440"/>
            <a:ext cx="4571640" cy="3429000"/>
          </a:xfrm>
          <a:prstGeom prst="rect">
            <a:avLst/>
          </a:prstGeom>
          <a:ln w="0">
            <a:noFill/>
          </a:ln>
        </p:spPr>
      </p:sp>
      <p:sp>
        <p:nvSpPr>
          <p:cNvPr id="679" name="PlaceHolder 2"/>
          <p:cNvSpPr>
            <a:spLocks noGrp="1"/>
          </p:cNvSpPr>
          <p:nvPr>
            <p:ph type="body"/>
          </p:nvPr>
        </p:nvSpPr>
        <p:spPr>
          <a:xfrm>
            <a:off x="914400" y="4343400"/>
            <a:ext cx="5028840" cy="4114800"/>
          </a:xfrm>
          <a:prstGeom prst="rect">
            <a:avLst/>
          </a:prstGeom>
          <a:noFill/>
          <a:ln w="0">
            <a:noFill/>
          </a:ln>
        </p:spPr>
        <p:txBody>
          <a:bodyPr lIns="90000" rIns="90000" tIns="45000" bIns="45000" anchor="t">
            <a:noAutofit/>
          </a:bodyPr>
          <a:p>
            <a:endParaRPr b="0" lang="nl-BE" sz="2000" spc="-1" strike="noStrike">
              <a:latin typeface="Arial"/>
            </a:endParaRPr>
          </a:p>
        </p:txBody>
      </p:sp>
      <p:sp>
        <p:nvSpPr>
          <p:cNvPr id="680" name="TextShape 3"/>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85987299-8F34-4627-8067-F38DA4DC976D}" type="slidenum">
              <a:rPr b="0" lang="en-US" sz="1800" spc="-1" strike="noStrike">
                <a:solidFill>
                  <a:srgbClr val="000000"/>
                </a:solidFill>
                <a:latin typeface="+mn-lt"/>
                <a:ea typeface="+mn-ea"/>
              </a:rPr>
              <a:t>73</a:t>
            </a:fld>
            <a:endParaRPr b="0" lang="nl-BE"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66B2E359-BEC6-4A96-B169-9FCED53CFF12}" type="slidenum">
              <a:rPr b="0" lang="en-US" sz="1800" spc="-1" strike="noStrike">
                <a:solidFill>
                  <a:srgbClr val="000000"/>
                </a:solidFill>
                <a:latin typeface="+mn-lt"/>
                <a:ea typeface="+mn-ea"/>
              </a:rPr>
              <a:t>&lt;number&gt;</a:t>
            </a:fld>
            <a:endParaRPr b="0" lang="nl-BE" sz="1800" spc="-1" strike="noStrike">
              <a:latin typeface="Arial"/>
            </a:endParaRPr>
          </a:p>
        </p:txBody>
      </p:sp>
      <p:sp>
        <p:nvSpPr>
          <p:cNvPr id="682" name="PlaceHolder 1"/>
          <p:cNvSpPr>
            <a:spLocks noGrp="1"/>
          </p:cNvSpPr>
          <p:nvPr>
            <p:ph type="sldImg"/>
          </p:nvPr>
        </p:nvSpPr>
        <p:spPr>
          <a:xfrm>
            <a:off x="1146240" y="687240"/>
            <a:ext cx="4566600" cy="3425040"/>
          </a:xfrm>
          <a:prstGeom prst="rect">
            <a:avLst/>
          </a:prstGeom>
          <a:ln w="0">
            <a:noFill/>
          </a:ln>
        </p:spPr>
      </p:sp>
      <p:sp>
        <p:nvSpPr>
          <p:cNvPr id="683" name="PlaceHolder 2"/>
          <p:cNvSpPr>
            <a:spLocks noGrp="1"/>
          </p:cNvSpPr>
          <p:nvPr>
            <p:ph type="body"/>
          </p:nvPr>
        </p:nvSpPr>
        <p:spPr>
          <a:xfrm>
            <a:off x="897840" y="4209120"/>
            <a:ext cx="5027400" cy="4113000"/>
          </a:xfrm>
          <a:prstGeom prst="rect">
            <a:avLst/>
          </a:prstGeom>
          <a:noFill/>
          <a:ln w="0">
            <a:noFill/>
          </a:ln>
        </p:spPr>
        <p:txBody>
          <a:bodyPr lIns="91800" rIns="91800" tIns="0" bIns="0" anchor="t">
            <a:noAutofit/>
          </a:bodyPr>
          <a:p>
            <a:endParaRPr b="0" lang="nl-BE"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1143000" y="685440"/>
            <a:ext cx="4571640" cy="3429000"/>
          </a:xfrm>
          <a:prstGeom prst="rect">
            <a:avLst/>
          </a:prstGeom>
          <a:ln w="0">
            <a:noFill/>
          </a:ln>
        </p:spPr>
      </p:sp>
      <p:sp>
        <p:nvSpPr>
          <p:cNvPr id="685" name="PlaceHolder 2"/>
          <p:cNvSpPr>
            <a:spLocks noGrp="1"/>
          </p:cNvSpPr>
          <p:nvPr>
            <p:ph type="body"/>
          </p:nvPr>
        </p:nvSpPr>
        <p:spPr>
          <a:xfrm>
            <a:off x="914400" y="4343400"/>
            <a:ext cx="5028840" cy="4114800"/>
          </a:xfrm>
          <a:prstGeom prst="rect">
            <a:avLst/>
          </a:prstGeom>
          <a:noFill/>
          <a:ln w="0">
            <a:noFill/>
          </a:ln>
        </p:spPr>
        <p:txBody>
          <a:bodyPr lIns="90000" rIns="90000" tIns="45000" bIns="45000" anchor="t">
            <a:noAutofit/>
          </a:bodyPr>
          <a:p>
            <a:endParaRPr b="0" lang="nl-BE" sz="2000" spc="-1" strike="noStrike">
              <a:latin typeface="Arial"/>
            </a:endParaRPr>
          </a:p>
        </p:txBody>
      </p:sp>
      <p:sp>
        <p:nvSpPr>
          <p:cNvPr id="686" name="TextShape 3"/>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9C118279-AFE0-4E76-B6CF-E18E3765EC13}" type="slidenum">
              <a:rPr b="0" lang="en-US" sz="1800" spc="-1" strike="noStrike">
                <a:solidFill>
                  <a:srgbClr val="000000"/>
                </a:solidFill>
                <a:latin typeface="Arial"/>
                <a:ea typeface="+mn-ea"/>
              </a:rPr>
              <a:t>&lt;number&gt;</a:t>
            </a:fld>
            <a:endParaRPr b="0" lang="nl-BE" sz="18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5E30146F-011F-4BF4-AABC-11D92F671540}" type="slidenum">
              <a:rPr b="0" lang="en-US" sz="1800" spc="-1" strike="noStrike">
                <a:solidFill>
                  <a:srgbClr val="000000"/>
                </a:solidFill>
                <a:latin typeface="+mn-lt"/>
                <a:ea typeface="+mn-ea"/>
              </a:rPr>
              <a:t>&lt;number&gt;</a:t>
            </a:fld>
            <a:endParaRPr b="0" lang="nl-BE" sz="1800" spc="-1" strike="noStrike">
              <a:latin typeface="Arial"/>
            </a:endParaRPr>
          </a:p>
        </p:txBody>
      </p:sp>
      <p:sp>
        <p:nvSpPr>
          <p:cNvPr id="688" name="PlaceHolder 1"/>
          <p:cNvSpPr>
            <a:spLocks noGrp="1"/>
          </p:cNvSpPr>
          <p:nvPr>
            <p:ph type="sldImg"/>
          </p:nvPr>
        </p:nvSpPr>
        <p:spPr>
          <a:xfrm>
            <a:off x="1153440" y="687960"/>
            <a:ext cx="4552200" cy="3425040"/>
          </a:xfrm>
          <a:prstGeom prst="rect">
            <a:avLst/>
          </a:prstGeom>
          <a:ln w="0">
            <a:noFill/>
          </a:ln>
        </p:spPr>
      </p:sp>
      <p:sp>
        <p:nvSpPr>
          <p:cNvPr id="689" name="PlaceHolder 2"/>
          <p:cNvSpPr>
            <a:spLocks noGrp="1"/>
          </p:cNvSpPr>
          <p:nvPr>
            <p:ph type="body"/>
          </p:nvPr>
        </p:nvSpPr>
        <p:spPr>
          <a:xfrm>
            <a:off x="914760" y="4342320"/>
            <a:ext cx="5027400" cy="4113000"/>
          </a:xfrm>
          <a:prstGeom prst="rect">
            <a:avLst/>
          </a:prstGeom>
          <a:noFill/>
          <a:ln w="0">
            <a:noFill/>
          </a:ln>
        </p:spPr>
        <p:txBody>
          <a:bodyPr lIns="91800" rIns="91800" tIns="0" bIns="0" anchor="t">
            <a:noAutofit/>
          </a:bodyPr>
          <a:p>
            <a:endParaRPr b="0" lang="nl-BE"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C4344193-1214-45A2-925A-4DD2689FCF4D}" type="slidenum">
              <a:rPr b="0" lang="en-US" sz="1800" spc="-1" strike="noStrike">
                <a:solidFill>
                  <a:srgbClr val="000000"/>
                </a:solidFill>
                <a:latin typeface="+mn-lt"/>
                <a:ea typeface="+mn-ea"/>
              </a:rPr>
              <a:t>&lt;number&gt;</a:t>
            </a:fld>
            <a:endParaRPr b="0" lang="nl-BE" sz="1800" spc="-1" strike="noStrike">
              <a:latin typeface="Arial"/>
            </a:endParaRPr>
          </a:p>
        </p:txBody>
      </p:sp>
      <p:sp>
        <p:nvSpPr>
          <p:cNvPr id="691" name="PlaceHolder 1"/>
          <p:cNvSpPr>
            <a:spLocks noGrp="1"/>
          </p:cNvSpPr>
          <p:nvPr>
            <p:ph type="sldImg"/>
          </p:nvPr>
        </p:nvSpPr>
        <p:spPr>
          <a:xfrm>
            <a:off x="1146240" y="687240"/>
            <a:ext cx="4566600" cy="3425040"/>
          </a:xfrm>
          <a:prstGeom prst="rect">
            <a:avLst/>
          </a:prstGeom>
          <a:ln w="0">
            <a:noFill/>
          </a:ln>
        </p:spPr>
      </p:sp>
      <p:sp>
        <p:nvSpPr>
          <p:cNvPr id="692" name="PlaceHolder 2"/>
          <p:cNvSpPr>
            <a:spLocks noGrp="1"/>
          </p:cNvSpPr>
          <p:nvPr>
            <p:ph type="body"/>
          </p:nvPr>
        </p:nvSpPr>
        <p:spPr>
          <a:xfrm>
            <a:off x="914760" y="4342320"/>
            <a:ext cx="5027400" cy="4113000"/>
          </a:xfrm>
          <a:prstGeom prst="rect">
            <a:avLst/>
          </a:prstGeom>
          <a:noFill/>
          <a:ln w="0">
            <a:noFill/>
          </a:ln>
        </p:spPr>
        <p:txBody>
          <a:bodyPr lIns="91800" rIns="91800" tIns="0" bIns="0" anchor="t">
            <a:noAutofit/>
          </a:bodyPr>
          <a:p>
            <a:endParaRPr b="0" lang="nl-BE"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FA0E30AB-1701-4F15-BD1D-53D11BDD0D0E}" type="slidenum">
              <a:rPr b="0" lang="en-US" sz="1800" spc="-1" strike="noStrike">
                <a:solidFill>
                  <a:srgbClr val="000000"/>
                </a:solidFill>
                <a:latin typeface="+mn-lt"/>
                <a:ea typeface="+mn-ea"/>
              </a:rPr>
              <a:t>&lt;number&gt;</a:t>
            </a:fld>
            <a:endParaRPr b="0" lang="nl-BE" sz="1800" spc="-1" strike="noStrike">
              <a:latin typeface="Arial"/>
            </a:endParaRPr>
          </a:p>
        </p:txBody>
      </p:sp>
      <p:sp>
        <p:nvSpPr>
          <p:cNvPr id="694" name="PlaceHolder 1"/>
          <p:cNvSpPr>
            <a:spLocks noGrp="1"/>
          </p:cNvSpPr>
          <p:nvPr>
            <p:ph type="sldImg"/>
          </p:nvPr>
        </p:nvSpPr>
        <p:spPr>
          <a:xfrm>
            <a:off x="1098720" y="676440"/>
            <a:ext cx="4609440" cy="3456720"/>
          </a:xfrm>
          <a:prstGeom prst="rect">
            <a:avLst/>
          </a:prstGeom>
          <a:ln w="0">
            <a:noFill/>
          </a:ln>
        </p:spPr>
      </p:sp>
      <p:sp>
        <p:nvSpPr>
          <p:cNvPr id="695" name="PlaceHolder 2"/>
          <p:cNvSpPr>
            <a:spLocks noGrp="1"/>
          </p:cNvSpPr>
          <p:nvPr>
            <p:ph type="body"/>
          </p:nvPr>
        </p:nvSpPr>
        <p:spPr>
          <a:xfrm>
            <a:off x="897840" y="4359240"/>
            <a:ext cx="5011920" cy="4132080"/>
          </a:xfrm>
          <a:prstGeom prst="rect">
            <a:avLst/>
          </a:prstGeom>
          <a:noFill/>
          <a:ln w="0">
            <a:noFill/>
          </a:ln>
        </p:spPr>
        <p:txBody>
          <a:bodyPr lIns="72000" rIns="72000" tIns="36000" bIns="36000" anchor="t">
            <a:noAutofit/>
          </a:bodyPr>
          <a:p>
            <a:endParaRPr b="0" lang="nl-BE"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TextShape 1"/>
          <p:cNvSpPr/>
          <p:nvPr/>
        </p:nvSpPr>
        <p:spPr>
          <a:xfrm>
            <a:off x="0" y="0"/>
            <a:ext cx="360" cy="360"/>
          </a:xfrm>
          <a:prstGeom prst="rect">
            <a:avLst/>
          </a:prstGeom>
          <a:noFill/>
          <a:ln w="0">
            <a:noFill/>
          </a:ln>
        </p:spPr>
        <p:style>
          <a:lnRef idx="0"/>
          <a:fillRef idx="0"/>
          <a:effectRef idx="0"/>
          <a:fontRef idx="minor"/>
        </p:style>
        <p:txBody>
          <a:bodyPr lIns="90000" rIns="90000" tIns="720" bIns="720" anchor="t">
            <a:noAutofit/>
          </a:bodyPr>
          <a:p>
            <a:pPr>
              <a:lnSpc>
                <a:spcPct val="100000"/>
              </a:lnSpc>
              <a:buNone/>
            </a:pPr>
            <a:fld id="{3455BBCF-F1CD-464D-9971-AF3B7A0E1B7E}" type="slidenum">
              <a:rPr b="0" lang="en-US" sz="1800" spc="-1" strike="noStrike">
                <a:solidFill>
                  <a:srgbClr val="000000"/>
                </a:solidFill>
                <a:latin typeface="+mn-lt"/>
                <a:ea typeface="+mn-ea"/>
              </a:rPr>
              <a:t>&lt;number&gt;</a:t>
            </a:fld>
            <a:endParaRPr b="0" lang="nl-BE" sz="1800" spc="-1" strike="noStrike">
              <a:latin typeface="Arial"/>
            </a:endParaRPr>
          </a:p>
        </p:txBody>
      </p:sp>
      <p:sp>
        <p:nvSpPr>
          <p:cNvPr id="697" name="PlaceHolder 1"/>
          <p:cNvSpPr>
            <a:spLocks noGrp="1"/>
          </p:cNvSpPr>
          <p:nvPr>
            <p:ph type="sldImg"/>
          </p:nvPr>
        </p:nvSpPr>
        <p:spPr>
          <a:xfrm>
            <a:off x="1098720" y="676440"/>
            <a:ext cx="4609440" cy="3456720"/>
          </a:xfrm>
          <a:prstGeom prst="rect">
            <a:avLst/>
          </a:prstGeom>
          <a:ln w="0">
            <a:noFill/>
          </a:ln>
        </p:spPr>
      </p:sp>
      <p:sp>
        <p:nvSpPr>
          <p:cNvPr id="698" name="PlaceHolder 2"/>
          <p:cNvSpPr>
            <a:spLocks noGrp="1"/>
          </p:cNvSpPr>
          <p:nvPr>
            <p:ph type="body"/>
          </p:nvPr>
        </p:nvSpPr>
        <p:spPr>
          <a:xfrm>
            <a:off x="897840" y="4359240"/>
            <a:ext cx="5011920" cy="4132080"/>
          </a:xfrm>
          <a:prstGeom prst="rect">
            <a:avLst/>
          </a:prstGeom>
          <a:noFill/>
          <a:ln w="0">
            <a:noFill/>
          </a:ln>
        </p:spPr>
        <p:txBody>
          <a:bodyPr lIns="90000" rIns="90000" tIns="45000" bIns="45000" anchor="t">
            <a:noAutofit/>
          </a:bodyPr>
          <a:p>
            <a:endParaRPr b="0" lang="nl-BE" sz="20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sldImg"/>
          </p:nvPr>
        </p:nvSpPr>
        <p:spPr>
          <a:xfrm>
            <a:off x="1209960" y="694800"/>
            <a:ext cx="4436640" cy="3428280"/>
          </a:xfrm>
          <a:prstGeom prst="rect">
            <a:avLst/>
          </a:prstGeom>
          <a:ln w="0">
            <a:noFill/>
          </a:ln>
        </p:spPr>
      </p:sp>
      <p:sp>
        <p:nvSpPr>
          <p:cNvPr id="700" name="PlaceHolder 2"/>
          <p:cNvSpPr>
            <a:spLocks noGrp="1"/>
          </p:cNvSpPr>
          <p:nvPr>
            <p:ph type="body"/>
          </p:nvPr>
        </p:nvSpPr>
        <p:spPr>
          <a:xfrm>
            <a:off x="685440" y="4343040"/>
            <a:ext cx="5486040" cy="4114080"/>
          </a:xfrm>
          <a:prstGeom prst="rect">
            <a:avLst/>
          </a:prstGeom>
          <a:noFill/>
          <a:ln w="0">
            <a:noFill/>
          </a:ln>
        </p:spPr>
        <p:txBody>
          <a:bodyPr lIns="0" rIns="0" tIns="0" bIns="0" anchor="t">
            <a:noAutofit/>
          </a:bodyPr>
          <a:p>
            <a:pPr marL="216000" indent="-216000">
              <a:lnSpc>
                <a:spcPct val="100000"/>
              </a:lnSpc>
              <a:buNone/>
            </a:pPr>
            <a:r>
              <a:rPr b="0" lang="en-US" sz="1820" spc="-1" strike="noStrike">
                <a:latin typeface="Arial"/>
              </a:rPr>
              <a:t>CRC cyclic Redundancy Check: Checksum die nakijkt of er geen foute transmissie heeft plaatsgevonden</a:t>
            </a:r>
            <a:endParaRPr b="0" lang="nl-BE" sz="182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1209960" y="694800"/>
            <a:ext cx="4436640" cy="3428280"/>
          </a:xfrm>
          <a:prstGeom prst="rect">
            <a:avLst/>
          </a:prstGeom>
          <a:ln w="0">
            <a:noFill/>
          </a:ln>
        </p:spPr>
      </p:sp>
      <p:sp>
        <p:nvSpPr>
          <p:cNvPr id="702" name="PlaceHolder 2"/>
          <p:cNvSpPr>
            <a:spLocks noGrp="1"/>
          </p:cNvSpPr>
          <p:nvPr>
            <p:ph type="body"/>
          </p:nvPr>
        </p:nvSpPr>
        <p:spPr>
          <a:xfrm>
            <a:off x="685440" y="4343040"/>
            <a:ext cx="5486040" cy="509976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CCMP is</a:t>
            </a:r>
            <a:endParaRPr b="0" lang="nl-BE" sz="2000" spc="-1" strike="noStrike">
              <a:latin typeface="Arial"/>
            </a:endParaRPr>
          </a:p>
          <a:p>
            <a:pPr marL="216000" indent="-216000">
              <a:lnSpc>
                <a:spcPct val="100000"/>
              </a:lnSpc>
              <a:buNone/>
            </a:pPr>
            <a:r>
              <a:rPr b="0" lang="en-US" sz="2000" spc="-1" strike="noStrike">
                <a:latin typeface="Arial"/>
              </a:rPr>
              <a:t>Counter Mode CBC MAC Protocol</a:t>
            </a:r>
            <a:endParaRPr b="0" lang="nl-BE" sz="2000" spc="-1" strike="noStrike">
              <a:latin typeface="Arial"/>
            </a:endParaRPr>
          </a:p>
          <a:p>
            <a:pPr marL="216000" indent="-216000">
              <a:lnSpc>
                <a:spcPct val="100000"/>
              </a:lnSpc>
              <a:buNone/>
            </a:pPr>
            <a:endParaRPr b="0" lang="nl-BE" sz="2000" spc="-1" strike="noStrike">
              <a:latin typeface="Arial"/>
            </a:endParaRPr>
          </a:p>
          <a:p>
            <a:pPr marL="216000" indent="-216000">
              <a:lnSpc>
                <a:spcPct val="100000"/>
              </a:lnSpc>
              <a:buNone/>
            </a:pPr>
            <a:r>
              <a:rPr b="0" lang="en-US" sz="2000" spc="-1" strike="noStrike">
                <a:latin typeface="Arial"/>
              </a:rPr>
              <a:t>Counter mode geeft bij elke blok data een andere nummer (de counter) door. Deze counter wordt samen met de sleutel gebruikt om de data te versleutelen. Op deze manier wordt het heel moeilijk om valse paketten te sturen</a:t>
            </a:r>
            <a:endParaRPr b="0" lang="nl-BE" sz="2000" spc="-1" strike="noStrike">
              <a:latin typeface="Arial"/>
            </a:endParaRPr>
          </a:p>
          <a:p>
            <a:pPr marL="216000" indent="-216000">
              <a:lnSpc>
                <a:spcPct val="100000"/>
              </a:lnSpc>
              <a:buNone/>
            </a:pPr>
            <a:endParaRPr b="0" lang="nl-BE" sz="2000" spc="-1" strike="noStrike">
              <a:latin typeface="Arial"/>
            </a:endParaRPr>
          </a:p>
          <a:p>
            <a:pPr marL="216000" indent="-216000">
              <a:lnSpc>
                <a:spcPct val="100000"/>
              </a:lnSpc>
              <a:buNone/>
            </a:pPr>
            <a:r>
              <a:rPr b="0" lang="en-US" sz="2000" spc="-1" strike="noStrike">
                <a:latin typeface="Arial"/>
              </a:rPr>
              <a:t>Cipher Block Chaining - Message Authemtication Code is een integriteitsmethode die er voor zorgt dat de inhoud van een pakket niet kan worden aangepast.</a:t>
            </a:r>
            <a:endParaRPr b="0" lang="nl-BE" sz="2000" spc="-1" strike="noStrike">
              <a:latin typeface="Arial"/>
            </a:endParaRPr>
          </a:p>
          <a:p>
            <a:pPr marL="216000" indent="-216000">
              <a:lnSpc>
                <a:spcPct val="100000"/>
              </a:lnSpc>
              <a:buNone/>
            </a:pPr>
            <a:r>
              <a:rPr b="0" lang="en-US" sz="2000" spc="-1" strike="noStrike">
                <a:latin typeface="Arial"/>
              </a:rPr>
              <a:t>   </a:t>
            </a:r>
            <a:r>
              <a:rPr b="0" lang="en-US" sz="2000" spc="-1" strike="noStrike">
                <a:latin typeface="Arial"/>
              </a:rPr>
              <a:t>De eerste blok data wordt geencrypteerd met de geencrypteerde 2 de blok data, met de 3de blok data enzovoort</a:t>
            </a:r>
            <a:endParaRPr b="0" lang="nl-BE" sz="20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1209960" y="694800"/>
            <a:ext cx="4436640" cy="3428280"/>
          </a:xfrm>
          <a:prstGeom prst="rect">
            <a:avLst/>
          </a:prstGeom>
          <a:ln w="0">
            <a:noFill/>
          </a:ln>
        </p:spPr>
      </p:sp>
      <p:sp>
        <p:nvSpPr>
          <p:cNvPr id="704" name="PlaceHolder 2"/>
          <p:cNvSpPr>
            <a:spLocks noGrp="1"/>
          </p:cNvSpPr>
          <p:nvPr>
            <p:ph type="body"/>
          </p:nvPr>
        </p:nvSpPr>
        <p:spPr>
          <a:xfrm>
            <a:off x="685440" y="4343040"/>
            <a:ext cx="5486040" cy="41140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Vereenvoudigde communicatie!</a:t>
            </a:r>
            <a:endParaRPr b="0" lang="nl-BE" sz="2000" spc="-1" strike="noStrike">
              <a:latin typeface="Arial"/>
            </a:endParaRPr>
          </a:p>
          <a:p>
            <a:pPr marL="216000" indent="-216000">
              <a:lnSpc>
                <a:spcPct val="100000"/>
              </a:lnSpc>
              <a:buNone/>
            </a:pPr>
            <a:r>
              <a:rPr b="0" lang="en-US" sz="2000" spc="-1" strike="noStrike">
                <a:latin typeface="Arial"/>
              </a:rPr>
              <a:t>In praktijk komt er een replay counter bij elke message mee, en bij WPA2 ook een extra Group Temporary Key (tijdelijke groepssleutel)</a:t>
            </a:r>
            <a:endParaRPr b="0" lang="nl-BE" sz="20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sldImg"/>
          </p:nvPr>
        </p:nvSpPr>
        <p:spPr>
          <a:xfrm>
            <a:off x="1209960" y="694800"/>
            <a:ext cx="4436640" cy="3428280"/>
          </a:xfrm>
          <a:prstGeom prst="rect">
            <a:avLst/>
          </a:prstGeom>
          <a:ln w="0">
            <a:noFill/>
          </a:ln>
        </p:spPr>
      </p:sp>
      <p:sp>
        <p:nvSpPr>
          <p:cNvPr id="706" name="PlaceHolder 2"/>
          <p:cNvSpPr>
            <a:spLocks noGrp="1"/>
          </p:cNvSpPr>
          <p:nvPr>
            <p:ph type="body"/>
          </p:nvPr>
        </p:nvSpPr>
        <p:spPr>
          <a:xfrm>
            <a:off x="685800" y="4343040"/>
            <a:ext cx="5485680" cy="41140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Vulnerable in oktober 2017 bij de 4 way handshake: Alle Linux clients met wpa_supplicant versie 2.4 en 2.5 en Android 6.0 clients (gebruiken bij de reset een lege nonce, dus ongeencrypteerd)</a:t>
            </a:r>
            <a:br>
              <a:rPr sz="2000"/>
            </a:br>
            <a:r>
              <a:rPr b="0" lang="en-US" sz="2000" spc="-1" strike="noStrike">
                <a:latin typeface="Arial"/>
              </a:rPr>
              <a:t>Windows en IOS doen GEEN retransmit van Msg3</a:t>
            </a:r>
            <a:endParaRPr b="0" lang="nl-BE" sz="2000" spc="-1" strike="noStrike">
              <a:latin typeface="Arial"/>
            </a:endParaRPr>
          </a:p>
          <a:p>
            <a:pPr marL="216000" indent="-216000">
              <a:lnSpc>
                <a:spcPct val="100000"/>
              </a:lnSpc>
              <a:buNone/>
            </a:pPr>
            <a:r>
              <a:rPr b="0" lang="en-US" sz="2000" spc="-1" strike="noStrike">
                <a:latin typeface="Arial"/>
              </a:rPr>
              <a:t>Vulnerable in oktober 2017 bij de group key handshake: Alle systemen (ook iOS en Windows)</a:t>
            </a:r>
            <a:endParaRPr b="0" lang="nl-BE" sz="20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1209960" y="694800"/>
            <a:ext cx="4436640" cy="3428280"/>
          </a:xfrm>
          <a:prstGeom prst="rect">
            <a:avLst/>
          </a:prstGeom>
          <a:ln w="0">
            <a:noFill/>
          </a:ln>
        </p:spPr>
      </p:sp>
      <p:sp>
        <p:nvSpPr>
          <p:cNvPr id="708" name="PlaceHolder 2"/>
          <p:cNvSpPr>
            <a:spLocks noGrp="1"/>
          </p:cNvSpPr>
          <p:nvPr>
            <p:ph type="body"/>
          </p:nvPr>
        </p:nvSpPr>
        <p:spPr>
          <a:xfrm>
            <a:off x="685440" y="4343040"/>
            <a:ext cx="5486040" cy="4114080"/>
          </a:xfrm>
          <a:prstGeom prst="rect">
            <a:avLst/>
          </a:prstGeom>
          <a:noFill/>
          <a:ln w="0">
            <a:noFill/>
          </a:ln>
        </p:spPr>
        <p:txBody>
          <a:bodyPr lIns="0" rIns="0" tIns="0" bIns="0" anchor="t">
            <a:noAutofit/>
          </a:bodyPr>
          <a:p>
            <a:pPr marL="216000" indent="-216000">
              <a:lnSpc>
                <a:spcPct val="100000"/>
              </a:lnSpc>
              <a:buNone/>
            </a:pPr>
            <a:r>
              <a:rPr b="0" lang="en-US" sz="1820" spc="-1" strike="noStrike">
                <a:latin typeface="Arial"/>
              </a:rPr>
              <a:t>TLS is de opvolger van SSL (Secure Socket Layer)</a:t>
            </a:r>
            <a:endParaRPr b="0" lang="nl-BE" sz="182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1209960" y="694800"/>
            <a:ext cx="4436640" cy="3428280"/>
          </a:xfrm>
          <a:prstGeom prst="rect">
            <a:avLst/>
          </a:prstGeom>
          <a:ln w="0">
            <a:noFill/>
          </a:ln>
        </p:spPr>
      </p:sp>
      <p:sp>
        <p:nvSpPr>
          <p:cNvPr id="710" name="PlaceHolder 2"/>
          <p:cNvSpPr>
            <a:spLocks noGrp="1"/>
          </p:cNvSpPr>
          <p:nvPr>
            <p:ph type="body"/>
          </p:nvPr>
        </p:nvSpPr>
        <p:spPr>
          <a:xfrm>
            <a:off x="685440" y="4343040"/>
            <a:ext cx="5486040" cy="41140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Authenticatiesleutels blijven een tijd gecached en kunnen een bepaalde tijd ook herbruikt worden bij verschillende  accesspoints</a:t>
            </a:r>
            <a:endParaRPr b="0" lang="nl-B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2"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3"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5"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6"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7"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8"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40"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41"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42"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43"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44"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45"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57"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59"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61"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62"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66"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67"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68"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1"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70"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71"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72"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74"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75"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76"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78"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79"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81"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2"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3"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4"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86"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7"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8"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89"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90"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91"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03"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05"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07"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08"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3"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12"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13"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14"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16"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17"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18"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20"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21"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22"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24"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25"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27"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28"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29"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0"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32"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3"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4"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5"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6"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37"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50"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52"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5"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6"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54"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55"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59"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60"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61"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63"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64"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65"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67"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68"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69"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71"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72"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74"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75"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76"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77"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79"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80"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81"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82"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83"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184"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92"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94"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196"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197"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01"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02"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03"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05"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06"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07"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09"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0"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1"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13"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4"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16"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7"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8"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9"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21"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22"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23"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24"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25"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26"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34"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36"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38"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39"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43"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44"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45"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47"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48"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49"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51"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52"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53"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0"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1"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2"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55"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56"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58"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59"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0"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1"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63"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4"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5"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6"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7"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8"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76"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78"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80"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81"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85"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86"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87"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4"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5"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6"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89"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290"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91"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93"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94"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95"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97"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98"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00"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1"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2"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3"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05"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6"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7"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8"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9"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10"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19" name="PlaceHolder 2"/>
          <p:cNvSpPr>
            <a:spLocks noGrp="1"/>
          </p:cNvSpPr>
          <p:nvPr>
            <p:ph type="subTitle"/>
          </p:nvPr>
        </p:nvSpPr>
        <p:spPr>
          <a:xfrm>
            <a:off x="457200" y="1604520"/>
            <a:ext cx="8228880" cy="452592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21" name="PlaceHolder 2"/>
          <p:cNvSpPr>
            <a:spLocks noGrp="1"/>
          </p:cNvSpPr>
          <p:nvPr>
            <p:ph/>
          </p:nvPr>
        </p:nvSpPr>
        <p:spPr>
          <a:xfrm>
            <a:off x="457200" y="1604520"/>
            <a:ext cx="822888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23"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324"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28"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29"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0"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580320" y="273240"/>
            <a:ext cx="8105400" cy="5306400"/>
          </a:xfrm>
          <a:prstGeom prst="rect">
            <a:avLst/>
          </a:prstGeom>
          <a:noFill/>
          <a:ln w="0">
            <a:noFill/>
          </a:ln>
        </p:spPr>
        <p:txBody>
          <a:bodyPr lIns="0" rIns="0" tIns="0" bIns="0" anchor="ctr">
            <a:noAutofit/>
          </a:bodyPr>
          <a:p>
            <a:pPr algn="ctr">
              <a:buNone/>
            </a:pPr>
            <a:endParaRPr b="0" lang="nl-BE"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28"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29" name="PlaceHolder 3"/>
          <p:cNvSpPr>
            <a:spLocks noGrp="1"/>
          </p:cNvSpPr>
          <p:nvPr>
            <p:ph/>
          </p:nvPr>
        </p:nvSpPr>
        <p:spPr>
          <a:xfrm>
            <a:off x="467388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330"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32" name="PlaceHolder 2"/>
          <p:cNvSpPr>
            <a:spLocks noGrp="1"/>
          </p:cNvSpPr>
          <p:nvPr>
            <p:ph/>
          </p:nvPr>
        </p:nvSpPr>
        <p:spPr>
          <a:xfrm>
            <a:off x="457200" y="1604520"/>
            <a:ext cx="4015440" cy="4525920"/>
          </a:xfrm>
          <a:prstGeom prst="rect">
            <a:avLst/>
          </a:prstGeom>
          <a:noFill/>
          <a:ln w="0">
            <a:noFill/>
          </a:ln>
        </p:spPr>
        <p:txBody>
          <a:bodyPr lIns="0" rIns="0" tIns="0" bIns="0" anchor="t">
            <a:normAutofit/>
          </a:bodyPr>
          <a:p>
            <a:endParaRPr b="0" lang="nl-BE" sz="3200" spc="-1" strike="noStrike">
              <a:latin typeface="Arial"/>
            </a:endParaRPr>
          </a:p>
        </p:txBody>
      </p:sp>
      <p:sp>
        <p:nvSpPr>
          <p:cNvPr id="333"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34" name="PlaceHolder 4"/>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36"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37"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38" name="PlaceHolder 4"/>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40" name="PlaceHolder 2"/>
          <p:cNvSpPr>
            <a:spLocks noGrp="1"/>
          </p:cNvSpPr>
          <p:nvPr>
            <p:ph/>
          </p:nvPr>
        </p:nvSpPr>
        <p:spPr>
          <a:xfrm>
            <a:off x="457200" y="1604520"/>
            <a:ext cx="822888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41" name="PlaceHolder 3"/>
          <p:cNvSpPr>
            <a:spLocks noGrp="1"/>
          </p:cNvSpPr>
          <p:nvPr>
            <p:ph/>
          </p:nvPr>
        </p:nvSpPr>
        <p:spPr>
          <a:xfrm>
            <a:off x="457200" y="3968640"/>
            <a:ext cx="822888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43" name="PlaceHolder 2"/>
          <p:cNvSpPr>
            <a:spLocks noGrp="1"/>
          </p:cNvSpPr>
          <p:nvPr>
            <p:ph/>
          </p:nvPr>
        </p:nvSpPr>
        <p:spPr>
          <a:xfrm>
            <a:off x="45720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44" name="PlaceHolder 3"/>
          <p:cNvSpPr>
            <a:spLocks noGrp="1"/>
          </p:cNvSpPr>
          <p:nvPr>
            <p:ph/>
          </p:nvPr>
        </p:nvSpPr>
        <p:spPr>
          <a:xfrm>
            <a:off x="4673880" y="160452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45" name="PlaceHolder 4"/>
          <p:cNvSpPr>
            <a:spLocks noGrp="1"/>
          </p:cNvSpPr>
          <p:nvPr>
            <p:ph/>
          </p:nvPr>
        </p:nvSpPr>
        <p:spPr>
          <a:xfrm>
            <a:off x="45720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46" name="PlaceHolder 5"/>
          <p:cNvSpPr>
            <a:spLocks noGrp="1"/>
          </p:cNvSpPr>
          <p:nvPr>
            <p:ph/>
          </p:nvPr>
        </p:nvSpPr>
        <p:spPr>
          <a:xfrm>
            <a:off x="4673880" y="3968640"/>
            <a:ext cx="401544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pPr algn="ctr">
              <a:buNone/>
            </a:pPr>
            <a:endParaRPr b="0" lang="nl-BE" sz="4400" spc="-1" strike="noStrike">
              <a:latin typeface="Arial"/>
            </a:endParaRPr>
          </a:p>
        </p:txBody>
      </p:sp>
      <p:sp>
        <p:nvSpPr>
          <p:cNvPr id="348" name="PlaceHolder 2"/>
          <p:cNvSpPr>
            <a:spLocks noGrp="1"/>
          </p:cNvSpPr>
          <p:nvPr>
            <p:ph/>
          </p:nvPr>
        </p:nvSpPr>
        <p:spPr>
          <a:xfrm>
            <a:off x="45720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49" name="PlaceHolder 3"/>
          <p:cNvSpPr>
            <a:spLocks noGrp="1"/>
          </p:cNvSpPr>
          <p:nvPr>
            <p:ph/>
          </p:nvPr>
        </p:nvSpPr>
        <p:spPr>
          <a:xfrm>
            <a:off x="323964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50" name="PlaceHolder 4"/>
          <p:cNvSpPr>
            <a:spLocks noGrp="1"/>
          </p:cNvSpPr>
          <p:nvPr>
            <p:ph/>
          </p:nvPr>
        </p:nvSpPr>
        <p:spPr>
          <a:xfrm>
            <a:off x="6022080" y="160452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51" name="PlaceHolder 5"/>
          <p:cNvSpPr>
            <a:spLocks noGrp="1"/>
          </p:cNvSpPr>
          <p:nvPr>
            <p:ph/>
          </p:nvPr>
        </p:nvSpPr>
        <p:spPr>
          <a:xfrm>
            <a:off x="45720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52" name="PlaceHolder 6"/>
          <p:cNvSpPr>
            <a:spLocks noGrp="1"/>
          </p:cNvSpPr>
          <p:nvPr>
            <p:ph/>
          </p:nvPr>
        </p:nvSpPr>
        <p:spPr>
          <a:xfrm>
            <a:off x="323964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
        <p:nvSpPr>
          <p:cNvPr id="353" name="PlaceHolder 7"/>
          <p:cNvSpPr>
            <a:spLocks noGrp="1"/>
          </p:cNvSpPr>
          <p:nvPr>
            <p:ph/>
          </p:nvPr>
        </p:nvSpPr>
        <p:spPr>
          <a:xfrm>
            <a:off x="6022080" y="3968640"/>
            <a:ext cx="2649600" cy="2158560"/>
          </a:xfrm>
          <a:prstGeom prst="rect">
            <a:avLst/>
          </a:prstGeom>
          <a:noFill/>
          <a:ln w="0">
            <a:noFill/>
          </a:ln>
        </p:spPr>
        <p:txBody>
          <a:bodyPr lIns="0" rIns="0" tIns="0" bIns="0" anchor="t">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1.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2.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7577640" y="6370920"/>
            <a:ext cx="136080" cy="101880"/>
          </a:xfrm>
          <a:prstGeom prst="rect">
            <a:avLst/>
          </a:prstGeom>
          <a:ln w="0">
            <a:noFill/>
          </a:ln>
        </p:spPr>
      </p:pic>
      <p:sp>
        <p:nvSpPr>
          <p:cNvPr id="1" name="CustomShape 1"/>
          <p:cNvSpPr/>
          <p:nvPr/>
        </p:nvSpPr>
        <p:spPr>
          <a:xfrm flipH="1">
            <a:off x="3879360" y="547560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2" name="CustomShape 2"/>
          <p:cNvSpPr/>
          <p:nvPr/>
        </p:nvSpPr>
        <p:spPr>
          <a:xfrm flipV="1">
            <a:off x="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3" name="CustomShape 4"/>
          <p:cNvSpPr/>
          <p:nvPr/>
        </p:nvSpPr>
        <p:spPr>
          <a:xfrm>
            <a:off x="4229640" y="410400"/>
            <a:ext cx="465912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99"/>
                </a:solidFill>
                <a:latin typeface="Times New Roman"/>
                <a:ea typeface="DejaVu Sans"/>
              </a:rPr>
              <a:t>Wireless</a:t>
            </a:r>
            <a:endParaRPr b="0" lang="nl-BE" sz="1600" spc="-1" strike="noStrike">
              <a:latin typeface="Arial"/>
            </a:endParaRPr>
          </a:p>
        </p:txBody>
      </p:sp>
      <p:grpSp>
        <p:nvGrpSpPr>
          <p:cNvPr id="4" name="Group 5"/>
          <p:cNvGrpSpPr/>
          <p:nvPr/>
        </p:nvGrpSpPr>
        <p:grpSpPr>
          <a:xfrm>
            <a:off x="5072400" y="6451560"/>
            <a:ext cx="703080" cy="442080"/>
            <a:chOff x="5072400" y="6451560"/>
            <a:chExt cx="703080" cy="442080"/>
          </a:xfrm>
        </p:grpSpPr>
        <p:sp>
          <p:nvSpPr>
            <p:cNvPr id="5" name="CustomShape 6"/>
            <p:cNvSpPr/>
            <p:nvPr/>
          </p:nvSpPr>
          <p:spPr>
            <a:xfrm>
              <a:off x="5072400" y="6451560"/>
              <a:ext cx="703080" cy="442080"/>
            </a:xfrm>
            <a:custGeom>
              <a:avLst/>
              <a:gdLst/>
              <a:ahLst/>
              <a:rect l="l" t="t" r="r" b="b"/>
              <a:pathLst>
                <a:path w="1956" h="1231">
                  <a:moveTo>
                    <a:pt x="7" y="0"/>
                  </a:moveTo>
                  <a:lnTo>
                    <a:pt x="8" y="0"/>
                  </a:lnTo>
                  <a:cubicBezTo>
                    <a:pt x="7" y="0"/>
                    <a:pt x="5" y="0"/>
                    <a:pt x="4" y="1"/>
                  </a:cubicBezTo>
                  <a:cubicBezTo>
                    <a:pt x="3" y="2"/>
                    <a:pt x="2" y="3"/>
                    <a:pt x="1" y="4"/>
                  </a:cubicBezTo>
                  <a:cubicBezTo>
                    <a:pt x="0" y="5"/>
                    <a:pt x="0" y="7"/>
                    <a:pt x="0" y="8"/>
                  </a:cubicBezTo>
                  <a:lnTo>
                    <a:pt x="0" y="1222"/>
                  </a:lnTo>
                  <a:lnTo>
                    <a:pt x="0" y="1222"/>
                  </a:lnTo>
                  <a:cubicBezTo>
                    <a:pt x="0" y="1223"/>
                    <a:pt x="0" y="1225"/>
                    <a:pt x="1" y="1226"/>
                  </a:cubicBezTo>
                  <a:cubicBezTo>
                    <a:pt x="2" y="1227"/>
                    <a:pt x="3" y="1228"/>
                    <a:pt x="4" y="1229"/>
                  </a:cubicBezTo>
                  <a:cubicBezTo>
                    <a:pt x="5" y="1230"/>
                    <a:pt x="7" y="1230"/>
                    <a:pt x="8" y="1230"/>
                  </a:cubicBezTo>
                  <a:lnTo>
                    <a:pt x="1947" y="1230"/>
                  </a:lnTo>
                  <a:lnTo>
                    <a:pt x="1947" y="1230"/>
                  </a:lnTo>
                  <a:cubicBezTo>
                    <a:pt x="1948" y="1230"/>
                    <a:pt x="1950" y="1230"/>
                    <a:pt x="1951" y="1229"/>
                  </a:cubicBezTo>
                  <a:cubicBezTo>
                    <a:pt x="1952" y="1228"/>
                    <a:pt x="1953" y="1227"/>
                    <a:pt x="1954" y="1226"/>
                  </a:cubicBezTo>
                  <a:cubicBezTo>
                    <a:pt x="1955" y="1225"/>
                    <a:pt x="1955" y="1223"/>
                    <a:pt x="1955" y="1222"/>
                  </a:cubicBezTo>
                  <a:lnTo>
                    <a:pt x="1955" y="7"/>
                  </a:lnTo>
                  <a:lnTo>
                    <a:pt x="1955" y="8"/>
                  </a:lnTo>
                  <a:lnTo>
                    <a:pt x="1955" y="8"/>
                  </a:lnTo>
                  <a:cubicBezTo>
                    <a:pt x="1955" y="7"/>
                    <a:pt x="1955" y="5"/>
                    <a:pt x="1954" y="4"/>
                  </a:cubicBezTo>
                  <a:cubicBezTo>
                    <a:pt x="1953" y="3"/>
                    <a:pt x="1952" y="2"/>
                    <a:pt x="1951" y="1"/>
                  </a:cubicBezTo>
                  <a:cubicBezTo>
                    <a:pt x="1950" y="0"/>
                    <a:pt x="1948" y="0"/>
                    <a:pt x="1947" y="0"/>
                  </a:cubicBezTo>
                  <a:lnTo>
                    <a:pt x="7" y="0"/>
                  </a:lnTo>
                </a:path>
              </a:pathLst>
            </a:custGeom>
            <a:noFill/>
            <a:ln w="0">
              <a:noFill/>
            </a:ln>
          </p:spPr>
          <p:style>
            <a:lnRef idx="0"/>
            <a:fillRef idx="0"/>
            <a:effectRef idx="0"/>
            <a:fontRef idx="minor"/>
          </p:style>
        </p:sp>
        <p:sp>
          <p:nvSpPr>
            <p:cNvPr id="6" name="CustomShape 7"/>
            <p:cNvSpPr/>
            <p:nvPr/>
          </p:nvSpPr>
          <p:spPr>
            <a:xfrm>
              <a:off x="5072400" y="6451560"/>
              <a:ext cx="70308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E04153-BBD6-44DF-A563-207C903422B2}" type="slidenum">
                <a:rPr b="1" lang="en-GB" sz="1600" spc="-1" strike="noStrike">
                  <a:solidFill>
                    <a:srgbClr val="000080"/>
                  </a:solidFill>
                  <a:latin typeface="Times New Roman"/>
                  <a:ea typeface="DejaVu Sans"/>
                </a:rPr>
                <a:t>&lt;number&gt;</a:t>
              </a:fld>
              <a:endParaRPr b="0" lang="nl-BE" sz="1600" spc="-1" strike="noStrike">
                <a:latin typeface="Arial"/>
              </a:endParaRPr>
            </a:p>
          </p:txBody>
        </p:sp>
      </p:grpSp>
      <p:pic>
        <p:nvPicPr>
          <p:cNvPr id="7" name="" descr=""/>
          <p:cNvPicPr/>
          <p:nvPr/>
        </p:nvPicPr>
        <p:blipFill>
          <a:blip r:embed="rId3"/>
          <a:stretch/>
        </p:blipFill>
        <p:spPr>
          <a:xfrm>
            <a:off x="7310520" y="6352560"/>
            <a:ext cx="1652760" cy="429480"/>
          </a:xfrm>
          <a:prstGeom prst="rect">
            <a:avLst/>
          </a:prstGeom>
          <a:ln w="0">
            <a:noFill/>
          </a:ln>
        </p:spPr>
      </p:pic>
      <p:sp>
        <p:nvSpPr>
          <p:cNvPr id="8"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 descr=""/>
          <p:cNvPicPr/>
          <p:nvPr/>
        </p:nvPicPr>
        <p:blipFill>
          <a:blip r:embed="rId2"/>
          <a:stretch/>
        </p:blipFill>
        <p:spPr>
          <a:xfrm>
            <a:off x="7577640" y="6370920"/>
            <a:ext cx="136080" cy="101880"/>
          </a:xfrm>
          <a:prstGeom prst="rect">
            <a:avLst/>
          </a:prstGeom>
          <a:ln w="0">
            <a:noFill/>
          </a:ln>
        </p:spPr>
      </p:pic>
      <p:sp>
        <p:nvSpPr>
          <p:cNvPr id="47" name="CustomShape 1"/>
          <p:cNvSpPr/>
          <p:nvPr/>
        </p:nvSpPr>
        <p:spPr>
          <a:xfrm flipH="1">
            <a:off x="3879360" y="547560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48" name="CustomShape 2"/>
          <p:cNvSpPr/>
          <p:nvPr/>
        </p:nvSpPr>
        <p:spPr>
          <a:xfrm flipV="1">
            <a:off x="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49" name="CustomShape 4"/>
          <p:cNvSpPr/>
          <p:nvPr/>
        </p:nvSpPr>
        <p:spPr>
          <a:xfrm>
            <a:off x="4229640" y="410400"/>
            <a:ext cx="465912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99"/>
                </a:solidFill>
                <a:latin typeface="Times New Roman"/>
                <a:ea typeface="DejaVu Sans"/>
              </a:rPr>
              <a:t>Wireless</a:t>
            </a:r>
            <a:endParaRPr b="0" lang="nl-BE" sz="1600" spc="-1" strike="noStrike">
              <a:latin typeface="Arial"/>
            </a:endParaRPr>
          </a:p>
        </p:txBody>
      </p:sp>
      <p:grpSp>
        <p:nvGrpSpPr>
          <p:cNvPr id="50" name="Group 5"/>
          <p:cNvGrpSpPr/>
          <p:nvPr/>
        </p:nvGrpSpPr>
        <p:grpSpPr>
          <a:xfrm>
            <a:off x="5072400" y="6451560"/>
            <a:ext cx="703080" cy="442080"/>
            <a:chOff x="5072400" y="6451560"/>
            <a:chExt cx="703080" cy="442080"/>
          </a:xfrm>
        </p:grpSpPr>
        <p:sp>
          <p:nvSpPr>
            <p:cNvPr id="51" name="CustomShape 6"/>
            <p:cNvSpPr/>
            <p:nvPr/>
          </p:nvSpPr>
          <p:spPr>
            <a:xfrm>
              <a:off x="5072400" y="6451560"/>
              <a:ext cx="703080" cy="442080"/>
            </a:xfrm>
            <a:custGeom>
              <a:avLst/>
              <a:gdLst/>
              <a:ahLst/>
              <a:rect l="l" t="t" r="r" b="b"/>
              <a:pathLst>
                <a:path w="1956" h="1231">
                  <a:moveTo>
                    <a:pt x="7" y="0"/>
                  </a:moveTo>
                  <a:lnTo>
                    <a:pt x="8" y="0"/>
                  </a:lnTo>
                  <a:cubicBezTo>
                    <a:pt x="7" y="0"/>
                    <a:pt x="5" y="0"/>
                    <a:pt x="4" y="1"/>
                  </a:cubicBezTo>
                  <a:cubicBezTo>
                    <a:pt x="3" y="2"/>
                    <a:pt x="2" y="3"/>
                    <a:pt x="1" y="4"/>
                  </a:cubicBezTo>
                  <a:cubicBezTo>
                    <a:pt x="0" y="5"/>
                    <a:pt x="0" y="7"/>
                    <a:pt x="0" y="8"/>
                  </a:cubicBezTo>
                  <a:lnTo>
                    <a:pt x="0" y="1222"/>
                  </a:lnTo>
                  <a:lnTo>
                    <a:pt x="0" y="1222"/>
                  </a:lnTo>
                  <a:cubicBezTo>
                    <a:pt x="0" y="1223"/>
                    <a:pt x="0" y="1225"/>
                    <a:pt x="1" y="1226"/>
                  </a:cubicBezTo>
                  <a:cubicBezTo>
                    <a:pt x="2" y="1227"/>
                    <a:pt x="3" y="1228"/>
                    <a:pt x="4" y="1229"/>
                  </a:cubicBezTo>
                  <a:cubicBezTo>
                    <a:pt x="5" y="1230"/>
                    <a:pt x="7" y="1230"/>
                    <a:pt x="8" y="1230"/>
                  </a:cubicBezTo>
                  <a:lnTo>
                    <a:pt x="1947" y="1230"/>
                  </a:lnTo>
                  <a:lnTo>
                    <a:pt x="1947" y="1230"/>
                  </a:lnTo>
                  <a:cubicBezTo>
                    <a:pt x="1948" y="1230"/>
                    <a:pt x="1950" y="1230"/>
                    <a:pt x="1951" y="1229"/>
                  </a:cubicBezTo>
                  <a:cubicBezTo>
                    <a:pt x="1952" y="1228"/>
                    <a:pt x="1953" y="1227"/>
                    <a:pt x="1954" y="1226"/>
                  </a:cubicBezTo>
                  <a:cubicBezTo>
                    <a:pt x="1955" y="1225"/>
                    <a:pt x="1955" y="1223"/>
                    <a:pt x="1955" y="1222"/>
                  </a:cubicBezTo>
                  <a:lnTo>
                    <a:pt x="1955" y="7"/>
                  </a:lnTo>
                  <a:lnTo>
                    <a:pt x="1955" y="8"/>
                  </a:lnTo>
                  <a:lnTo>
                    <a:pt x="1955" y="8"/>
                  </a:lnTo>
                  <a:cubicBezTo>
                    <a:pt x="1955" y="7"/>
                    <a:pt x="1955" y="5"/>
                    <a:pt x="1954" y="4"/>
                  </a:cubicBezTo>
                  <a:cubicBezTo>
                    <a:pt x="1953" y="3"/>
                    <a:pt x="1952" y="2"/>
                    <a:pt x="1951" y="1"/>
                  </a:cubicBezTo>
                  <a:cubicBezTo>
                    <a:pt x="1950" y="0"/>
                    <a:pt x="1948" y="0"/>
                    <a:pt x="1947" y="0"/>
                  </a:cubicBezTo>
                  <a:lnTo>
                    <a:pt x="7" y="0"/>
                  </a:lnTo>
                </a:path>
              </a:pathLst>
            </a:custGeom>
            <a:noFill/>
            <a:ln w="0">
              <a:noFill/>
            </a:ln>
          </p:spPr>
          <p:style>
            <a:lnRef idx="0"/>
            <a:fillRef idx="0"/>
            <a:effectRef idx="0"/>
            <a:fontRef idx="minor"/>
          </p:style>
        </p:sp>
        <p:sp>
          <p:nvSpPr>
            <p:cNvPr id="52" name="CustomShape 7"/>
            <p:cNvSpPr/>
            <p:nvPr/>
          </p:nvSpPr>
          <p:spPr>
            <a:xfrm>
              <a:off x="5072400" y="6451560"/>
              <a:ext cx="70308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F14439B-9C10-4288-9A67-8462D1B386ED}" type="slidenum">
                <a:rPr b="1" lang="en-GB" sz="1600" spc="-1" strike="noStrike">
                  <a:solidFill>
                    <a:srgbClr val="000080"/>
                  </a:solidFill>
                  <a:latin typeface="Times New Roman"/>
                  <a:ea typeface="DejaVu Sans"/>
                </a:rPr>
                <a:t>&lt;number&gt;</a:t>
              </a:fld>
              <a:endParaRPr b="0" lang="nl-BE" sz="1600" spc="-1" strike="noStrike">
                <a:latin typeface="Arial"/>
              </a:endParaRPr>
            </a:p>
          </p:txBody>
        </p:sp>
      </p:grpSp>
      <p:pic>
        <p:nvPicPr>
          <p:cNvPr id="53" name="" descr=""/>
          <p:cNvPicPr/>
          <p:nvPr/>
        </p:nvPicPr>
        <p:blipFill>
          <a:blip r:embed="rId3"/>
          <a:stretch/>
        </p:blipFill>
        <p:spPr>
          <a:xfrm>
            <a:off x="7310520" y="6352560"/>
            <a:ext cx="1652760" cy="429480"/>
          </a:xfrm>
          <a:prstGeom prst="rect">
            <a:avLst/>
          </a:prstGeom>
          <a:ln w="0">
            <a:noFill/>
          </a:ln>
        </p:spPr>
      </p:pic>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nl-BE" sz="4400" spc="-1" strike="noStrike">
                <a:latin typeface="Arial"/>
              </a:rPr>
              <a:t>Click to edit the title text format</a:t>
            </a:r>
            <a:endParaRPr b="0" lang="nl-BE" sz="4400" spc="-1" strike="noStrike">
              <a:latin typeface="Arial"/>
            </a:endParaRPr>
          </a:p>
        </p:txBody>
      </p:sp>
      <p:sp>
        <p:nvSpPr>
          <p:cNvPr id="5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 name="" descr=""/>
          <p:cNvPicPr/>
          <p:nvPr/>
        </p:nvPicPr>
        <p:blipFill>
          <a:blip r:embed="rId2"/>
          <a:stretch/>
        </p:blipFill>
        <p:spPr>
          <a:xfrm>
            <a:off x="7577640" y="6370920"/>
            <a:ext cx="136080" cy="101880"/>
          </a:xfrm>
          <a:prstGeom prst="rect">
            <a:avLst/>
          </a:prstGeom>
          <a:ln w="0">
            <a:noFill/>
          </a:ln>
        </p:spPr>
      </p:pic>
      <p:sp>
        <p:nvSpPr>
          <p:cNvPr id="93" name="CustomShape 1"/>
          <p:cNvSpPr/>
          <p:nvPr/>
        </p:nvSpPr>
        <p:spPr>
          <a:xfrm flipH="1">
            <a:off x="3879360" y="547560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94" name="CustomShape 2"/>
          <p:cNvSpPr/>
          <p:nvPr/>
        </p:nvSpPr>
        <p:spPr>
          <a:xfrm flipV="1">
            <a:off x="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95" name="CustomShape 4"/>
          <p:cNvSpPr/>
          <p:nvPr/>
        </p:nvSpPr>
        <p:spPr>
          <a:xfrm>
            <a:off x="4229640" y="410400"/>
            <a:ext cx="465912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99"/>
                </a:solidFill>
                <a:latin typeface="Times New Roman"/>
                <a:ea typeface="DejaVu Sans"/>
              </a:rPr>
              <a:t>Wireless</a:t>
            </a:r>
            <a:endParaRPr b="0" lang="nl-BE" sz="1600" spc="-1" strike="noStrike">
              <a:latin typeface="Arial"/>
            </a:endParaRPr>
          </a:p>
        </p:txBody>
      </p:sp>
      <p:grpSp>
        <p:nvGrpSpPr>
          <p:cNvPr id="96" name="Group 5"/>
          <p:cNvGrpSpPr/>
          <p:nvPr/>
        </p:nvGrpSpPr>
        <p:grpSpPr>
          <a:xfrm>
            <a:off x="5072400" y="6451560"/>
            <a:ext cx="703080" cy="442080"/>
            <a:chOff x="5072400" y="6451560"/>
            <a:chExt cx="703080" cy="442080"/>
          </a:xfrm>
        </p:grpSpPr>
        <p:sp>
          <p:nvSpPr>
            <p:cNvPr id="97" name="CustomShape 6"/>
            <p:cNvSpPr/>
            <p:nvPr/>
          </p:nvSpPr>
          <p:spPr>
            <a:xfrm>
              <a:off x="5072400" y="6451560"/>
              <a:ext cx="703080" cy="442080"/>
            </a:xfrm>
            <a:custGeom>
              <a:avLst/>
              <a:gdLst/>
              <a:ahLst/>
              <a:rect l="l" t="t" r="r" b="b"/>
              <a:pathLst>
                <a:path w="1956" h="1231">
                  <a:moveTo>
                    <a:pt x="7" y="0"/>
                  </a:moveTo>
                  <a:lnTo>
                    <a:pt x="8" y="0"/>
                  </a:lnTo>
                  <a:cubicBezTo>
                    <a:pt x="7" y="0"/>
                    <a:pt x="5" y="0"/>
                    <a:pt x="4" y="1"/>
                  </a:cubicBezTo>
                  <a:cubicBezTo>
                    <a:pt x="3" y="2"/>
                    <a:pt x="2" y="3"/>
                    <a:pt x="1" y="4"/>
                  </a:cubicBezTo>
                  <a:cubicBezTo>
                    <a:pt x="0" y="5"/>
                    <a:pt x="0" y="7"/>
                    <a:pt x="0" y="8"/>
                  </a:cubicBezTo>
                  <a:lnTo>
                    <a:pt x="0" y="1222"/>
                  </a:lnTo>
                  <a:lnTo>
                    <a:pt x="0" y="1222"/>
                  </a:lnTo>
                  <a:cubicBezTo>
                    <a:pt x="0" y="1223"/>
                    <a:pt x="0" y="1225"/>
                    <a:pt x="1" y="1226"/>
                  </a:cubicBezTo>
                  <a:cubicBezTo>
                    <a:pt x="2" y="1227"/>
                    <a:pt x="3" y="1228"/>
                    <a:pt x="4" y="1229"/>
                  </a:cubicBezTo>
                  <a:cubicBezTo>
                    <a:pt x="5" y="1230"/>
                    <a:pt x="7" y="1230"/>
                    <a:pt x="8" y="1230"/>
                  </a:cubicBezTo>
                  <a:lnTo>
                    <a:pt x="1947" y="1230"/>
                  </a:lnTo>
                  <a:lnTo>
                    <a:pt x="1947" y="1230"/>
                  </a:lnTo>
                  <a:cubicBezTo>
                    <a:pt x="1948" y="1230"/>
                    <a:pt x="1950" y="1230"/>
                    <a:pt x="1951" y="1229"/>
                  </a:cubicBezTo>
                  <a:cubicBezTo>
                    <a:pt x="1952" y="1228"/>
                    <a:pt x="1953" y="1227"/>
                    <a:pt x="1954" y="1226"/>
                  </a:cubicBezTo>
                  <a:cubicBezTo>
                    <a:pt x="1955" y="1225"/>
                    <a:pt x="1955" y="1223"/>
                    <a:pt x="1955" y="1222"/>
                  </a:cubicBezTo>
                  <a:lnTo>
                    <a:pt x="1955" y="7"/>
                  </a:lnTo>
                  <a:lnTo>
                    <a:pt x="1955" y="8"/>
                  </a:lnTo>
                  <a:lnTo>
                    <a:pt x="1955" y="8"/>
                  </a:lnTo>
                  <a:cubicBezTo>
                    <a:pt x="1955" y="7"/>
                    <a:pt x="1955" y="5"/>
                    <a:pt x="1954" y="4"/>
                  </a:cubicBezTo>
                  <a:cubicBezTo>
                    <a:pt x="1953" y="3"/>
                    <a:pt x="1952" y="2"/>
                    <a:pt x="1951" y="1"/>
                  </a:cubicBezTo>
                  <a:cubicBezTo>
                    <a:pt x="1950" y="0"/>
                    <a:pt x="1948" y="0"/>
                    <a:pt x="1947" y="0"/>
                  </a:cubicBezTo>
                  <a:lnTo>
                    <a:pt x="7" y="0"/>
                  </a:lnTo>
                </a:path>
              </a:pathLst>
            </a:custGeom>
            <a:noFill/>
            <a:ln w="0">
              <a:noFill/>
            </a:ln>
          </p:spPr>
          <p:style>
            <a:lnRef idx="0"/>
            <a:fillRef idx="0"/>
            <a:effectRef idx="0"/>
            <a:fontRef idx="minor"/>
          </p:style>
        </p:sp>
        <p:sp>
          <p:nvSpPr>
            <p:cNvPr id="98" name="CustomShape 7"/>
            <p:cNvSpPr/>
            <p:nvPr/>
          </p:nvSpPr>
          <p:spPr>
            <a:xfrm>
              <a:off x="5072400" y="6451560"/>
              <a:ext cx="70308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9717D3-793F-4C3D-9020-2AE75CD4D9F5}" type="slidenum">
                <a:rPr b="1" lang="en-GB" sz="1600" spc="-1" strike="noStrike">
                  <a:solidFill>
                    <a:srgbClr val="000080"/>
                  </a:solidFill>
                  <a:latin typeface="Times New Roman"/>
                  <a:ea typeface="DejaVu Sans"/>
                </a:rPr>
                <a:t>&lt;number&gt;</a:t>
              </a:fld>
              <a:endParaRPr b="0" lang="nl-BE" sz="1600" spc="-1" strike="noStrike">
                <a:latin typeface="Arial"/>
              </a:endParaRPr>
            </a:p>
          </p:txBody>
        </p:sp>
      </p:grpSp>
      <p:pic>
        <p:nvPicPr>
          <p:cNvPr id="99" name="" descr=""/>
          <p:cNvPicPr/>
          <p:nvPr/>
        </p:nvPicPr>
        <p:blipFill>
          <a:blip r:embed="rId3"/>
          <a:stretch/>
        </p:blipFill>
        <p:spPr>
          <a:xfrm>
            <a:off x="7310520" y="6352560"/>
            <a:ext cx="1652760" cy="429480"/>
          </a:xfrm>
          <a:prstGeom prst="rect">
            <a:avLst/>
          </a:prstGeom>
          <a:ln w="0">
            <a:noFill/>
          </a:ln>
        </p:spPr>
      </p:pic>
      <p:sp>
        <p:nvSpPr>
          <p:cNvPr id="100"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101" name="PlaceHolder 2"/>
          <p:cNvSpPr>
            <a:spLocks noGrp="1"/>
          </p:cNvSpPr>
          <p:nvPr>
            <p:ph type="body"/>
          </p:nvPr>
        </p:nvSpPr>
        <p:spPr>
          <a:xfrm>
            <a:off x="457200" y="1604520"/>
            <a:ext cx="822888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 descr=""/>
          <p:cNvPicPr/>
          <p:nvPr/>
        </p:nvPicPr>
        <p:blipFill>
          <a:blip r:embed="rId2"/>
          <a:stretch/>
        </p:blipFill>
        <p:spPr>
          <a:xfrm>
            <a:off x="7577640" y="6370920"/>
            <a:ext cx="136080" cy="101880"/>
          </a:xfrm>
          <a:prstGeom prst="rect">
            <a:avLst/>
          </a:prstGeom>
          <a:ln w="0">
            <a:noFill/>
          </a:ln>
        </p:spPr>
      </p:pic>
      <p:sp>
        <p:nvSpPr>
          <p:cNvPr id="139" name="CustomShape 1"/>
          <p:cNvSpPr/>
          <p:nvPr/>
        </p:nvSpPr>
        <p:spPr>
          <a:xfrm flipH="1">
            <a:off x="3879360" y="547560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140" name="CustomShape 2"/>
          <p:cNvSpPr/>
          <p:nvPr/>
        </p:nvSpPr>
        <p:spPr>
          <a:xfrm flipV="1">
            <a:off x="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141" name="CustomShape 4"/>
          <p:cNvSpPr/>
          <p:nvPr/>
        </p:nvSpPr>
        <p:spPr>
          <a:xfrm>
            <a:off x="4229640" y="410400"/>
            <a:ext cx="465912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99"/>
                </a:solidFill>
                <a:latin typeface="Times New Roman"/>
                <a:ea typeface="DejaVu Sans"/>
              </a:rPr>
              <a:t>Wireless</a:t>
            </a:r>
            <a:endParaRPr b="0" lang="nl-BE" sz="1600" spc="-1" strike="noStrike">
              <a:latin typeface="Arial"/>
            </a:endParaRPr>
          </a:p>
        </p:txBody>
      </p:sp>
      <p:grpSp>
        <p:nvGrpSpPr>
          <p:cNvPr id="142" name="Group 5"/>
          <p:cNvGrpSpPr/>
          <p:nvPr/>
        </p:nvGrpSpPr>
        <p:grpSpPr>
          <a:xfrm>
            <a:off x="5072400" y="6451560"/>
            <a:ext cx="703080" cy="442080"/>
            <a:chOff x="5072400" y="6451560"/>
            <a:chExt cx="703080" cy="442080"/>
          </a:xfrm>
        </p:grpSpPr>
        <p:sp>
          <p:nvSpPr>
            <p:cNvPr id="143" name="CustomShape 6"/>
            <p:cNvSpPr/>
            <p:nvPr/>
          </p:nvSpPr>
          <p:spPr>
            <a:xfrm>
              <a:off x="5072400" y="6451560"/>
              <a:ext cx="703080" cy="442080"/>
            </a:xfrm>
            <a:custGeom>
              <a:avLst/>
              <a:gdLst/>
              <a:ahLst/>
              <a:rect l="l" t="t" r="r" b="b"/>
              <a:pathLst>
                <a:path w="1956" h="1231">
                  <a:moveTo>
                    <a:pt x="7" y="0"/>
                  </a:moveTo>
                  <a:lnTo>
                    <a:pt x="8" y="0"/>
                  </a:lnTo>
                  <a:cubicBezTo>
                    <a:pt x="7" y="0"/>
                    <a:pt x="5" y="0"/>
                    <a:pt x="4" y="1"/>
                  </a:cubicBezTo>
                  <a:cubicBezTo>
                    <a:pt x="3" y="2"/>
                    <a:pt x="2" y="3"/>
                    <a:pt x="1" y="4"/>
                  </a:cubicBezTo>
                  <a:cubicBezTo>
                    <a:pt x="0" y="5"/>
                    <a:pt x="0" y="7"/>
                    <a:pt x="0" y="8"/>
                  </a:cubicBezTo>
                  <a:lnTo>
                    <a:pt x="0" y="1222"/>
                  </a:lnTo>
                  <a:lnTo>
                    <a:pt x="0" y="1222"/>
                  </a:lnTo>
                  <a:cubicBezTo>
                    <a:pt x="0" y="1223"/>
                    <a:pt x="0" y="1225"/>
                    <a:pt x="1" y="1226"/>
                  </a:cubicBezTo>
                  <a:cubicBezTo>
                    <a:pt x="2" y="1227"/>
                    <a:pt x="3" y="1228"/>
                    <a:pt x="4" y="1229"/>
                  </a:cubicBezTo>
                  <a:cubicBezTo>
                    <a:pt x="5" y="1230"/>
                    <a:pt x="7" y="1230"/>
                    <a:pt x="8" y="1230"/>
                  </a:cubicBezTo>
                  <a:lnTo>
                    <a:pt x="1947" y="1230"/>
                  </a:lnTo>
                  <a:lnTo>
                    <a:pt x="1947" y="1230"/>
                  </a:lnTo>
                  <a:cubicBezTo>
                    <a:pt x="1948" y="1230"/>
                    <a:pt x="1950" y="1230"/>
                    <a:pt x="1951" y="1229"/>
                  </a:cubicBezTo>
                  <a:cubicBezTo>
                    <a:pt x="1952" y="1228"/>
                    <a:pt x="1953" y="1227"/>
                    <a:pt x="1954" y="1226"/>
                  </a:cubicBezTo>
                  <a:cubicBezTo>
                    <a:pt x="1955" y="1225"/>
                    <a:pt x="1955" y="1223"/>
                    <a:pt x="1955" y="1222"/>
                  </a:cubicBezTo>
                  <a:lnTo>
                    <a:pt x="1955" y="7"/>
                  </a:lnTo>
                  <a:lnTo>
                    <a:pt x="1955" y="8"/>
                  </a:lnTo>
                  <a:lnTo>
                    <a:pt x="1955" y="8"/>
                  </a:lnTo>
                  <a:cubicBezTo>
                    <a:pt x="1955" y="7"/>
                    <a:pt x="1955" y="5"/>
                    <a:pt x="1954" y="4"/>
                  </a:cubicBezTo>
                  <a:cubicBezTo>
                    <a:pt x="1953" y="3"/>
                    <a:pt x="1952" y="2"/>
                    <a:pt x="1951" y="1"/>
                  </a:cubicBezTo>
                  <a:cubicBezTo>
                    <a:pt x="1950" y="0"/>
                    <a:pt x="1948" y="0"/>
                    <a:pt x="1947" y="0"/>
                  </a:cubicBezTo>
                  <a:lnTo>
                    <a:pt x="7" y="0"/>
                  </a:lnTo>
                </a:path>
              </a:pathLst>
            </a:custGeom>
            <a:noFill/>
            <a:ln w="0">
              <a:noFill/>
            </a:ln>
          </p:spPr>
          <p:style>
            <a:lnRef idx="0"/>
            <a:fillRef idx="0"/>
            <a:effectRef idx="0"/>
            <a:fontRef idx="minor"/>
          </p:style>
        </p:sp>
        <p:sp>
          <p:nvSpPr>
            <p:cNvPr id="144" name="CustomShape 7"/>
            <p:cNvSpPr/>
            <p:nvPr/>
          </p:nvSpPr>
          <p:spPr>
            <a:xfrm>
              <a:off x="5072400" y="6451560"/>
              <a:ext cx="703080" cy="32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95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0A3A59-E41F-4B39-B1BB-E97BFE19F125}" type="slidenum">
                <a:rPr b="1" lang="en-GB" sz="1600" spc="-1" strike="noStrike">
                  <a:solidFill>
                    <a:srgbClr val="000080"/>
                  </a:solidFill>
                  <a:latin typeface="Times New Roman"/>
                  <a:ea typeface="DejaVu Sans"/>
                </a:rPr>
                <a:t>&lt;number&gt;</a:t>
              </a:fld>
              <a:endParaRPr b="0" lang="nl-BE" sz="1600" spc="-1" strike="noStrike">
                <a:latin typeface="Arial"/>
              </a:endParaRPr>
            </a:p>
          </p:txBody>
        </p:sp>
      </p:grpSp>
      <p:pic>
        <p:nvPicPr>
          <p:cNvPr id="145" name="" descr=""/>
          <p:cNvPicPr/>
          <p:nvPr/>
        </p:nvPicPr>
        <p:blipFill>
          <a:blip r:embed="rId3"/>
          <a:stretch/>
        </p:blipFill>
        <p:spPr>
          <a:xfrm>
            <a:off x="7310520" y="6352560"/>
            <a:ext cx="1652760" cy="429480"/>
          </a:xfrm>
          <a:prstGeom prst="rect">
            <a:avLst/>
          </a:prstGeom>
          <a:ln w="0">
            <a:noFill/>
          </a:ln>
        </p:spPr>
      </p:pic>
      <p:sp>
        <p:nvSpPr>
          <p:cNvPr id="146"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147" name="PlaceHolder 2"/>
          <p:cNvSpPr>
            <a:spLocks noGrp="1"/>
          </p:cNvSpPr>
          <p:nvPr>
            <p:ph type="body"/>
          </p:nvPr>
        </p:nvSpPr>
        <p:spPr>
          <a:xfrm>
            <a:off x="457200" y="1604520"/>
            <a:ext cx="401544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
        <p:nvSpPr>
          <p:cNvPr id="148" name="PlaceHolder 3"/>
          <p:cNvSpPr>
            <a:spLocks noGrp="1"/>
          </p:cNvSpPr>
          <p:nvPr>
            <p:ph type="body"/>
          </p:nvPr>
        </p:nvSpPr>
        <p:spPr>
          <a:xfrm>
            <a:off x="4674240" y="1604520"/>
            <a:ext cx="401544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flipH="1">
            <a:off x="3879360" y="547596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186" name="CustomShape 2"/>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187" name="CustomShape 3"/>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pic>
        <p:nvPicPr>
          <p:cNvPr id="188" name="" descr=""/>
          <p:cNvPicPr/>
          <p:nvPr/>
        </p:nvPicPr>
        <p:blipFill>
          <a:blip r:embed="rId2"/>
          <a:stretch/>
        </p:blipFill>
        <p:spPr>
          <a:xfrm>
            <a:off x="7310520" y="6352560"/>
            <a:ext cx="1652760" cy="429480"/>
          </a:xfrm>
          <a:prstGeom prst="rect">
            <a:avLst/>
          </a:prstGeom>
          <a:ln w="0">
            <a:noFill/>
          </a:ln>
        </p:spPr>
      </p:pic>
      <p:sp>
        <p:nvSpPr>
          <p:cNvPr id="1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nl-BE" sz="4400" spc="-1" strike="noStrike">
                <a:latin typeface="Arial"/>
              </a:rPr>
              <a:t>Click to edit the title text format</a:t>
            </a:r>
            <a:endParaRPr b="0" lang="nl-BE" sz="4400" spc="-1" strike="noStrike">
              <a:latin typeface="Arial"/>
            </a:endParaRPr>
          </a:p>
        </p:txBody>
      </p:sp>
      <p:sp>
        <p:nvSpPr>
          <p:cNvPr id="19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flipH="1">
            <a:off x="3879360" y="547596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228" name="CustomShape 2"/>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229" name="CustomShape 3"/>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pic>
        <p:nvPicPr>
          <p:cNvPr id="230" name="" descr=""/>
          <p:cNvPicPr/>
          <p:nvPr/>
        </p:nvPicPr>
        <p:blipFill>
          <a:blip r:embed="rId2"/>
          <a:stretch/>
        </p:blipFill>
        <p:spPr>
          <a:xfrm>
            <a:off x="7310520" y="6352560"/>
            <a:ext cx="1652760" cy="429480"/>
          </a:xfrm>
          <a:prstGeom prst="rect">
            <a:avLst/>
          </a:prstGeom>
          <a:ln w="0">
            <a:noFill/>
          </a:ln>
        </p:spPr>
      </p:pic>
      <p:sp>
        <p:nvSpPr>
          <p:cNvPr id="231"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232" name="PlaceHolder 2"/>
          <p:cNvSpPr>
            <a:spLocks noGrp="1"/>
          </p:cNvSpPr>
          <p:nvPr>
            <p:ph type="body"/>
          </p:nvPr>
        </p:nvSpPr>
        <p:spPr>
          <a:xfrm>
            <a:off x="457200" y="1604520"/>
            <a:ext cx="822888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flipH="1">
            <a:off x="3879360" y="547596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270" name="CustomShape 2"/>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271" name="CustomShape 3"/>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pic>
        <p:nvPicPr>
          <p:cNvPr id="272" name="" descr=""/>
          <p:cNvPicPr/>
          <p:nvPr/>
        </p:nvPicPr>
        <p:blipFill>
          <a:blip r:embed="rId2"/>
          <a:stretch/>
        </p:blipFill>
        <p:spPr>
          <a:xfrm>
            <a:off x="7310520" y="6352560"/>
            <a:ext cx="1652760" cy="429480"/>
          </a:xfrm>
          <a:prstGeom prst="rect">
            <a:avLst/>
          </a:prstGeom>
          <a:ln w="0">
            <a:noFill/>
          </a:ln>
        </p:spPr>
      </p:pic>
      <p:sp>
        <p:nvSpPr>
          <p:cNvPr id="273"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27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flipH="1">
            <a:off x="3879360" y="5475960"/>
            <a:ext cx="5263560" cy="138204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312" name="CustomShape 2"/>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sp>
        <p:nvSpPr>
          <p:cNvPr id="313" name="CustomShape 3"/>
          <p:cNvSpPr/>
          <p:nvPr/>
        </p:nvSpPr>
        <p:spPr>
          <a:xfrm flipV="1">
            <a:off x="360" y="-720"/>
            <a:ext cx="9143640" cy="2568600"/>
          </a:xfrm>
          <a:custGeom>
            <a:avLst/>
            <a:gdLst/>
            <a:ahLst/>
            <a:rect l="l" t="t" r="r" b="b"/>
            <a:pathLst>
              <a:path w="21600" h="21600">
                <a:moveTo>
                  <a:pt x="0" y="0"/>
                </a:moveTo>
                <a:lnTo>
                  <a:pt x="21600" y="21600"/>
                </a:lnTo>
                <a:lnTo>
                  <a:pt x="0" y="21600"/>
                </a:lnTo>
                <a:lnTo>
                  <a:pt x="0" y="0"/>
                </a:lnTo>
                <a:close/>
              </a:path>
            </a:pathLst>
          </a:custGeom>
          <a:solidFill>
            <a:srgbClr val="eeeeee"/>
          </a:solidFill>
          <a:ln w="0">
            <a:solidFill>
              <a:srgbClr val="eeeeee"/>
            </a:solidFill>
          </a:ln>
        </p:spPr>
        <p:style>
          <a:lnRef idx="0"/>
          <a:fillRef idx="0"/>
          <a:effectRef idx="0"/>
          <a:fontRef idx="minor"/>
        </p:style>
      </p:sp>
      <p:pic>
        <p:nvPicPr>
          <p:cNvPr id="314" name="" descr=""/>
          <p:cNvPicPr/>
          <p:nvPr/>
        </p:nvPicPr>
        <p:blipFill>
          <a:blip r:embed="rId2"/>
          <a:stretch/>
        </p:blipFill>
        <p:spPr>
          <a:xfrm>
            <a:off x="7310520" y="6352560"/>
            <a:ext cx="1652760" cy="429480"/>
          </a:xfrm>
          <a:prstGeom prst="rect">
            <a:avLst/>
          </a:prstGeom>
          <a:ln w="0">
            <a:noFill/>
          </a:ln>
        </p:spPr>
      </p:pic>
      <p:sp>
        <p:nvSpPr>
          <p:cNvPr id="315" name="PlaceHolder 1"/>
          <p:cNvSpPr>
            <a:spLocks noGrp="1"/>
          </p:cNvSpPr>
          <p:nvPr>
            <p:ph type="title"/>
          </p:nvPr>
        </p:nvSpPr>
        <p:spPr>
          <a:xfrm>
            <a:off x="580320" y="273240"/>
            <a:ext cx="8105400" cy="1144440"/>
          </a:xfrm>
          <a:prstGeom prst="rect">
            <a:avLst/>
          </a:prstGeom>
          <a:noFill/>
          <a:ln w="0">
            <a:noFill/>
          </a:ln>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316" name="PlaceHolder 2"/>
          <p:cNvSpPr>
            <a:spLocks noGrp="1"/>
          </p:cNvSpPr>
          <p:nvPr>
            <p:ph type="body"/>
          </p:nvPr>
        </p:nvSpPr>
        <p:spPr>
          <a:xfrm>
            <a:off x="457200" y="1604520"/>
            <a:ext cx="401544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
        <p:nvSpPr>
          <p:cNvPr id="317" name="PlaceHolder 3"/>
          <p:cNvSpPr>
            <a:spLocks noGrp="1"/>
          </p:cNvSpPr>
          <p:nvPr>
            <p:ph type="body"/>
          </p:nvPr>
        </p:nvSpPr>
        <p:spPr>
          <a:xfrm>
            <a:off x="4674240" y="1604520"/>
            <a:ext cx="401544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image" Target="../media/image27.pn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0.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5.gif"/><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3.wmf"/><Relationship Id="rId3" Type="http://schemas.openxmlformats.org/officeDocument/2006/relationships/image" Target="../media/image44.png"/><Relationship Id="rId4" Type="http://schemas.openxmlformats.org/officeDocument/2006/relationships/image" Target="../media/image45.jpeg"/><Relationship Id="rId5" Type="http://schemas.openxmlformats.org/officeDocument/2006/relationships/image" Target="../media/image46.jpeg"/><Relationship Id="rId6" Type="http://schemas.openxmlformats.org/officeDocument/2006/relationships/image" Target="../media/image47.png"/><Relationship Id="rId7"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9.png"/><Relationship Id="rId3" Type="http://schemas.openxmlformats.org/officeDocument/2006/relationships/slideLayout" Target="../slideLayouts/slideLayout13.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6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61.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slideLayout" Target="../slideLayouts/slideLayout77.xml"/>
</Relationships>
</file>

<file path=ppt/slides/_rels/slide65.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jpeg"/><Relationship Id="rId3"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png"/><Relationship Id="rId3"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88.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77.xml"/>
</Relationships>
</file>

<file path=ppt/slides/_rels/slide7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7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0" y="0"/>
            <a:ext cx="9143640" cy="6857640"/>
          </a:xfrm>
          <a:prstGeom prst="rect">
            <a:avLst/>
          </a:prstGeom>
          <a:ln w="0">
            <a:noFill/>
          </a:ln>
        </p:spPr>
      </p:pic>
      <p:sp>
        <p:nvSpPr>
          <p:cNvPr id="361" name="TextShape 1"/>
          <p:cNvSpPr/>
          <p:nvPr/>
        </p:nvSpPr>
        <p:spPr>
          <a:xfrm>
            <a:off x="1474920" y="1801080"/>
            <a:ext cx="7772040" cy="1143000"/>
          </a:xfrm>
          <a:prstGeom prst="rect">
            <a:avLst/>
          </a:prstGeom>
          <a:noFill/>
          <a:ln w="0">
            <a:noFill/>
          </a:ln>
        </p:spPr>
        <p:style>
          <a:lnRef idx="0"/>
          <a:fillRef idx="0"/>
          <a:effectRef idx="0"/>
          <a:fontRef idx="minor"/>
        </p:style>
        <p:txBody>
          <a:bodyPr lIns="90000" rIns="90000" tIns="46800" bIns="46800" anchor="ctr">
            <a:noAutofit/>
          </a:bodyPr>
          <a:p>
            <a:pPr algn="ctr">
              <a:lnSpc>
                <a:spcPct val="97000"/>
              </a:lnSpc>
              <a:buNone/>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GB" sz="4400" spc="-1" strike="noStrike">
                <a:solidFill>
                  <a:srgbClr val="ffffff"/>
                </a:solidFill>
                <a:latin typeface="Arial Narrow"/>
              </a:rPr>
              <a:t>Wireless</a:t>
            </a:r>
            <a:endParaRPr b="0" lang="nl-BE" sz="4400" spc="-1" strike="noStrike">
              <a:latin typeface="Arial"/>
            </a:endParaRPr>
          </a:p>
        </p:txBody>
      </p:sp>
      <p:sp>
        <p:nvSpPr>
          <p:cNvPr id="362" name="TextShape 2"/>
          <p:cNvSpPr/>
          <p:nvPr/>
        </p:nvSpPr>
        <p:spPr>
          <a:xfrm>
            <a:off x="2967120" y="2772360"/>
            <a:ext cx="6781320" cy="1752480"/>
          </a:xfrm>
          <a:prstGeom prst="rect">
            <a:avLst/>
          </a:prstGeom>
          <a:noFill/>
          <a:ln w="0">
            <a:noFill/>
          </a:ln>
        </p:spPr>
        <p:style>
          <a:lnRef idx="0"/>
          <a:fillRef idx="0"/>
          <a:effectRef idx="0"/>
          <a:fontRef idx="minor"/>
        </p:style>
        <p:txBody>
          <a:bodyPr lIns="90000" rIns="90000" tIns="46800" bIns="46800" anchor="t">
            <a:noAutofit/>
          </a:bodyPr>
          <a:p>
            <a:pPr algn="ctr">
              <a:lnSpc>
                <a:spcPct val="95000"/>
              </a:lnSpc>
              <a:spcBef>
                <a:spcPts val="598"/>
              </a:spcBef>
              <a:buNone/>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GB" sz="2400" spc="-1" strike="noStrike">
                <a:solidFill>
                  <a:srgbClr val="ffffff"/>
                </a:solidFill>
                <a:latin typeface="Times New Roman"/>
              </a:rPr>
              <a:t>WiFi</a:t>
            </a:r>
            <a:endParaRPr b="0" lang="nl-BE" sz="2400" spc="-1" strike="noStrike">
              <a:latin typeface="Arial"/>
            </a:endParaRPr>
          </a:p>
          <a:p>
            <a:pPr algn="ctr">
              <a:lnSpc>
                <a:spcPct val="95000"/>
              </a:lnSpc>
              <a:spcBef>
                <a:spcPts val="598"/>
              </a:spcBef>
              <a:buNone/>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Extended Service Set</a:t>
            </a:r>
            <a:endParaRPr b="0" lang="nl-BE" sz="2800" spc="-1" strike="noStrike">
              <a:latin typeface="Arial"/>
            </a:endParaRPr>
          </a:p>
        </p:txBody>
      </p:sp>
      <p:sp>
        <p:nvSpPr>
          <p:cNvPr id="411"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Meerdere AP’s vormen een ESS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AP’s zenden regelmatig beacons uit</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Draadloze apparaten scannen en ontdekken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Authenticatie en associatie met een AP</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Aanliggende AP’s gebruiken verschillende ‘radio kanalen’</a:t>
            </a:r>
            <a:endParaRPr b="0" lang="nl-BE" sz="2400" spc="-1" strike="noStrike">
              <a:latin typeface="Arial"/>
            </a:endParaRPr>
          </a:p>
        </p:txBody>
      </p:sp>
      <p:sp>
        <p:nvSpPr>
          <p:cNvPr id="412" name="CustomShape 3"/>
          <p:cNvSpPr/>
          <p:nvPr/>
        </p:nvSpPr>
        <p:spPr>
          <a:xfrm>
            <a:off x="2266560" y="5023080"/>
            <a:ext cx="3018240" cy="920880"/>
          </a:xfrm>
          <a:prstGeom prst="ellipse">
            <a:avLst/>
          </a:prstGeom>
          <a:solidFill>
            <a:srgbClr val="ffff99">
              <a:alpha val="51000"/>
            </a:srgbClr>
          </a:solidFill>
          <a:ln w="9360">
            <a:solidFill>
              <a:srgbClr val="000000"/>
            </a:solidFill>
            <a:round/>
          </a:ln>
        </p:spPr>
        <p:style>
          <a:lnRef idx="0"/>
          <a:fillRef idx="0"/>
          <a:effectRef idx="0"/>
          <a:fontRef idx="minor"/>
        </p:style>
      </p:sp>
      <p:pic>
        <p:nvPicPr>
          <p:cNvPr id="413" name="Picture 12" descr=""/>
          <p:cNvPicPr/>
          <p:nvPr/>
        </p:nvPicPr>
        <p:blipFill>
          <a:blip r:embed="rId1"/>
          <a:stretch/>
        </p:blipFill>
        <p:spPr>
          <a:xfrm>
            <a:off x="3224520" y="4350240"/>
            <a:ext cx="555480" cy="335520"/>
          </a:xfrm>
          <a:prstGeom prst="rect">
            <a:avLst/>
          </a:prstGeom>
          <a:ln w="0">
            <a:noFill/>
          </a:ln>
        </p:spPr>
      </p:pic>
      <p:sp>
        <p:nvSpPr>
          <p:cNvPr id="414" name="Line 4"/>
          <p:cNvSpPr/>
          <p:nvPr/>
        </p:nvSpPr>
        <p:spPr>
          <a:xfrm flipH="1">
            <a:off x="2389320" y="4674600"/>
            <a:ext cx="910080" cy="618480"/>
          </a:xfrm>
          <a:prstGeom prst="line">
            <a:avLst/>
          </a:prstGeom>
          <a:ln w="9360">
            <a:solidFill>
              <a:srgbClr val="000000"/>
            </a:solidFill>
            <a:round/>
          </a:ln>
        </p:spPr>
        <p:style>
          <a:lnRef idx="0"/>
          <a:fillRef idx="0"/>
          <a:effectRef idx="0"/>
          <a:fontRef idx="minor"/>
        </p:style>
      </p:sp>
      <p:sp>
        <p:nvSpPr>
          <p:cNvPr id="415" name="Line 5"/>
          <p:cNvSpPr/>
          <p:nvPr/>
        </p:nvSpPr>
        <p:spPr>
          <a:xfrm>
            <a:off x="3829320" y="4665600"/>
            <a:ext cx="1209960" cy="565200"/>
          </a:xfrm>
          <a:prstGeom prst="line">
            <a:avLst/>
          </a:prstGeom>
          <a:ln w="9360">
            <a:solidFill>
              <a:srgbClr val="000000"/>
            </a:solidFill>
            <a:round/>
          </a:ln>
        </p:spPr>
        <p:style>
          <a:lnRef idx="0"/>
          <a:fillRef idx="0"/>
          <a:effectRef idx="0"/>
          <a:fontRef idx="minor"/>
        </p:style>
      </p:sp>
      <p:pic>
        <p:nvPicPr>
          <p:cNvPr id="416" name="Picture 19" descr=""/>
          <p:cNvPicPr/>
          <p:nvPr/>
        </p:nvPicPr>
        <p:blipFill>
          <a:blip r:embed="rId2"/>
          <a:stretch/>
        </p:blipFill>
        <p:spPr>
          <a:xfrm>
            <a:off x="5759280" y="4350240"/>
            <a:ext cx="555480" cy="335520"/>
          </a:xfrm>
          <a:prstGeom prst="rect">
            <a:avLst/>
          </a:prstGeom>
          <a:ln w="0">
            <a:noFill/>
          </a:ln>
        </p:spPr>
      </p:pic>
      <p:sp>
        <p:nvSpPr>
          <p:cNvPr id="417" name="Line 6"/>
          <p:cNvSpPr/>
          <p:nvPr/>
        </p:nvSpPr>
        <p:spPr>
          <a:xfrm flipH="1">
            <a:off x="5119920" y="4674600"/>
            <a:ext cx="714240" cy="635040"/>
          </a:xfrm>
          <a:prstGeom prst="line">
            <a:avLst/>
          </a:prstGeom>
          <a:ln w="9360">
            <a:solidFill>
              <a:srgbClr val="000000"/>
            </a:solidFill>
            <a:round/>
          </a:ln>
        </p:spPr>
        <p:style>
          <a:lnRef idx="0"/>
          <a:fillRef idx="0"/>
          <a:effectRef idx="0"/>
          <a:fontRef idx="minor"/>
        </p:style>
      </p:sp>
      <p:sp>
        <p:nvSpPr>
          <p:cNvPr id="418" name="Line 7"/>
          <p:cNvSpPr/>
          <p:nvPr/>
        </p:nvSpPr>
        <p:spPr>
          <a:xfrm>
            <a:off x="6364440" y="4665600"/>
            <a:ext cx="1371240" cy="540000"/>
          </a:xfrm>
          <a:prstGeom prst="line">
            <a:avLst/>
          </a:prstGeom>
          <a:ln w="9360">
            <a:solidFill>
              <a:srgbClr val="000000"/>
            </a:solidFill>
            <a:round/>
          </a:ln>
        </p:spPr>
        <p:style>
          <a:lnRef idx="0"/>
          <a:fillRef idx="0"/>
          <a:effectRef idx="0"/>
          <a:fontRef idx="minor"/>
        </p:style>
      </p:sp>
      <p:pic>
        <p:nvPicPr>
          <p:cNvPr id="419" name="Picture 47" descr=""/>
          <p:cNvPicPr/>
          <p:nvPr/>
        </p:nvPicPr>
        <p:blipFill>
          <a:blip r:embed="rId3"/>
          <a:stretch/>
        </p:blipFill>
        <p:spPr>
          <a:xfrm>
            <a:off x="4417200" y="5293080"/>
            <a:ext cx="467280" cy="332640"/>
          </a:xfrm>
          <a:prstGeom prst="rect">
            <a:avLst/>
          </a:prstGeom>
          <a:ln w="9360">
            <a:noFill/>
          </a:ln>
        </p:spPr>
      </p:pic>
      <p:sp>
        <p:nvSpPr>
          <p:cNvPr id="420" name="CustomShape 8"/>
          <p:cNvSpPr/>
          <p:nvPr/>
        </p:nvSpPr>
        <p:spPr>
          <a:xfrm>
            <a:off x="3933720" y="4399560"/>
            <a:ext cx="507960" cy="394560"/>
          </a:xfrm>
          <a:prstGeom prst="rect">
            <a:avLst/>
          </a:prstGeom>
          <a:noFill/>
          <a:ln w="936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Calibri"/>
                <a:ea typeface="DejaVu Sans"/>
              </a:rPr>
              <a:t>AP</a:t>
            </a:r>
            <a:endParaRPr b="0" lang="nl-BE" sz="2000" spc="-1" strike="noStrike">
              <a:latin typeface="Arial"/>
            </a:endParaRPr>
          </a:p>
        </p:txBody>
      </p:sp>
      <p:sp>
        <p:nvSpPr>
          <p:cNvPr id="421" name="CustomShape 9"/>
          <p:cNvSpPr/>
          <p:nvPr/>
        </p:nvSpPr>
        <p:spPr>
          <a:xfrm>
            <a:off x="6434280" y="4399560"/>
            <a:ext cx="507960" cy="394560"/>
          </a:xfrm>
          <a:prstGeom prst="rect">
            <a:avLst/>
          </a:prstGeom>
          <a:noFill/>
          <a:ln w="936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Calibri"/>
                <a:ea typeface="DejaVu Sans"/>
              </a:rPr>
              <a:t>AP</a:t>
            </a:r>
            <a:endParaRPr b="0" lang="nl-BE" sz="2000" spc="-1" strike="noStrike">
              <a:latin typeface="Arial"/>
            </a:endParaRPr>
          </a:p>
        </p:txBody>
      </p:sp>
      <p:sp>
        <p:nvSpPr>
          <p:cNvPr id="422" name="CustomShape 10"/>
          <p:cNvSpPr/>
          <p:nvPr/>
        </p:nvSpPr>
        <p:spPr>
          <a:xfrm>
            <a:off x="5020560" y="5023080"/>
            <a:ext cx="3018240" cy="920880"/>
          </a:xfrm>
          <a:prstGeom prst="ellipse">
            <a:avLst/>
          </a:prstGeom>
          <a:solidFill>
            <a:srgbClr val="ffff99">
              <a:alpha val="51000"/>
            </a:srgbClr>
          </a:solidFill>
          <a:ln w="9360">
            <a:solidFill>
              <a:srgbClr val="000000"/>
            </a:solidFill>
            <a:round/>
          </a:ln>
        </p:spPr>
        <p:style>
          <a:lnRef idx="0"/>
          <a:fillRef idx="0"/>
          <a:effectRef idx="0"/>
          <a:fontRef idx="minor"/>
        </p:style>
      </p:sp>
      <p:pic>
        <p:nvPicPr>
          <p:cNvPr id="423" name="Picture 60" descr=""/>
          <p:cNvPicPr/>
          <p:nvPr/>
        </p:nvPicPr>
        <p:blipFill>
          <a:blip r:embed="rId4"/>
          <a:stretch/>
        </p:blipFill>
        <p:spPr>
          <a:xfrm>
            <a:off x="1634760" y="4350240"/>
            <a:ext cx="555120" cy="335520"/>
          </a:xfrm>
          <a:prstGeom prst="rect">
            <a:avLst/>
          </a:prstGeom>
          <a:ln w="0">
            <a:noFill/>
          </a:ln>
        </p:spPr>
      </p:pic>
      <p:pic>
        <p:nvPicPr>
          <p:cNvPr id="424" name="Picture 61" descr=""/>
          <p:cNvPicPr/>
          <p:nvPr/>
        </p:nvPicPr>
        <p:blipFill>
          <a:blip r:embed="rId5"/>
          <a:stretch/>
        </p:blipFill>
        <p:spPr>
          <a:xfrm>
            <a:off x="7579080" y="4350240"/>
            <a:ext cx="555120" cy="335520"/>
          </a:xfrm>
          <a:prstGeom prst="rect">
            <a:avLst/>
          </a:prstGeom>
          <a:ln w="0">
            <a:noFill/>
          </a:ln>
        </p:spPr>
      </p:pic>
      <p:sp>
        <p:nvSpPr>
          <p:cNvPr id="425" name="CustomShape 11"/>
          <p:cNvSpPr/>
          <p:nvPr/>
        </p:nvSpPr>
        <p:spPr>
          <a:xfrm>
            <a:off x="1703880" y="3825000"/>
            <a:ext cx="6328080" cy="511920"/>
          </a:xfrm>
          <a:prstGeom prst="rect">
            <a:avLst/>
          </a:prstGeom>
          <a:solidFill>
            <a:srgbClr val="0000ff"/>
          </a:solidFill>
          <a:ln w="9360">
            <a:solidFill>
              <a:srgbClr val="000000"/>
            </a:solidFill>
            <a:miter/>
          </a:ln>
        </p:spPr>
        <p:style>
          <a:lnRef idx="0"/>
          <a:fillRef idx="0"/>
          <a:effectRef idx="0"/>
          <a:fontRef idx="minor"/>
        </p:style>
        <p:txBody>
          <a:bodyPr wrap="none"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Calibri"/>
                <a:ea typeface="DejaVu Sans"/>
              </a:rPr>
              <a:t>Backbone Structuur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Hot Spots</a:t>
            </a:r>
            <a:endParaRPr b="0" lang="nl-BE" sz="2800" spc="-1" strike="noStrike">
              <a:latin typeface="Arial"/>
            </a:endParaRPr>
          </a:p>
        </p:txBody>
      </p:sp>
      <p:sp>
        <p:nvSpPr>
          <p:cNvPr id="42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hotspot is een locatie waar internet wordt aangeboden over een gedeelde verbinding via een enkele router</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restaurant, treinstation, benzinestation,....</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p:nvPr/>
        </p:nvSpPr>
        <p:spPr>
          <a:xfrm>
            <a:off x="864720" y="442800"/>
            <a:ext cx="7954560" cy="1097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Radio Onderdelen</a:t>
            </a:r>
            <a:endParaRPr b="0" lang="nl-BE" sz="2800" spc="-1" strike="noStrike">
              <a:latin typeface="Arial"/>
            </a:endParaRPr>
          </a:p>
        </p:txBody>
      </p:sp>
      <p:sp>
        <p:nvSpPr>
          <p:cNvPr id="429"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IEEE 802.11 gebruikt een aantal functies om radio communicatie te doen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Verschillende modulatie technieken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Frequency Hopping Spread Spectrum</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OFDM (Orthogonal Frequency Division Multiplexing)</a:t>
            </a:r>
            <a:endParaRPr b="0" lang="nl-BE" sz="2400" spc="-1" strike="noStrike">
              <a:latin typeface="Arial"/>
            </a:endParaRPr>
          </a:p>
          <a:p>
            <a:pPr>
              <a:lnSpc>
                <a:spcPct val="100000"/>
              </a:lnSpc>
              <a:spcBef>
                <a:spcPts val="598"/>
              </a:spcBef>
              <a:buNone/>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endParaRPr b="0" lang="nl-BE" sz="2400" spc="-1" strike="noStrike">
              <a:latin typeface="Arial"/>
            </a:endParaRPr>
          </a:p>
          <a:p>
            <a:pPr>
              <a:lnSpc>
                <a:spcPct val="100000"/>
              </a:lnSpc>
              <a:spcBef>
                <a:spcPts val="598"/>
              </a:spcBef>
              <a:buNone/>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Picture 2" descr=""/>
          <p:cNvPicPr/>
          <p:nvPr/>
        </p:nvPicPr>
        <p:blipFill>
          <a:blip r:embed="rId1"/>
          <a:srcRect l="0" t="0" r="0" b="9077"/>
          <a:stretch/>
        </p:blipFill>
        <p:spPr>
          <a:xfrm>
            <a:off x="5115960" y="1105200"/>
            <a:ext cx="3436920" cy="4525560"/>
          </a:xfrm>
          <a:prstGeom prst="rect">
            <a:avLst/>
          </a:prstGeom>
          <a:ln w="9360">
            <a:noFill/>
          </a:ln>
        </p:spPr>
      </p:pic>
      <p:sp>
        <p:nvSpPr>
          <p:cNvPr id="431" name="CustomShape 1"/>
          <p:cNvSpPr/>
          <p:nvPr/>
        </p:nvSpPr>
        <p:spPr>
          <a:xfrm>
            <a:off x="157680" y="1419840"/>
            <a:ext cx="3123360" cy="821160"/>
          </a:xfrm>
          <a:prstGeom prst="rect">
            <a:avLst/>
          </a:prstGeom>
          <a:noFill/>
          <a:ln w="9360">
            <a:noFill/>
          </a:ln>
        </p:spPr>
        <p:style>
          <a:lnRef idx="0"/>
          <a:fillRef idx="0"/>
          <a:effectRef idx="0"/>
          <a:fontRef idx="minor"/>
        </p:style>
        <p:txBody>
          <a:bodyPr lIns="90000" rIns="90000" tIns="45000" bIns="45000" anchor="t">
            <a:spAutoFit/>
          </a:bodyPr>
          <a:p>
            <a:pPr>
              <a:lnSpc>
                <a:spcPct val="100000"/>
              </a:lnSpc>
              <a:buNone/>
            </a:pPr>
            <a:endParaRPr b="0" lang="nl-BE" sz="2400" spc="-1" strike="noStrike">
              <a:latin typeface="Arial"/>
            </a:endParaRPr>
          </a:p>
          <a:p>
            <a:pPr>
              <a:lnSpc>
                <a:spcPct val="100000"/>
              </a:lnSpc>
              <a:buNone/>
            </a:pPr>
            <a:endParaRPr b="0" lang="nl-BE" sz="2400" spc="-1" strike="noStrike">
              <a:latin typeface="Arial"/>
            </a:endParaRPr>
          </a:p>
        </p:txBody>
      </p:sp>
      <p:sp>
        <p:nvSpPr>
          <p:cNvPr id="432" name="TextShape 2"/>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Digitale modulatie</a:t>
            </a:r>
            <a:endParaRPr b="0" lang="nl-BE" sz="2800" spc="-1" strike="noStrike">
              <a:latin typeface="Arial"/>
            </a:endParaRPr>
          </a:p>
        </p:txBody>
      </p:sp>
      <p:sp>
        <p:nvSpPr>
          <p:cNvPr id="433" name="TextShape 3"/>
          <p:cNvSpPr/>
          <p:nvPr/>
        </p:nvSpPr>
        <p:spPr>
          <a:xfrm>
            <a:off x="806760" y="1661760"/>
            <a:ext cx="40150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 een draaggolf</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br>
              <a:rPr sz="1800"/>
            </a:br>
            <a:br>
              <a:rPr sz="1800"/>
            </a:br>
            <a:r>
              <a:rPr b="1" lang="en-US" sz="2400" spc="-1" strike="noStrike">
                <a:solidFill>
                  <a:srgbClr val="000000"/>
                </a:solidFill>
                <a:latin typeface="Times New Roman"/>
              </a:rPr>
              <a:t>(b) digitaal input signaal</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br>
              <a:rPr sz="1800"/>
            </a:br>
            <a:br>
              <a:rPr sz="1800"/>
            </a:br>
            <a:r>
              <a:rPr b="1" lang="en-US" sz="2400" spc="-1" strike="noStrike">
                <a:solidFill>
                  <a:srgbClr val="000000"/>
                </a:solidFill>
                <a:latin typeface="Times New Roman"/>
              </a:rPr>
              <a:t>(c) amplitude shift keying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br>
              <a:rPr sz="1800"/>
            </a:br>
            <a:br>
              <a:rPr sz="1800"/>
            </a:br>
            <a:r>
              <a:rPr b="1" lang="en-US" sz="2400" spc="-1" strike="noStrike">
                <a:solidFill>
                  <a:srgbClr val="000000"/>
                </a:solidFill>
                <a:latin typeface="Times New Roman"/>
              </a:rPr>
              <a:t>(d) frequency shift keying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802.11n of WiFi-4</a:t>
            </a:r>
            <a:endParaRPr b="0" lang="nl-BE" sz="2800" spc="-1" strike="noStrike">
              <a:latin typeface="Arial"/>
            </a:endParaRPr>
          </a:p>
        </p:txBody>
      </p:sp>
      <p:sp>
        <p:nvSpPr>
          <p:cNvPr id="435"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IEEE Standaard op 11 sept 2009</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Draft-N standaarden waren gelukkig compatibel</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Dual band</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Werkt op 2,4 GHz en 5,2 GHz</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MIMO</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Multiple Input Multiple Output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Tot 4 kanalen parallel</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Meerdere antennes nodig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Channelbonding</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Bundelen van 2 kanalen (20MHz + 20 MHz) op de 5,2 GHz band</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802.11 ac of Wi-Fi 5</a:t>
            </a:r>
            <a:endParaRPr b="0" lang="nl-BE" sz="2800" spc="-1" strike="noStrike">
              <a:latin typeface="Arial"/>
            </a:endParaRPr>
          </a:p>
        </p:txBody>
      </p:sp>
      <p:sp>
        <p:nvSpPr>
          <p:cNvPr id="437"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Standaard goedgekeurd eind 2013</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256 QAM modulatie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Bandbreedte voor apparaten: 80 MHz tot 160 MHz</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Enkel 5 GHz band </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MIMO tot 8 kanalen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Gigabit snelheden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Antennes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APs hebben tot 8 antennes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Apparaten tot 2 antennes</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7"/>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802.11 ax of Wi-Fi 6 – Wi-Fi 6E</a:t>
            </a:r>
            <a:endParaRPr b="0" lang="nl-BE" sz="2800" spc="-1" strike="noStrike">
              <a:latin typeface="Arial"/>
            </a:endParaRPr>
          </a:p>
        </p:txBody>
      </p:sp>
      <p:sp>
        <p:nvSpPr>
          <p:cNvPr id="439" name="TextShape 8"/>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Standaard goedgekeurd eind 2019</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OFDM (zie GSM technologie)</a:t>
            </a:r>
            <a:endParaRPr b="0" lang="nl-BE" sz="2400" spc="-1" strike="noStrike">
              <a:latin typeface="Arial"/>
            </a:endParaRPr>
          </a:p>
          <a:p>
            <a:pPr lvl="1" marL="432000" indent="-216000">
              <a:lnSpc>
                <a:spcPct val="100000"/>
              </a:lnSpc>
              <a:spcBef>
                <a:spcPts val="598"/>
              </a:spcBef>
              <a:buClr>
                <a:srgbClr val="000000"/>
              </a:buClr>
              <a:buSzPct val="45000"/>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Netwerkverbetering 300% door minder botsingen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Zowel 2,4 als  5 GHz band</a:t>
            </a:r>
            <a:endParaRPr b="0" lang="nl-BE" sz="2400" spc="-1" strike="noStrike">
              <a:latin typeface="Arial"/>
            </a:endParaRPr>
          </a:p>
          <a:p>
            <a:pPr lvl="1" marL="432000" indent="-216000">
              <a:lnSpc>
                <a:spcPct val="100000"/>
              </a:lnSpc>
              <a:spcBef>
                <a:spcPts val="598"/>
              </a:spcBef>
              <a:buClr>
                <a:srgbClr val="000000"/>
              </a:buClr>
              <a:buSzPct val="45000"/>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WiFi 6E heeft extra 6G band</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Snelheid tot 10 Gbps (37% beter dan 802.11 ac)</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MiMo (multiple input, multiple output)</a:t>
            </a:r>
            <a:endParaRPr b="0" lang="nl-BE" sz="2400" spc="-1" strike="noStrike">
              <a:latin typeface="Arial"/>
            </a:endParaRPr>
          </a:p>
          <a:p>
            <a:pPr lvl="1" marL="432000" indent="-216000">
              <a:lnSpc>
                <a:spcPct val="100000"/>
              </a:lnSpc>
              <a:spcBef>
                <a:spcPts val="598"/>
              </a:spcBef>
              <a:buClr>
                <a:srgbClr val="000000"/>
              </a:buClr>
              <a:buSzPct val="45000"/>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Concurrente verbindingen van/naar AP</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Apparaten</a:t>
            </a:r>
            <a:endParaRPr b="0" lang="nl-BE" sz="2800" spc="-1" strike="noStrike">
              <a:latin typeface="Arial"/>
            </a:endParaRPr>
          </a:p>
        </p:txBody>
      </p:sp>
      <p:sp>
        <p:nvSpPr>
          <p:cNvPr id="441"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Netwerkkaarten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Access points (AP)</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Repeaters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Bridges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Switches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Routers en ‘gateways’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Antennes</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Draadloze Netwerkkaarten</a:t>
            </a:r>
            <a:endParaRPr b="0" lang="nl-BE" sz="2800" spc="-1" strike="noStrike">
              <a:latin typeface="Arial"/>
            </a:endParaRPr>
          </a:p>
        </p:txBody>
      </p:sp>
      <p:sp>
        <p:nvSpPr>
          <p:cNvPr id="443" name="TextShape 2"/>
          <p:cNvSpPr/>
          <p:nvPr/>
        </p:nvSpPr>
        <p:spPr>
          <a:xfrm>
            <a:off x="380880" y="1600200"/>
            <a:ext cx="84574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Verschillende opties bij netwerkkaarten (NICs)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Soort interface (intern, USB, PCI, PCMCIA)</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Draadloze standaard (802.11a/b/g/n, Bluetooth,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Soort antenne (los, vast)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Power output (30 mW, 40 mW, 50 mW, 200 mW)</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Power modes (PSP, CAM)</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Power output</a:t>
            </a:r>
            <a:endParaRPr b="0" lang="nl-BE" sz="2800" spc="-1" strike="noStrike">
              <a:latin typeface="Arial"/>
            </a:endParaRPr>
          </a:p>
        </p:txBody>
      </p:sp>
      <p:sp>
        <p:nvSpPr>
          <p:cNvPr id="445"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Verschillende "power" beheer</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Constant Awake Mode (CAM)</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Power Saving </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NIC wordt in een slaapmodus gezet na een bepaalde tijd van inactiviteit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Periodisch wordt de NIC terug aangeschakeld om mogelijk netwerkverkeer te verwerken</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modes en topologiën</a:t>
            </a:r>
            <a:endParaRPr b="0" lang="nl-BE" sz="2800" spc="-1" strike="noStrike">
              <a:latin typeface="Arial"/>
            </a:endParaRPr>
          </a:p>
        </p:txBody>
      </p:sp>
      <p:sp>
        <p:nvSpPr>
          <p:cNvPr id="364" name="TextShape 2"/>
          <p:cNvSpPr/>
          <p:nvPr/>
        </p:nvSpPr>
        <p:spPr>
          <a:xfrm>
            <a:off x="457200" y="1600200"/>
            <a:ext cx="8228880" cy="46476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Draadloze netwerken kunnen in twee modi opereren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Ad-hoc</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Infrastructure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Meestal worden WLANs in infrastructure mode gebruikt</a:t>
            </a:r>
            <a:endParaRPr b="0" lang="nl-BE" sz="2400" spc="-1" strike="noStrike">
              <a:latin typeface="Arial"/>
            </a:endParaRPr>
          </a:p>
        </p:txBody>
      </p:sp>
      <p:grpSp>
        <p:nvGrpSpPr>
          <p:cNvPr id="365" name="Group 3"/>
          <p:cNvGrpSpPr/>
          <p:nvPr/>
        </p:nvGrpSpPr>
        <p:grpSpPr>
          <a:xfrm>
            <a:off x="360" y="360"/>
            <a:ext cx="2147482800" cy="2147482800"/>
            <a:chOff x="360" y="360"/>
            <a:chExt cx="2147482800" cy="2147482800"/>
          </a:xfrm>
        </p:grpSpPr>
        <p:sp>
          <p:nvSpPr>
            <p:cNvPr id="366" name="TextShape 4"/>
            <p:cNvSpPr/>
            <p:nvPr/>
          </p:nvSpPr>
          <p:spPr>
            <a:xfrm rot="10800000">
              <a:off x="360" y="360"/>
              <a:ext cx="2147482800" cy="2147482800"/>
            </a:xfrm>
            <a:prstGeom prst="rect">
              <a:avLst/>
            </a:prstGeom>
            <a:noFill/>
            <a:ln w="0">
              <a:noFill/>
            </a:ln>
          </p:spPr>
          <p:style>
            <a:lnRef idx="0"/>
            <a:fillRef idx="0"/>
            <a:effectRef idx="0"/>
            <a:fontRef idx="minor"/>
          </p:style>
          <p:txBody>
            <a:bodyPr lIns="90000" rIns="90000" tIns="45000" bIns="45000" anchor="t" anchorCtr="1">
              <a:noAutofit/>
            </a:bodyPr>
            <a:p>
              <a:pPr>
                <a:lnSpc>
                  <a:spcPct val="100000"/>
                </a:lnSpc>
                <a:buNone/>
              </a:pPr>
              <a:r>
                <a:rPr b="0" lang="en-US" sz="2400" spc="-1" strike="noStrike">
                  <a:solidFill>
                    <a:srgbClr val="000000"/>
                  </a:solidFill>
                  <a:latin typeface="Times New Roman"/>
                </a:rPr>
                <a:t>Wireless</a:t>
              </a:r>
              <a:endParaRPr b="0" lang="nl-BE" sz="2400" spc="-1" strike="noStrike">
                <a:latin typeface="Arial"/>
              </a:endParaRPr>
            </a:p>
          </p:txBody>
        </p:sp>
        <p:sp>
          <p:nvSpPr>
            <p:cNvPr id="367" name="TextShape 5"/>
            <p:cNvSpPr/>
            <p:nvPr/>
          </p:nvSpPr>
          <p:spPr>
            <a:xfrm rot="10800000">
              <a:off x="360" y="360"/>
              <a:ext cx="2147482800" cy="2147482800"/>
            </a:xfrm>
            <a:prstGeom prst="rect">
              <a:avLst/>
            </a:prstGeom>
            <a:noFill/>
            <a:ln w="0">
              <a:noFill/>
            </a:ln>
          </p:spPr>
          <p:style>
            <a:lnRef idx="0"/>
            <a:fillRef idx="0"/>
            <a:effectRef idx="0"/>
            <a:fontRef idx="minor"/>
          </p:style>
          <p:txBody>
            <a:bodyPr lIns="90000" rIns="90000" tIns="45000" bIns="45000" anchor="t" anchorCtr="1">
              <a:noAutofit/>
            </a:bodyPr>
            <a:p>
              <a:pPr>
                <a:lnSpc>
                  <a:spcPct val="100000"/>
                </a:lnSpc>
                <a:buNone/>
              </a:pPr>
              <a:r>
                <a:rPr b="0" lang="en-US" sz="2400" spc="-1" strike="noStrike">
                  <a:solidFill>
                    <a:srgbClr val="000000"/>
                  </a:solidFill>
                  <a:latin typeface="Times New Roman"/>
                </a:rPr>
                <a:t>Infrastructure Based</a:t>
              </a:r>
              <a:endParaRPr b="0" lang="nl-BE" sz="2400" spc="-1" strike="noStrike">
                <a:latin typeface="Arial"/>
              </a:endParaRPr>
            </a:p>
          </p:txBody>
        </p:sp>
        <p:sp>
          <p:nvSpPr>
            <p:cNvPr id="368" name="TextShape 6"/>
            <p:cNvSpPr/>
            <p:nvPr/>
          </p:nvSpPr>
          <p:spPr>
            <a:xfrm rot="10800000">
              <a:off x="360" y="360"/>
              <a:ext cx="2147482800" cy="2147482800"/>
            </a:xfrm>
            <a:prstGeom prst="rect">
              <a:avLst/>
            </a:prstGeom>
            <a:noFill/>
            <a:ln w="0">
              <a:noFill/>
            </a:ln>
          </p:spPr>
          <p:style>
            <a:lnRef idx="0"/>
            <a:fillRef idx="0"/>
            <a:effectRef idx="0"/>
            <a:fontRef idx="minor"/>
          </p:style>
          <p:txBody>
            <a:bodyPr lIns="90000" rIns="90000" tIns="45000" bIns="45000" anchor="t" anchorCtr="1">
              <a:noAutofit/>
            </a:bodyPr>
            <a:p>
              <a:pPr>
                <a:lnSpc>
                  <a:spcPct val="100000"/>
                </a:lnSpc>
                <a:buNone/>
              </a:pPr>
              <a:r>
                <a:rPr b="0" lang="en-US" sz="2400" spc="-1" strike="noStrike">
                  <a:solidFill>
                    <a:srgbClr val="000000"/>
                  </a:solidFill>
                  <a:latin typeface="Times New Roman"/>
                </a:rPr>
                <a:t>Infrastructureless</a:t>
              </a:r>
              <a:endParaRPr b="0" lang="nl-BE" sz="2400" spc="-1" strike="noStrike">
                <a:latin typeface="Arial"/>
              </a:endParaRPr>
            </a:p>
            <a:p>
              <a:pPr>
                <a:lnSpc>
                  <a:spcPct val="100000"/>
                </a:lnSpc>
                <a:buNone/>
              </a:pPr>
              <a:r>
                <a:rPr b="0" lang="en-US" sz="2400" spc="-1" strike="noStrike">
                  <a:solidFill>
                    <a:srgbClr val="000000"/>
                  </a:solidFill>
                  <a:latin typeface="Times New Roman"/>
                </a:rPr>
                <a:t>(Ad-hoc)</a:t>
              </a:r>
              <a:endParaRPr b="0" lang="nl-BE" sz="2400" spc="-1" strike="noStrike">
                <a:latin typeface="Arial"/>
              </a:endParaRPr>
            </a:p>
          </p:txBody>
        </p:sp>
      </p:grpSp>
      <p:grpSp>
        <p:nvGrpSpPr>
          <p:cNvPr id="369" name="Group 7"/>
          <p:cNvGrpSpPr/>
          <p:nvPr/>
        </p:nvGrpSpPr>
        <p:grpSpPr>
          <a:xfrm>
            <a:off x="682560" y="3934080"/>
            <a:ext cx="7776360" cy="2231280"/>
            <a:chOff x="682560" y="3934080"/>
            <a:chExt cx="7776360" cy="2231280"/>
          </a:xfrm>
        </p:grpSpPr>
        <p:grpSp>
          <p:nvGrpSpPr>
            <p:cNvPr id="370" name="Group 8"/>
            <p:cNvGrpSpPr/>
            <p:nvPr/>
          </p:nvGrpSpPr>
          <p:grpSpPr>
            <a:xfrm>
              <a:off x="682560" y="4081680"/>
              <a:ext cx="3744000" cy="1934280"/>
              <a:chOff x="682560" y="4081680"/>
              <a:chExt cx="3744000" cy="1934280"/>
            </a:xfrm>
          </p:grpSpPr>
          <p:pic>
            <p:nvPicPr>
              <p:cNvPr id="371" name="Picture 17" descr=""/>
              <p:cNvPicPr/>
              <p:nvPr/>
            </p:nvPicPr>
            <p:blipFill>
              <a:blip r:embed="rId1"/>
              <a:stretch/>
            </p:blipFill>
            <p:spPr>
              <a:xfrm>
                <a:off x="682560" y="4119840"/>
                <a:ext cx="862920" cy="618480"/>
              </a:xfrm>
              <a:prstGeom prst="rect">
                <a:avLst/>
              </a:prstGeom>
              <a:ln w="9360">
                <a:noFill/>
              </a:ln>
            </p:spPr>
          </p:pic>
          <p:pic>
            <p:nvPicPr>
              <p:cNvPr id="372" name="Picture 18" descr=""/>
              <p:cNvPicPr/>
              <p:nvPr/>
            </p:nvPicPr>
            <p:blipFill>
              <a:blip r:embed="rId2"/>
              <a:stretch/>
            </p:blipFill>
            <p:spPr>
              <a:xfrm>
                <a:off x="3984480" y="5237640"/>
                <a:ext cx="442080" cy="504000"/>
              </a:xfrm>
              <a:prstGeom prst="rect">
                <a:avLst/>
              </a:prstGeom>
              <a:ln w="12600">
                <a:noFill/>
              </a:ln>
            </p:spPr>
          </p:pic>
          <p:pic>
            <p:nvPicPr>
              <p:cNvPr id="373" name="Picture 19" descr=""/>
              <p:cNvPicPr/>
              <p:nvPr/>
            </p:nvPicPr>
            <p:blipFill>
              <a:blip r:embed="rId3"/>
              <a:stretch/>
            </p:blipFill>
            <p:spPr>
              <a:xfrm>
                <a:off x="2917800" y="4081680"/>
                <a:ext cx="646920" cy="509040"/>
              </a:xfrm>
              <a:prstGeom prst="rect">
                <a:avLst/>
              </a:prstGeom>
              <a:ln w="12600">
                <a:noFill/>
              </a:ln>
            </p:spPr>
          </p:pic>
          <p:pic>
            <p:nvPicPr>
              <p:cNvPr id="374" name="Picture 20" descr=""/>
              <p:cNvPicPr/>
              <p:nvPr/>
            </p:nvPicPr>
            <p:blipFill>
              <a:blip r:embed="rId4"/>
              <a:stretch/>
            </p:blipFill>
            <p:spPr>
              <a:xfrm>
                <a:off x="2486160" y="5224680"/>
                <a:ext cx="689760" cy="791280"/>
              </a:xfrm>
              <a:prstGeom prst="rect">
                <a:avLst/>
              </a:prstGeom>
              <a:ln w="12600">
                <a:noFill/>
              </a:ln>
            </p:spPr>
          </p:pic>
          <p:pic>
            <p:nvPicPr>
              <p:cNvPr id="375" name="Picture 21" descr=""/>
              <p:cNvPicPr/>
              <p:nvPr/>
            </p:nvPicPr>
            <p:blipFill>
              <a:blip r:embed="rId5"/>
              <a:stretch/>
            </p:blipFill>
            <p:spPr>
              <a:xfrm>
                <a:off x="1063800" y="5288400"/>
                <a:ext cx="515160" cy="484920"/>
              </a:xfrm>
              <a:prstGeom prst="rect">
                <a:avLst/>
              </a:prstGeom>
              <a:ln w="9360">
                <a:noFill/>
              </a:ln>
            </p:spPr>
          </p:pic>
          <p:sp>
            <p:nvSpPr>
              <p:cNvPr id="376" name="Line 9"/>
              <p:cNvSpPr/>
              <p:nvPr/>
            </p:nvSpPr>
            <p:spPr>
              <a:xfrm>
                <a:off x="3450960" y="4640400"/>
                <a:ext cx="571680" cy="62244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77" name="Line 10"/>
              <p:cNvSpPr/>
              <p:nvPr/>
            </p:nvSpPr>
            <p:spPr>
              <a:xfrm flipV="1">
                <a:off x="2968560" y="4653000"/>
                <a:ext cx="279360" cy="54612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78" name="Line 11"/>
              <p:cNvSpPr/>
              <p:nvPr/>
            </p:nvSpPr>
            <p:spPr>
              <a:xfrm>
                <a:off x="1355400" y="4627800"/>
                <a:ext cx="1194120" cy="68580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79" name="Line 12"/>
              <p:cNvSpPr/>
              <p:nvPr/>
            </p:nvSpPr>
            <p:spPr>
              <a:xfrm>
                <a:off x="1660320" y="4386600"/>
                <a:ext cx="1092240" cy="1260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80" name="Line 13"/>
              <p:cNvSpPr/>
              <p:nvPr/>
            </p:nvSpPr>
            <p:spPr>
              <a:xfrm flipV="1">
                <a:off x="1622160" y="4551480"/>
                <a:ext cx="1181160" cy="673200"/>
              </a:xfrm>
              <a:prstGeom prst="line">
                <a:avLst/>
              </a:prstGeom>
              <a:ln w="12600">
                <a:solidFill>
                  <a:srgbClr val="cc0000"/>
                </a:solidFill>
                <a:round/>
                <a:headEnd len="med" type="triangle" w="med"/>
                <a:tailEnd len="med" type="triangle" w="med"/>
              </a:ln>
            </p:spPr>
            <p:style>
              <a:lnRef idx="0"/>
              <a:fillRef idx="0"/>
              <a:effectRef idx="0"/>
              <a:fontRef idx="minor"/>
            </p:style>
          </p:sp>
        </p:grpSp>
        <p:grpSp>
          <p:nvGrpSpPr>
            <p:cNvPr id="381" name="Group 14"/>
            <p:cNvGrpSpPr/>
            <p:nvPr/>
          </p:nvGrpSpPr>
          <p:grpSpPr>
            <a:xfrm>
              <a:off x="5170320" y="3934080"/>
              <a:ext cx="3288600" cy="2231280"/>
              <a:chOff x="5170320" y="3934080"/>
              <a:chExt cx="3288600" cy="2231280"/>
            </a:xfrm>
          </p:grpSpPr>
          <p:sp>
            <p:nvSpPr>
              <p:cNvPr id="382" name="Line 15"/>
              <p:cNvSpPr/>
              <p:nvPr/>
            </p:nvSpPr>
            <p:spPr>
              <a:xfrm flipH="1">
                <a:off x="5170320" y="3934080"/>
                <a:ext cx="3009960" cy="558720"/>
              </a:xfrm>
              <a:prstGeom prst="line">
                <a:avLst/>
              </a:prstGeom>
              <a:ln w="38160">
                <a:solidFill>
                  <a:srgbClr val="000099"/>
                </a:solidFill>
                <a:round/>
              </a:ln>
            </p:spPr>
            <p:style>
              <a:lnRef idx="0"/>
              <a:fillRef idx="0"/>
              <a:effectRef idx="0"/>
              <a:fontRef idx="minor"/>
            </p:style>
          </p:sp>
          <p:sp>
            <p:nvSpPr>
              <p:cNvPr id="383" name="CustomShape 16"/>
              <p:cNvSpPr/>
              <p:nvPr/>
            </p:nvSpPr>
            <p:spPr>
              <a:xfrm>
                <a:off x="5437080" y="4945320"/>
                <a:ext cx="3021840" cy="1220040"/>
              </a:xfrm>
              <a:prstGeom prst="ellipse">
                <a:avLst/>
              </a:prstGeom>
              <a:solidFill>
                <a:srgbClr val="ffff99"/>
              </a:solidFill>
              <a:ln w="9360">
                <a:solidFill>
                  <a:srgbClr val="000000"/>
                </a:solidFill>
                <a:round/>
              </a:ln>
            </p:spPr>
            <p:style>
              <a:lnRef idx="0"/>
              <a:fillRef idx="0"/>
              <a:effectRef idx="0"/>
              <a:fontRef idx="minor"/>
            </p:style>
          </p:sp>
          <p:pic>
            <p:nvPicPr>
              <p:cNvPr id="384" name="Picture 38" descr=""/>
              <p:cNvPicPr/>
              <p:nvPr/>
            </p:nvPicPr>
            <p:blipFill>
              <a:blip r:embed="rId6"/>
              <a:stretch/>
            </p:blipFill>
            <p:spPr>
              <a:xfrm>
                <a:off x="6188040" y="3964320"/>
                <a:ext cx="612000" cy="489960"/>
              </a:xfrm>
              <a:prstGeom prst="rect">
                <a:avLst/>
              </a:prstGeom>
              <a:ln w="0">
                <a:noFill/>
              </a:ln>
            </p:spPr>
          </p:pic>
          <p:pic>
            <p:nvPicPr>
              <p:cNvPr id="385" name="Picture 39" descr=""/>
              <p:cNvPicPr/>
              <p:nvPr/>
            </p:nvPicPr>
            <p:blipFill>
              <a:blip r:embed="rId7"/>
              <a:stretch/>
            </p:blipFill>
            <p:spPr>
              <a:xfrm>
                <a:off x="7527960" y="5226480"/>
                <a:ext cx="442080" cy="504000"/>
              </a:xfrm>
              <a:prstGeom prst="rect">
                <a:avLst/>
              </a:prstGeom>
              <a:ln w="12600">
                <a:noFill/>
              </a:ln>
            </p:spPr>
          </p:pic>
          <p:pic>
            <p:nvPicPr>
              <p:cNvPr id="386" name="Picture 40" descr=""/>
              <p:cNvPicPr/>
              <p:nvPr/>
            </p:nvPicPr>
            <p:blipFill>
              <a:blip r:embed="rId8"/>
              <a:stretch/>
            </p:blipFill>
            <p:spPr>
              <a:xfrm>
                <a:off x="5775480" y="5277240"/>
                <a:ext cx="515160" cy="484920"/>
              </a:xfrm>
              <a:prstGeom prst="rect">
                <a:avLst/>
              </a:prstGeom>
              <a:ln w="9360">
                <a:noFill/>
              </a:ln>
            </p:spPr>
          </p:pic>
          <p:sp>
            <p:nvSpPr>
              <p:cNvPr id="387" name="Line 17"/>
              <p:cNvSpPr/>
              <p:nvPr/>
            </p:nvSpPr>
            <p:spPr>
              <a:xfrm flipV="1">
                <a:off x="6143400" y="4616640"/>
                <a:ext cx="279360" cy="54612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88" name="Line 18"/>
              <p:cNvSpPr/>
              <p:nvPr/>
            </p:nvSpPr>
            <p:spPr>
              <a:xfrm flipH="1" flipV="1">
                <a:off x="6765840" y="4642200"/>
                <a:ext cx="698400" cy="609480"/>
              </a:xfrm>
              <a:prstGeom prst="line">
                <a:avLst/>
              </a:prstGeom>
              <a:ln w="12600">
                <a:solidFill>
                  <a:srgbClr val="cc0000"/>
                </a:solidFill>
                <a:round/>
                <a:headEnd len="med" type="triangle" w="med"/>
                <a:tailEnd len="med" type="triangle" w="med"/>
              </a:ln>
            </p:spPr>
            <p:style>
              <a:lnRef idx="0"/>
              <a:fillRef idx="0"/>
              <a:effectRef idx="0"/>
              <a:fontRef idx="minor"/>
            </p:style>
          </p:sp>
          <p:sp>
            <p:nvSpPr>
              <p:cNvPr id="389" name="Line 19"/>
              <p:cNvSpPr/>
              <p:nvPr/>
            </p:nvSpPr>
            <p:spPr>
              <a:xfrm flipH="1">
                <a:off x="5483160" y="4437360"/>
                <a:ext cx="787320" cy="952560"/>
              </a:xfrm>
              <a:prstGeom prst="line">
                <a:avLst/>
              </a:prstGeom>
              <a:ln w="9360">
                <a:solidFill>
                  <a:srgbClr val="000000"/>
                </a:solidFill>
                <a:round/>
              </a:ln>
            </p:spPr>
            <p:style>
              <a:lnRef idx="0"/>
              <a:fillRef idx="0"/>
              <a:effectRef idx="0"/>
              <a:fontRef idx="minor"/>
            </p:style>
          </p:sp>
          <p:sp>
            <p:nvSpPr>
              <p:cNvPr id="390" name="Line 20"/>
              <p:cNvSpPr/>
              <p:nvPr/>
            </p:nvSpPr>
            <p:spPr>
              <a:xfrm>
                <a:off x="6854760" y="4424400"/>
                <a:ext cx="1447560" cy="838440"/>
              </a:xfrm>
              <a:prstGeom prst="line">
                <a:avLst/>
              </a:prstGeom>
              <a:ln w="9360">
                <a:solidFill>
                  <a:srgbClr val="000000"/>
                </a:solidFill>
                <a:round/>
              </a:ln>
            </p:spPr>
            <p:style>
              <a:lnRef idx="0"/>
              <a:fillRef idx="0"/>
              <a:effectRef idx="0"/>
              <a:fontRef idx="minor"/>
            </p:style>
          </p:sp>
        </p:grpSp>
      </p:grpSp>
      <p:sp>
        <p:nvSpPr>
          <p:cNvPr id="391" name="TextShape 21"/>
          <p:cNvSpPr/>
          <p:nvPr/>
        </p:nvSpPr>
        <p:spPr>
          <a:xfrm>
            <a:off x="1535400" y="3340800"/>
            <a:ext cx="1161720" cy="668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0000"/>
                </a:solidFill>
                <a:latin typeface="Times New Roman"/>
              </a:rPr>
              <a:t>Ad-Hoc</a:t>
            </a:r>
            <a:endParaRPr b="0" lang="nl-BE" sz="2400" spc="-1" strike="noStrike">
              <a:latin typeface="Arial"/>
            </a:endParaRPr>
          </a:p>
        </p:txBody>
      </p:sp>
      <p:sp>
        <p:nvSpPr>
          <p:cNvPr id="392" name="TextShape 22"/>
          <p:cNvSpPr/>
          <p:nvPr/>
        </p:nvSpPr>
        <p:spPr>
          <a:xfrm>
            <a:off x="5174640" y="3383640"/>
            <a:ext cx="184464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0000"/>
                </a:solidFill>
                <a:latin typeface="Times New Roman"/>
              </a:rPr>
              <a:t>Infrastructure</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Thin AP of Fat AP?</a:t>
            </a:r>
            <a:endParaRPr b="0" lang="nl-BE" sz="2800" spc="-1" strike="noStrike">
              <a:latin typeface="Arial"/>
            </a:endParaRPr>
          </a:p>
        </p:txBody>
      </p:sp>
      <p:sp>
        <p:nvSpPr>
          <p:cNvPr id="44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FAT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Voorziet alle functies voor WLAN functionaliteit:</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RF-naar-RF verbindingen</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RF-naar-draad conversie</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Authenticatie</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Encryptie</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Beheer</a:t>
            </a:r>
            <a:endParaRPr b="0" lang="nl-BE" sz="20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Thin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RF-naar-RF verbindingen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RF-naar-draad conversie</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Multi-Radio AP</a:t>
            </a:r>
            <a:endParaRPr b="0" lang="nl-BE" sz="2800" spc="-1" strike="noStrike">
              <a:latin typeface="Arial"/>
            </a:endParaRPr>
          </a:p>
        </p:txBody>
      </p:sp>
      <p:sp>
        <p:nvSpPr>
          <p:cNvPr id="449"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Multi-radio APs ondersteunen verschillende standaarden tegelijk op het draadloos netwerk</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802.11a</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802.11b</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802.11g</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802.11n</a:t>
            </a:r>
            <a:endParaRPr b="0" lang="nl-BE" sz="2400" spc="-1" strike="noStrike">
              <a:latin typeface="Arial"/>
            </a:endParaRPr>
          </a:p>
        </p:txBody>
      </p:sp>
      <p:pic>
        <p:nvPicPr>
          <p:cNvPr id="450" name="Picture 3" descr=""/>
          <p:cNvPicPr/>
          <p:nvPr/>
        </p:nvPicPr>
        <p:blipFill>
          <a:blip r:embed="rId1"/>
          <a:stretch/>
        </p:blipFill>
        <p:spPr>
          <a:xfrm>
            <a:off x="4572000" y="3581280"/>
            <a:ext cx="2208960" cy="1656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Bridges</a:t>
            </a:r>
            <a:endParaRPr b="0" lang="nl-BE" sz="2800" spc="-1" strike="noStrike">
              <a:latin typeface="Arial"/>
            </a:endParaRPr>
          </a:p>
        </p:txBody>
      </p:sp>
      <p:sp>
        <p:nvSpPr>
          <p:cNvPr id="452"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netwerk bridge verbindt meerdere netwerksegmenten op laag 2 (data link laag) van het OSI model</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Bridges zijn vergelijkbaar met repeaters omdat ze ook segmenten met elkaar verbinden </a:t>
            </a:r>
            <a:br>
              <a:rPr sz="1800"/>
            </a:br>
            <a:r>
              <a:rPr b="1" lang="en-US" sz="2400" spc="-1" strike="noStrike">
                <a:solidFill>
                  <a:srgbClr val="000000"/>
                </a:solidFill>
                <a:latin typeface="Times New Roman"/>
              </a:rPr>
              <a:t>MAAR bridges doen niet gewoon een broadcast op het andere segment</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Soorten Bridges</a:t>
            </a:r>
            <a:endParaRPr b="0" lang="nl-BE" sz="2800" spc="-1" strike="noStrike">
              <a:latin typeface="Arial"/>
            </a:endParaRPr>
          </a:p>
        </p:txBody>
      </p:sp>
      <p:sp>
        <p:nvSpPr>
          <p:cNvPr id="454"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Transparent (learning) bridging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Source route bridging</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Transparent Bridging</a:t>
            </a:r>
            <a:endParaRPr b="0" lang="nl-BE" sz="2800" spc="-1" strike="noStrike">
              <a:latin typeface="Arial"/>
            </a:endParaRPr>
          </a:p>
        </p:txBody>
      </p:sp>
      <p:sp>
        <p:nvSpPr>
          <p:cNvPr id="456"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Gebruikt een forward tabel om frames door te sturen naar andere netwerk segmenten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 forwardtabel is eerst leeg</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Rijen in de tabel worden aangemaakt wanneer de bridge frames ontvangt</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Wanneer een adres niet in de forward tabel staat, wordt de frame gebroadcast naar alle poorten van de bridge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forwarding naar overal behalve naar de source port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Source route Bridging</a:t>
            </a:r>
            <a:endParaRPr b="0" lang="nl-BE" sz="2800" spc="-1" strike="noStrike">
              <a:latin typeface="Arial"/>
            </a:endParaRPr>
          </a:p>
        </p:txBody>
      </p:sp>
      <p:sp>
        <p:nvSpPr>
          <p:cNvPr id="458" name="TextShape 2"/>
          <p:cNvSpPr/>
          <p:nvPr/>
        </p:nvSpPr>
        <p:spPr>
          <a:xfrm>
            <a:off x="457200" y="1447920"/>
            <a:ext cx="8381160" cy="4876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Twee soorten frames om het juiste doelnetwerk te vinden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All-Route (AR) frames dienen om routes te leren. </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Route onbekend dus gebroadcast</a:t>
            </a:r>
            <a:endParaRPr b="0" lang="nl-BE" sz="20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Single-Route (SR) frames hebben vastgelegd doeladres</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Route is gekend</a:t>
            </a:r>
            <a:endParaRPr b="0" lang="nl-BE" sz="20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Elke frame heeft een maximum hop count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frame wordt verwijderd wanneer hop count op nul staat</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 eerste AR frame die bij het doel geraakt, wordt de beste SR route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Andere AR frames worden genegeerd</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p:nvPr/>
        </p:nvSpPr>
        <p:spPr>
          <a:xfrm>
            <a:off x="864720" y="485640"/>
            <a:ext cx="7954560" cy="1097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Stealth AP</a:t>
            </a:r>
            <a:endParaRPr b="0" lang="nl-BE" sz="2800" spc="-1" strike="noStrike">
              <a:latin typeface="Arial"/>
            </a:endParaRPr>
          </a:p>
        </p:txBody>
      </p:sp>
      <p:sp>
        <p:nvSpPr>
          <p:cNvPr id="460" name="TextShape 2"/>
          <p:cNvSpPr/>
          <p:nvPr/>
        </p:nvSpPr>
        <p:spPr>
          <a:xfrm>
            <a:off x="457200" y="1604520"/>
            <a:ext cx="8228880" cy="452556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AP dat de service set identifier (SSID) NIET broadcast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Verhindert automatische herkenning van het netwerk</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Stealth mode is niet gedefinieerd in de 802.11x standaard en noemt soms: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Closed mode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Private network</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Wireless Repeaters</a:t>
            </a:r>
            <a:endParaRPr b="0" lang="nl-BE" sz="2800" spc="-1" strike="noStrike">
              <a:latin typeface="Arial"/>
            </a:endParaRPr>
          </a:p>
        </p:txBody>
      </p:sp>
      <p:sp>
        <p:nvSpPr>
          <p:cNvPr id="462"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repeater wordt gebruikt om een signaal uit te breiden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Uitbreiden in kwaliteit, sterkte of range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 oorspronkelijke sterkte wordt hersteld en een gedeelte van de ruis wordt verwijderd</a:t>
            </a:r>
            <a:endParaRPr b="0" lang="nl-BE" sz="2400" spc="-1" strike="noStrike">
              <a:latin typeface="Arial"/>
            </a:endParaRPr>
          </a:p>
        </p:txBody>
      </p:sp>
      <p:pic>
        <p:nvPicPr>
          <p:cNvPr id="463" name="Picture 3" descr=""/>
          <p:cNvPicPr/>
          <p:nvPr/>
        </p:nvPicPr>
        <p:blipFill>
          <a:blip r:embed="rId1"/>
          <a:stretch/>
        </p:blipFill>
        <p:spPr>
          <a:xfrm>
            <a:off x="1496520" y="3945240"/>
            <a:ext cx="6242760" cy="18417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LAN switching</a:t>
            </a:r>
            <a:endParaRPr b="0" lang="nl-BE" sz="2800" spc="-1" strike="noStrike">
              <a:latin typeface="Arial"/>
            </a:endParaRPr>
          </a:p>
        </p:txBody>
      </p:sp>
      <p:sp>
        <p:nvSpPr>
          <p:cNvPr id="465"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Verkeer wordt enkel gestuurd naar de poort die nodig is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met snelle hardware-gebaseerde methodes.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Gebruikt het MAC adres van de NIC om te bepalen waar het verkeer naartoe moet</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Soorten Switching</a:t>
            </a:r>
            <a:endParaRPr b="0" lang="nl-BE" sz="2800" spc="-1" strike="noStrike">
              <a:latin typeface="Arial"/>
            </a:endParaRPr>
          </a:p>
        </p:txBody>
      </p:sp>
      <p:sp>
        <p:nvSpPr>
          <p:cNvPr id="46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Cut-through</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Doorsturen vanaf dat source/destination adres herkend zijn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Fast-forward</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Doorsturen wanneer destination MAC adres herkend is</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Store-forward</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Inlezen (buffer) in tijdelijke opslag en dan doorsturen frame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Verhindert runts (onvolledige berichten) en giants (te grote  datapakketten)</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Ad-hoc (roaming) Mode</a:t>
            </a:r>
            <a:endParaRPr b="0" lang="nl-BE" sz="2800" spc="-1" strike="noStrike">
              <a:latin typeface="Arial"/>
            </a:endParaRPr>
          </a:p>
        </p:txBody>
      </p:sp>
      <p:sp>
        <p:nvSpPr>
          <p:cNvPr id="394" name="TextShape 2"/>
          <p:cNvSpPr/>
          <p:nvPr/>
        </p:nvSpPr>
        <p:spPr>
          <a:xfrm>
            <a:off x="457200" y="1447920"/>
            <a:ext cx="8413560" cy="467748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Apparaten kunnen direct met elkaar communiceren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Apparaten kunnen zich verplaatsen en verbinden met eender welk ander apparaat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Geen basis stations</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Nodes kunnen enkel communiceren naar nodes binnen bereik</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Nodes organiseren zich zelf tot een “netwerk”</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Routeren tussen elkaar</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Cut-Through Switch</a:t>
            </a:r>
            <a:endParaRPr b="0" lang="nl-BE" sz="2800" spc="-1" strike="noStrike">
              <a:latin typeface="Arial"/>
            </a:endParaRPr>
          </a:p>
        </p:txBody>
      </p:sp>
      <p:pic>
        <p:nvPicPr>
          <p:cNvPr id="469" name="Content Placeholder 3" descr=""/>
          <p:cNvPicPr/>
          <p:nvPr/>
        </p:nvPicPr>
        <p:blipFill>
          <a:blip r:embed="rId1"/>
          <a:stretch/>
        </p:blipFill>
        <p:spPr>
          <a:xfrm>
            <a:off x="762120" y="1600200"/>
            <a:ext cx="7390800" cy="45795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Store-Forward Switch</a:t>
            </a:r>
            <a:endParaRPr b="0" lang="nl-BE" sz="2800" spc="-1" strike="noStrike">
              <a:latin typeface="Arial"/>
            </a:endParaRPr>
          </a:p>
        </p:txBody>
      </p:sp>
      <p:pic>
        <p:nvPicPr>
          <p:cNvPr id="471" name="Content Placeholder 3" descr=""/>
          <p:cNvPicPr/>
          <p:nvPr/>
        </p:nvPicPr>
        <p:blipFill>
          <a:blip r:embed="rId1"/>
          <a:stretch/>
        </p:blipFill>
        <p:spPr>
          <a:xfrm>
            <a:off x="609480" y="1832400"/>
            <a:ext cx="7838640" cy="37292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p:nvPr/>
        </p:nvSpPr>
        <p:spPr>
          <a:xfrm>
            <a:off x="457200" y="274680"/>
            <a:ext cx="8228880" cy="14011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Berichtvertraging bij store-forward</a:t>
            </a:r>
            <a:endParaRPr b="0" lang="nl-BE" sz="2800" spc="-1" strike="noStrike">
              <a:latin typeface="Arial"/>
            </a:endParaRPr>
          </a:p>
        </p:txBody>
      </p:sp>
      <p:pic>
        <p:nvPicPr>
          <p:cNvPr id="473" name="Content Placeholder 3" descr=""/>
          <p:cNvPicPr/>
          <p:nvPr/>
        </p:nvPicPr>
        <p:blipFill>
          <a:blip r:embed="rId1"/>
          <a:stretch/>
        </p:blipFill>
        <p:spPr>
          <a:xfrm>
            <a:off x="1600200" y="1905120"/>
            <a:ext cx="5872320" cy="42357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Router Features</a:t>
            </a:r>
            <a:endParaRPr b="0" lang="nl-BE" sz="2800" spc="-1" strike="noStrike">
              <a:latin typeface="Arial"/>
            </a:endParaRPr>
          </a:p>
        </p:txBody>
      </p:sp>
      <p:sp>
        <p:nvSpPr>
          <p:cNvPr id="475"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WLAN router heeft, vergeleken met andere routers, volgende eigenschappen: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Is een AP</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Gebruikt Network Address Translation (NAT)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Toegangscontrole (firewall)</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IP-gebaseerd (beide richtingen, bron/doel)</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Bepaalde inhoud/applicatie</a:t>
            </a:r>
            <a:endParaRPr b="0" lang="nl-BE" sz="20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Poort gebaseerd</a:t>
            </a:r>
            <a:endParaRPr b="0" lang="nl-BE" sz="20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Antennes</a:t>
            </a:r>
            <a:endParaRPr b="0" lang="nl-BE" sz="2800" spc="-1" strike="noStrike">
              <a:latin typeface="Arial"/>
            </a:endParaRPr>
          </a:p>
        </p:txBody>
      </p:sp>
      <p:sp>
        <p:nvSpPr>
          <p:cNvPr id="47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Intern/Extern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Verwijderbaar of vast</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Directioneel/Alle richtingen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Polarizatie (vertikaal/horizontaal)</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Breedte van de straal </a:t>
            </a:r>
            <a:br>
              <a:rPr sz="1800"/>
            </a:br>
            <a:r>
              <a:rPr b="1" lang="en-US" sz="2400" spc="-1" strike="noStrike">
                <a:solidFill>
                  <a:srgbClr val="000000"/>
                </a:solidFill>
                <a:latin typeface="Times New Roman"/>
              </a:rPr>
              <a:t>(beamwidth) en bandbreedte</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p:txBody>
      </p:sp>
      <p:pic>
        <p:nvPicPr>
          <p:cNvPr id="478" name="" descr=""/>
          <p:cNvPicPr/>
          <p:nvPr/>
        </p:nvPicPr>
        <p:blipFill>
          <a:blip r:embed="rId1"/>
          <a:stretch/>
        </p:blipFill>
        <p:spPr>
          <a:xfrm>
            <a:off x="5466960" y="967680"/>
            <a:ext cx="3446280" cy="34250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Antenne Concepten</a:t>
            </a:r>
            <a:endParaRPr b="0" lang="nl-BE" sz="2800" spc="-1" strike="noStrike">
              <a:latin typeface="Arial"/>
            </a:endParaRPr>
          </a:p>
        </p:txBody>
      </p:sp>
      <p:sp>
        <p:nvSpPr>
          <p:cNvPr id="480" name="TextShape 2"/>
          <p:cNvSpPr/>
          <p:nvPr/>
        </p:nvSpPr>
        <p:spPr>
          <a:xfrm>
            <a:off x="455760" y="1600200"/>
            <a:ext cx="8382960" cy="457128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Directionaliteit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Alle richtingen (360º)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Directioneel (beperkte zone dekking)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Gain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Gemeten in dBi en dBd</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Meer gain betekent algemeen bekeken meer dekking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Polarizatie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Antennes staan meestal vertikaal opgesteld</a:t>
            </a:r>
            <a:endParaRPr b="0" lang="nl-BE" sz="2400" spc="-1" strike="noStrike">
              <a:latin typeface="Arial"/>
            </a:endParaRPr>
          </a:p>
        </p:txBody>
      </p:sp>
      <p:pic>
        <p:nvPicPr>
          <p:cNvPr id="481" name="" descr=""/>
          <p:cNvPicPr/>
          <p:nvPr/>
        </p:nvPicPr>
        <p:blipFill>
          <a:blip r:embed="rId1"/>
          <a:stretch/>
        </p:blipFill>
        <p:spPr>
          <a:xfrm>
            <a:off x="6837840" y="1330920"/>
            <a:ext cx="1737000" cy="14691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p:nvPr/>
        </p:nvSpPr>
        <p:spPr>
          <a:xfrm>
            <a:off x="864720" y="442800"/>
            <a:ext cx="7954560" cy="1097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Decibel (dB)</a:t>
            </a:r>
            <a:endParaRPr b="0" lang="nl-BE" sz="2800" spc="-1" strike="noStrike">
              <a:latin typeface="Arial"/>
            </a:endParaRPr>
          </a:p>
        </p:txBody>
      </p:sp>
      <p:sp>
        <p:nvSpPr>
          <p:cNvPr id="483" name="CustomShape 2"/>
          <p:cNvSpPr/>
          <p:nvPr/>
        </p:nvSpPr>
        <p:spPr>
          <a:xfrm>
            <a:off x="609480" y="1066680"/>
            <a:ext cx="8076600" cy="5026680"/>
          </a:xfrm>
          <a:prstGeom prst="rect">
            <a:avLst/>
          </a:prstGeom>
          <a:noFill/>
          <a:ln w="0">
            <a:noFill/>
          </a:ln>
        </p:spPr>
        <p:style>
          <a:lnRef idx="0"/>
          <a:fillRef idx="0"/>
          <a:effectRef idx="0"/>
          <a:fontRef idx="minor"/>
        </p:style>
      </p:sp>
      <p:sp>
        <p:nvSpPr>
          <p:cNvPr id="484" name="TextShape 3"/>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Decibels zijn gemaakt om nummers weer te geven die in logaritmische grootte verschillen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bv 20 ten opzichte van 5,000,000,000,000</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Zelfs bij wetenschappelijke notatie is het verschil voor mensen niet heel duidelijk te zien </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2 x 10 en 5 x 10 tot de 12de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We nemen de verhouding tussen de twee nummers en gebruiken een logaritmische schaal</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Decibel berekeningen en metingen</a:t>
            </a:r>
            <a:endParaRPr b="0" lang="nl-BE" sz="2800" spc="-1" strike="noStrike">
              <a:latin typeface="Arial"/>
            </a:endParaRPr>
          </a:p>
        </p:txBody>
      </p:sp>
      <p:sp>
        <p:nvSpPr>
          <p:cNvPr id="486"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Het verschil van 2 niveaus wordt in decibels als volgt berekend</a:t>
            </a: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a:lnSpc>
                <a:spcPct val="100000"/>
              </a:lnSpc>
              <a:spcBef>
                <a:spcPts val="598"/>
              </a:spcBef>
              <a:buNone/>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Negatieve dB = verzwakt signaal</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Positieve dB = versterkt signaal </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Bij verschillende sequentiele metingen over een volledig systeem, kan de totale db opgeteld worden</a:t>
            </a:r>
            <a:endParaRPr b="0" lang="nl-BE" sz="2400" spc="-1" strike="noStrike">
              <a:latin typeface="Arial"/>
            </a:endParaRPr>
          </a:p>
        </p:txBody>
      </p:sp>
      <p:pic>
        <p:nvPicPr>
          <p:cNvPr id="487" name="Picture 2" descr=""/>
          <p:cNvPicPr/>
          <p:nvPr/>
        </p:nvPicPr>
        <p:blipFill>
          <a:blip r:embed="rId1"/>
          <a:stretch/>
        </p:blipFill>
        <p:spPr>
          <a:xfrm>
            <a:off x="1239120" y="2371320"/>
            <a:ext cx="3409200" cy="1125720"/>
          </a:xfrm>
          <a:prstGeom prst="rect">
            <a:avLst/>
          </a:prstGeom>
          <a:ln w="936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Signaalwinst van een antenne (Gain)</a:t>
            </a:r>
            <a:endParaRPr b="0" lang="nl-BE" sz="2800" spc="-1" strike="noStrike">
              <a:latin typeface="Arial"/>
            </a:endParaRPr>
          </a:p>
        </p:txBody>
      </p:sp>
      <p:sp>
        <p:nvSpPr>
          <p:cNvPr id="489" name="TextShape 2"/>
          <p:cNvSpPr/>
          <p:nvPr/>
        </p:nvSpPr>
        <p:spPr>
          <a:xfrm>
            <a:off x="455760" y="1600200"/>
            <a:ext cx="8224200" cy="457128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Wanneer de signaalwinst (</a:t>
            </a:r>
            <a:r>
              <a:rPr b="1" lang="en-US" sz="2400" spc="-1" strike="noStrike">
                <a:solidFill>
                  <a:srgbClr val="ff3333"/>
                </a:solidFill>
                <a:latin typeface="Times New Roman"/>
              </a:rPr>
              <a:t>gain</a:t>
            </a:r>
            <a:r>
              <a:rPr b="1" lang="en-US" sz="2400" spc="-1" strike="noStrike">
                <a:solidFill>
                  <a:srgbClr val="000000"/>
                </a:solidFill>
                <a:latin typeface="Times New Roman"/>
              </a:rPr>
              <a:t>) stijgt, </a:t>
            </a:r>
            <a:br>
              <a:rPr sz="1800"/>
            </a:br>
            <a:r>
              <a:rPr b="1" lang="en-US" sz="2400" spc="-1" strike="noStrike">
                <a:solidFill>
                  <a:srgbClr val="000000"/>
                </a:solidFill>
                <a:latin typeface="Times New Roman"/>
              </a:rPr>
              <a:t>vermindert de openingshoek (angle)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 openingshoek wordt gemeten in graden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Ook wel “angle” of “</a:t>
            </a:r>
            <a:r>
              <a:rPr b="0" lang="en-US" sz="2400" spc="-1" strike="noStrike">
                <a:solidFill>
                  <a:srgbClr val="ff3333"/>
                </a:solidFill>
                <a:latin typeface="Times New Roman"/>
              </a:rPr>
              <a:t>beamwidth</a:t>
            </a:r>
            <a:r>
              <a:rPr b="0" lang="en-US" sz="2400" spc="-1" strike="noStrike">
                <a:solidFill>
                  <a:srgbClr val="000000"/>
                </a:solidFill>
                <a:latin typeface="Times New Roman"/>
              </a:rPr>
              <a:t>” genoemd</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Kan horizontaal en vertikaal gemeten worden</a:t>
            </a:r>
            <a:endParaRPr b="0" lang="nl-BE" sz="2400" spc="-1" strike="noStrike">
              <a:latin typeface="Arial"/>
            </a:endParaRPr>
          </a:p>
        </p:txBody>
      </p:sp>
      <p:pic>
        <p:nvPicPr>
          <p:cNvPr id="490" name="" descr=""/>
          <p:cNvPicPr/>
          <p:nvPr/>
        </p:nvPicPr>
        <p:blipFill>
          <a:blip r:embed="rId1"/>
          <a:stretch/>
        </p:blipFill>
        <p:spPr>
          <a:xfrm>
            <a:off x="1319040" y="3883320"/>
            <a:ext cx="5600880" cy="1572120"/>
          </a:xfrm>
          <a:prstGeom prst="rect">
            <a:avLst/>
          </a:prstGeom>
          <a:ln w="0">
            <a:noFill/>
          </a:ln>
        </p:spPr>
      </p:pic>
      <p:sp>
        <p:nvSpPr>
          <p:cNvPr id="491" name="TextShape 3"/>
          <p:cNvSpPr/>
          <p:nvPr/>
        </p:nvSpPr>
        <p:spPr>
          <a:xfrm>
            <a:off x="1930680" y="3848760"/>
            <a:ext cx="403452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2 dBi                                 4 dBi</a:t>
            </a:r>
            <a:endParaRPr b="0" lang="nl-BE" sz="2400" spc="-1" strike="noStrike">
              <a:latin typeface="Arial"/>
            </a:endParaRPr>
          </a:p>
        </p:txBody>
      </p:sp>
      <p:sp>
        <p:nvSpPr>
          <p:cNvPr id="492" name="TextShape 4"/>
          <p:cNvSpPr/>
          <p:nvPr/>
        </p:nvSpPr>
        <p:spPr>
          <a:xfrm>
            <a:off x="1386720" y="5196600"/>
            <a:ext cx="5934960" cy="821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lage gain                            hoge gain</a:t>
            </a:r>
            <a:endParaRPr b="0" lang="nl-BE" sz="2400" spc="-1" strike="noStrike">
              <a:latin typeface="Arial"/>
            </a:endParaRPr>
          </a:p>
          <a:p>
            <a:pPr>
              <a:lnSpc>
                <a:spcPct val="100000"/>
              </a:lnSpc>
              <a:buNone/>
            </a:pPr>
            <a:r>
              <a:rPr b="0" lang="en-US" sz="2400" spc="-1" strike="noStrike">
                <a:solidFill>
                  <a:srgbClr val="000000"/>
                </a:solidFill>
                <a:latin typeface="Times New Roman"/>
              </a:rPr>
              <a:t>grote openingshoek           kleine openingshoek</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Een hogere gain is niet altijd een betere dekking! </a:t>
            </a:r>
            <a:endParaRPr b="0" lang="nl-BE" sz="2800" spc="-1" strike="noStrike">
              <a:latin typeface="Arial"/>
            </a:endParaRPr>
          </a:p>
        </p:txBody>
      </p:sp>
      <p:pic>
        <p:nvPicPr>
          <p:cNvPr id="494" name="" descr=""/>
          <p:cNvPicPr/>
          <p:nvPr/>
        </p:nvPicPr>
        <p:blipFill>
          <a:blip r:embed="rId1"/>
          <a:stretch/>
        </p:blipFill>
        <p:spPr>
          <a:xfrm>
            <a:off x="495720" y="3444480"/>
            <a:ext cx="6748200" cy="1920240"/>
          </a:xfrm>
          <a:prstGeom prst="rect">
            <a:avLst/>
          </a:prstGeom>
          <a:ln w="0">
            <a:noFill/>
          </a:ln>
        </p:spPr>
      </p:pic>
      <p:sp>
        <p:nvSpPr>
          <p:cNvPr id="495" name="TextShape 2"/>
          <p:cNvSpPr/>
          <p:nvPr/>
        </p:nvSpPr>
        <p:spPr>
          <a:xfrm>
            <a:off x="1438200" y="3395520"/>
            <a:ext cx="480780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2 dBi                                     4 dBi</a:t>
            </a:r>
            <a:endParaRPr b="0" lang="nl-BE" sz="2400" spc="-1" strike="noStrike">
              <a:latin typeface="Arial"/>
            </a:endParaRPr>
          </a:p>
        </p:txBody>
      </p:sp>
      <p:grpSp>
        <p:nvGrpSpPr>
          <p:cNvPr id="496" name="Group 3"/>
          <p:cNvGrpSpPr/>
          <p:nvPr/>
        </p:nvGrpSpPr>
        <p:grpSpPr>
          <a:xfrm>
            <a:off x="2664720" y="4411440"/>
            <a:ext cx="317880" cy="308520"/>
            <a:chOff x="2664720" y="4411440"/>
            <a:chExt cx="317880" cy="308520"/>
          </a:xfrm>
        </p:grpSpPr>
        <p:sp>
          <p:nvSpPr>
            <p:cNvPr id="497" name="CustomShape 4"/>
            <p:cNvSpPr/>
            <p:nvPr/>
          </p:nvSpPr>
          <p:spPr>
            <a:xfrm>
              <a:off x="2664720" y="4411440"/>
              <a:ext cx="317880" cy="308520"/>
            </a:xfrm>
            <a:prstGeom prst="ellipse">
              <a:avLst/>
            </a:prstGeom>
            <a:solidFill>
              <a:srgbClr val="ff0000"/>
            </a:solidFill>
            <a:ln w="0">
              <a:solidFill>
                <a:srgbClr val="000000"/>
              </a:solidFill>
            </a:ln>
          </p:spPr>
          <p:style>
            <a:lnRef idx="0"/>
            <a:fillRef idx="0"/>
            <a:effectRef idx="0"/>
            <a:fontRef idx="minor"/>
          </p:style>
        </p:sp>
        <p:sp>
          <p:nvSpPr>
            <p:cNvPr id="498" name="CustomShape 5"/>
            <p:cNvSpPr/>
            <p:nvPr/>
          </p:nvSpPr>
          <p:spPr>
            <a:xfrm>
              <a:off x="2747520" y="4600440"/>
              <a:ext cx="148680" cy="10008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499" name="CustomShape 6"/>
            <p:cNvSpPr/>
            <p:nvPr/>
          </p:nvSpPr>
          <p:spPr>
            <a:xfrm>
              <a:off x="2743920" y="4494600"/>
              <a:ext cx="45000" cy="43920"/>
            </a:xfrm>
            <a:prstGeom prst="ellipse">
              <a:avLst/>
            </a:prstGeom>
            <a:solidFill>
              <a:srgbClr val="ffffff"/>
            </a:solidFill>
            <a:ln w="0">
              <a:solidFill>
                <a:srgbClr val="000000"/>
              </a:solidFill>
            </a:ln>
          </p:spPr>
          <p:style>
            <a:lnRef idx="0"/>
            <a:fillRef idx="0"/>
            <a:effectRef idx="0"/>
            <a:fontRef idx="minor"/>
          </p:style>
        </p:sp>
        <p:sp>
          <p:nvSpPr>
            <p:cNvPr id="500" name="CustomShape 7"/>
            <p:cNvSpPr/>
            <p:nvPr/>
          </p:nvSpPr>
          <p:spPr>
            <a:xfrm>
              <a:off x="2855520" y="4497480"/>
              <a:ext cx="45000" cy="43920"/>
            </a:xfrm>
            <a:prstGeom prst="ellipse">
              <a:avLst/>
            </a:prstGeom>
            <a:solidFill>
              <a:srgbClr val="ffffff"/>
            </a:solidFill>
            <a:ln w="0">
              <a:solidFill>
                <a:srgbClr val="000000"/>
              </a:solidFill>
            </a:ln>
          </p:spPr>
          <p:style>
            <a:lnRef idx="0"/>
            <a:fillRef idx="0"/>
            <a:effectRef idx="0"/>
            <a:fontRef idx="minor"/>
          </p:style>
        </p:sp>
      </p:grpSp>
      <p:grpSp>
        <p:nvGrpSpPr>
          <p:cNvPr id="501" name="Group 8"/>
          <p:cNvGrpSpPr/>
          <p:nvPr/>
        </p:nvGrpSpPr>
        <p:grpSpPr>
          <a:xfrm>
            <a:off x="1620360" y="4898520"/>
            <a:ext cx="313920" cy="303840"/>
            <a:chOff x="1620360" y="4898520"/>
            <a:chExt cx="313920" cy="303840"/>
          </a:xfrm>
        </p:grpSpPr>
        <p:sp>
          <p:nvSpPr>
            <p:cNvPr id="502" name="CustomShape 9"/>
            <p:cNvSpPr/>
            <p:nvPr/>
          </p:nvSpPr>
          <p:spPr>
            <a:xfrm>
              <a:off x="1620360" y="4898520"/>
              <a:ext cx="313920" cy="303840"/>
            </a:xfrm>
            <a:prstGeom prst="ellipse">
              <a:avLst/>
            </a:prstGeom>
            <a:solidFill>
              <a:srgbClr val="23ff23"/>
            </a:solidFill>
            <a:ln w="0">
              <a:solidFill>
                <a:srgbClr val="000000"/>
              </a:solidFill>
            </a:ln>
          </p:spPr>
          <p:style>
            <a:lnRef idx="0"/>
            <a:fillRef idx="0"/>
            <a:effectRef idx="0"/>
            <a:fontRef idx="minor"/>
          </p:style>
        </p:sp>
        <p:sp>
          <p:nvSpPr>
            <p:cNvPr id="503" name="CustomShape 10"/>
            <p:cNvSpPr/>
            <p:nvPr/>
          </p:nvSpPr>
          <p:spPr>
            <a:xfrm flipV="1">
              <a:off x="1671840" y="5001480"/>
              <a:ext cx="202680" cy="15084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504" name="CustomShape 11"/>
            <p:cNvSpPr/>
            <p:nvPr/>
          </p:nvSpPr>
          <p:spPr>
            <a:xfrm>
              <a:off x="1698480" y="4980600"/>
              <a:ext cx="44640" cy="43200"/>
            </a:xfrm>
            <a:prstGeom prst="ellipse">
              <a:avLst/>
            </a:prstGeom>
            <a:solidFill>
              <a:srgbClr val="ffffff"/>
            </a:solidFill>
            <a:ln w="0">
              <a:solidFill>
                <a:srgbClr val="000000"/>
              </a:solidFill>
            </a:ln>
          </p:spPr>
          <p:style>
            <a:lnRef idx="0"/>
            <a:fillRef idx="0"/>
            <a:effectRef idx="0"/>
            <a:fontRef idx="minor"/>
          </p:style>
        </p:sp>
        <p:sp>
          <p:nvSpPr>
            <p:cNvPr id="505" name="CustomShape 12"/>
            <p:cNvSpPr/>
            <p:nvPr/>
          </p:nvSpPr>
          <p:spPr>
            <a:xfrm>
              <a:off x="1808640" y="4983120"/>
              <a:ext cx="44640" cy="43200"/>
            </a:xfrm>
            <a:prstGeom prst="ellipse">
              <a:avLst/>
            </a:prstGeom>
            <a:solidFill>
              <a:srgbClr val="ffffff"/>
            </a:solidFill>
            <a:ln w="0">
              <a:solidFill>
                <a:srgbClr val="000000"/>
              </a:solidFill>
            </a:ln>
          </p:spPr>
          <p:style>
            <a:lnRef idx="0"/>
            <a:fillRef idx="0"/>
            <a:effectRef idx="0"/>
            <a:fontRef idx="minor"/>
          </p:style>
        </p:sp>
      </p:grpSp>
      <p:grpSp>
        <p:nvGrpSpPr>
          <p:cNvPr id="506" name="Group 13"/>
          <p:cNvGrpSpPr/>
          <p:nvPr/>
        </p:nvGrpSpPr>
        <p:grpSpPr>
          <a:xfrm>
            <a:off x="6513840" y="4383360"/>
            <a:ext cx="313920" cy="303840"/>
            <a:chOff x="6513840" y="4383360"/>
            <a:chExt cx="313920" cy="303840"/>
          </a:xfrm>
        </p:grpSpPr>
        <p:sp>
          <p:nvSpPr>
            <p:cNvPr id="507" name="CustomShape 14"/>
            <p:cNvSpPr/>
            <p:nvPr/>
          </p:nvSpPr>
          <p:spPr>
            <a:xfrm>
              <a:off x="6513840" y="4383360"/>
              <a:ext cx="313920" cy="303840"/>
            </a:xfrm>
            <a:prstGeom prst="ellipse">
              <a:avLst/>
            </a:prstGeom>
            <a:solidFill>
              <a:srgbClr val="23ff23"/>
            </a:solidFill>
            <a:ln w="0">
              <a:solidFill>
                <a:srgbClr val="000000"/>
              </a:solidFill>
            </a:ln>
          </p:spPr>
          <p:style>
            <a:lnRef idx="0"/>
            <a:fillRef idx="0"/>
            <a:effectRef idx="0"/>
            <a:fontRef idx="minor"/>
          </p:style>
        </p:sp>
        <p:sp>
          <p:nvSpPr>
            <p:cNvPr id="508" name="CustomShape 15"/>
            <p:cNvSpPr/>
            <p:nvPr/>
          </p:nvSpPr>
          <p:spPr>
            <a:xfrm flipV="1">
              <a:off x="6565320" y="4486320"/>
              <a:ext cx="202680" cy="15084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509" name="CustomShape 16"/>
            <p:cNvSpPr/>
            <p:nvPr/>
          </p:nvSpPr>
          <p:spPr>
            <a:xfrm>
              <a:off x="6591960" y="4465440"/>
              <a:ext cx="44640" cy="43200"/>
            </a:xfrm>
            <a:prstGeom prst="ellipse">
              <a:avLst/>
            </a:prstGeom>
            <a:solidFill>
              <a:srgbClr val="ffffff"/>
            </a:solidFill>
            <a:ln w="0">
              <a:solidFill>
                <a:srgbClr val="000000"/>
              </a:solidFill>
            </a:ln>
          </p:spPr>
          <p:style>
            <a:lnRef idx="0"/>
            <a:fillRef idx="0"/>
            <a:effectRef idx="0"/>
            <a:fontRef idx="minor"/>
          </p:style>
        </p:sp>
        <p:sp>
          <p:nvSpPr>
            <p:cNvPr id="510" name="CustomShape 17"/>
            <p:cNvSpPr/>
            <p:nvPr/>
          </p:nvSpPr>
          <p:spPr>
            <a:xfrm>
              <a:off x="6702120" y="4467960"/>
              <a:ext cx="44640" cy="43200"/>
            </a:xfrm>
            <a:prstGeom prst="ellipse">
              <a:avLst/>
            </a:prstGeom>
            <a:solidFill>
              <a:srgbClr val="ffffff"/>
            </a:solidFill>
            <a:ln w="0">
              <a:solidFill>
                <a:srgbClr val="000000"/>
              </a:solidFill>
            </a:ln>
          </p:spPr>
          <p:style>
            <a:lnRef idx="0"/>
            <a:fillRef idx="0"/>
            <a:effectRef idx="0"/>
            <a:fontRef idx="minor"/>
          </p:style>
        </p:sp>
      </p:grpSp>
      <p:grpSp>
        <p:nvGrpSpPr>
          <p:cNvPr id="511" name="Group 18"/>
          <p:cNvGrpSpPr/>
          <p:nvPr/>
        </p:nvGrpSpPr>
        <p:grpSpPr>
          <a:xfrm>
            <a:off x="5505840" y="4939920"/>
            <a:ext cx="317880" cy="308520"/>
            <a:chOff x="5505840" y="4939920"/>
            <a:chExt cx="317880" cy="308520"/>
          </a:xfrm>
        </p:grpSpPr>
        <p:sp>
          <p:nvSpPr>
            <p:cNvPr id="512" name="CustomShape 19"/>
            <p:cNvSpPr/>
            <p:nvPr/>
          </p:nvSpPr>
          <p:spPr>
            <a:xfrm>
              <a:off x="5505840" y="4939920"/>
              <a:ext cx="317880" cy="308520"/>
            </a:xfrm>
            <a:prstGeom prst="ellipse">
              <a:avLst/>
            </a:prstGeom>
            <a:solidFill>
              <a:srgbClr val="ff0000"/>
            </a:solidFill>
            <a:ln w="0">
              <a:solidFill>
                <a:srgbClr val="000000"/>
              </a:solidFill>
            </a:ln>
          </p:spPr>
          <p:style>
            <a:lnRef idx="0"/>
            <a:fillRef idx="0"/>
            <a:effectRef idx="0"/>
            <a:fontRef idx="minor"/>
          </p:style>
        </p:sp>
        <p:sp>
          <p:nvSpPr>
            <p:cNvPr id="513" name="CustomShape 20"/>
            <p:cNvSpPr/>
            <p:nvPr/>
          </p:nvSpPr>
          <p:spPr>
            <a:xfrm>
              <a:off x="5588640" y="5128920"/>
              <a:ext cx="148680" cy="10008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514" name="CustomShape 21"/>
            <p:cNvSpPr/>
            <p:nvPr/>
          </p:nvSpPr>
          <p:spPr>
            <a:xfrm>
              <a:off x="5585040" y="5023080"/>
              <a:ext cx="45000" cy="43920"/>
            </a:xfrm>
            <a:prstGeom prst="ellipse">
              <a:avLst/>
            </a:prstGeom>
            <a:solidFill>
              <a:srgbClr val="ffffff"/>
            </a:solidFill>
            <a:ln w="0">
              <a:solidFill>
                <a:srgbClr val="000000"/>
              </a:solidFill>
            </a:ln>
          </p:spPr>
          <p:style>
            <a:lnRef idx="0"/>
            <a:fillRef idx="0"/>
            <a:effectRef idx="0"/>
            <a:fontRef idx="minor"/>
          </p:style>
        </p:sp>
        <p:sp>
          <p:nvSpPr>
            <p:cNvPr id="515" name="CustomShape 22"/>
            <p:cNvSpPr/>
            <p:nvPr/>
          </p:nvSpPr>
          <p:spPr>
            <a:xfrm>
              <a:off x="5696640" y="5025960"/>
              <a:ext cx="45000" cy="43920"/>
            </a:xfrm>
            <a:prstGeom prst="ellipse">
              <a:avLst/>
            </a:prstGeom>
            <a:solidFill>
              <a:srgbClr val="ffffff"/>
            </a:solidFill>
            <a:ln w="0">
              <a:solidFill>
                <a:srgbClr val="000000"/>
              </a:solidFill>
            </a:ln>
          </p:spPr>
          <p:style>
            <a:lnRef idx="0"/>
            <a:fillRef idx="0"/>
            <a:effectRef idx="0"/>
            <a:fontRef idx="minor"/>
          </p:style>
        </p:sp>
      </p:grpSp>
      <p:sp>
        <p:nvSpPr>
          <p:cNvPr id="516" name="TextShape 23"/>
          <p:cNvSpPr/>
          <p:nvPr/>
        </p:nvSpPr>
        <p:spPr>
          <a:xfrm>
            <a:off x="45756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Persoon B krijgt misschien een betere connectie door het verhogen van de gain, maar persoon A kan hierdoor een slechtere connectie krijgen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Dat komt omdat de openingshoek kleiner wordt</a:t>
            </a:r>
            <a:endParaRPr b="0" lang="nl-BE" sz="2400" spc="-1" strike="noStrike">
              <a:latin typeface="Arial"/>
            </a:endParaRPr>
          </a:p>
        </p:txBody>
      </p:sp>
      <p:sp>
        <p:nvSpPr>
          <p:cNvPr id="517" name="TextShape 24"/>
          <p:cNvSpPr/>
          <p:nvPr/>
        </p:nvSpPr>
        <p:spPr>
          <a:xfrm>
            <a:off x="1607040" y="5144760"/>
            <a:ext cx="39996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A</a:t>
            </a:r>
            <a:endParaRPr b="0" lang="nl-BE" sz="2400" spc="-1" strike="noStrike">
              <a:latin typeface="Arial"/>
            </a:endParaRPr>
          </a:p>
        </p:txBody>
      </p:sp>
      <p:sp>
        <p:nvSpPr>
          <p:cNvPr id="518" name="TextShape 25"/>
          <p:cNvSpPr/>
          <p:nvPr/>
        </p:nvSpPr>
        <p:spPr>
          <a:xfrm>
            <a:off x="2643480" y="4704120"/>
            <a:ext cx="47376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B</a:t>
            </a:r>
            <a:endParaRPr b="0" lang="nl-BE" sz="2400" spc="-1" strike="noStrike">
              <a:latin typeface="Arial"/>
            </a:endParaRPr>
          </a:p>
        </p:txBody>
      </p:sp>
      <p:sp>
        <p:nvSpPr>
          <p:cNvPr id="519" name="TextShape 26"/>
          <p:cNvSpPr/>
          <p:nvPr/>
        </p:nvSpPr>
        <p:spPr>
          <a:xfrm>
            <a:off x="6518880" y="4639680"/>
            <a:ext cx="47376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B</a:t>
            </a:r>
            <a:endParaRPr b="0" lang="nl-BE" sz="2400" spc="-1" strike="noStrike">
              <a:latin typeface="Arial"/>
            </a:endParaRPr>
          </a:p>
        </p:txBody>
      </p:sp>
      <p:sp>
        <p:nvSpPr>
          <p:cNvPr id="520" name="TextShape 27"/>
          <p:cNvSpPr/>
          <p:nvPr/>
        </p:nvSpPr>
        <p:spPr>
          <a:xfrm>
            <a:off x="5482080" y="5183640"/>
            <a:ext cx="39996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A</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ff0000"/>
                </a:solidFill>
                <a:latin typeface="Arial Narrow"/>
              </a:rPr>
              <a:t>M</a:t>
            </a:r>
            <a:r>
              <a:rPr b="1" lang="en-US" sz="2800" spc="-1" strike="noStrike">
                <a:solidFill>
                  <a:srgbClr val="000000"/>
                </a:solidFill>
                <a:latin typeface="Arial Narrow"/>
              </a:rPr>
              <a:t>obile </a:t>
            </a:r>
            <a:r>
              <a:rPr b="1" lang="en-US" sz="2800" spc="-1" strike="noStrike">
                <a:solidFill>
                  <a:srgbClr val="ff0000"/>
                </a:solidFill>
                <a:latin typeface="Arial Narrow"/>
              </a:rPr>
              <a:t>A</a:t>
            </a:r>
            <a:r>
              <a:rPr b="1" lang="en-US" sz="2800" spc="-1" strike="noStrike">
                <a:solidFill>
                  <a:srgbClr val="000000"/>
                </a:solidFill>
                <a:latin typeface="Arial Narrow"/>
              </a:rPr>
              <a:t>d-hoc </a:t>
            </a:r>
            <a:r>
              <a:rPr b="1" lang="en-US" sz="2800" spc="-1" strike="noStrike">
                <a:solidFill>
                  <a:srgbClr val="ff0000"/>
                </a:solidFill>
                <a:latin typeface="Arial Narrow"/>
              </a:rPr>
              <a:t>N</a:t>
            </a:r>
            <a:r>
              <a:rPr b="1" lang="en-US" sz="2800" spc="-1" strike="noStrike">
                <a:solidFill>
                  <a:srgbClr val="000000"/>
                </a:solidFill>
                <a:latin typeface="Arial Narrow"/>
              </a:rPr>
              <a:t>etwork (MANET)</a:t>
            </a:r>
            <a:endParaRPr b="0" lang="nl-BE" sz="2800" spc="-1" strike="noStrike">
              <a:latin typeface="Arial"/>
            </a:endParaRPr>
          </a:p>
        </p:txBody>
      </p:sp>
      <p:sp>
        <p:nvSpPr>
          <p:cNvPr id="396" name="TextShape 2"/>
          <p:cNvSpPr/>
          <p:nvPr/>
        </p:nvSpPr>
        <p:spPr>
          <a:xfrm>
            <a:off x="457200" y="1447920"/>
            <a:ext cx="8228880" cy="467748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mobiel mesh netwerk, ook wel MANET genoemd, is een zelf configurerend netwerk van mobiele apparaten die draadloos zijn verbonden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Elk apparaat moet verkeer dat niet voor zichzelf bestemd is doorsturen, en is daarom een router</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 uitdaging bij een MANET is het constant updaten van informatie in het netwerk zodat de juiste route kan gekozen wordens</a:t>
            </a:r>
            <a:endParaRPr b="0" lang="nl-BE" sz="2400" spc="-1" strike="noStrike">
              <a:latin typeface="Arial"/>
            </a:endParaRPr>
          </a:p>
        </p:txBody>
      </p:sp>
      <p:pic>
        <p:nvPicPr>
          <p:cNvPr id="397" name="" descr=""/>
          <p:cNvPicPr/>
          <p:nvPr/>
        </p:nvPicPr>
        <p:blipFill>
          <a:blip r:embed="rId1"/>
          <a:stretch/>
        </p:blipFill>
        <p:spPr>
          <a:xfrm>
            <a:off x="2189880" y="4720320"/>
            <a:ext cx="3098520" cy="183564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Antenne beamwidth</a:t>
            </a:r>
            <a:endParaRPr b="0" lang="nl-BE" sz="2800" spc="-1" strike="noStrike">
              <a:latin typeface="Arial"/>
            </a:endParaRPr>
          </a:p>
        </p:txBody>
      </p:sp>
      <p:pic>
        <p:nvPicPr>
          <p:cNvPr id="522" name="Picture 4" descr=""/>
          <p:cNvPicPr/>
          <p:nvPr/>
        </p:nvPicPr>
        <p:blipFill>
          <a:blip r:embed="rId1"/>
          <a:stretch/>
        </p:blipFill>
        <p:spPr>
          <a:xfrm>
            <a:off x="1400040" y="1477440"/>
            <a:ext cx="6705000" cy="4695120"/>
          </a:xfrm>
          <a:prstGeom prst="rect">
            <a:avLst/>
          </a:prstGeom>
          <a:ln w="0">
            <a:noFill/>
          </a:ln>
        </p:spPr>
      </p:pic>
      <p:sp>
        <p:nvSpPr>
          <p:cNvPr id="523" name="CustomShape 2"/>
          <p:cNvSpPr/>
          <p:nvPr/>
        </p:nvSpPr>
        <p:spPr>
          <a:xfrm>
            <a:off x="1450080" y="3218040"/>
            <a:ext cx="6624360" cy="667800"/>
          </a:xfrm>
          <a:prstGeom prst="rect">
            <a:avLst/>
          </a:prstGeom>
          <a:solidFill>
            <a:srgbClr val="ffffff"/>
          </a:solid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Times New Roman"/>
                <a:ea typeface="DejaVu Sans"/>
              </a:rPr>
              <a:t>High gain antenne met kleine hoek en minder kans op interferentie</a:t>
            </a:r>
            <a:endParaRPr b="0" lang="nl-BE" sz="1800" spc="-1" strike="noStrike">
              <a:latin typeface="Arial"/>
            </a:endParaRPr>
          </a:p>
        </p:txBody>
      </p:sp>
      <p:sp>
        <p:nvSpPr>
          <p:cNvPr id="524" name="CustomShape 3"/>
          <p:cNvSpPr/>
          <p:nvPr/>
        </p:nvSpPr>
        <p:spPr>
          <a:xfrm>
            <a:off x="1464120" y="5336280"/>
            <a:ext cx="6624360" cy="667800"/>
          </a:xfrm>
          <a:prstGeom prst="rect">
            <a:avLst/>
          </a:prstGeom>
          <a:solidFill>
            <a:srgbClr val="ffffff"/>
          </a:solid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Times New Roman"/>
                <a:ea typeface="DejaVu Sans"/>
              </a:rPr>
              <a:t>Lower gain antenne met groter hoek en meer kans op interferentie</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Omni-Directionele Antenne</a:t>
            </a:r>
            <a:endParaRPr b="0" lang="nl-BE" sz="2800" spc="-1" strike="noStrike">
              <a:latin typeface="Arial"/>
            </a:endParaRPr>
          </a:p>
        </p:txBody>
      </p:sp>
      <p:sp>
        <p:nvSpPr>
          <p:cNvPr id="526" name="TextShape 2"/>
          <p:cNvSpPr/>
          <p:nvPr/>
        </p:nvSpPr>
        <p:spPr>
          <a:xfrm>
            <a:off x="455760" y="1752480"/>
            <a:ext cx="8154360" cy="175176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Groter dekkingsgebied </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Energieniveau dwars op de antenne is slecht</a:t>
            </a:r>
            <a:endParaRPr b="0" lang="nl-BE" sz="2400" spc="-1" strike="noStrike">
              <a:latin typeface="Arial"/>
            </a:endParaRPr>
          </a:p>
        </p:txBody>
      </p:sp>
      <p:sp>
        <p:nvSpPr>
          <p:cNvPr id="527" name="CustomShape 3"/>
          <p:cNvSpPr/>
          <p:nvPr/>
        </p:nvSpPr>
        <p:spPr>
          <a:xfrm>
            <a:off x="3653640" y="3227760"/>
            <a:ext cx="3170160" cy="2046960"/>
          </a:xfrm>
          <a:prstGeom prst="ellipse">
            <a:avLst/>
          </a:prstGeom>
          <a:solidFill>
            <a:srgbClr val="c1d82f">
              <a:alpha val="50000"/>
            </a:srgbClr>
          </a:solidFill>
          <a:ln w="0">
            <a:noFill/>
          </a:ln>
        </p:spPr>
        <p:style>
          <a:lnRef idx="0"/>
          <a:fillRef idx="0"/>
          <a:effectRef idx="0"/>
          <a:fontRef idx="minor"/>
        </p:style>
      </p:sp>
      <p:pic>
        <p:nvPicPr>
          <p:cNvPr id="528" name="" descr=""/>
          <p:cNvPicPr/>
          <p:nvPr/>
        </p:nvPicPr>
        <p:blipFill>
          <a:blip r:embed="rId1"/>
          <a:stretch/>
        </p:blipFill>
        <p:spPr>
          <a:xfrm>
            <a:off x="2822400" y="3575880"/>
            <a:ext cx="1968120" cy="2010960"/>
          </a:xfrm>
          <a:prstGeom prst="rect">
            <a:avLst/>
          </a:prstGeom>
          <a:ln w="0">
            <a:noFill/>
          </a:ln>
        </p:spPr>
      </p:pic>
      <p:sp>
        <p:nvSpPr>
          <p:cNvPr id="529" name="CustomShape 4"/>
          <p:cNvSpPr/>
          <p:nvPr/>
        </p:nvSpPr>
        <p:spPr>
          <a:xfrm>
            <a:off x="99360" y="3241440"/>
            <a:ext cx="3781800" cy="3212640"/>
          </a:xfrm>
          <a:prstGeom prst="ellipse">
            <a:avLst/>
          </a:prstGeom>
          <a:solidFill>
            <a:srgbClr val="c1d82f">
              <a:alpha val="50000"/>
            </a:srgbClr>
          </a:solidFill>
          <a:ln w="0">
            <a:noFill/>
          </a:ln>
        </p:spPr>
        <p:style>
          <a:lnRef idx="0"/>
          <a:fillRef idx="0"/>
          <a:effectRef idx="0"/>
          <a:fontRef idx="minor"/>
        </p:style>
      </p:sp>
      <p:grpSp>
        <p:nvGrpSpPr>
          <p:cNvPr id="530" name="Group 5"/>
          <p:cNvGrpSpPr/>
          <p:nvPr/>
        </p:nvGrpSpPr>
        <p:grpSpPr>
          <a:xfrm>
            <a:off x="3979440" y="5504760"/>
            <a:ext cx="317880" cy="308520"/>
            <a:chOff x="3979440" y="5504760"/>
            <a:chExt cx="317880" cy="308520"/>
          </a:xfrm>
        </p:grpSpPr>
        <p:sp>
          <p:nvSpPr>
            <p:cNvPr id="531" name="CustomShape 6"/>
            <p:cNvSpPr/>
            <p:nvPr/>
          </p:nvSpPr>
          <p:spPr>
            <a:xfrm>
              <a:off x="3979440" y="5504760"/>
              <a:ext cx="317880" cy="308520"/>
            </a:xfrm>
            <a:prstGeom prst="ellipse">
              <a:avLst/>
            </a:prstGeom>
            <a:solidFill>
              <a:srgbClr val="ff0000"/>
            </a:solidFill>
            <a:ln w="0">
              <a:solidFill>
                <a:srgbClr val="000000"/>
              </a:solidFill>
            </a:ln>
          </p:spPr>
          <p:style>
            <a:lnRef idx="0"/>
            <a:fillRef idx="0"/>
            <a:effectRef idx="0"/>
            <a:fontRef idx="minor"/>
          </p:style>
        </p:sp>
        <p:sp>
          <p:nvSpPr>
            <p:cNvPr id="532" name="CustomShape 7"/>
            <p:cNvSpPr/>
            <p:nvPr/>
          </p:nvSpPr>
          <p:spPr>
            <a:xfrm>
              <a:off x="4062240" y="5693760"/>
              <a:ext cx="148680" cy="10008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533" name="CustomShape 8"/>
            <p:cNvSpPr/>
            <p:nvPr/>
          </p:nvSpPr>
          <p:spPr>
            <a:xfrm>
              <a:off x="4058640" y="5587920"/>
              <a:ext cx="45000" cy="43920"/>
            </a:xfrm>
            <a:prstGeom prst="ellipse">
              <a:avLst/>
            </a:prstGeom>
            <a:solidFill>
              <a:srgbClr val="ffffff"/>
            </a:solidFill>
            <a:ln w="0">
              <a:solidFill>
                <a:srgbClr val="000000"/>
              </a:solidFill>
            </a:ln>
          </p:spPr>
          <p:style>
            <a:lnRef idx="0"/>
            <a:fillRef idx="0"/>
            <a:effectRef idx="0"/>
            <a:fontRef idx="minor"/>
          </p:style>
        </p:sp>
        <p:sp>
          <p:nvSpPr>
            <p:cNvPr id="534" name="CustomShape 9"/>
            <p:cNvSpPr/>
            <p:nvPr/>
          </p:nvSpPr>
          <p:spPr>
            <a:xfrm>
              <a:off x="4170240" y="5590800"/>
              <a:ext cx="45000" cy="43920"/>
            </a:xfrm>
            <a:prstGeom prst="ellipse">
              <a:avLst/>
            </a:prstGeom>
            <a:solidFill>
              <a:srgbClr val="ffffff"/>
            </a:solidFill>
            <a:ln w="0">
              <a:solidFill>
                <a:srgbClr val="000000"/>
              </a:solidFill>
            </a:ln>
          </p:spPr>
          <p:style>
            <a:lnRef idx="0"/>
            <a:fillRef idx="0"/>
            <a:effectRef idx="0"/>
            <a:fontRef idx="minor"/>
          </p:style>
        </p:sp>
      </p:grpSp>
      <p:grpSp>
        <p:nvGrpSpPr>
          <p:cNvPr id="535" name="Group 10"/>
          <p:cNvGrpSpPr/>
          <p:nvPr/>
        </p:nvGrpSpPr>
        <p:grpSpPr>
          <a:xfrm>
            <a:off x="3467520" y="3083040"/>
            <a:ext cx="317880" cy="308520"/>
            <a:chOff x="3467520" y="3083040"/>
            <a:chExt cx="317880" cy="308520"/>
          </a:xfrm>
        </p:grpSpPr>
        <p:sp>
          <p:nvSpPr>
            <p:cNvPr id="536" name="CustomShape 11"/>
            <p:cNvSpPr/>
            <p:nvPr/>
          </p:nvSpPr>
          <p:spPr>
            <a:xfrm>
              <a:off x="3467520" y="3083040"/>
              <a:ext cx="317880" cy="308520"/>
            </a:xfrm>
            <a:prstGeom prst="ellipse">
              <a:avLst/>
            </a:prstGeom>
            <a:solidFill>
              <a:srgbClr val="ff0000"/>
            </a:solidFill>
            <a:ln w="0">
              <a:solidFill>
                <a:srgbClr val="000000"/>
              </a:solidFill>
            </a:ln>
          </p:spPr>
          <p:style>
            <a:lnRef idx="0"/>
            <a:fillRef idx="0"/>
            <a:effectRef idx="0"/>
            <a:fontRef idx="minor"/>
          </p:style>
        </p:sp>
        <p:sp>
          <p:nvSpPr>
            <p:cNvPr id="537" name="CustomShape 12"/>
            <p:cNvSpPr/>
            <p:nvPr/>
          </p:nvSpPr>
          <p:spPr>
            <a:xfrm>
              <a:off x="3550320" y="3272040"/>
              <a:ext cx="148680" cy="100080"/>
            </a:xfrm>
            <a:prstGeom prst="blockArc">
              <a:avLst>
                <a:gd name="adj1" fmla="val 10440000"/>
                <a:gd name="adj2" fmla="val 360000"/>
                <a:gd name="adj3" fmla="val 18824"/>
              </a:avLst>
            </a:prstGeom>
            <a:solidFill>
              <a:srgbClr val="ffffff"/>
            </a:solidFill>
            <a:ln w="0">
              <a:solidFill>
                <a:srgbClr val="000000"/>
              </a:solidFill>
            </a:ln>
          </p:spPr>
          <p:style>
            <a:lnRef idx="0"/>
            <a:fillRef idx="0"/>
            <a:effectRef idx="0"/>
            <a:fontRef idx="minor"/>
          </p:style>
        </p:sp>
        <p:sp>
          <p:nvSpPr>
            <p:cNvPr id="538" name="CustomShape 13"/>
            <p:cNvSpPr/>
            <p:nvPr/>
          </p:nvSpPr>
          <p:spPr>
            <a:xfrm>
              <a:off x="3546720" y="3166200"/>
              <a:ext cx="45000" cy="43920"/>
            </a:xfrm>
            <a:prstGeom prst="ellipse">
              <a:avLst/>
            </a:prstGeom>
            <a:solidFill>
              <a:srgbClr val="ffffff"/>
            </a:solidFill>
            <a:ln w="0">
              <a:solidFill>
                <a:srgbClr val="000000"/>
              </a:solidFill>
            </a:ln>
          </p:spPr>
          <p:style>
            <a:lnRef idx="0"/>
            <a:fillRef idx="0"/>
            <a:effectRef idx="0"/>
            <a:fontRef idx="minor"/>
          </p:style>
        </p:sp>
        <p:sp>
          <p:nvSpPr>
            <p:cNvPr id="539" name="CustomShape 14"/>
            <p:cNvSpPr/>
            <p:nvPr/>
          </p:nvSpPr>
          <p:spPr>
            <a:xfrm>
              <a:off x="3658320" y="3169080"/>
              <a:ext cx="45000" cy="43920"/>
            </a:xfrm>
            <a:prstGeom prst="ellipse">
              <a:avLst/>
            </a:prstGeom>
            <a:solidFill>
              <a:srgbClr val="ffffff"/>
            </a:solidFill>
            <a:ln w="0">
              <a:solidFill>
                <a:srgbClr val="000000"/>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Antenne voorbeelden</a:t>
            </a:r>
            <a:endParaRPr b="0" lang="nl-BE" sz="2800" spc="-1" strike="noStrike">
              <a:latin typeface="Arial"/>
            </a:endParaRPr>
          </a:p>
        </p:txBody>
      </p:sp>
      <p:graphicFrame>
        <p:nvGraphicFramePr>
          <p:cNvPr id="541" name="Object 2"/>
          <p:cNvGraphicFramePr/>
          <p:nvPr/>
        </p:nvGraphicFramePr>
        <p:xfrm>
          <a:off x="533520" y="1523880"/>
          <a:ext cx="2118600" cy="2386080"/>
        </p:xfrm>
        <a:graphic>
          <a:graphicData uri="http://schemas.openxmlformats.org/presentationml/2006/ole">
            <p:oleObj r:id="rId1" spid="">
              <p:embed/>
              <p:pic>
                <p:nvPicPr>
                  <p:cNvPr id="542" name="Object 2" descr=""/>
                  <p:cNvPicPr/>
                  <p:nvPr/>
                </p:nvPicPr>
                <p:blipFill>
                  <a:blip r:embed="rId2"/>
                  <a:stretch/>
                </p:blipFill>
                <p:spPr>
                  <a:xfrm>
                    <a:off x="533520" y="1523880"/>
                    <a:ext cx="2118600" cy="2386080"/>
                  </a:xfrm>
                  <a:prstGeom prst="rect">
                    <a:avLst/>
                  </a:prstGeom>
                  <a:ln w="0">
                    <a:noFill/>
                  </a:ln>
                </p:spPr>
              </p:pic>
            </p:oleObj>
          </a:graphicData>
        </a:graphic>
      </p:graphicFrame>
      <p:pic>
        <p:nvPicPr>
          <p:cNvPr id="543" name="Picture 8" descr=""/>
          <p:cNvPicPr/>
          <p:nvPr/>
        </p:nvPicPr>
        <p:blipFill>
          <a:blip r:embed="rId3"/>
          <a:stretch/>
        </p:blipFill>
        <p:spPr>
          <a:xfrm>
            <a:off x="3200400" y="1447920"/>
            <a:ext cx="2133000" cy="2330640"/>
          </a:xfrm>
          <a:prstGeom prst="rect">
            <a:avLst/>
          </a:prstGeom>
          <a:ln w="0">
            <a:noFill/>
          </a:ln>
        </p:spPr>
      </p:pic>
      <p:pic>
        <p:nvPicPr>
          <p:cNvPr id="544" name="Picture 7" descr=""/>
          <p:cNvPicPr/>
          <p:nvPr/>
        </p:nvPicPr>
        <p:blipFill>
          <a:blip r:embed="rId4"/>
          <a:stretch/>
        </p:blipFill>
        <p:spPr>
          <a:xfrm>
            <a:off x="6553080" y="1676520"/>
            <a:ext cx="1828080" cy="1326600"/>
          </a:xfrm>
          <a:prstGeom prst="rect">
            <a:avLst/>
          </a:prstGeom>
          <a:ln w="25560">
            <a:noFill/>
          </a:ln>
        </p:spPr>
      </p:pic>
      <p:pic>
        <p:nvPicPr>
          <p:cNvPr id="545" name="Picture 5" descr=""/>
          <p:cNvPicPr/>
          <p:nvPr/>
        </p:nvPicPr>
        <p:blipFill>
          <a:blip r:embed="rId5"/>
          <a:srcRect l="10411" t="15805" r="14576" b="10423"/>
          <a:stretch/>
        </p:blipFill>
        <p:spPr>
          <a:xfrm>
            <a:off x="914400" y="4800600"/>
            <a:ext cx="2111400" cy="1642320"/>
          </a:xfrm>
          <a:prstGeom prst="rect">
            <a:avLst/>
          </a:prstGeom>
          <a:ln w="28440">
            <a:solidFill>
              <a:srgbClr val="800080"/>
            </a:solidFill>
            <a:miter/>
          </a:ln>
        </p:spPr>
      </p:pic>
      <p:pic>
        <p:nvPicPr>
          <p:cNvPr id="546" name="Picture 4" descr=""/>
          <p:cNvPicPr/>
          <p:nvPr/>
        </p:nvPicPr>
        <p:blipFill>
          <a:blip r:embed="rId6"/>
          <a:stretch/>
        </p:blipFill>
        <p:spPr>
          <a:xfrm>
            <a:off x="4191120" y="4800600"/>
            <a:ext cx="3504600" cy="13651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Gezichtsveld</a:t>
            </a:r>
            <a:endParaRPr b="0" lang="nl-BE" sz="2800" spc="-1" strike="noStrike">
              <a:latin typeface="Arial"/>
            </a:endParaRPr>
          </a:p>
        </p:txBody>
      </p:sp>
      <p:pic>
        <p:nvPicPr>
          <p:cNvPr id="548" name="Picture 212" descr=""/>
          <p:cNvPicPr/>
          <p:nvPr/>
        </p:nvPicPr>
        <p:blipFill>
          <a:blip r:embed="rId1"/>
          <a:stretch/>
        </p:blipFill>
        <p:spPr>
          <a:xfrm>
            <a:off x="1676520" y="1905120"/>
            <a:ext cx="6643800" cy="353952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Lange afstanden en gezichtsveld</a:t>
            </a:r>
            <a:endParaRPr b="0" lang="nl-BE" sz="2800" spc="-1" strike="noStrike">
              <a:latin typeface="Arial"/>
            </a:endParaRPr>
          </a:p>
        </p:txBody>
      </p:sp>
      <p:sp>
        <p:nvSpPr>
          <p:cNvPr id="550" name="TextShape 2"/>
          <p:cNvSpPr/>
          <p:nvPr/>
        </p:nvSpPr>
        <p:spPr>
          <a:xfrm>
            <a:off x="988920" y="1600200"/>
            <a:ext cx="7315920" cy="129456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endParaRPr b="0" lang="nl-BE" sz="2400" spc="-1" strike="noStrike">
              <a:latin typeface="Arial"/>
            </a:endParaRPr>
          </a:p>
          <a:p>
            <a:pPr>
              <a:lnSpc>
                <a:spcPct val="100000"/>
              </a:lnSpc>
              <a:buNone/>
            </a:pPr>
            <a:endParaRPr b="0" lang="nl-BE" sz="2400" spc="-1" strike="noStrike">
              <a:latin typeface="Arial"/>
            </a:endParaRPr>
          </a:p>
        </p:txBody>
      </p:sp>
      <p:graphicFrame>
        <p:nvGraphicFramePr>
          <p:cNvPr id="551" name="Object 4"/>
          <p:cNvGraphicFramePr/>
          <p:nvPr/>
        </p:nvGraphicFramePr>
        <p:xfrm>
          <a:off x="609480" y="3429000"/>
          <a:ext cx="8144640" cy="2502720"/>
        </p:xfrm>
        <a:graphic>
          <a:graphicData uri="http://schemas.openxmlformats.org/presentationml/2006/ole">
            <p:oleObj r:id="rId1" spid="">
              <p:embed/>
              <p:pic>
                <p:nvPicPr>
                  <p:cNvPr id="552" name="Object 4" descr=""/>
                  <p:cNvPicPr/>
                  <p:nvPr/>
                </p:nvPicPr>
                <p:blipFill>
                  <a:blip r:embed="rId2"/>
                  <a:stretch/>
                </p:blipFill>
                <p:spPr>
                  <a:xfrm>
                    <a:off x="609480" y="3429000"/>
                    <a:ext cx="8144640" cy="2502720"/>
                  </a:xfrm>
                  <a:prstGeom prst="rect">
                    <a:avLst/>
                  </a:prstGeom>
                  <a:ln w="0">
                    <a:noFill/>
                  </a:ln>
                </p:spPr>
              </p:pic>
            </p:oleObj>
          </a:graphicData>
        </a:graphic>
      </p:graphicFrame>
      <p:sp>
        <p:nvSpPr>
          <p:cNvPr id="553" name="TextShape 4"/>
          <p:cNvSpPr/>
          <p:nvPr/>
        </p:nvSpPr>
        <p:spPr>
          <a:xfrm>
            <a:off x="867240" y="1748880"/>
            <a:ext cx="649728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Times New Roman"/>
              </a:rPr>
              <a:t>Het gezichtsveld verdwijnt doordat de aarde rond is</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4" name="" descr=""/>
          <p:cNvPicPr/>
          <p:nvPr/>
        </p:nvPicPr>
        <p:blipFill>
          <a:blip r:embed="rId1"/>
          <a:stretch/>
        </p:blipFill>
        <p:spPr>
          <a:xfrm>
            <a:off x="0" y="1157400"/>
            <a:ext cx="9143280" cy="4897080"/>
          </a:xfrm>
          <a:prstGeom prst="rect">
            <a:avLst/>
          </a:prstGeom>
          <a:ln w="0">
            <a:noFill/>
          </a:ln>
        </p:spPr>
      </p:pic>
      <p:sp>
        <p:nvSpPr>
          <p:cNvPr id="555" name="TextShape 1"/>
          <p:cNvSpPr/>
          <p:nvPr/>
        </p:nvSpPr>
        <p:spPr>
          <a:xfrm>
            <a:off x="580320" y="273240"/>
            <a:ext cx="8105400" cy="5307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2910" spc="-1" strike="noStrike">
                <a:latin typeface="Arial"/>
              </a:rPr>
              <a:t>Wireless Security</a:t>
            </a:r>
            <a:endParaRPr b="0" lang="nl-BE" sz="291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Overzicht</a:t>
            </a:r>
            <a:endParaRPr b="0" lang="nl-BE" sz="3630" spc="-1" strike="noStrike">
              <a:latin typeface="Arial"/>
            </a:endParaRPr>
          </a:p>
        </p:txBody>
      </p:sp>
      <p:sp>
        <p:nvSpPr>
          <p:cNvPr id="557"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Evolutie WLAN Security</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Wireless Security in IEEE 802.11</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Verbeterde Security </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Vergelijk standaarden</a:t>
            </a:r>
            <a:endParaRPr b="0" lang="nl-BE" sz="2180" spc="-1" strike="noStrike">
              <a:latin typeface="Arial"/>
            </a:endParaRPr>
          </a:p>
        </p:txBody>
      </p:sp>
      <p:pic>
        <p:nvPicPr>
          <p:cNvPr id="558" name="" descr=""/>
          <p:cNvPicPr/>
          <p:nvPr/>
        </p:nvPicPr>
        <p:blipFill>
          <a:blip r:embed="rId1"/>
          <a:stretch/>
        </p:blipFill>
        <p:spPr>
          <a:xfrm>
            <a:off x="6037560" y="1566000"/>
            <a:ext cx="2340000" cy="35924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Evolutie wireless</a:t>
            </a:r>
            <a:endParaRPr b="0" lang="nl-BE" sz="3630" spc="-1" strike="noStrike">
              <a:latin typeface="Arial"/>
            </a:endParaRPr>
          </a:p>
        </p:txBody>
      </p:sp>
      <p:sp>
        <p:nvSpPr>
          <p:cNvPr id="560"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1997 Originele 802.11 standaard </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enkel SSID, MAC filter,  WEP (Wired Equivalent Privacy)</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2001 Fluhrer, Mantin en Shamir ontdekken zwakheden WEP</a:t>
            </a:r>
            <a:r>
              <a:rPr b="1" lang="en-US" sz="2180" spc="-1" strike="noStrike">
                <a:latin typeface="Times New Roman"/>
              </a:rPr>
              <a:t>	</a:t>
            </a:r>
            <a:r>
              <a:rPr b="1" lang="en-US" sz="2180" spc="-1" strike="noStrike">
                <a:latin typeface="Times New Roman"/>
              </a:rPr>
              <a:t> </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IEEE richt "Task Group i" op</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2003 Wi-Fi (industriegroep) </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Introductie Wi-Fi Protected Access (WPA)</a:t>
            </a:r>
            <a:endParaRPr b="0" lang="nl-BE" sz="2180" spc="-1" strike="noStrike">
              <a:latin typeface="Arial"/>
            </a:endParaRPr>
          </a:p>
          <a:p>
            <a:pPr lvl="3" marL="1728000" indent="-216000">
              <a:lnSpc>
                <a:spcPct val="100000"/>
              </a:lnSpc>
              <a:spcAft>
                <a:spcPts val="513"/>
              </a:spcAft>
              <a:buClr>
                <a:srgbClr val="c4d82f"/>
              </a:buClr>
              <a:buSzPct val="45000"/>
              <a:buFont typeface="Wingdings" charset="2"/>
              <a:buChar char=""/>
            </a:pPr>
            <a:r>
              <a:rPr b="1" lang="en-US" sz="1820" spc="-1" strike="noStrike">
                <a:latin typeface="Times New Roman"/>
              </a:rPr>
              <a:t>Tussenoplossing voor WEP</a:t>
            </a:r>
            <a:endParaRPr b="0" lang="nl-BE" sz="182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2004 WPA2</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Gebaseerd op IEEE 802.11i standaard </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(E)SSID</a:t>
            </a:r>
            <a:endParaRPr b="0" lang="nl-BE" sz="3630" spc="-1" strike="noStrike">
              <a:latin typeface="Arial"/>
            </a:endParaRPr>
          </a:p>
        </p:txBody>
      </p:sp>
      <p:sp>
        <p:nvSpPr>
          <p:cNvPr id="562"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fontScale="95000"/>
          </a:bodyPr>
          <a:p>
            <a:pPr marL="432000" indent="-324000">
              <a:lnSpc>
                <a:spcPct val="100000"/>
              </a:lnSpc>
              <a:spcAft>
                <a:spcPts val="1284"/>
              </a:spcAft>
              <a:buClr>
                <a:srgbClr val="c4d82f"/>
              </a:buClr>
              <a:buFont typeface="Wingdings" charset="2"/>
              <a:buChar char=""/>
            </a:pPr>
            <a:r>
              <a:rPr b="1" lang="en-US" sz="2180" spc="-1" strike="noStrike">
                <a:latin typeface="Times New Roman"/>
              </a:rPr>
              <a:t>(Extended) Service Set Identity</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De "naam" van het draadloos netwerk</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 </a:t>
            </a:r>
            <a:r>
              <a:rPr b="1" lang="en-US" sz="2180" spc="-1" strike="noStrike">
                <a:latin typeface="Times New Roman"/>
              </a:rPr>
              <a:t>Twee varianten van SSID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Ad-hoc draadloos netwerk </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Clients zonder Access Point gebruiken SSID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Infrastructure netwerk</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Clients gebruiken AP en een ESSID</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Zendt beacon-frames: SSID wordt gebroadcast</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Zwakheid: Sniffing mogelijk van SSID</a:t>
            </a:r>
            <a:endParaRPr b="0" lang="nl-BE" sz="2180" spc="-1" strike="noStrike">
              <a:latin typeface="Arial"/>
            </a:endParaRPr>
          </a:p>
          <a:p>
            <a:pPr lvl="3" marL="1728000" indent="-216000">
              <a:lnSpc>
                <a:spcPct val="100000"/>
              </a:lnSpc>
              <a:spcAft>
                <a:spcPts val="513"/>
              </a:spcAft>
              <a:buClr>
                <a:srgbClr val="c4d82f"/>
              </a:buClr>
              <a:buSzPct val="45000"/>
              <a:buFont typeface="Wingdings" charset="2"/>
              <a:buChar char=""/>
            </a:pPr>
            <a:r>
              <a:rPr b="1" lang="en-US" sz="1820" spc="-1" strike="noStrike">
                <a:latin typeface="Times New Roman"/>
              </a:rPr>
              <a:t>Vraag maar aan Google</a:t>
            </a:r>
            <a:endParaRPr b="0" lang="nl-BE" sz="1820" spc="-1" strike="noStrike">
              <a:latin typeface="Arial"/>
            </a:endParaRPr>
          </a:p>
          <a:p>
            <a:pPr lvl="3" marL="1728000" indent="-216000">
              <a:lnSpc>
                <a:spcPct val="100000"/>
              </a:lnSpc>
              <a:spcAft>
                <a:spcPts val="513"/>
              </a:spcAft>
              <a:buClr>
                <a:srgbClr val="c4d82f"/>
              </a:buClr>
              <a:buSzPct val="45000"/>
              <a:buFont typeface="Wingdings" charset="2"/>
              <a:buChar char=""/>
            </a:pPr>
            <a:r>
              <a:rPr b="1" lang="en-US" sz="1820" spc="-1" strike="noStrike">
                <a:latin typeface="Times New Roman"/>
              </a:rPr>
              <a:t>Noem je netwerk nomap_</a:t>
            </a:r>
            <a:endParaRPr b="0" lang="nl-BE" sz="1820" spc="-1" strike="noStrike">
              <a:latin typeface="Arial"/>
            </a:endParaRPr>
          </a:p>
          <a:p>
            <a:pPr>
              <a:lnSpc>
                <a:spcPct val="100000"/>
              </a:lnSpc>
              <a:spcAft>
                <a:spcPts val="1284"/>
              </a:spcAft>
              <a:buNone/>
            </a:pPr>
            <a:endParaRPr b="0" lang="nl-BE" sz="182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MAC adres filter</a:t>
            </a:r>
            <a:endParaRPr b="0" lang="nl-BE" sz="3630" spc="-1" strike="noStrike">
              <a:latin typeface="Arial"/>
            </a:endParaRPr>
          </a:p>
        </p:txBody>
      </p:sp>
      <p:sp>
        <p:nvSpPr>
          <p:cNvPr id="564"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Elke client heeft een "werelduniek" MAC adres</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Access Point heeft een lijst met toegelaten MAC adressen</a:t>
            </a:r>
            <a:endParaRPr b="0" lang="nl-BE" sz="2180" spc="-1" strike="noStrike">
              <a:latin typeface="Arial"/>
            </a:endParaRPr>
          </a:p>
          <a:p>
            <a:pPr>
              <a:lnSpc>
                <a:spcPct val="100000"/>
              </a:lnSpc>
              <a:spcAft>
                <a:spcPts val="1284"/>
              </a:spcAft>
              <a:buNone/>
            </a:pP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Zwakheid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Toegelaten adressen worden gemakkelijk gesnift</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Cleartext MAC adressen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Aanpassen MAC-Adres is eenvoudig</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Ad Hoc protocol B.A.T.M.A.N</a:t>
            </a:r>
            <a:endParaRPr b="0" lang="nl-BE" sz="2800" spc="-1" strike="noStrike">
              <a:latin typeface="Arial"/>
            </a:endParaRPr>
          </a:p>
        </p:txBody>
      </p:sp>
      <p:sp>
        <p:nvSpPr>
          <p:cNvPr id="399"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fontScale="96000"/>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ff0000"/>
                </a:solidFill>
                <a:latin typeface="Times New Roman"/>
              </a:rPr>
              <a:t>B</a:t>
            </a:r>
            <a:r>
              <a:rPr b="1" lang="en-US" sz="2400" spc="-1" strike="noStrike">
                <a:solidFill>
                  <a:srgbClr val="000000"/>
                </a:solidFill>
                <a:latin typeface="Times New Roman"/>
              </a:rPr>
              <a:t>etter </a:t>
            </a:r>
            <a:r>
              <a:rPr b="1" lang="en-US" sz="2400" spc="-1" strike="noStrike">
                <a:solidFill>
                  <a:srgbClr val="ff0000"/>
                </a:solidFill>
                <a:latin typeface="Times New Roman"/>
              </a:rPr>
              <a:t>A</a:t>
            </a:r>
            <a:r>
              <a:rPr b="1" lang="en-US" sz="2400" spc="-1" strike="noStrike">
                <a:solidFill>
                  <a:srgbClr val="000000"/>
                </a:solidFill>
                <a:latin typeface="Times New Roman"/>
              </a:rPr>
              <a:t>pproach </a:t>
            </a:r>
            <a:r>
              <a:rPr b="1" lang="en-US" sz="2400" spc="-1" strike="noStrike">
                <a:solidFill>
                  <a:srgbClr val="ff0000"/>
                </a:solidFill>
                <a:latin typeface="Times New Roman"/>
              </a:rPr>
              <a:t>T</a:t>
            </a:r>
            <a:r>
              <a:rPr b="1" lang="en-US" sz="2400" spc="-1" strike="noStrike">
                <a:solidFill>
                  <a:srgbClr val="000000"/>
                </a:solidFill>
                <a:latin typeface="Times New Roman"/>
              </a:rPr>
              <a:t>o </a:t>
            </a:r>
            <a:r>
              <a:rPr b="1" lang="en-US" sz="2400" spc="-1" strike="noStrike">
                <a:solidFill>
                  <a:srgbClr val="ff0000"/>
                </a:solidFill>
                <a:latin typeface="Times New Roman"/>
              </a:rPr>
              <a:t>M</a:t>
            </a:r>
            <a:r>
              <a:rPr b="1" lang="en-US" sz="2400" spc="-1" strike="noStrike">
                <a:solidFill>
                  <a:srgbClr val="000000"/>
                </a:solidFill>
                <a:latin typeface="Times New Roman"/>
              </a:rPr>
              <a:t>obile </a:t>
            </a:r>
            <a:r>
              <a:rPr b="1" lang="en-US" sz="2400" spc="-1" strike="noStrike">
                <a:solidFill>
                  <a:srgbClr val="ff0000"/>
                </a:solidFill>
                <a:latin typeface="Times New Roman"/>
              </a:rPr>
              <a:t>A</a:t>
            </a:r>
            <a:r>
              <a:rPr b="1" lang="en-US" sz="2400" spc="-1" strike="noStrike">
                <a:solidFill>
                  <a:srgbClr val="000000"/>
                </a:solidFill>
                <a:latin typeface="Times New Roman"/>
              </a:rPr>
              <a:t>dhoc </a:t>
            </a:r>
            <a:r>
              <a:rPr b="1" lang="en-US" sz="2400" spc="-1" strike="noStrike">
                <a:solidFill>
                  <a:srgbClr val="ff0000"/>
                </a:solidFill>
                <a:latin typeface="Times New Roman"/>
              </a:rPr>
              <a:t>N</a:t>
            </a:r>
            <a:r>
              <a:rPr b="1" lang="en-US" sz="2400" spc="-1" strike="noStrike">
                <a:solidFill>
                  <a:srgbClr val="000000"/>
                </a:solidFill>
                <a:latin typeface="Times New Roman"/>
              </a:rPr>
              <a:t>etwork</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Kennis over het netwerk is gedecentraliseerd</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Elk pakket krijgt een dynamisch geleerde route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Batman-adv kernel module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Virtuele netwerkinterface die voor transport zorgt</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Regelmatige broadcast van een batman node naar zijn buren</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Luistert en onthoudt broadcasts van andere buren </a:t>
            </a:r>
            <a:endParaRPr b="0" lang="nl-BE" sz="20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Onthoudt langs welke node pakketten moeten gestuurd worden (niet de hele route), kan ook melden dat hij dezelfde kan bereiken</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Werkt ook samen met wired!</a:t>
            </a:r>
            <a:endParaRPr b="0" lang="nl-BE" sz="2400" spc="-1" strike="noStrike">
              <a:latin typeface="Arial"/>
            </a:endParaRPr>
          </a:p>
        </p:txBody>
      </p:sp>
      <p:pic>
        <p:nvPicPr>
          <p:cNvPr id="400" name="" descr=""/>
          <p:cNvPicPr/>
          <p:nvPr/>
        </p:nvPicPr>
        <p:blipFill>
          <a:blip r:embed="rId1"/>
          <a:stretch/>
        </p:blipFill>
        <p:spPr>
          <a:xfrm>
            <a:off x="6354720" y="824760"/>
            <a:ext cx="2345040" cy="137880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5" name="" descr=""/>
          <p:cNvPicPr/>
          <p:nvPr/>
        </p:nvPicPr>
        <p:blipFill>
          <a:blip r:embed="rId1"/>
          <a:stretch/>
        </p:blipFill>
        <p:spPr>
          <a:xfrm>
            <a:off x="829440" y="4230360"/>
            <a:ext cx="4147200" cy="2487960"/>
          </a:xfrm>
          <a:prstGeom prst="rect">
            <a:avLst/>
          </a:prstGeom>
          <a:ln w="0">
            <a:noFill/>
          </a:ln>
        </p:spPr>
      </p:pic>
      <p:sp>
        <p:nvSpPr>
          <p:cNvPr id="566"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Authenticatie WEP</a:t>
            </a:r>
            <a:endParaRPr b="0" lang="nl-BE" sz="3630" spc="-1" strike="noStrike">
              <a:latin typeface="Arial"/>
            </a:endParaRPr>
          </a:p>
        </p:txBody>
      </p:sp>
      <p:sp>
        <p:nvSpPr>
          <p:cNvPr id="567"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802.11 heeft 2 authenticatie diensten: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Open System authenticatie</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Eender wie zich aanmeldt, wordt geauthenticeerd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Shared-Key authenticatie</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Client moet de gedeelde sleutel kennen om te verbinden</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Zwakheid: sniffen van gedeelde sleutel processen</a:t>
            </a:r>
            <a:endParaRPr b="0" lang="nl-BE" sz="2180" spc="-1" strike="noStrike">
              <a:latin typeface="Arial"/>
            </a:endParaRPr>
          </a:p>
          <a:p>
            <a:pPr>
              <a:lnSpc>
                <a:spcPct val="100000"/>
              </a:lnSpc>
              <a:spcAft>
                <a:spcPts val="1284"/>
              </a:spcAft>
              <a:buNone/>
            </a:pPr>
            <a:endParaRPr b="0" lang="nl-BE" sz="2180" spc="-1" strike="noStrike">
              <a:latin typeface="Arial"/>
            </a:endParaRPr>
          </a:p>
        </p:txBody>
      </p:sp>
      <p:sp>
        <p:nvSpPr>
          <p:cNvPr id="568"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WEP</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Nadelen WEP</a:t>
            </a:r>
            <a:endParaRPr b="0" lang="nl-BE" sz="3630" spc="-1" strike="noStrike">
              <a:latin typeface="Arial"/>
            </a:endParaRPr>
          </a:p>
        </p:txBody>
      </p:sp>
      <p:sp>
        <p:nvSpPr>
          <p:cNvPr id="570"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CRC is te eenvoudig om data integriteit te verzekeren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WPA gebruikt hiervoor MIC</a:t>
            </a:r>
            <a:endParaRPr b="0" lang="nl-BE" sz="2180" spc="-1" strike="noStrike">
              <a:latin typeface="Arial"/>
            </a:endParaRPr>
          </a:p>
          <a:p>
            <a:pPr>
              <a:lnSpc>
                <a:spcPct val="100000"/>
              </a:lnSpc>
              <a:spcAft>
                <a:spcPts val="1026"/>
              </a:spcAft>
              <a:buNone/>
            </a:pPr>
            <a:endParaRPr b="0" lang="nl-BE" sz="2180" spc="-1" strike="noStrike">
              <a:latin typeface="Arial"/>
            </a:endParaRPr>
          </a:p>
        </p:txBody>
      </p:sp>
      <p:sp>
        <p:nvSpPr>
          <p:cNvPr id="571"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WEP</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Wi-Fi Protected Access (WPA)</a:t>
            </a:r>
            <a:endParaRPr b="0" lang="nl-BE" sz="3630" spc="-1" strike="noStrike">
              <a:latin typeface="Arial"/>
            </a:endParaRPr>
          </a:p>
        </p:txBody>
      </p:sp>
      <p:sp>
        <p:nvSpPr>
          <p:cNvPr id="573"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Tijdelijke oplossing voor WEP zwakheden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Werkt op bestaande hardware (enkel firmware update nodig)</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 </a:t>
            </a:r>
            <a:r>
              <a:rPr b="1" lang="en-US" sz="2180" spc="-1" strike="noStrike">
                <a:latin typeface="Times New Roman"/>
              </a:rPr>
              <a:t>Onderdeel van 802.11i en dus forward compatible</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 </a:t>
            </a:r>
            <a:r>
              <a:rPr b="1" lang="en-US" sz="2180" spc="-1" strike="noStrike">
                <a:latin typeface="Times New Roman"/>
              </a:rPr>
              <a:t>Doel</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Verbeterde versleuteling</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User authenticatie met 2 modi</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WPA Personal : TKIP/MIC   en  Pre Shared Key (PSK)</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WPA Enterprise : TKIP/MIC en 802.1X/EAP</a:t>
            </a:r>
            <a:endParaRPr b="0" lang="nl-BE" sz="2180" spc="-1" strike="noStrike">
              <a:latin typeface="Arial"/>
            </a:endParaRPr>
          </a:p>
          <a:p>
            <a:pPr>
              <a:lnSpc>
                <a:spcPct val="100000"/>
              </a:lnSpc>
              <a:spcAft>
                <a:spcPts val="771"/>
              </a:spcAft>
              <a:buNone/>
            </a:pPr>
            <a:endParaRPr b="0" lang="nl-BE" sz="2180" spc="-1" strike="noStrike">
              <a:latin typeface="Arial"/>
            </a:endParaRPr>
          </a:p>
        </p:txBody>
      </p:sp>
      <p:sp>
        <p:nvSpPr>
          <p:cNvPr id="574"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WPA</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WPA Personal</a:t>
            </a:r>
            <a:endParaRPr b="0" lang="nl-BE" sz="3630" spc="-1" strike="noStrike">
              <a:latin typeface="Arial"/>
            </a:endParaRPr>
          </a:p>
        </p:txBody>
      </p:sp>
      <p:sp>
        <p:nvSpPr>
          <p:cNvPr id="576"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Encryptie TKIP</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Authenticatie met PSK (Pre-Shared Key)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Modus zonder authenticatieservers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Paswoordzin op alle clients en op de AP </a:t>
            </a:r>
            <a:br>
              <a:rPr sz="1800"/>
            </a:br>
            <a:r>
              <a:rPr b="1" lang="en-US" sz="2180" spc="-1" strike="noStrike">
                <a:latin typeface="Times New Roman"/>
              </a:rPr>
              <a:t>(Master sleutel wordt berekend)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Gebaseerd op four-way-key handshake (zie verder)</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Paswoordconfiguratie gelijkaardig aan WEP</a:t>
            </a:r>
            <a:endParaRPr b="0" lang="nl-BE" sz="2180" spc="-1" strike="noStrike">
              <a:latin typeface="Arial"/>
            </a:endParaRPr>
          </a:p>
        </p:txBody>
      </p:sp>
      <p:sp>
        <p:nvSpPr>
          <p:cNvPr id="577"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WPA</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TKIP</a:t>
            </a:r>
            <a:endParaRPr b="0" lang="nl-BE" sz="3630" spc="-1" strike="noStrike">
              <a:latin typeface="Arial"/>
            </a:endParaRPr>
          </a:p>
        </p:txBody>
      </p:sp>
      <p:sp>
        <p:nvSpPr>
          <p:cNvPr id="579"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Temporal Key Integrity Protocol</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Encryptiemethode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Wrapper rond WEP</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Gebruikt dezelfde RC4-Engine van WEP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Gebruikt een MIC (Michael genoemd) op het einde van elk plaintext bericht (uitgebreide CRC)</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Verzekert dat berichten niet gespooft worden</a:t>
            </a:r>
            <a:endParaRPr b="0" lang="nl-BE" sz="2180" spc="-1" strike="noStrike">
              <a:latin typeface="Arial"/>
            </a:endParaRPr>
          </a:p>
        </p:txBody>
      </p:sp>
      <p:sp>
        <p:nvSpPr>
          <p:cNvPr id="580"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WPA</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WPA Enterprise</a:t>
            </a:r>
            <a:endParaRPr b="0" lang="nl-BE" sz="3630" spc="-1" strike="noStrike">
              <a:latin typeface="Arial"/>
            </a:endParaRPr>
          </a:p>
        </p:txBody>
      </p:sp>
      <p:sp>
        <p:nvSpPr>
          <p:cNvPr id="582"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Authenticatie IEEE 802.1X/EAP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Centraal beheer van gebruikersaccounts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AAA server is nodig (Authenticatie, Authorizatie, Accounting)</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RADIUS protocollen voor AAA en sleuteldistributie</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Meerdere authenticatiemethodes</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Met paswoorden, digitale certificaten</a:t>
            </a:r>
            <a:endParaRPr b="0" lang="nl-BE" sz="2180" spc="-1" strike="noStrike">
              <a:latin typeface="Arial"/>
            </a:endParaRPr>
          </a:p>
          <a:p>
            <a:pPr lvl="3" marL="1728000" indent="-216000">
              <a:lnSpc>
                <a:spcPct val="100000"/>
              </a:lnSpc>
              <a:spcAft>
                <a:spcPts val="513"/>
              </a:spcAft>
              <a:buClr>
                <a:srgbClr val="c4d82f"/>
              </a:buClr>
              <a:buSzPct val="45000"/>
              <a:buFont typeface="Wingdings" charset="2"/>
              <a:buChar char=""/>
            </a:pPr>
            <a:r>
              <a:rPr b="1" lang="en-US" sz="1820" spc="-1" strike="noStrike">
                <a:latin typeface="Times New Roman"/>
              </a:rPr>
              <a:t>vb TLS met certificaten</a:t>
            </a:r>
            <a:endParaRPr b="0" lang="nl-BE" sz="1820" spc="-1" strike="noStrike">
              <a:latin typeface="Arial"/>
            </a:endParaRPr>
          </a:p>
          <a:p>
            <a:pPr lvl="3" marL="1728000" indent="-216000">
              <a:lnSpc>
                <a:spcPct val="100000"/>
              </a:lnSpc>
              <a:spcAft>
                <a:spcPts val="513"/>
              </a:spcAft>
              <a:buClr>
                <a:srgbClr val="c4d82f"/>
              </a:buClr>
              <a:buSzPct val="45000"/>
              <a:buFont typeface="Wingdings" charset="2"/>
              <a:buChar char=""/>
            </a:pPr>
            <a:r>
              <a:rPr b="1" lang="en-US" sz="1820" spc="-1" strike="noStrike">
                <a:latin typeface="Times New Roman"/>
              </a:rPr>
              <a:t>vb PEAP, LEAP met paswoorden</a:t>
            </a:r>
            <a:endParaRPr b="0" lang="nl-BE" sz="1820" spc="-1" strike="noStrike">
              <a:latin typeface="Arial"/>
            </a:endParaRPr>
          </a:p>
        </p:txBody>
      </p:sp>
      <p:sp>
        <p:nvSpPr>
          <p:cNvPr id="583"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WPA</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Nadelen WPA</a:t>
            </a:r>
            <a:endParaRPr b="0" lang="nl-BE" sz="3630" spc="-1" strike="noStrike">
              <a:latin typeface="Arial"/>
            </a:endParaRPr>
          </a:p>
        </p:txBody>
      </p:sp>
      <p:sp>
        <p:nvSpPr>
          <p:cNvPr id="585"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fontScale="98000"/>
          </a:bodyPr>
          <a:p>
            <a:pPr marL="432000" indent="-324000">
              <a:lnSpc>
                <a:spcPct val="100000"/>
              </a:lnSpc>
              <a:spcAft>
                <a:spcPts val="1284"/>
              </a:spcAft>
              <a:buClr>
                <a:srgbClr val="c4d82f"/>
              </a:buClr>
              <a:buFont typeface="Wingdings" charset="2"/>
              <a:buChar char=""/>
            </a:pPr>
            <a:r>
              <a:rPr b="1" lang="en-US" sz="2180" spc="-1" strike="noStrike">
                <a:latin typeface="Times New Roman"/>
              </a:rPr>
              <a:t>Bij een zwakke paswoordzin kan het paswoord brute force gekraakt worden (best Random PSK key)</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Voor de top 1000 SSID / meest gebruikte paswoorden bestaan vooraf gegenereerde rainbowtables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Zwakheid in TKIP waardoor je valse ARP pakketten kan sturen Nov 2008 Beck Tews attack </a:t>
            </a:r>
            <a:br>
              <a:rPr sz="1800"/>
            </a:br>
            <a:r>
              <a:rPr b="1" lang="en-US" sz="2180" spc="-1" strike="noStrike">
                <a:latin typeface="Times New Roman"/>
              </a:rPr>
              <a:t>(De inhoud van ARP pakketten is bijna helemaal bekend dus deze zijn een gemakkelijk doelwit om er de MIC en de sleutel uit te halen)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Verkeer naar de client kan gedecrypteerd worden</a:t>
            </a:r>
            <a:br>
              <a:rPr sz="1800"/>
            </a:br>
            <a:r>
              <a:rPr b="1" lang="en-US" sz="2180" spc="-1" strike="noStrike">
                <a:latin typeface="Times New Roman"/>
              </a:rPr>
              <a:t>Feb 2010 Martin Beck</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Verbetering is overschakelen naar AES (WPA2)</a:t>
            </a:r>
            <a:endParaRPr b="0" lang="nl-BE" sz="2180" spc="-1" strike="noStrike">
              <a:latin typeface="Arial"/>
            </a:endParaRPr>
          </a:p>
        </p:txBody>
      </p:sp>
      <p:sp>
        <p:nvSpPr>
          <p:cNvPr id="586" name="TextShape 3"/>
          <p:cNvSpPr/>
          <p:nvPr/>
        </p:nvSpPr>
        <p:spPr>
          <a:xfrm>
            <a:off x="7804800" y="185400"/>
            <a:ext cx="7318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180" spc="-1" strike="noStrike">
                <a:solidFill>
                  <a:srgbClr val="0c2c80"/>
                </a:solidFill>
                <a:latin typeface="Times New Roman"/>
                <a:ea typeface="DejaVu Sans"/>
              </a:rPr>
              <a:t>WPA</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WPA2</a:t>
            </a:r>
            <a:endParaRPr b="0" lang="nl-BE" sz="3630" spc="-1" strike="noStrike">
              <a:latin typeface="Arial"/>
            </a:endParaRPr>
          </a:p>
        </p:txBody>
      </p:sp>
      <p:sp>
        <p:nvSpPr>
          <p:cNvPr id="588"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AES gebruikt als encryptie  (Dit is het grootste verschil met WPA)</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Meestal in hardware (software is te traag)</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Twee modi zoals WPA</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Personal Mode</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Authenticatie PSK (Pre Shared Key)</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Encryptie AES-CCMP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Enterprise Mode</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Authenticatie  802.1X/EAP</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Encryptie AES-CCMP</a:t>
            </a:r>
            <a:endParaRPr b="0" lang="nl-BE" sz="2180" spc="-1" strike="noStrike">
              <a:latin typeface="Arial"/>
            </a:endParaRPr>
          </a:p>
          <a:p>
            <a:pPr>
              <a:lnSpc>
                <a:spcPct val="100000"/>
              </a:lnSpc>
              <a:spcAft>
                <a:spcPts val="1026"/>
              </a:spcAft>
              <a:buNone/>
            </a:pPr>
            <a:endParaRPr b="0" lang="nl-BE" sz="2180" spc="-1" strike="noStrike">
              <a:latin typeface="Arial"/>
            </a:endParaRPr>
          </a:p>
        </p:txBody>
      </p:sp>
      <p:sp>
        <p:nvSpPr>
          <p:cNvPr id="589" name="TextShape 3"/>
          <p:cNvSpPr/>
          <p:nvPr/>
        </p:nvSpPr>
        <p:spPr>
          <a:xfrm>
            <a:off x="7445520" y="185400"/>
            <a:ext cx="11530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400" spc="-1" strike="noStrike">
                <a:solidFill>
                  <a:srgbClr val="0c2c80"/>
                </a:solidFill>
                <a:latin typeface="Times New Roman"/>
                <a:ea typeface="DejaVu Sans"/>
              </a:rPr>
              <a:t>WPA2</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WPA en WPA2:  4 way handshake</a:t>
            </a:r>
            <a:endParaRPr b="0" lang="nl-BE" sz="3630" spc="-1" strike="noStrike">
              <a:latin typeface="Arial"/>
            </a:endParaRPr>
          </a:p>
        </p:txBody>
      </p:sp>
      <p:sp>
        <p:nvSpPr>
          <p:cNvPr id="591"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Gedeelde sleutel uitwisselen: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Personal versie:    sleutel ingegeven door paswoord</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Enterprise versie: sleutel tijdens authenticatie uitgewisseld</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Sessie sleutel maken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1 client &lt;- AP nonce1</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2 client -&gt; AP nonce2</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3 client &lt;- AP sessiekey1 (berekend uit nonce1)</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4 client -&gt; AP sessiekey2 (berekend uit nonce2)</a:t>
            </a:r>
            <a:endParaRPr b="0" lang="nl-BE" sz="2180" spc="-1" strike="noStrike">
              <a:latin typeface="Arial"/>
            </a:endParaRPr>
          </a:p>
          <a:p>
            <a:pPr>
              <a:lnSpc>
                <a:spcPct val="100000"/>
              </a:lnSpc>
              <a:spcAft>
                <a:spcPts val="1284"/>
              </a:spcAft>
              <a:buNone/>
            </a:pPr>
            <a:endParaRPr b="0" lang="nl-BE" sz="2180" spc="-1" strike="noStrike">
              <a:latin typeface="Arial"/>
            </a:endParaRPr>
          </a:p>
          <a:p>
            <a:pPr>
              <a:lnSpc>
                <a:spcPct val="100000"/>
              </a:lnSpc>
              <a:spcAft>
                <a:spcPts val="1284"/>
              </a:spcAft>
              <a:buNone/>
            </a:pPr>
            <a:endParaRPr b="0" lang="nl-BE" sz="2180" spc="-1" strike="noStrike">
              <a:latin typeface="Arial"/>
            </a:endParaRPr>
          </a:p>
        </p:txBody>
      </p:sp>
      <p:sp>
        <p:nvSpPr>
          <p:cNvPr id="592" name="TextShape 3"/>
          <p:cNvSpPr/>
          <p:nvPr/>
        </p:nvSpPr>
        <p:spPr>
          <a:xfrm>
            <a:off x="7445520" y="185400"/>
            <a:ext cx="11530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400" spc="-1" strike="noStrike">
                <a:solidFill>
                  <a:srgbClr val="0c2c80"/>
                </a:solidFill>
                <a:latin typeface="Times New Roman"/>
                <a:ea typeface="DejaVu Sans"/>
              </a:rPr>
              <a:t>WPA2</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Key Reinstallation Attack</a:t>
            </a:r>
            <a:endParaRPr b="0" lang="nl-BE" sz="3630" spc="-1" strike="noStrike">
              <a:latin typeface="Arial"/>
            </a:endParaRPr>
          </a:p>
        </p:txBody>
      </p:sp>
      <p:sp>
        <p:nvSpPr>
          <p:cNvPr id="594"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Aft>
                <a:spcPts val="1284"/>
              </a:spcAft>
              <a:buClr>
                <a:srgbClr val="c4d82f"/>
              </a:buClr>
              <a:buFont typeface="Wingdings" charset="2"/>
              <a:buChar char=""/>
            </a:pPr>
            <a:r>
              <a:rPr b="1" lang="en-US" sz="2180" spc="-1" strike="noStrike">
                <a:latin typeface="Times New Roman"/>
              </a:rPr>
              <a:t>Probleem implementatie 4 way handshake</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1 client &lt;- AP nonce1</a:t>
            </a:r>
            <a:br>
              <a:rPr sz="1800"/>
            </a:br>
            <a:r>
              <a:rPr b="1" lang="en-US" sz="2180" spc="-1" strike="noStrike">
                <a:latin typeface="Times New Roman"/>
              </a:rPr>
              <a:t>Msg 2 client -&gt; AP nonce2</a:t>
            </a:r>
            <a:br>
              <a:rPr sz="1800"/>
            </a:br>
            <a:r>
              <a:rPr b="1" lang="en-US" sz="2180" spc="-1" strike="noStrike">
                <a:solidFill>
                  <a:srgbClr val="000000"/>
                </a:solidFill>
                <a:latin typeface="Times New Roman"/>
              </a:rPr>
              <a:t>Msg 3 client &lt;- AP sessiekey1 (berekend uit nonce1)</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Msg 4 client -&gt; AP sessiekey2 (berekend uit nonce2)</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solidFill>
                  <a:srgbClr val="ff3333"/>
                </a:solidFill>
                <a:latin typeface="Times New Roman"/>
              </a:rPr>
              <a:t>Attack</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1. Blokkeren Msg4 (want deze rond de handshake af)</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2. Doorlaten hertransmissie Msg3, hierdoor wordt nonce1 </a:t>
            </a:r>
            <a:r>
              <a:rPr b="1" lang="en-US" sz="2180" spc="-1" strike="noStrike">
                <a:solidFill>
                  <a:srgbClr val="ff3333"/>
                </a:solidFill>
                <a:latin typeface="Times New Roman"/>
              </a:rPr>
              <a:t>gereset</a:t>
            </a:r>
            <a:r>
              <a:rPr b="1" lang="en-US" sz="2180" spc="-1" strike="noStrike">
                <a:latin typeface="Times New Roman"/>
              </a:rPr>
              <a:t>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3. Hierna valse replays (bv commando's naar clients) of mogelijke decryptie of bij WPA valse pakketten.</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Nodig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Valse (MITM AP) tussen AP (met zelfde MAC als echte AP)</a:t>
            </a:r>
            <a:endParaRPr b="0" lang="nl-BE" sz="2180" spc="-1" strike="noStrike">
              <a:latin typeface="Arial"/>
            </a:endParaRPr>
          </a:p>
        </p:txBody>
      </p:sp>
      <p:sp>
        <p:nvSpPr>
          <p:cNvPr id="595" name="TextShape 3"/>
          <p:cNvSpPr/>
          <p:nvPr/>
        </p:nvSpPr>
        <p:spPr>
          <a:xfrm>
            <a:off x="7445520" y="185400"/>
            <a:ext cx="11530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400" spc="-1" strike="noStrike">
                <a:solidFill>
                  <a:srgbClr val="0c2c80"/>
                </a:solidFill>
                <a:latin typeface="Times New Roman"/>
                <a:ea typeface="DejaVu Sans"/>
              </a:rPr>
              <a:t>WPA2</a:t>
            </a:r>
            <a:endParaRPr b="0" lang="nl-BE" sz="2400" spc="-1" strike="noStrike">
              <a:latin typeface="Arial"/>
            </a:endParaRPr>
          </a:p>
        </p:txBody>
      </p:sp>
      <p:sp>
        <p:nvSpPr>
          <p:cNvPr id="596" name="Line 4"/>
          <p:cNvSpPr/>
          <p:nvPr/>
        </p:nvSpPr>
        <p:spPr>
          <a:xfrm flipH="1">
            <a:off x="5640480" y="2986200"/>
            <a:ext cx="1410120" cy="360"/>
          </a:xfrm>
          <a:prstGeom prst="line">
            <a:avLst/>
          </a:prstGeom>
          <a:ln w="73080">
            <a:solidFill>
              <a:srgbClr val="ff3333"/>
            </a:solidFill>
            <a:round/>
            <a:tailEnd len="med" type="triangle" w="med"/>
          </a:ln>
        </p:spPr>
        <p:style>
          <a:lnRef idx="0"/>
          <a:fillRef idx="0"/>
          <a:effectRef idx="0"/>
          <a:fontRef idx="minor"/>
        </p:style>
      </p:sp>
      <p:pic>
        <p:nvPicPr>
          <p:cNvPr id="597" name="" descr=""/>
          <p:cNvPicPr/>
          <p:nvPr/>
        </p:nvPicPr>
        <p:blipFill>
          <a:blip r:embed="rId1"/>
          <a:stretch/>
        </p:blipFill>
        <p:spPr>
          <a:xfrm>
            <a:off x="7170480" y="2598840"/>
            <a:ext cx="792360" cy="718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p:nvPr/>
        </p:nvSpPr>
        <p:spPr>
          <a:xfrm>
            <a:off x="864720" y="442800"/>
            <a:ext cx="7954560" cy="10972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800" spc="-1" strike="noStrike">
                <a:solidFill>
                  <a:srgbClr val="000000"/>
                </a:solidFill>
                <a:latin typeface="Arial Narrow"/>
              </a:rPr>
              <a:t>The Serval Project</a:t>
            </a:r>
            <a:endParaRPr b="0" lang="nl-BE" sz="2800" spc="-1" strike="noStrike">
              <a:latin typeface="Arial"/>
            </a:endParaRPr>
          </a:p>
        </p:txBody>
      </p:sp>
      <p:sp>
        <p:nvSpPr>
          <p:cNvPr id="402" name="TextShape 2"/>
          <p:cNvSpPr/>
          <p:nvPr/>
        </p:nvSpPr>
        <p:spPr>
          <a:xfrm>
            <a:off x="457200" y="1604520"/>
            <a:ext cx="8228880" cy="4525560"/>
          </a:xfrm>
          <a:prstGeom prst="rect">
            <a:avLst/>
          </a:prstGeom>
          <a:noFill/>
          <a:ln w="0">
            <a:noFill/>
          </a:ln>
        </p:spPr>
        <p:style>
          <a:lnRef idx="0"/>
          <a:fillRef idx="0"/>
          <a:effectRef idx="0"/>
          <a:fontRef idx="minor"/>
        </p:style>
        <p:txBody>
          <a:bodyPr lIns="0" rIns="0" tIns="0" bIns="0" anchor="t">
            <a:no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Open source project http://servalproject.org</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Communicatie tussen mobiele telefoons (Android)</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Onafhankelijk van GSM netwerk</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Serval Mesh App</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Bij WPA2 extra Group Key</a:t>
            </a:r>
            <a:endParaRPr b="0" lang="nl-BE" sz="3630" spc="-1" strike="noStrike">
              <a:latin typeface="Arial"/>
            </a:endParaRPr>
          </a:p>
        </p:txBody>
      </p:sp>
      <p:sp>
        <p:nvSpPr>
          <p:cNvPr id="599"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Bij gebruik van broadcast en multicast is er, buiten de sessiesleutel, een extra Group Key die gebruikt wordt</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Deze wordt doorgestuurd na de normale 4 way handshake</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Werkt volgens hetzelfde als de 4 way handshake, maar dan met nonces van alle clients</a:t>
            </a:r>
            <a:endParaRPr b="0" lang="nl-BE" sz="2180" spc="-1" strike="noStrike">
              <a:latin typeface="Arial"/>
            </a:endParaRPr>
          </a:p>
          <a:p>
            <a:pPr>
              <a:lnSpc>
                <a:spcPct val="100000"/>
              </a:lnSpc>
              <a:spcAft>
                <a:spcPts val="1284"/>
              </a:spcAft>
              <a:buNone/>
            </a:pPr>
            <a:endParaRPr b="0" lang="nl-BE" sz="2180" spc="-1" strike="noStrike">
              <a:latin typeface="Arial"/>
            </a:endParaRPr>
          </a:p>
          <a:p>
            <a:pPr>
              <a:lnSpc>
                <a:spcPct val="100000"/>
              </a:lnSpc>
              <a:spcAft>
                <a:spcPts val="1284"/>
              </a:spcAft>
              <a:buNone/>
            </a:pPr>
            <a:endParaRPr b="0" lang="nl-BE" sz="2180" spc="-1" strike="noStrike">
              <a:latin typeface="Arial"/>
            </a:endParaRPr>
          </a:p>
        </p:txBody>
      </p:sp>
      <p:sp>
        <p:nvSpPr>
          <p:cNvPr id="600" name="TextShape 3"/>
          <p:cNvSpPr/>
          <p:nvPr/>
        </p:nvSpPr>
        <p:spPr>
          <a:xfrm>
            <a:off x="7445520" y="185400"/>
            <a:ext cx="11530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400" spc="-1" strike="noStrike">
                <a:solidFill>
                  <a:srgbClr val="0c2c80"/>
                </a:solidFill>
                <a:latin typeface="Times New Roman"/>
                <a:ea typeface="DejaVu Sans"/>
              </a:rPr>
              <a:t>WPA2</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TextShape 9"/>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WPA3</a:t>
            </a:r>
            <a:endParaRPr b="0" lang="nl-BE" sz="3630" spc="-1" strike="noStrike">
              <a:latin typeface="Arial"/>
            </a:endParaRPr>
          </a:p>
        </p:txBody>
      </p:sp>
      <p:sp>
        <p:nvSpPr>
          <p:cNvPr id="602" name="TextShape 10"/>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Standaard 2018</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Sterkere encryptie. Minimum AES-128</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Doel: </a:t>
            </a:r>
            <a:endParaRPr b="0" lang="nl-BE" sz="2180" spc="-1" strike="noStrike">
              <a:latin typeface="Arial"/>
            </a:endParaRPr>
          </a:p>
          <a:p>
            <a:pPr lvl="1" marL="432000" indent="-216000">
              <a:lnSpc>
                <a:spcPct val="100000"/>
              </a:lnSpc>
              <a:spcAft>
                <a:spcPts val="1284"/>
              </a:spcAft>
              <a:buClr>
                <a:srgbClr val="000000"/>
              </a:buClr>
              <a:buSzPct val="45000"/>
              <a:buFont typeface="Wingdings" charset="2"/>
              <a:buChar char=""/>
            </a:pPr>
            <a:r>
              <a:rPr b="1" lang="en-US" sz="2180" spc="-1" strike="noStrike">
                <a:latin typeface="Times New Roman"/>
              </a:rPr>
              <a:t>Offline brute force verhinderen </a:t>
            </a:r>
            <a:endParaRPr b="0" lang="nl-BE" sz="2180" spc="-1" strike="noStrike">
              <a:latin typeface="Arial"/>
            </a:endParaRPr>
          </a:p>
          <a:p>
            <a:pPr lvl="1" marL="432000" indent="-216000">
              <a:lnSpc>
                <a:spcPct val="100000"/>
              </a:lnSpc>
              <a:spcAft>
                <a:spcPts val="1284"/>
              </a:spcAft>
              <a:buClr>
                <a:srgbClr val="000000"/>
              </a:buClr>
              <a:buSzPct val="45000"/>
              <a:buFont typeface="Wingdings" charset="2"/>
              <a:buChar char=""/>
            </a:pPr>
            <a:r>
              <a:rPr b="1" lang="en-US" sz="2180" spc="-1" strike="noStrike">
                <a:latin typeface="Times New Roman"/>
              </a:rPr>
              <a:t>Betere security bij zwakke paswoorden</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Maar: Downgrade attack mogelijk (dragonblood)</a:t>
            </a:r>
            <a:endParaRPr b="0" lang="nl-BE" sz="2180" spc="-1" strike="noStrike">
              <a:latin typeface="Arial"/>
            </a:endParaRPr>
          </a:p>
          <a:p>
            <a:pPr marL="432000" indent="-324000">
              <a:lnSpc>
                <a:spcPct val="100000"/>
              </a:lnSpc>
              <a:spcAft>
                <a:spcPts val="1284"/>
              </a:spcAft>
              <a:buClr>
                <a:srgbClr val="c4d82f"/>
              </a:buClr>
              <a:buFont typeface="Wingdings" charset="2"/>
              <a:buChar char=""/>
            </a:pPr>
            <a:endParaRPr b="0" lang="nl-BE" sz="2180" spc="-1" strike="noStrike">
              <a:latin typeface="Arial"/>
            </a:endParaRPr>
          </a:p>
          <a:p>
            <a:pPr>
              <a:lnSpc>
                <a:spcPct val="100000"/>
              </a:lnSpc>
              <a:spcAft>
                <a:spcPts val="1284"/>
              </a:spcAft>
              <a:buNone/>
            </a:pPr>
            <a:endParaRPr b="0" lang="nl-BE" sz="2180" spc="-1" strike="noStrike">
              <a:latin typeface="Arial"/>
            </a:endParaRPr>
          </a:p>
          <a:p>
            <a:pPr>
              <a:lnSpc>
                <a:spcPct val="100000"/>
              </a:lnSpc>
              <a:spcAft>
                <a:spcPts val="1284"/>
              </a:spcAft>
              <a:buNone/>
            </a:pPr>
            <a:endParaRPr b="0" lang="nl-BE" sz="2180" spc="-1" strike="noStrike">
              <a:latin typeface="Arial"/>
            </a:endParaRPr>
          </a:p>
        </p:txBody>
      </p:sp>
      <p:sp>
        <p:nvSpPr>
          <p:cNvPr id="603" name="TextShape 11"/>
          <p:cNvSpPr/>
          <p:nvPr/>
        </p:nvSpPr>
        <p:spPr>
          <a:xfrm>
            <a:off x="7445520" y="185400"/>
            <a:ext cx="1153080" cy="387720"/>
          </a:xfrm>
          <a:prstGeom prst="rect">
            <a:avLst/>
          </a:prstGeom>
          <a:noFill/>
          <a:ln w="0">
            <a:noFill/>
          </a:ln>
        </p:spPr>
        <p:style>
          <a:lnRef idx="0"/>
          <a:fillRef idx="0"/>
          <a:effectRef idx="0"/>
          <a:fontRef idx="minor"/>
        </p:style>
        <p:txBody>
          <a:bodyPr lIns="0" rIns="0" tIns="0" bIns="0" anchor="t">
            <a:normAutofit/>
          </a:bodyPr>
          <a:p>
            <a:pPr algn="r">
              <a:lnSpc>
                <a:spcPct val="100000"/>
              </a:lnSpc>
              <a:buNone/>
            </a:pPr>
            <a:r>
              <a:rPr b="1" lang="en-US" sz="2400" spc="-1" strike="noStrike">
                <a:solidFill>
                  <a:srgbClr val="0c2c80"/>
                </a:solidFill>
                <a:latin typeface="Times New Roman"/>
                <a:ea typeface="DejaVu Sans"/>
              </a:rPr>
              <a:t>WPA3</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EAP -LEAP</a:t>
            </a:r>
            <a:endParaRPr b="0" lang="nl-BE" sz="3630" spc="-1" strike="noStrike">
              <a:latin typeface="Arial"/>
            </a:endParaRPr>
          </a:p>
        </p:txBody>
      </p:sp>
      <p:sp>
        <p:nvSpPr>
          <p:cNvPr id="605"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Extensible Authentication Protocol</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Standaard 802.11 beveiliging van wireless</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LEAP (Lightweight Extensible Authentication Protocol)</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Cisco manier om EAP te beveiligen. Bleek iets té lightweight te zijn en werd vrij snel gekraakt</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Gebruikte een op MS CHAP v1 protocol gebaseerde encryptie</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Bij MSCHAPv1 is de zwakke LAN Manager Hash snel gekraakt</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6" name="" descr=""/>
          <p:cNvPicPr/>
          <p:nvPr/>
        </p:nvPicPr>
        <p:blipFill>
          <a:blip r:embed="rId1"/>
          <a:stretch/>
        </p:blipFill>
        <p:spPr>
          <a:xfrm>
            <a:off x="7321680" y="945000"/>
            <a:ext cx="1719360" cy="2787120"/>
          </a:xfrm>
          <a:prstGeom prst="rect">
            <a:avLst/>
          </a:prstGeom>
          <a:ln w="0">
            <a:noFill/>
          </a:ln>
        </p:spPr>
      </p:pic>
      <p:sp>
        <p:nvSpPr>
          <p:cNvPr id="607"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PEAP</a:t>
            </a:r>
            <a:endParaRPr b="0" lang="nl-BE" sz="3630" spc="-1" strike="noStrike">
              <a:latin typeface="Arial"/>
            </a:endParaRPr>
          </a:p>
        </p:txBody>
      </p:sp>
      <p:sp>
        <p:nvSpPr>
          <p:cNvPr id="608" name="TextShape 2"/>
          <p:cNvSpPr/>
          <p:nvPr/>
        </p:nvSpPr>
        <p:spPr>
          <a:xfrm>
            <a:off x="497520" y="1418040"/>
            <a:ext cx="67186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PEAP (Protected EAP)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Minstens een server-side PKI certificaat</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Hiermee wordt een beveiligde TLS tunnel gemaakt waarbinnen de authenticatie van de gebruiker loopt</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Sleutels voor de encryptie worden getransporteerd met de public key van de authenticatie server </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De uitwisseling van authenticatieinformatie met de client gebeurt nu in een geencrypteerde tunnel</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PEAP werking</a:t>
            </a:r>
            <a:endParaRPr b="0" lang="nl-BE" sz="3630" spc="-1" strike="noStrike">
              <a:latin typeface="Arial"/>
            </a:endParaRPr>
          </a:p>
        </p:txBody>
      </p:sp>
      <p:grpSp>
        <p:nvGrpSpPr>
          <p:cNvPr id="610" name="Group 2"/>
          <p:cNvGrpSpPr/>
          <p:nvPr/>
        </p:nvGrpSpPr>
        <p:grpSpPr>
          <a:xfrm>
            <a:off x="6496560" y="1741680"/>
            <a:ext cx="553680" cy="1141560"/>
            <a:chOff x="6496560" y="1741680"/>
            <a:chExt cx="553680" cy="1141560"/>
          </a:xfrm>
        </p:grpSpPr>
        <p:sp>
          <p:nvSpPr>
            <p:cNvPr id="611" name="CustomShape 3"/>
            <p:cNvSpPr/>
            <p:nvPr/>
          </p:nvSpPr>
          <p:spPr>
            <a:xfrm>
              <a:off x="6496560" y="1741680"/>
              <a:ext cx="553680" cy="1141560"/>
            </a:xfrm>
            <a:prstGeom prst="rect">
              <a:avLst/>
            </a:prstGeom>
            <a:solidFill>
              <a:srgbClr val="cecece"/>
            </a:solidFill>
            <a:ln w="6480">
              <a:solidFill>
                <a:srgbClr val="828282"/>
              </a:solidFill>
              <a:miter/>
            </a:ln>
          </p:spPr>
          <p:style>
            <a:lnRef idx="0"/>
            <a:fillRef idx="0"/>
            <a:effectRef idx="0"/>
            <a:fontRef idx="minor"/>
          </p:style>
        </p:sp>
        <p:sp>
          <p:nvSpPr>
            <p:cNvPr id="612" name="CustomShape 4"/>
            <p:cNvSpPr/>
            <p:nvPr/>
          </p:nvSpPr>
          <p:spPr>
            <a:xfrm>
              <a:off x="6526440" y="2264400"/>
              <a:ext cx="473040" cy="534600"/>
            </a:xfrm>
            <a:prstGeom prst="rect">
              <a:avLst/>
            </a:prstGeom>
            <a:gradFill rotWithShape="0">
              <a:gsLst>
                <a:gs pos="0">
                  <a:srgbClr val="737373"/>
                </a:gs>
                <a:gs pos="100000">
                  <a:srgbClr val="a6a6a6"/>
                </a:gs>
              </a:gsLst>
              <a:lin ang="8100000"/>
            </a:gradFill>
            <a:ln w="0">
              <a:noFill/>
            </a:ln>
          </p:spPr>
          <p:style>
            <a:lnRef idx="0"/>
            <a:fillRef idx="0"/>
            <a:effectRef idx="0"/>
            <a:fontRef idx="minor"/>
          </p:style>
        </p:sp>
        <p:sp>
          <p:nvSpPr>
            <p:cNvPr id="613" name="Line 5"/>
            <p:cNvSpPr/>
            <p:nvPr/>
          </p:nvSpPr>
          <p:spPr>
            <a:xfrm>
              <a:off x="6580080" y="2201040"/>
              <a:ext cx="368640" cy="360"/>
            </a:xfrm>
            <a:prstGeom prst="line">
              <a:avLst/>
            </a:prstGeom>
            <a:ln w="6480">
              <a:solidFill>
                <a:srgbClr val="9d9d9d"/>
              </a:solidFill>
              <a:miter/>
            </a:ln>
          </p:spPr>
          <p:style>
            <a:lnRef idx="0"/>
            <a:fillRef idx="0"/>
            <a:effectRef idx="0"/>
            <a:fontRef idx="minor"/>
          </p:style>
        </p:sp>
        <p:sp>
          <p:nvSpPr>
            <p:cNvPr id="614" name="Line 6"/>
            <p:cNvSpPr/>
            <p:nvPr/>
          </p:nvSpPr>
          <p:spPr>
            <a:xfrm>
              <a:off x="6580080" y="2105640"/>
              <a:ext cx="368640" cy="360"/>
            </a:xfrm>
            <a:prstGeom prst="line">
              <a:avLst/>
            </a:prstGeom>
            <a:ln w="6480">
              <a:solidFill>
                <a:srgbClr val="9d9d9d"/>
              </a:solidFill>
              <a:miter/>
            </a:ln>
          </p:spPr>
          <p:style>
            <a:lnRef idx="0"/>
            <a:fillRef idx="0"/>
            <a:effectRef idx="0"/>
            <a:fontRef idx="minor"/>
          </p:style>
        </p:sp>
        <p:sp>
          <p:nvSpPr>
            <p:cNvPr id="615" name="Line 7"/>
            <p:cNvSpPr/>
            <p:nvPr/>
          </p:nvSpPr>
          <p:spPr>
            <a:xfrm>
              <a:off x="6580080" y="2010600"/>
              <a:ext cx="368640" cy="360"/>
            </a:xfrm>
            <a:prstGeom prst="line">
              <a:avLst/>
            </a:prstGeom>
            <a:ln w="6480">
              <a:solidFill>
                <a:srgbClr val="9d9d9d"/>
              </a:solidFill>
              <a:miter/>
            </a:ln>
          </p:spPr>
          <p:style>
            <a:lnRef idx="0"/>
            <a:fillRef idx="0"/>
            <a:effectRef idx="0"/>
            <a:fontRef idx="minor"/>
          </p:style>
        </p:sp>
        <p:sp>
          <p:nvSpPr>
            <p:cNvPr id="616" name="Line 8"/>
            <p:cNvSpPr/>
            <p:nvPr/>
          </p:nvSpPr>
          <p:spPr>
            <a:xfrm>
              <a:off x="6580080" y="1915560"/>
              <a:ext cx="368640" cy="360"/>
            </a:xfrm>
            <a:prstGeom prst="line">
              <a:avLst/>
            </a:prstGeom>
            <a:ln w="6480">
              <a:solidFill>
                <a:srgbClr val="9d9d9d"/>
              </a:solidFill>
              <a:miter/>
            </a:ln>
          </p:spPr>
          <p:style>
            <a:lnRef idx="0"/>
            <a:fillRef idx="0"/>
            <a:effectRef idx="0"/>
            <a:fontRef idx="minor"/>
          </p:style>
        </p:sp>
        <p:sp>
          <p:nvSpPr>
            <p:cNvPr id="617" name="Line 9"/>
            <p:cNvSpPr/>
            <p:nvPr/>
          </p:nvSpPr>
          <p:spPr>
            <a:xfrm>
              <a:off x="6580080" y="1821600"/>
              <a:ext cx="368640" cy="360"/>
            </a:xfrm>
            <a:prstGeom prst="line">
              <a:avLst/>
            </a:prstGeom>
            <a:ln w="6480">
              <a:solidFill>
                <a:srgbClr val="9d9d9d"/>
              </a:solidFill>
              <a:miter/>
            </a:ln>
          </p:spPr>
          <p:style>
            <a:lnRef idx="0"/>
            <a:fillRef idx="0"/>
            <a:effectRef idx="0"/>
            <a:fontRef idx="minor"/>
          </p:style>
        </p:sp>
      </p:grpSp>
      <p:pic>
        <p:nvPicPr>
          <p:cNvPr id="618" name="" descr=""/>
          <p:cNvPicPr/>
          <p:nvPr/>
        </p:nvPicPr>
        <p:blipFill>
          <a:blip r:embed="rId1"/>
          <a:stretch/>
        </p:blipFill>
        <p:spPr>
          <a:xfrm>
            <a:off x="1326960" y="2073600"/>
            <a:ext cx="641520" cy="728280"/>
          </a:xfrm>
          <a:prstGeom prst="rect">
            <a:avLst/>
          </a:prstGeom>
          <a:ln w="0">
            <a:noFill/>
          </a:ln>
        </p:spPr>
      </p:pic>
      <p:sp>
        <p:nvSpPr>
          <p:cNvPr id="619" name="Line 10"/>
          <p:cNvSpPr/>
          <p:nvPr/>
        </p:nvSpPr>
        <p:spPr>
          <a:xfrm>
            <a:off x="2073600" y="2322720"/>
            <a:ext cx="4313520" cy="360"/>
          </a:xfrm>
          <a:prstGeom prst="line">
            <a:avLst/>
          </a:prstGeom>
          <a:ln w="18360">
            <a:solidFill>
              <a:srgbClr val="ff0000"/>
            </a:solidFill>
            <a:round/>
          </a:ln>
        </p:spPr>
        <p:style>
          <a:lnRef idx="0"/>
          <a:fillRef idx="0"/>
          <a:effectRef idx="0"/>
          <a:fontRef idx="minor"/>
        </p:style>
      </p:sp>
      <p:sp>
        <p:nvSpPr>
          <p:cNvPr id="620" name="Line 11"/>
          <p:cNvSpPr/>
          <p:nvPr/>
        </p:nvSpPr>
        <p:spPr>
          <a:xfrm>
            <a:off x="2073600" y="2654280"/>
            <a:ext cx="4313520" cy="360"/>
          </a:xfrm>
          <a:prstGeom prst="line">
            <a:avLst/>
          </a:prstGeom>
          <a:ln w="18360">
            <a:solidFill>
              <a:srgbClr val="ff0000"/>
            </a:solidFill>
            <a:round/>
          </a:ln>
        </p:spPr>
        <p:style>
          <a:lnRef idx="0"/>
          <a:fillRef idx="0"/>
          <a:effectRef idx="0"/>
          <a:fontRef idx="minor"/>
        </p:style>
      </p:sp>
      <p:pic>
        <p:nvPicPr>
          <p:cNvPr id="621" name="" descr=""/>
          <p:cNvPicPr/>
          <p:nvPr/>
        </p:nvPicPr>
        <p:blipFill>
          <a:blip r:embed="rId2"/>
          <a:srcRect l="24350" t="8072" r="25350" b="8703"/>
          <a:stretch/>
        </p:blipFill>
        <p:spPr>
          <a:xfrm>
            <a:off x="3848760" y="1990440"/>
            <a:ext cx="795960" cy="995040"/>
          </a:xfrm>
          <a:prstGeom prst="rect">
            <a:avLst/>
          </a:prstGeom>
          <a:ln w="18360">
            <a:noFill/>
          </a:ln>
        </p:spPr>
      </p:pic>
      <p:sp>
        <p:nvSpPr>
          <p:cNvPr id="622" name="TextShape 12"/>
          <p:cNvSpPr/>
          <p:nvPr/>
        </p:nvSpPr>
        <p:spPr>
          <a:xfrm>
            <a:off x="746280" y="2903040"/>
            <a:ext cx="700776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180" spc="-1" strike="noStrike">
                <a:solidFill>
                  <a:srgbClr val="ff0000"/>
                </a:solidFill>
                <a:latin typeface="Times New Roman"/>
              </a:rPr>
              <a:t>Certificaat server                                                    TLS tunnel</a:t>
            </a:r>
            <a:endParaRPr b="0" lang="nl-BE" sz="2180" spc="-1" strike="noStrike">
              <a:latin typeface="Arial"/>
            </a:endParaRPr>
          </a:p>
        </p:txBody>
      </p:sp>
      <p:grpSp>
        <p:nvGrpSpPr>
          <p:cNvPr id="623" name="Group 13"/>
          <p:cNvGrpSpPr/>
          <p:nvPr/>
        </p:nvGrpSpPr>
        <p:grpSpPr>
          <a:xfrm>
            <a:off x="6496560" y="3603240"/>
            <a:ext cx="553680" cy="1141560"/>
            <a:chOff x="6496560" y="3603240"/>
            <a:chExt cx="553680" cy="1141560"/>
          </a:xfrm>
        </p:grpSpPr>
        <p:sp>
          <p:nvSpPr>
            <p:cNvPr id="624" name="CustomShape 14"/>
            <p:cNvSpPr/>
            <p:nvPr/>
          </p:nvSpPr>
          <p:spPr>
            <a:xfrm>
              <a:off x="6496560" y="3603240"/>
              <a:ext cx="553680" cy="1141560"/>
            </a:xfrm>
            <a:prstGeom prst="rect">
              <a:avLst/>
            </a:prstGeom>
            <a:solidFill>
              <a:srgbClr val="cecece"/>
            </a:solidFill>
            <a:ln w="6480">
              <a:solidFill>
                <a:srgbClr val="828282"/>
              </a:solidFill>
              <a:miter/>
            </a:ln>
          </p:spPr>
          <p:style>
            <a:lnRef idx="0"/>
            <a:fillRef idx="0"/>
            <a:effectRef idx="0"/>
            <a:fontRef idx="minor"/>
          </p:style>
        </p:sp>
        <p:sp>
          <p:nvSpPr>
            <p:cNvPr id="625" name="CustomShape 15"/>
            <p:cNvSpPr/>
            <p:nvPr/>
          </p:nvSpPr>
          <p:spPr>
            <a:xfrm>
              <a:off x="6526440" y="4125960"/>
              <a:ext cx="473040" cy="534600"/>
            </a:xfrm>
            <a:prstGeom prst="rect">
              <a:avLst/>
            </a:prstGeom>
            <a:gradFill rotWithShape="0">
              <a:gsLst>
                <a:gs pos="0">
                  <a:srgbClr val="737373"/>
                </a:gs>
                <a:gs pos="100000">
                  <a:srgbClr val="a6a6a6"/>
                </a:gs>
              </a:gsLst>
              <a:lin ang="8100000"/>
            </a:gradFill>
            <a:ln w="0">
              <a:noFill/>
            </a:ln>
          </p:spPr>
          <p:style>
            <a:lnRef idx="0"/>
            <a:fillRef idx="0"/>
            <a:effectRef idx="0"/>
            <a:fontRef idx="minor"/>
          </p:style>
        </p:sp>
        <p:sp>
          <p:nvSpPr>
            <p:cNvPr id="626" name="Line 16"/>
            <p:cNvSpPr/>
            <p:nvPr/>
          </p:nvSpPr>
          <p:spPr>
            <a:xfrm>
              <a:off x="6580080" y="4062600"/>
              <a:ext cx="368640" cy="360"/>
            </a:xfrm>
            <a:prstGeom prst="line">
              <a:avLst/>
            </a:prstGeom>
            <a:ln w="6480">
              <a:solidFill>
                <a:srgbClr val="9d9d9d"/>
              </a:solidFill>
              <a:miter/>
            </a:ln>
          </p:spPr>
          <p:style>
            <a:lnRef idx="0"/>
            <a:fillRef idx="0"/>
            <a:effectRef idx="0"/>
            <a:fontRef idx="minor"/>
          </p:style>
        </p:sp>
        <p:sp>
          <p:nvSpPr>
            <p:cNvPr id="627" name="Line 17"/>
            <p:cNvSpPr/>
            <p:nvPr/>
          </p:nvSpPr>
          <p:spPr>
            <a:xfrm>
              <a:off x="6580080" y="3967200"/>
              <a:ext cx="368640" cy="360"/>
            </a:xfrm>
            <a:prstGeom prst="line">
              <a:avLst/>
            </a:prstGeom>
            <a:ln w="6480">
              <a:solidFill>
                <a:srgbClr val="9d9d9d"/>
              </a:solidFill>
              <a:miter/>
            </a:ln>
          </p:spPr>
          <p:style>
            <a:lnRef idx="0"/>
            <a:fillRef idx="0"/>
            <a:effectRef idx="0"/>
            <a:fontRef idx="minor"/>
          </p:style>
        </p:sp>
        <p:sp>
          <p:nvSpPr>
            <p:cNvPr id="628" name="Line 18"/>
            <p:cNvSpPr/>
            <p:nvPr/>
          </p:nvSpPr>
          <p:spPr>
            <a:xfrm>
              <a:off x="6580080" y="3872160"/>
              <a:ext cx="368640" cy="360"/>
            </a:xfrm>
            <a:prstGeom prst="line">
              <a:avLst/>
            </a:prstGeom>
            <a:ln w="6480">
              <a:solidFill>
                <a:srgbClr val="9d9d9d"/>
              </a:solidFill>
              <a:miter/>
            </a:ln>
          </p:spPr>
          <p:style>
            <a:lnRef idx="0"/>
            <a:fillRef idx="0"/>
            <a:effectRef idx="0"/>
            <a:fontRef idx="minor"/>
          </p:style>
        </p:sp>
        <p:sp>
          <p:nvSpPr>
            <p:cNvPr id="629" name="Line 19"/>
            <p:cNvSpPr/>
            <p:nvPr/>
          </p:nvSpPr>
          <p:spPr>
            <a:xfrm>
              <a:off x="6580080" y="3777120"/>
              <a:ext cx="368640" cy="360"/>
            </a:xfrm>
            <a:prstGeom prst="line">
              <a:avLst/>
            </a:prstGeom>
            <a:ln w="6480">
              <a:solidFill>
                <a:srgbClr val="9d9d9d"/>
              </a:solidFill>
              <a:miter/>
            </a:ln>
          </p:spPr>
          <p:style>
            <a:lnRef idx="0"/>
            <a:fillRef idx="0"/>
            <a:effectRef idx="0"/>
            <a:fontRef idx="minor"/>
          </p:style>
        </p:sp>
        <p:sp>
          <p:nvSpPr>
            <p:cNvPr id="630" name="Line 20"/>
            <p:cNvSpPr/>
            <p:nvPr/>
          </p:nvSpPr>
          <p:spPr>
            <a:xfrm>
              <a:off x="6580080" y="3683160"/>
              <a:ext cx="368640" cy="360"/>
            </a:xfrm>
            <a:prstGeom prst="line">
              <a:avLst/>
            </a:prstGeom>
            <a:ln w="6480">
              <a:solidFill>
                <a:srgbClr val="9d9d9d"/>
              </a:solidFill>
              <a:miter/>
            </a:ln>
          </p:spPr>
          <p:style>
            <a:lnRef idx="0"/>
            <a:fillRef idx="0"/>
            <a:effectRef idx="0"/>
            <a:fontRef idx="minor"/>
          </p:style>
        </p:sp>
      </p:grpSp>
      <p:pic>
        <p:nvPicPr>
          <p:cNvPr id="631" name="" descr=""/>
          <p:cNvPicPr/>
          <p:nvPr/>
        </p:nvPicPr>
        <p:blipFill>
          <a:blip r:embed="rId3"/>
          <a:stretch/>
        </p:blipFill>
        <p:spPr>
          <a:xfrm>
            <a:off x="1326960" y="3935160"/>
            <a:ext cx="641520" cy="728280"/>
          </a:xfrm>
          <a:prstGeom prst="rect">
            <a:avLst/>
          </a:prstGeom>
          <a:ln w="0">
            <a:noFill/>
          </a:ln>
        </p:spPr>
      </p:pic>
      <p:sp>
        <p:nvSpPr>
          <p:cNvPr id="632" name="Line 21"/>
          <p:cNvSpPr/>
          <p:nvPr/>
        </p:nvSpPr>
        <p:spPr>
          <a:xfrm>
            <a:off x="2073600" y="4183920"/>
            <a:ext cx="4313520" cy="360"/>
          </a:xfrm>
          <a:prstGeom prst="line">
            <a:avLst/>
          </a:prstGeom>
          <a:ln w="18360">
            <a:solidFill>
              <a:srgbClr val="ff0000"/>
            </a:solidFill>
            <a:round/>
          </a:ln>
        </p:spPr>
        <p:style>
          <a:lnRef idx="0"/>
          <a:fillRef idx="0"/>
          <a:effectRef idx="0"/>
          <a:fontRef idx="minor"/>
        </p:style>
      </p:sp>
      <p:sp>
        <p:nvSpPr>
          <p:cNvPr id="633" name="Line 22"/>
          <p:cNvSpPr/>
          <p:nvPr/>
        </p:nvSpPr>
        <p:spPr>
          <a:xfrm>
            <a:off x="2073600" y="4515840"/>
            <a:ext cx="4313520" cy="360"/>
          </a:xfrm>
          <a:prstGeom prst="line">
            <a:avLst/>
          </a:prstGeom>
          <a:ln w="18360">
            <a:solidFill>
              <a:srgbClr val="ff0000"/>
            </a:solidFill>
            <a:round/>
          </a:ln>
        </p:spPr>
        <p:style>
          <a:lnRef idx="0"/>
          <a:fillRef idx="0"/>
          <a:effectRef idx="0"/>
          <a:fontRef idx="minor"/>
        </p:style>
      </p:sp>
      <p:sp>
        <p:nvSpPr>
          <p:cNvPr id="634" name="TextShape 23"/>
          <p:cNvSpPr/>
          <p:nvPr/>
        </p:nvSpPr>
        <p:spPr>
          <a:xfrm>
            <a:off x="746280" y="4764600"/>
            <a:ext cx="697464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180" spc="-1" strike="noStrike">
                <a:solidFill>
                  <a:srgbClr val="0c2c80"/>
                </a:solidFill>
                <a:latin typeface="Times New Roman"/>
              </a:rPr>
              <a:t>Authenticatieprotocol</a:t>
            </a:r>
            <a:r>
              <a:rPr b="0" lang="en-US" sz="2180" spc="-1" strike="noStrike">
                <a:solidFill>
                  <a:srgbClr val="0c2c80"/>
                </a:solidFill>
                <a:latin typeface="Times New Roman"/>
              </a:rPr>
              <a:t> </a:t>
            </a:r>
            <a:r>
              <a:rPr b="0" lang="en-US" sz="2180" spc="-1" strike="noStrike">
                <a:solidFill>
                  <a:srgbClr val="ff0000"/>
                </a:solidFill>
                <a:latin typeface="Times New Roman"/>
              </a:rPr>
              <a:t>                                         TLS tunnel</a:t>
            </a:r>
            <a:endParaRPr b="0" lang="nl-BE" sz="2180" spc="-1" strike="noStrike">
              <a:latin typeface="Arial"/>
            </a:endParaRPr>
          </a:p>
        </p:txBody>
      </p:sp>
      <p:sp>
        <p:nvSpPr>
          <p:cNvPr id="635" name="Line 24"/>
          <p:cNvSpPr/>
          <p:nvPr/>
        </p:nvSpPr>
        <p:spPr>
          <a:xfrm>
            <a:off x="2073600" y="4313160"/>
            <a:ext cx="4147560" cy="360"/>
          </a:xfrm>
          <a:prstGeom prst="line">
            <a:avLst/>
          </a:prstGeom>
          <a:ln w="36720">
            <a:solidFill>
              <a:srgbClr val="0c2c80"/>
            </a:solidFill>
            <a:round/>
            <a:headEnd len="med" type="triangle" w="med"/>
            <a:tailEnd len="med" type="triangle" w="med"/>
          </a:ln>
        </p:spPr>
        <p:style>
          <a:lnRef idx="0"/>
          <a:fillRef idx="0"/>
          <a:effectRef idx="0"/>
          <a:fontRef idx="minor"/>
        </p:style>
      </p:sp>
      <p:pic>
        <p:nvPicPr>
          <p:cNvPr id="636" name="" descr=""/>
          <p:cNvPicPr/>
          <p:nvPr/>
        </p:nvPicPr>
        <p:blipFill>
          <a:blip r:embed="rId4"/>
          <a:srcRect l="24350" t="8072" r="25350" b="8703"/>
          <a:stretch/>
        </p:blipFill>
        <p:spPr>
          <a:xfrm>
            <a:off x="3848760" y="3852000"/>
            <a:ext cx="795960" cy="995040"/>
          </a:xfrm>
          <a:prstGeom prst="rect">
            <a:avLst/>
          </a:prstGeom>
          <a:ln w="18360">
            <a:noFill/>
          </a:ln>
        </p:spPr>
      </p:pic>
      <p:sp>
        <p:nvSpPr>
          <p:cNvPr id="637" name="TextShape 25"/>
          <p:cNvSpPr/>
          <p:nvPr/>
        </p:nvSpPr>
        <p:spPr>
          <a:xfrm>
            <a:off x="1161000" y="1418040"/>
            <a:ext cx="715716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180" spc="-1" strike="noStrike">
                <a:solidFill>
                  <a:srgbClr val="000000"/>
                </a:solidFill>
                <a:latin typeface="Times New Roman"/>
              </a:rPr>
              <a:t>client                                                                                 server</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8" name="" descr=""/>
          <p:cNvPicPr/>
          <p:nvPr/>
        </p:nvPicPr>
        <p:blipFill>
          <a:blip r:embed="rId1"/>
          <a:stretch/>
        </p:blipFill>
        <p:spPr>
          <a:xfrm>
            <a:off x="6967440" y="773640"/>
            <a:ext cx="2062800" cy="1382400"/>
          </a:xfrm>
          <a:prstGeom prst="rect">
            <a:avLst/>
          </a:prstGeom>
          <a:ln w="0">
            <a:noFill/>
          </a:ln>
        </p:spPr>
      </p:pic>
      <p:sp>
        <p:nvSpPr>
          <p:cNvPr id="639"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EAP LEAP PEAP</a:t>
            </a:r>
            <a:endParaRPr b="0" lang="nl-BE" sz="3630" spc="-1" strike="noStrike">
              <a:latin typeface="Arial"/>
            </a:endParaRPr>
          </a:p>
        </p:txBody>
      </p:sp>
      <p:sp>
        <p:nvSpPr>
          <p:cNvPr id="640" name="TextShape 2"/>
          <p:cNvSpPr/>
          <p:nvPr/>
        </p:nvSpPr>
        <p:spPr>
          <a:xfrm>
            <a:off x="397080" y="1355760"/>
            <a:ext cx="8228880" cy="511380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PEAP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Alle PEAPs gebruiken een beveiligde TLS tunnel,</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waarin ze een authenticatieproces uitvoeren</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PEAPv0 /EAP MSCHAPv2</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Microsoft EAP (Microsoft ondersteunt enkel PEAPv0)</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PEAPv1/ EAP-GTC (Generic Token Card)</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Gebruiker heeft een Token voor tijdelijk paswoord</a:t>
            </a:r>
            <a:endParaRPr b="0" lang="nl-BE" sz="2180" spc="-1" strike="noStrike">
              <a:latin typeface="Arial"/>
            </a:endParaRPr>
          </a:p>
          <a:p>
            <a:pPr>
              <a:lnSpc>
                <a:spcPct val="100000"/>
              </a:lnSpc>
              <a:spcAft>
                <a:spcPts val="1026"/>
              </a:spcAft>
              <a:buNone/>
            </a:pPr>
            <a:endParaRPr b="0" lang="nl-BE" sz="2180" spc="-1" strike="noStrike">
              <a:latin typeface="Arial"/>
            </a:endParaRPr>
          </a:p>
        </p:txBody>
      </p:sp>
      <p:pic>
        <p:nvPicPr>
          <p:cNvPr id="641" name="" descr=""/>
          <p:cNvPicPr/>
          <p:nvPr/>
        </p:nvPicPr>
        <p:blipFill>
          <a:blip r:embed="rId2"/>
          <a:stretch/>
        </p:blipFill>
        <p:spPr>
          <a:xfrm>
            <a:off x="1161000" y="4645080"/>
            <a:ext cx="3616920" cy="187704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PEAP-EAP-TLS</a:t>
            </a:r>
            <a:endParaRPr b="0" lang="nl-BE" sz="3630" spc="-1" strike="noStrike">
              <a:latin typeface="Arial"/>
            </a:endParaRPr>
          </a:p>
        </p:txBody>
      </p:sp>
      <p:sp>
        <p:nvSpPr>
          <p:cNvPr id="643"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EAP-TTLS (Tunneled Transport Layer Security)</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Gelijkaardig aan PEAPv0 (MSCHAPv2)</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Server certificaat maakt secure TLS tunnel</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Ook een client certificaat</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Binnen de tunnel volgt authenticatie met username/pass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Maar niet door MS verdeeld/ondersteund, dus niet zo veel gebruikt</a:t>
            </a:r>
            <a:endParaRPr b="0" lang="nl-BE" sz="2180" spc="-1" strike="noStrike">
              <a:latin typeface="Arial"/>
            </a:endParaRPr>
          </a:p>
          <a:p>
            <a:pPr>
              <a:lnSpc>
                <a:spcPct val="100000"/>
              </a:lnSpc>
              <a:spcAft>
                <a:spcPts val="771"/>
              </a:spcAft>
              <a:buNone/>
            </a:pPr>
            <a:endParaRPr b="0" lang="nl-BE" sz="2180" spc="-1" strike="noStrike">
              <a:latin typeface="Arial"/>
            </a:endParaRPr>
          </a:p>
        </p:txBody>
      </p:sp>
      <p:pic>
        <p:nvPicPr>
          <p:cNvPr id="644" name="" descr=""/>
          <p:cNvPicPr/>
          <p:nvPr/>
        </p:nvPicPr>
        <p:blipFill>
          <a:blip r:embed="rId1"/>
          <a:stretch/>
        </p:blipFill>
        <p:spPr>
          <a:xfrm>
            <a:off x="7115400" y="1090440"/>
            <a:ext cx="1492200" cy="1657080"/>
          </a:xfrm>
          <a:prstGeom prst="rect">
            <a:avLst/>
          </a:prstGeom>
          <a:ln w="0">
            <a:noFill/>
          </a:ln>
        </p:spPr>
      </p:pic>
      <p:pic>
        <p:nvPicPr>
          <p:cNvPr id="645" name="" descr=""/>
          <p:cNvPicPr/>
          <p:nvPr/>
        </p:nvPicPr>
        <p:blipFill>
          <a:blip r:embed="rId2"/>
          <a:stretch/>
        </p:blipFill>
        <p:spPr>
          <a:xfrm>
            <a:off x="7310520" y="6352560"/>
            <a:ext cx="1652760" cy="42948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Wireless KdG</a:t>
            </a:r>
            <a:endParaRPr b="0" lang="nl-BE" sz="3630" spc="-1" strike="noStrike">
              <a:latin typeface="Arial"/>
            </a:endParaRPr>
          </a:p>
        </p:txBody>
      </p:sp>
      <p:pic>
        <p:nvPicPr>
          <p:cNvPr id="647" name="" descr=""/>
          <p:cNvPicPr/>
          <p:nvPr/>
        </p:nvPicPr>
        <p:blipFill>
          <a:blip r:embed="rId1"/>
          <a:stretch/>
        </p:blipFill>
        <p:spPr>
          <a:xfrm>
            <a:off x="4811040" y="1492920"/>
            <a:ext cx="3967920" cy="4525920"/>
          </a:xfrm>
          <a:prstGeom prst="rect">
            <a:avLst/>
          </a:prstGeom>
          <a:ln w="0">
            <a:noFill/>
          </a:ln>
        </p:spPr>
      </p:pic>
      <p:sp>
        <p:nvSpPr>
          <p:cNvPr id="648" name="TextShape 2"/>
          <p:cNvSpPr/>
          <p:nvPr/>
        </p:nvSpPr>
        <p:spPr>
          <a:xfrm>
            <a:off x="380520" y="1575720"/>
            <a:ext cx="40150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WPA2</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AES encryptie</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PEAP v0</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MSCHAPv2</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Servercertificaat</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Aanmelding via Radius server</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Waarom een server certificaat?</a:t>
            </a:r>
            <a:endParaRPr b="0" lang="nl-BE" sz="3630" spc="-1" strike="noStrike">
              <a:latin typeface="Arial"/>
            </a:endParaRPr>
          </a:p>
        </p:txBody>
      </p:sp>
      <p:sp>
        <p:nvSpPr>
          <p:cNvPr id="650"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284"/>
              </a:spcAft>
              <a:buClr>
                <a:srgbClr val="c4d82f"/>
              </a:buClr>
              <a:buFont typeface="Wingdings" charset="2"/>
              <a:buChar char=""/>
            </a:pPr>
            <a:r>
              <a:rPr b="1" lang="en-US" sz="2180" spc="-1" strike="noStrike">
                <a:latin typeface="Times New Roman"/>
              </a:rPr>
              <a:t>Valideren van het server certificaat maakt dat je zeker weet dat de server de echte server is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 en geen valse Access Point waarachter een valse server staat</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die MS-CHAPv2 handshakes kan verzamelen en binnen enkele seconden paswoorden kan kraken</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Maakt een geencrypteerde TLS tunnel waarover de authenticatie loopt.</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RADIUS</a:t>
            </a:r>
            <a:endParaRPr b="0" lang="nl-BE" sz="3630" spc="-1" strike="noStrike">
              <a:latin typeface="Arial"/>
            </a:endParaRPr>
          </a:p>
        </p:txBody>
      </p:sp>
      <p:sp>
        <p:nvSpPr>
          <p:cNvPr id="652"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fontScale="97000"/>
          </a:bodyPr>
          <a:p>
            <a:pPr marL="432000" indent="-324000">
              <a:lnSpc>
                <a:spcPct val="100000"/>
              </a:lnSpc>
              <a:spcAft>
                <a:spcPts val="1284"/>
              </a:spcAft>
              <a:buClr>
                <a:srgbClr val="c4d82f"/>
              </a:buClr>
              <a:buFont typeface="Wingdings" charset="2"/>
              <a:buChar char=""/>
            </a:pPr>
            <a:r>
              <a:rPr b="1" lang="en-US" sz="2180" spc="-1" strike="noStrike">
                <a:latin typeface="Times New Roman"/>
              </a:rPr>
              <a:t>Remote Authentication Dial-in User Service (RADIUS) </a:t>
            </a:r>
            <a:endParaRPr b="0" lang="nl-BE" sz="2180" spc="-1" strike="noStrike">
              <a:latin typeface="Arial"/>
            </a:endParaRPr>
          </a:p>
          <a:p>
            <a:pPr marL="432000" indent="-324000">
              <a:lnSpc>
                <a:spcPct val="100000"/>
              </a:lnSpc>
              <a:spcAft>
                <a:spcPts val="1284"/>
              </a:spcAft>
              <a:buClr>
                <a:srgbClr val="c4d82f"/>
              </a:buClr>
              <a:buFont typeface="Wingdings" charset="2"/>
              <a:buChar char=""/>
            </a:pPr>
            <a:r>
              <a:rPr b="1" lang="en-US" sz="2180" spc="-1" strike="noStrike">
                <a:latin typeface="Times New Roman"/>
              </a:rPr>
              <a:t>Met een RADIUS server kunnen clients geen data verzenden over de AP's zonder een geldige authenticatiesleutel</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Client binnen range =&gt; AP stuurt challenge</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Client authenticeert bij AP -&gt; stuurt door naar RADIUS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Client stuurt credentials naar RADIUS</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RADIUS server stuurt een geëncrypteerde authenticatiesleutel naar AP</a:t>
            </a:r>
            <a:endParaRPr b="0" lang="nl-BE" sz="2180" spc="-1" strike="noStrike">
              <a:latin typeface="Arial"/>
            </a:endParaRPr>
          </a:p>
          <a:p>
            <a:pPr lvl="1" marL="864000" indent="-324000">
              <a:lnSpc>
                <a:spcPct val="100000"/>
              </a:lnSpc>
              <a:spcAft>
                <a:spcPts val="1026"/>
              </a:spcAft>
              <a:buClr>
                <a:srgbClr val="0c2c80"/>
              </a:buClr>
              <a:buSzPct val="60000"/>
              <a:buFont typeface="Wingdings" charset="2"/>
              <a:buChar char=""/>
            </a:pPr>
            <a:r>
              <a:rPr b="1" lang="en-US" sz="2180" spc="-1" strike="noStrike">
                <a:latin typeface="Times New Roman"/>
              </a:rPr>
              <a:t>De AP gebruikt deze authenticatiesleutel om beveiligde verbindingen op te zetten met de clients</a:t>
            </a:r>
            <a:endParaRPr b="0" lang="nl-BE" sz="2180" spc="-1" strike="noStrike">
              <a:latin typeface="Arial"/>
            </a:endParaRPr>
          </a:p>
          <a:p>
            <a:pPr lvl="2" marL="1296000" indent="-288000">
              <a:lnSpc>
                <a:spcPct val="100000"/>
              </a:lnSpc>
              <a:spcAft>
                <a:spcPts val="771"/>
              </a:spcAft>
              <a:buClr>
                <a:srgbClr val="b10060"/>
              </a:buClr>
              <a:buSzPct val="45000"/>
              <a:buFont typeface="Wingdings" charset="2"/>
              <a:buChar char=""/>
            </a:pPr>
            <a:r>
              <a:rPr b="1" lang="en-US" sz="2180" spc="-1" strike="noStrike">
                <a:latin typeface="Times New Roman"/>
              </a:rPr>
              <a:t>Microsoft RADIUS server heet IAS</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Infrastructure Mode Wireless Networks</a:t>
            </a:r>
            <a:endParaRPr b="0" lang="nl-BE" sz="2800" spc="-1" strike="noStrike">
              <a:latin typeface="Arial"/>
            </a:endParaRPr>
          </a:p>
        </p:txBody>
      </p:sp>
      <p:sp>
        <p:nvSpPr>
          <p:cNvPr id="404"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In een infrastructure WLAN blijven de draadloze apparaten meestal in een relatief vast gebied</a:t>
            </a:r>
            <a:endParaRPr b="0" lang="nl-BE" sz="2400" spc="-1" strike="noStrike">
              <a:latin typeface="Arial"/>
            </a:endParaRPr>
          </a:p>
        </p:txBody>
      </p:sp>
      <p:pic>
        <p:nvPicPr>
          <p:cNvPr id="405" name="Picture 4" descr=""/>
          <p:cNvPicPr/>
          <p:nvPr/>
        </p:nvPicPr>
        <p:blipFill>
          <a:blip r:embed="rId1"/>
          <a:stretch/>
        </p:blipFill>
        <p:spPr>
          <a:xfrm>
            <a:off x="852120" y="2907000"/>
            <a:ext cx="7863840" cy="3199320"/>
          </a:xfrm>
          <a:prstGeom prst="rect">
            <a:avLst/>
          </a:prstGeom>
          <a:ln w="9360">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RADIUS werking</a:t>
            </a:r>
            <a:endParaRPr b="0" lang="nl-BE" sz="3630" spc="-1" strike="noStrike">
              <a:latin typeface="Arial"/>
            </a:endParaRPr>
          </a:p>
        </p:txBody>
      </p:sp>
      <p:sp>
        <p:nvSpPr>
          <p:cNvPr id="654" name="Line 2"/>
          <p:cNvSpPr/>
          <p:nvPr/>
        </p:nvSpPr>
        <p:spPr>
          <a:xfrm>
            <a:off x="2049120" y="2637000"/>
            <a:ext cx="2015280" cy="360"/>
          </a:xfrm>
          <a:prstGeom prst="line">
            <a:avLst/>
          </a:prstGeom>
          <a:ln w="18360">
            <a:solidFill>
              <a:srgbClr val="ff0000"/>
            </a:solidFill>
            <a:round/>
          </a:ln>
        </p:spPr>
        <p:style>
          <a:lnRef idx="0"/>
          <a:fillRef idx="0"/>
          <a:effectRef idx="0"/>
          <a:fontRef idx="minor"/>
        </p:style>
      </p:sp>
      <p:sp>
        <p:nvSpPr>
          <p:cNvPr id="655" name="Line 3"/>
          <p:cNvSpPr/>
          <p:nvPr/>
        </p:nvSpPr>
        <p:spPr>
          <a:xfrm>
            <a:off x="2049120" y="2968920"/>
            <a:ext cx="2015280" cy="360"/>
          </a:xfrm>
          <a:prstGeom prst="line">
            <a:avLst/>
          </a:prstGeom>
          <a:ln w="18360">
            <a:solidFill>
              <a:srgbClr val="ff0000"/>
            </a:solidFill>
            <a:round/>
          </a:ln>
        </p:spPr>
        <p:style>
          <a:lnRef idx="0"/>
          <a:fillRef idx="0"/>
          <a:effectRef idx="0"/>
          <a:fontRef idx="minor"/>
        </p:style>
      </p:sp>
      <p:pic>
        <p:nvPicPr>
          <p:cNvPr id="656" name="" descr=""/>
          <p:cNvPicPr/>
          <p:nvPr/>
        </p:nvPicPr>
        <p:blipFill>
          <a:blip r:embed="rId1"/>
          <a:srcRect l="24350" t="8072" r="25350" b="8703"/>
          <a:stretch/>
        </p:blipFill>
        <p:spPr>
          <a:xfrm>
            <a:off x="3957840" y="2322360"/>
            <a:ext cx="769680" cy="995040"/>
          </a:xfrm>
          <a:prstGeom prst="rect">
            <a:avLst/>
          </a:prstGeom>
          <a:ln w="18360">
            <a:noFill/>
          </a:ln>
        </p:spPr>
      </p:pic>
      <p:sp>
        <p:nvSpPr>
          <p:cNvPr id="657" name="TextShape 4"/>
          <p:cNvSpPr/>
          <p:nvPr/>
        </p:nvSpPr>
        <p:spPr>
          <a:xfrm>
            <a:off x="746280" y="3217680"/>
            <a:ext cx="354528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180" spc="-1" strike="noStrike">
                <a:solidFill>
                  <a:srgbClr val="ff0000"/>
                </a:solidFill>
                <a:latin typeface="Times New Roman"/>
              </a:rPr>
              <a:t>                                                </a:t>
            </a:r>
            <a:endParaRPr b="0" lang="nl-BE" sz="2180" spc="-1" strike="noStrike">
              <a:latin typeface="Arial"/>
            </a:endParaRPr>
          </a:p>
        </p:txBody>
      </p:sp>
      <p:sp>
        <p:nvSpPr>
          <p:cNvPr id="658" name="TextShape 5"/>
          <p:cNvSpPr/>
          <p:nvPr/>
        </p:nvSpPr>
        <p:spPr>
          <a:xfrm>
            <a:off x="1161000" y="1732680"/>
            <a:ext cx="829872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180" spc="-1" strike="noStrike">
                <a:solidFill>
                  <a:srgbClr val="000000"/>
                </a:solidFill>
                <a:latin typeface="Times New Roman"/>
              </a:rPr>
              <a:t>     </a:t>
            </a:r>
            <a:r>
              <a:rPr b="0" lang="en-US" sz="2180" spc="-1" strike="noStrike">
                <a:solidFill>
                  <a:srgbClr val="000000"/>
                </a:solidFill>
                <a:latin typeface="Times New Roman"/>
              </a:rPr>
              <a:t>client                      </a:t>
            </a:r>
            <a:r>
              <a:rPr b="0" lang="en-US" sz="2180" spc="-1" strike="noStrike">
                <a:solidFill>
                  <a:srgbClr val="ff0000"/>
                </a:solidFill>
                <a:latin typeface="Times New Roman"/>
              </a:rPr>
              <a:t> Access Point</a:t>
            </a:r>
            <a:r>
              <a:rPr b="0" lang="en-US" sz="2180" spc="-1" strike="noStrike">
                <a:solidFill>
                  <a:srgbClr val="000000"/>
                </a:solidFill>
                <a:latin typeface="Times New Roman"/>
              </a:rPr>
              <a:t>                          RADIUS server</a:t>
            </a:r>
            <a:endParaRPr b="0" lang="nl-BE" sz="2180" spc="-1" strike="noStrike">
              <a:latin typeface="Arial"/>
            </a:endParaRPr>
          </a:p>
        </p:txBody>
      </p:sp>
      <p:sp>
        <p:nvSpPr>
          <p:cNvPr id="659" name="Line 6"/>
          <p:cNvSpPr/>
          <p:nvPr/>
        </p:nvSpPr>
        <p:spPr>
          <a:xfrm>
            <a:off x="4645080" y="2820240"/>
            <a:ext cx="1851840" cy="360"/>
          </a:xfrm>
          <a:prstGeom prst="line">
            <a:avLst/>
          </a:prstGeom>
          <a:ln w="0">
            <a:solidFill>
              <a:srgbClr val="000000"/>
            </a:solidFill>
          </a:ln>
        </p:spPr>
        <p:style>
          <a:lnRef idx="0"/>
          <a:fillRef idx="0"/>
          <a:effectRef idx="0"/>
          <a:fontRef idx="minor"/>
        </p:style>
      </p:sp>
      <p:grpSp>
        <p:nvGrpSpPr>
          <p:cNvPr id="660" name="Group 7"/>
          <p:cNvGrpSpPr/>
          <p:nvPr/>
        </p:nvGrpSpPr>
        <p:grpSpPr>
          <a:xfrm>
            <a:off x="6463800" y="2056680"/>
            <a:ext cx="553680" cy="1141560"/>
            <a:chOff x="6463800" y="2056680"/>
            <a:chExt cx="553680" cy="1141560"/>
          </a:xfrm>
        </p:grpSpPr>
        <p:sp>
          <p:nvSpPr>
            <p:cNvPr id="661" name="CustomShape 8"/>
            <p:cNvSpPr/>
            <p:nvPr/>
          </p:nvSpPr>
          <p:spPr>
            <a:xfrm>
              <a:off x="6463800" y="2056680"/>
              <a:ext cx="553680" cy="1141560"/>
            </a:xfrm>
            <a:prstGeom prst="rect">
              <a:avLst/>
            </a:prstGeom>
            <a:solidFill>
              <a:srgbClr val="cecece"/>
            </a:solidFill>
            <a:ln w="6480">
              <a:solidFill>
                <a:srgbClr val="828282"/>
              </a:solidFill>
              <a:miter/>
            </a:ln>
          </p:spPr>
          <p:style>
            <a:lnRef idx="0"/>
            <a:fillRef idx="0"/>
            <a:effectRef idx="0"/>
            <a:fontRef idx="minor"/>
          </p:style>
        </p:sp>
        <p:sp>
          <p:nvSpPr>
            <p:cNvPr id="662" name="CustomShape 9"/>
            <p:cNvSpPr/>
            <p:nvPr/>
          </p:nvSpPr>
          <p:spPr>
            <a:xfrm>
              <a:off x="6493680" y="2579400"/>
              <a:ext cx="473040" cy="534600"/>
            </a:xfrm>
            <a:prstGeom prst="rect">
              <a:avLst/>
            </a:prstGeom>
            <a:gradFill rotWithShape="0">
              <a:gsLst>
                <a:gs pos="0">
                  <a:srgbClr val="737373"/>
                </a:gs>
                <a:gs pos="100000">
                  <a:srgbClr val="a6a6a6"/>
                </a:gs>
              </a:gsLst>
              <a:lin ang="8100000"/>
            </a:gradFill>
            <a:ln w="0">
              <a:noFill/>
            </a:ln>
          </p:spPr>
          <p:style>
            <a:lnRef idx="0"/>
            <a:fillRef idx="0"/>
            <a:effectRef idx="0"/>
            <a:fontRef idx="minor"/>
          </p:style>
        </p:sp>
        <p:sp>
          <p:nvSpPr>
            <p:cNvPr id="663" name="Line 10"/>
            <p:cNvSpPr/>
            <p:nvPr/>
          </p:nvSpPr>
          <p:spPr>
            <a:xfrm>
              <a:off x="6547320" y="2516040"/>
              <a:ext cx="368640" cy="360"/>
            </a:xfrm>
            <a:prstGeom prst="line">
              <a:avLst/>
            </a:prstGeom>
            <a:ln w="6480">
              <a:solidFill>
                <a:srgbClr val="9d9d9d"/>
              </a:solidFill>
              <a:miter/>
            </a:ln>
          </p:spPr>
          <p:style>
            <a:lnRef idx="0"/>
            <a:fillRef idx="0"/>
            <a:effectRef idx="0"/>
            <a:fontRef idx="minor"/>
          </p:style>
        </p:sp>
        <p:sp>
          <p:nvSpPr>
            <p:cNvPr id="664" name="Line 11"/>
            <p:cNvSpPr/>
            <p:nvPr/>
          </p:nvSpPr>
          <p:spPr>
            <a:xfrm>
              <a:off x="6547320" y="2420640"/>
              <a:ext cx="368640" cy="360"/>
            </a:xfrm>
            <a:prstGeom prst="line">
              <a:avLst/>
            </a:prstGeom>
            <a:ln w="6480">
              <a:solidFill>
                <a:srgbClr val="9d9d9d"/>
              </a:solidFill>
              <a:miter/>
            </a:ln>
          </p:spPr>
          <p:style>
            <a:lnRef idx="0"/>
            <a:fillRef idx="0"/>
            <a:effectRef idx="0"/>
            <a:fontRef idx="minor"/>
          </p:style>
        </p:sp>
        <p:sp>
          <p:nvSpPr>
            <p:cNvPr id="665" name="Line 12"/>
            <p:cNvSpPr/>
            <p:nvPr/>
          </p:nvSpPr>
          <p:spPr>
            <a:xfrm>
              <a:off x="6547320" y="2325600"/>
              <a:ext cx="368640" cy="360"/>
            </a:xfrm>
            <a:prstGeom prst="line">
              <a:avLst/>
            </a:prstGeom>
            <a:ln w="6480">
              <a:solidFill>
                <a:srgbClr val="9d9d9d"/>
              </a:solidFill>
              <a:miter/>
            </a:ln>
          </p:spPr>
          <p:style>
            <a:lnRef idx="0"/>
            <a:fillRef idx="0"/>
            <a:effectRef idx="0"/>
            <a:fontRef idx="minor"/>
          </p:style>
        </p:sp>
        <p:sp>
          <p:nvSpPr>
            <p:cNvPr id="666" name="Line 13"/>
            <p:cNvSpPr/>
            <p:nvPr/>
          </p:nvSpPr>
          <p:spPr>
            <a:xfrm>
              <a:off x="6547320" y="2230560"/>
              <a:ext cx="368640" cy="360"/>
            </a:xfrm>
            <a:prstGeom prst="line">
              <a:avLst/>
            </a:prstGeom>
            <a:ln w="6480">
              <a:solidFill>
                <a:srgbClr val="9d9d9d"/>
              </a:solidFill>
              <a:miter/>
            </a:ln>
          </p:spPr>
          <p:style>
            <a:lnRef idx="0"/>
            <a:fillRef idx="0"/>
            <a:effectRef idx="0"/>
            <a:fontRef idx="minor"/>
          </p:style>
        </p:sp>
        <p:sp>
          <p:nvSpPr>
            <p:cNvPr id="667" name="Line 14"/>
            <p:cNvSpPr/>
            <p:nvPr/>
          </p:nvSpPr>
          <p:spPr>
            <a:xfrm>
              <a:off x="6547320" y="2136600"/>
              <a:ext cx="368640" cy="360"/>
            </a:xfrm>
            <a:prstGeom prst="line">
              <a:avLst/>
            </a:prstGeom>
            <a:ln w="6480">
              <a:solidFill>
                <a:srgbClr val="9d9d9d"/>
              </a:solidFill>
              <a:miter/>
            </a:ln>
          </p:spPr>
          <p:style>
            <a:lnRef idx="0"/>
            <a:fillRef idx="0"/>
            <a:effectRef idx="0"/>
            <a:fontRef idx="minor"/>
          </p:style>
        </p:sp>
      </p:grpSp>
      <p:sp>
        <p:nvSpPr>
          <p:cNvPr id="668" name="TextShape 15"/>
          <p:cNvSpPr/>
          <p:nvPr/>
        </p:nvSpPr>
        <p:spPr>
          <a:xfrm>
            <a:off x="1492920" y="3400560"/>
            <a:ext cx="3489120" cy="4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180" spc="-1" strike="noStrike">
                <a:solidFill>
                  <a:srgbClr val="ff0000"/>
                </a:solidFill>
                <a:latin typeface="Times New Roman"/>
              </a:rPr>
              <a:t>enkel met authenticatiesleutel</a:t>
            </a:r>
            <a:endParaRPr b="0" lang="nl-BE" sz="2180" spc="-1" strike="noStrike">
              <a:latin typeface="Arial"/>
            </a:endParaRPr>
          </a:p>
        </p:txBody>
      </p:sp>
      <p:pic>
        <p:nvPicPr>
          <p:cNvPr id="669" name="" descr=""/>
          <p:cNvPicPr/>
          <p:nvPr/>
        </p:nvPicPr>
        <p:blipFill>
          <a:blip r:embed="rId2"/>
          <a:stretch/>
        </p:blipFill>
        <p:spPr>
          <a:xfrm>
            <a:off x="1535400" y="2388240"/>
            <a:ext cx="620640" cy="72828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TextShape 1"/>
          <p:cNvSpPr/>
          <p:nvPr/>
        </p:nvSpPr>
        <p:spPr>
          <a:xfrm>
            <a:off x="58032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Stoorzenders detecteren </a:t>
            </a:r>
            <a:r>
              <a:rPr b="0" lang="en-US" sz="2600" spc="-1" strike="noStrike">
                <a:solidFill>
                  <a:srgbClr val="000000"/>
                </a:solidFill>
                <a:latin typeface="Arial"/>
              </a:rPr>
              <a:t>(Stadswaag)</a:t>
            </a:r>
            <a:endParaRPr b="0" lang="nl-BE" sz="2600" spc="-1" strike="noStrike">
              <a:latin typeface="Arial"/>
            </a:endParaRPr>
          </a:p>
        </p:txBody>
      </p:sp>
      <p:pic>
        <p:nvPicPr>
          <p:cNvPr id="671" name="" descr=""/>
          <p:cNvPicPr/>
          <p:nvPr/>
        </p:nvPicPr>
        <p:blipFill>
          <a:blip r:embed="rId1"/>
          <a:stretch/>
        </p:blipFill>
        <p:spPr>
          <a:xfrm>
            <a:off x="491040" y="1418040"/>
            <a:ext cx="7803360" cy="458388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3276360" y="5390280"/>
            <a:ext cx="5182560" cy="286560"/>
          </a:xfrm>
          <a:custGeom>
            <a:avLst/>
            <a:gdLst/>
            <a:ahLst/>
            <a:rect l="l" t="t" r="r" b="b"/>
            <a:pathLst>
              <a:path w="14399" h="799">
                <a:moveTo>
                  <a:pt x="0" y="199"/>
                </a:moveTo>
                <a:lnTo>
                  <a:pt x="10798" y="199"/>
                </a:lnTo>
                <a:lnTo>
                  <a:pt x="10798" y="0"/>
                </a:lnTo>
                <a:lnTo>
                  <a:pt x="14398" y="399"/>
                </a:lnTo>
                <a:lnTo>
                  <a:pt x="10798" y="798"/>
                </a:lnTo>
                <a:lnTo>
                  <a:pt x="10798" y="598"/>
                </a:lnTo>
                <a:lnTo>
                  <a:pt x="0" y="598"/>
                </a:lnTo>
                <a:lnTo>
                  <a:pt x="0" y="199"/>
                </a:lnTo>
              </a:path>
            </a:pathLst>
          </a:custGeom>
          <a:solidFill>
            <a:srgbClr val="9999ff"/>
          </a:solidFill>
          <a:ln w="9360">
            <a:solidFill>
              <a:srgbClr val="ffffff"/>
            </a:solidFill>
            <a:miter/>
          </a:ln>
        </p:spPr>
        <p:style>
          <a:lnRef idx="0"/>
          <a:fillRef idx="0"/>
          <a:effectRef idx="0"/>
          <a:fontRef idx="minor"/>
        </p:style>
      </p:sp>
      <p:sp>
        <p:nvSpPr>
          <p:cNvPr id="673" name="CustomShape 2"/>
          <p:cNvSpPr/>
          <p:nvPr/>
        </p:nvSpPr>
        <p:spPr>
          <a:xfrm>
            <a:off x="4645080" y="5043600"/>
            <a:ext cx="2772360" cy="396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marL="216000" indent="-216000">
              <a:lnSpc>
                <a:spcPct val="100000"/>
              </a:lnSpc>
              <a:spcBef>
                <a:spcPts val="1123"/>
              </a:spcBef>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de-DE" sz="1990" spc="-1" strike="noStrike">
                <a:solidFill>
                  <a:srgbClr val="000000"/>
                </a:solidFill>
                <a:latin typeface="Times New Roman"/>
                <a:ea typeface="DejaVu Sans"/>
              </a:rPr>
              <a:t>Security Niveau</a:t>
            </a:r>
            <a:endParaRPr b="0" lang="nl-BE" sz="1990" spc="-1" strike="noStrike">
              <a:latin typeface="Arial"/>
            </a:endParaRPr>
          </a:p>
        </p:txBody>
      </p:sp>
      <p:sp>
        <p:nvSpPr>
          <p:cNvPr id="674" name="TextShape 3"/>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Vergelijking security standaarden</a:t>
            </a:r>
            <a:endParaRPr b="0" lang="nl-BE" sz="3630" spc="-1" strike="noStrike">
              <a:latin typeface="Arial"/>
            </a:endParaRPr>
          </a:p>
        </p:txBody>
      </p:sp>
      <p:sp>
        <p:nvSpPr>
          <p:cNvPr id="675" name="TextShape 4"/>
          <p:cNvSpPr/>
          <p:nvPr/>
        </p:nvSpPr>
        <p:spPr>
          <a:xfrm>
            <a:off x="457200" y="1604520"/>
            <a:ext cx="8686440" cy="4525920"/>
          </a:xfrm>
          <a:prstGeom prst="rect">
            <a:avLst/>
          </a:prstGeom>
          <a:noFill/>
          <a:ln w="0">
            <a:noFill/>
          </a:ln>
        </p:spPr>
        <p:style>
          <a:lnRef idx="0"/>
          <a:fillRef idx="0"/>
          <a:effectRef idx="0"/>
          <a:fontRef idx="minor"/>
        </p:style>
        <p:txBody>
          <a:bodyPr lIns="0" rIns="0" tIns="0" bIns="0" anchor="t">
            <a:normAutofit fontScale="92000"/>
          </a:bodyPr>
          <a:p>
            <a:pPr marL="432000" indent="-324000">
              <a:lnSpc>
                <a:spcPct val="100000"/>
              </a:lnSpc>
              <a:spcAft>
                <a:spcPts val="1284"/>
              </a:spcAft>
              <a:buClr>
                <a:srgbClr val="c4d82f"/>
              </a:buClr>
              <a:buFont typeface="Wingdings" charset="2"/>
              <a:buChar char=""/>
            </a:pP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WEP</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WPA</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WPA2</a:t>
            </a:r>
            <a:r>
              <a:rPr b="1" lang="en-US" sz="2000" spc="-1" strike="noStrike">
                <a:latin typeface="Times New Roman"/>
              </a:rPr>
              <a:t>	</a:t>
            </a:r>
            <a:r>
              <a:rPr b="1" lang="en-US" sz="2000" spc="-1" strike="noStrike">
                <a:latin typeface="Times New Roman"/>
              </a:rPr>
              <a:t>	</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Encryptiealgoritme</a:t>
            </a:r>
            <a:r>
              <a:rPr b="1" lang="en-US" sz="2000" spc="-1" strike="noStrike">
                <a:latin typeface="Times New Roman"/>
              </a:rPr>
              <a:t>	</a:t>
            </a:r>
            <a:r>
              <a:rPr b="1" lang="en-US" sz="2000" spc="-1" strike="noStrike">
                <a:latin typeface="Times New Roman"/>
              </a:rPr>
              <a:t>RC4</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RC4</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AES</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Sleutelgrootte(bits)</a:t>
            </a:r>
            <a:r>
              <a:rPr b="1" lang="en-US" sz="2000" spc="-1" strike="noStrike">
                <a:latin typeface="Times New Roman"/>
              </a:rPr>
              <a:t>	</a:t>
            </a:r>
            <a:r>
              <a:rPr b="1" lang="en-US" sz="2000" spc="-1" strike="noStrike">
                <a:latin typeface="Times New Roman"/>
              </a:rPr>
              <a:t>40/128</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128 per pakket</a:t>
            </a:r>
            <a:r>
              <a:rPr b="1" lang="en-US" sz="2000" spc="-1" strike="noStrike">
                <a:latin typeface="Times New Roman"/>
              </a:rPr>
              <a:t>	</a:t>
            </a:r>
            <a:r>
              <a:rPr b="1" lang="en-US" sz="2000" spc="-1" strike="noStrike">
                <a:latin typeface="Times New Roman"/>
              </a:rPr>
              <a:t>	</a:t>
            </a:r>
            <a:r>
              <a:rPr b="1" lang="en-US" sz="2000" spc="-1" strike="noStrike">
                <a:latin typeface="Times New Roman"/>
              </a:rPr>
              <a:t>128/256</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Key Life</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24bit IV</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48bit IV</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48bit IV</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Packet Key</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Concatenatie</a:t>
            </a:r>
            <a:r>
              <a:rPr b="1" lang="en-US" sz="2000" spc="-1" strike="noStrike">
                <a:latin typeface="Times New Roman"/>
              </a:rPr>
              <a:t>	</a:t>
            </a:r>
            <a:r>
              <a:rPr b="1" lang="en-US" sz="2000" spc="-1" strike="noStrike">
                <a:latin typeface="Times New Roman"/>
              </a:rPr>
              <a:t>TwoPhaseMix</a:t>
            </a:r>
            <a:r>
              <a:rPr b="1" lang="en-US" sz="2000" spc="-1" strike="noStrike">
                <a:latin typeface="Times New Roman"/>
              </a:rPr>
              <a:t>	</a:t>
            </a:r>
            <a:r>
              <a:rPr b="1" lang="en-US" sz="2000" spc="-1" strike="noStrike">
                <a:latin typeface="Times New Roman"/>
              </a:rPr>
              <a:t>	</a:t>
            </a:r>
            <a:r>
              <a:rPr b="1" lang="en-US" sz="2000" spc="-1" strike="noStrike">
                <a:latin typeface="Times New Roman"/>
              </a:rPr>
              <a:t>Niet nodig</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Data Integriteit</a:t>
            </a:r>
            <a:r>
              <a:rPr b="1" lang="en-US" sz="2000" spc="-1" strike="noStrike">
                <a:latin typeface="Times New Roman"/>
              </a:rPr>
              <a:t>	</a:t>
            </a:r>
            <a:r>
              <a:rPr b="1" lang="en-US" sz="2000" spc="-1" strike="noStrike">
                <a:latin typeface="Times New Roman"/>
              </a:rPr>
              <a:t>	</a:t>
            </a:r>
            <a:r>
              <a:rPr b="1" lang="en-US" sz="2000" spc="-1" strike="noStrike">
                <a:latin typeface="Times New Roman"/>
              </a:rPr>
              <a:t>CRC32</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Michael MIC</a:t>
            </a:r>
            <a:r>
              <a:rPr b="1" lang="en-US" sz="2000" spc="-1" strike="noStrike">
                <a:latin typeface="Times New Roman"/>
              </a:rPr>
              <a:t>	</a:t>
            </a:r>
            <a:r>
              <a:rPr b="1" lang="en-US" sz="2000" spc="-1" strike="noStrike">
                <a:latin typeface="Times New Roman"/>
              </a:rPr>
              <a:t>	</a:t>
            </a:r>
            <a:r>
              <a:rPr b="1" lang="en-US" sz="2000" spc="-1" strike="noStrike">
                <a:latin typeface="Times New Roman"/>
              </a:rPr>
              <a:t>CCM</a:t>
            </a:r>
            <a:endParaRPr b="0" lang="nl-BE" sz="2000" spc="-1" strike="noStrike">
              <a:latin typeface="Arial"/>
            </a:endParaRPr>
          </a:p>
          <a:p>
            <a:pPr marL="432000" indent="-324000">
              <a:lnSpc>
                <a:spcPct val="100000"/>
              </a:lnSpc>
              <a:spcAft>
                <a:spcPts val="1284"/>
              </a:spcAft>
              <a:buClr>
                <a:srgbClr val="c4d82f"/>
              </a:buClr>
              <a:buFont typeface="Wingdings" charset="2"/>
              <a:buChar char=""/>
            </a:pPr>
            <a:r>
              <a:rPr b="1" lang="en-US" sz="2000" spc="-1" strike="noStrike">
                <a:latin typeface="Times New Roman"/>
              </a:rPr>
              <a:t>Sleutelbeheer</a:t>
            </a:r>
            <a:r>
              <a:rPr b="1" lang="en-US" sz="2000" spc="-1" strike="noStrike">
                <a:latin typeface="Times New Roman"/>
              </a:rPr>
              <a:t>	</a:t>
            </a:r>
            <a:r>
              <a:rPr b="1" lang="en-US" sz="2000" spc="-1" strike="noStrike">
                <a:latin typeface="Times New Roman"/>
              </a:rPr>
              <a:t>	</a:t>
            </a:r>
            <a:r>
              <a:rPr b="1" lang="en-US" sz="2000" spc="-1" strike="noStrike">
                <a:latin typeface="Times New Roman"/>
              </a:rPr>
              <a:t>Geen</a:t>
            </a:r>
            <a:r>
              <a:rPr b="1" lang="en-US" sz="2000" spc="-1" strike="noStrike">
                <a:latin typeface="Times New Roman"/>
              </a:rPr>
              <a:t>	</a:t>
            </a:r>
            <a:r>
              <a:rPr b="1" lang="en-US" sz="2000" spc="-1" strike="noStrike">
                <a:latin typeface="Times New Roman"/>
              </a:rPr>
              <a:t>	</a:t>
            </a:r>
            <a:r>
              <a:rPr b="1" lang="en-US" sz="2000" spc="-1" strike="noStrike">
                <a:latin typeface="Times New Roman"/>
              </a:rPr>
              <a:t>	</a:t>
            </a:r>
            <a:r>
              <a:rPr b="1" lang="en-US" sz="2000" spc="-1" strike="noStrike">
                <a:latin typeface="Times New Roman"/>
              </a:rPr>
              <a:t>802.1X/EAP/PSK</a:t>
            </a:r>
            <a:r>
              <a:rPr b="1" lang="en-US" sz="2000" spc="-1" strike="noStrike">
                <a:latin typeface="Times New Roman"/>
              </a:rPr>
              <a:t>	</a:t>
            </a:r>
            <a:r>
              <a:rPr b="1" lang="en-US" sz="2000" spc="-1" strike="noStrike">
                <a:latin typeface="Times New Roman"/>
              </a:rPr>
              <a:t>802.1X/EAP/PSK</a:t>
            </a:r>
            <a:r>
              <a:rPr b="1" lang="en-US" sz="2000" spc="-1" strike="noStrike">
                <a:latin typeface="Times New Roman"/>
              </a:rPr>
              <a:t>	</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Shape 1"/>
          <p:cNvSpPr/>
          <p:nvPr/>
        </p:nvSpPr>
        <p:spPr>
          <a:xfrm>
            <a:off x="580680" y="273240"/>
            <a:ext cx="8105400" cy="11444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30" spc="-1" strike="noStrike">
                <a:solidFill>
                  <a:srgbClr val="000000"/>
                </a:solidFill>
                <a:latin typeface="Arial"/>
              </a:rPr>
              <a:t>Referenties</a:t>
            </a:r>
            <a:endParaRPr b="0" lang="nl-BE" sz="3630" spc="-1" strike="noStrike">
              <a:latin typeface="Arial"/>
            </a:endParaRPr>
          </a:p>
        </p:txBody>
      </p:sp>
      <p:sp>
        <p:nvSpPr>
          <p:cNvPr id="677" name="TextShape 2"/>
          <p:cNvSpPr/>
          <p:nvPr/>
        </p:nvSpPr>
        <p:spPr>
          <a:xfrm>
            <a:off x="457200" y="1604520"/>
            <a:ext cx="8228880" cy="45259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598"/>
              </a:spcBef>
              <a:buClr>
                <a:srgbClr val="c4d82f"/>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180" spc="-1" strike="noStrike">
                <a:latin typeface="Times New Roman"/>
              </a:rPr>
              <a:t>Unmanaged Internet Architecture (UIA)</a:t>
            </a:r>
            <a:endParaRPr b="0" lang="nl-BE" sz="2180" spc="-1" strike="noStrike">
              <a:latin typeface="Arial"/>
            </a:endParaRPr>
          </a:p>
          <a:p>
            <a:pPr marL="432000" indent="-324000">
              <a:lnSpc>
                <a:spcPct val="100000"/>
              </a:lnSpc>
              <a:spcAft>
                <a:spcPts val="1284"/>
              </a:spcAft>
              <a:buClr>
                <a:srgbClr val="c4d82f"/>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180" spc="-1" strike="noStrike">
                <a:latin typeface="Times New Roman"/>
              </a:rPr>
              <a:t>http://pdos.csail.mit.edu/uia/</a:t>
            </a:r>
            <a:endParaRPr b="0" lang="nl-BE" sz="2180" spc="-1" strike="noStrike">
              <a:latin typeface="Arial"/>
            </a:endParaRPr>
          </a:p>
          <a:p>
            <a:pPr marL="432000" indent="-324000">
              <a:lnSpc>
                <a:spcPct val="100000"/>
              </a:lnSpc>
              <a:spcAft>
                <a:spcPts val="1284"/>
              </a:spcAft>
              <a:buClr>
                <a:srgbClr val="c4d82f"/>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180" spc="-1" strike="noStrike">
                <a:latin typeface="Times New Roman"/>
              </a:rPr>
              <a:t>Key Reinstallation Attack Paper https://papers.mathyvanhoef.com/ccs2017.pdf</a:t>
            </a:r>
            <a:endParaRPr b="0" lang="nl-BE" sz="218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WLAN Roaming</a:t>
            </a:r>
            <a:endParaRPr b="0" lang="nl-BE" sz="2800" spc="-1" strike="noStrike">
              <a:latin typeface="Arial"/>
            </a:endParaRPr>
          </a:p>
        </p:txBody>
      </p:sp>
      <p:sp>
        <p:nvSpPr>
          <p:cNvPr id="407"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In een multi-cel WLAN netwerk met een aantal APs kunnen gebruikers zich vrij verplaatsen eens ze geauthenticeerd en geassocieerd zijn.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Gebruikers kunnen dan overschakelen op de AP met het sterkste signaal</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Twee soorten WLAN roaming:</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Seamless roaming</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Gebruikt bij GSM</a:t>
            </a:r>
            <a:endParaRPr b="0" lang="nl-BE" sz="20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Nomadic roaming</a:t>
            </a:r>
            <a:endParaRPr b="0" lang="nl-BE" sz="2400" spc="-1" strike="noStrike">
              <a:latin typeface="Arial"/>
            </a:endParaRPr>
          </a:p>
          <a:p>
            <a:pPr lvl="2" marL="1143000" indent="-228600">
              <a:lnSpc>
                <a:spcPct val="100000"/>
              </a:lnSpc>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Gebruikt bij WLAN apparaten</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rmAutofit/>
          </a:bodyPr>
          <a:p>
            <a:pPr>
              <a:lnSpc>
                <a:spcPct val="100000"/>
              </a:lnSpc>
              <a:buNone/>
            </a:pPr>
            <a:r>
              <a:rPr b="1" lang="en-US" sz="2800" spc="-1" strike="noStrike">
                <a:solidFill>
                  <a:srgbClr val="000000"/>
                </a:solidFill>
                <a:latin typeface="Arial Narrow"/>
              </a:rPr>
              <a:t>802.11 Roaming</a:t>
            </a:r>
            <a:endParaRPr b="0" lang="nl-BE" sz="2800" spc="-1" strike="noStrike">
              <a:latin typeface="Arial"/>
            </a:endParaRPr>
          </a:p>
        </p:txBody>
      </p:sp>
      <p:sp>
        <p:nvSpPr>
          <p:cNvPr id="409" name="TextShape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chor="t">
            <a:normAutofit fontScale="95000"/>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Roaming gebruikt een ‘</a:t>
            </a:r>
            <a:r>
              <a:rPr b="1" lang="en-US" sz="2400" spc="-1" strike="noStrike">
                <a:solidFill>
                  <a:srgbClr val="ff3333"/>
                </a:solidFill>
                <a:latin typeface="Times New Roman"/>
              </a:rPr>
              <a:t>break before make</a:t>
            </a:r>
            <a:r>
              <a:rPr b="1" lang="en-US" sz="2400" spc="-1" strike="noStrike">
                <a:solidFill>
                  <a:srgbClr val="000000"/>
                </a:solidFill>
                <a:latin typeface="Times New Roman"/>
              </a:rPr>
              <a:t>’ volgorde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Een bestaande connectie met een AP wordt verbroken en daarna wordt een nieuwe verbinding opgebouwd met een nieuwe AP</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WLAN roaming gebeurt in 4 stappen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Disassociatie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Zoeken</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Her-associatie</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Authenticatie</a:t>
            </a:r>
            <a:endParaRPr b="0" lang="nl-BE" sz="2400" spc="-1" strike="noStrike">
              <a:latin typeface="Arial"/>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WLAN roaming gebeurt op laag 2</a:t>
            </a:r>
            <a:endParaRPr b="0" lang="nl-BE" sz="2400" spc="-1" strike="noStrike">
              <a:latin typeface="Arial"/>
            </a:endParaRPr>
          </a:p>
          <a:p>
            <a:pPr lvl="1" marL="734760" indent="-277560">
              <a:lnSpc>
                <a:spcPct val="100000"/>
              </a:lnSpc>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WLAN apparaten kunnen dus hun IP adres behouden</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664</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Jan Celis</cp:lastModifiedBy>
  <dcterms:modified xsi:type="dcterms:W3CDTF">2022-10-04T12:04:47Z</dcterms:modified>
  <cp:revision>244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
    <vt:lpwstr>Jan Celis</vt:lpwstr>
  </property>
  <property fmtid="{D5CDD505-2E9C-101B-9397-08002B2CF9AE}" pid="3" name="Info 2">
    <vt:lpwstr/>
  </property>
  <property fmtid="{D5CDD505-2E9C-101B-9397-08002B2CF9AE}" pid="4" name="Info 3">
    <vt:lpwstr/>
  </property>
  <property fmtid="{D5CDD505-2E9C-101B-9397-08002B2CF9AE}" pid="5" name="Info 4">
    <vt:lpwstr/>
  </property>
</Properties>
</file>