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3.jpeg" ContentType="image/jpeg"/>
  <Override PartName="/ppt/media/image2.png" ContentType="image/png"/>
  <Override PartName="/ppt/media/image9.jpeg" ContentType="image/jpeg"/>
  <Override PartName="/ppt/media/image4.png" ContentType="image/png"/>
  <Override PartName="/ppt/media/image5.jpeg" ContentType="image/jpeg"/>
  <Override PartName="/ppt/media/image6.png" ContentType="image/png"/>
  <Override PartName="/ppt/media/image7.jpeg" ContentType="image/jpeg"/>
  <Override PartName="/ppt/media/image8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920" cy="109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968640"/>
            <a:ext cx="822924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920" cy="109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57200" y="3968640"/>
            <a:ext cx="40158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674240" y="3968640"/>
            <a:ext cx="40158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920" cy="109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7200" y="3968640"/>
            <a:ext cx="26496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239640" y="3968640"/>
            <a:ext cx="26496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022080" y="3968640"/>
            <a:ext cx="26496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920" cy="109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spcBef>
                <a:spcPts val="598"/>
              </a:spcBef>
              <a:tabLst>
                <a:tab algn="l" pos="0"/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920" cy="109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920" cy="109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920" cy="109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864720" y="442800"/>
            <a:ext cx="7954920" cy="508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spcBef>
                <a:spcPts val="598"/>
              </a:spcBef>
              <a:tabLst>
                <a:tab algn="l" pos="0"/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920" cy="109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968640"/>
            <a:ext cx="40158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920" cy="109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3968640"/>
            <a:ext cx="40158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920" cy="109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968640"/>
            <a:ext cx="822924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1186920" y="6383520"/>
            <a:ext cx="327960" cy="24588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0"/>
            <a:ext cx="9142200" cy="6856200"/>
          </a:xfrm>
          <a:custGeom>
            <a:avLst/>
            <a:gdLst/>
            <a:ahLst/>
            <a:rect l="l" t="t" r="r" b="b"/>
            <a:pathLst>
              <a:path w="13487400" h="7581900">
                <a:moveTo>
                  <a:pt x="12083732" y="0"/>
                </a:moveTo>
                <a:lnTo>
                  <a:pt x="3320440" y="0"/>
                </a:lnTo>
                <a:lnTo>
                  <a:pt x="0" y="826719"/>
                </a:lnTo>
                <a:lnTo>
                  <a:pt x="0" y="4931460"/>
                </a:lnTo>
                <a:lnTo>
                  <a:pt x="702690" y="7581900"/>
                </a:lnTo>
                <a:lnTo>
                  <a:pt x="11045558" y="7581900"/>
                </a:lnTo>
                <a:lnTo>
                  <a:pt x="13487400" y="6973925"/>
                </a:lnTo>
                <a:lnTo>
                  <a:pt x="13487400" y="5294325"/>
                </a:lnTo>
                <a:lnTo>
                  <a:pt x="120837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920" cy="109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Click to edit the title text format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4229640" y="122400"/>
            <a:ext cx="4659480" cy="32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r">
              <a:lnSpc>
                <a:spcPct val="95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rgbClr val="000099"/>
                </a:solidFill>
                <a:latin typeface="Times New Roman"/>
              </a:rPr>
              <a:t>IPv6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5072400" y="6451560"/>
            <a:ext cx="703440" cy="459720"/>
            <a:chOff x="5072400" y="6451560"/>
            <a:chExt cx="703440" cy="459720"/>
          </a:xfrm>
        </p:grpSpPr>
        <p:sp>
          <p:nvSpPr>
            <p:cNvPr id="5" name="CustomShape 5"/>
            <p:cNvSpPr/>
            <p:nvPr/>
          </p:nvSpPr>
          <p:spPr>
            <a:xfrm>
              <a:off x="5072400" y="6451560"/>
              <a:ext cx="703440" cy="442440"/>
            </a:xfrm>
            <a:custGeom>
              <a:avLst/>
              <a:gdLst/>
              <a:ahLst/>
              <a:rect l="0" t="0" r="r" b="b"/>
              <a:pathLst>
                <a:path w="1956" h="1231">
                  <a:moveTo>
                    <a:pt x="7" y="0"/>
                  </a:moveTo>
                  <a:lnTo>
                    <a:pt x="8" y="0"/>
                  </a:lnTo>
                  <a:cubicBezTo>
                    <a:pt x="7" y="0"/>
                    <a:pt x="5" y="0"/>
                    <a:pt x="4" y="1"/>
                  </a:cubicBezTo>
                  <a:cubicBezTo>
                    <a:pt x="3" y="2"/>
                    <a:pt x="2" y="3"/>
                    <a:pt x="1" y="4"/>
                  </a:cubicBezTo>
                  <a:cubicBezTo>
                    <a:pt x="0" y="5"/>
                    <a:pt x="0" y="7"/>
                    <a:pt x="0" y="8"/>
                  </a:cubicBezTo>
                  <a:lnTo>
                    <a:pt x="0" y="1222"/>
                  </a:lnTo>
                  <a:lnTo>
                    <a:pt x="0" y="1222"/>
                  </a:lnTo>
                  <a:cubicBezTo>
                    <a:pt x="0" y="1223"/>
                    <a:pt x="0" y="1225"/>
                    <a:pt x="1" y="1226"/>
                  </a:cubicBezTo>
                  <a:cubicBezTo>
                    <a:pt x="2" y="1227"/>
                    <a:pt x="3" y="1228"/>
                    <a:pt x="4" y="1229"/>
                  </a:cubicBezTo>
                  <a:cubicBezTo>
                    <a:pt x="5" y="1230"/>
                    <a:pt x="7" y="1230"/>
                    <a:pt x="8" y="1230"/>
                  </a:cubicBezTo>
                  <a:lnTo>
                    <a:pt x="1947" y="1230"/>
                  </a:lnTo>
                  <a:lnTo>
                    <a:pt x="1947" y="1230"/>
                  </a:lnTo>
                  <a:cubicBezTo>
                    <a:pt x="1948" y="1230"/>
                    <a:pt x="1950" y="1230"/>
                    <a:pt x="1951" y="1229"/>
                  </a:cubicBezTo>
                  <a:cubicBezTo>
                    <a:pt x="1952" y="1228"/>
                    <a:pt x="1953" y="1227"/>
                    <a:pt x="1954" y="1226"/>
                  </a:cubicBezTo>
                  <a:cubicBezTo>
                    <a:pt x="1955" y="1225"/>
                    <a:pt x="1955" y="1223"/>
                    <a:pt x="1955" y="1222"/>
                  </a:cubicBezTo>
                  <a:lnTo>
                    <a:pt x="1955" y="7"/>
                  </a:lnTo>
                  <a:lnTo>
                    <a:pt x="1955" y="8"/>
                  </a:lnTo>
                  <a:lnTo>
                    <a:pt x="1955" y="8"/>
                  </a:lnTo>
                  <a:cubicBezTo>
                    <a:pt x="1955" y="7"/>
                    <a:pt x="1955" y="5"/>
                    <a:pt x="1954" y="4"/>
                  </a:cubicBezTo>
                  <a:cubicBezTo>
                    <a:pt x="1953" y="3"/>
                    <a:pt x="1952" y="2"/>
                    <a:pt x="1951" y="1"/>
                  </a:cubicBezTo>
                  <a:cubicBezTo>
                    <a:pt x="1950" y="0"/>
                    <a:pt x="1948" y="0"/>
                    <a:pt x="1947" y="0"/>
                  </a:cubicBezTo>
                  <a:lnTo>
                    <a:pt x="7" y="0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6"/>
            <p:cNvSpPr/>
            <p:nvPr/>
          </p:nvSpPr>
          <p:spPr>
            <a:xfrm>
              <a:off x="5072400" y="6451560"/>
              <a:ext cx="703440" cy="459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fld id="{D7161534-1218-4E2B-8F93-7ACB763E7648}" type="slidenum">
                <a:rPr b="0" lang="en-US" sz="2400" spc="-1" strike="noStrike">
                  <a:solidFill>
                    <a:srgbClr val="000000"/>
                  </a:solidFill>
                  <a:latin typeface="Times New Roman"/>
                </a:rPr>
                <a:t>&lt;number&gt;</a:t>
              </a:fld>
              <a:endParaRPr b="0" lang="en-US" sz="24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</p:grp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spcBef>
                <a:spcPts val="499"/>
              </a:spcBef>
              <a:buClr>
                <a:srgbClr val="aecf00"/>
              </a:buClr>
              <a:buFont typeface="Times New Roman"/>
              <a:buChar char="-"/>
              <a:tabLst>
                <a:tab algn="l" pos="204480"/>
                <a:tab algn="l" pos="653760"/>
                <a:tab algn="l" pos="1103040"/>
                <a:tab algn="l" pos="1552320"/>
                <a:tab algn="l" pos="2001600"/>
                <a:tab algn="l" pos="2450880"/>
                <a:tab algn="l" pos="2900160"/>
                <a:tab algn="l" pos="3349440"/>
                <a:tab algn="l" pos="3798720"/>
                <a:tab algn="l" pos="4248000"/>
                <a:tab algn="l" pos="4697280"/>
                <a:tab algn="l" pos="5146560"/>
                <a:tab algn="l" pos="5595840"/>
                <a:tab algn="l" pos="6045120"/>
                <a:tab algn="l" pos="6494400"/>
                <a:tab algn="l" pos="6943680"/>
                <a:tab algn="l" pos="7392960"/>
                <a:tab algn="l" pos="7842240"/>
                <a:tab algn="l" pos="8291160"/>
                <a:tab algn="l" pos="8740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3" marL="1600200" indent="-228600">
              <a:spcBef>
                <a:spcPts val="448"/>
              </a:spcBef>
              <a:buClr>
                <a:srgbClr val="aecf00"/>
              </a:buClr>
              <a:buFont typeface="Times New Roman"/>
              <a:buChar char="•"/>
              <a:tabLst>
                <a:tab algn="l" pos="196560"/>
                <a:tab algn="l" pos="645840"/>
                <a:tab algn="l" pos="1095120"/>
                <a:tab algn="l" pos="1544400"/>
                <a:tab algn="l" pos="1993680"/>
                <a:tab algn="l" pos="2442960"/>
                <a:tab algn="l" pos="2892240"/>
                <a:tab algn="l" pos="3341520"/>
                <a:tab algn="l" pos="3790800"/>
                <a:tab algn="l" pos="4240080"/>
                <a:tab algn="l" pos="4689360"/>
                <a:tab algn="l" pos="5138640"/>
                <a:tab algn="l" pos="5587920"/>
                <a:tab algn="l" pos="6037200"/>
                <a:tab algn="l" pos="6486480"/>
                <a:tab algn="l" pos="6935760"/>
                <a:tab algn="l" pos="7385040"/>
                <a:tab algn="l" pos="7833960"/>
                <a:tab algn="l" pos="8283240"/>
                <a:tab algn="l" pos="87325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4" marL="2057400" indent="-228600">
              <a:spcBef>
                <a:spcPts val="400"/>
              </a:spcBef>
              <a:buClr>
                <a:srgbClr val="aecf00"/>
              </a:buClr>
              <a:buFont typeface="Times New Roman"/>
              <a:buChar char="–"/>
              <a:tabLst>
                <a:tab algn="l" pos="188640"/>
                <a:tab algn="l" pos="637920"/>
                <a:tab algn="l" pos="1087200"/>
                <a:tab algn="l" pos="1536480"/>
                <a:tab algn="l" pos="1985760"/>
                <a:tab algn="l" pos="2435040"/>
                <a:tab algn="l" pos="2884320"/>
                <a:tab algn="l" pos="3333600"/>
                <a:tab algn="l" pos="3782880"/>
                <a:tab algn="l" pos="4232160"/>
                <a:tab algn="l" pos="4681440"/>
                <a:tab algn="l" pos="5130720"/>
                <a:tab algn="l" pos="5580000"/>
                <a:tab algn="l" pos="6029280"/>
                <a:tab algn="l" pos="6478560"/>
                <a:tab algn="l" pos="6927840"/>
                <a:tab algn="l" pos="7376760"/>
                <a:tab algn="l" pos="7826040"/>
                <a:tab algn="l" pos="8275320"/>
                <a:tab algn="l" pos="87246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5" marL="2057400" indent="-228600">
              <a:spcBef>
                <a:spcPts val="400"/>
              </a:spcBef>
              <a:buClr>
                <a:srgbClr val="aecf00"/>
              </a:buClr>
              <a:buFont typeface="Times New Roman"/>
              <a:buChar char="–"/>
              <a:tabLst>
                <a:tab algn="l" pos="188640"/>
                <a:tab algn="l" pos="637920"/>
                <a:tab algn="l" pos="1087200"/>
                <a:tab algn="l" pos="1536480"/>
                <a:tab algn="l" pos="1985760"/>
                <a:tab algn="l" pos="2435040"/>
                <a:tab algn="l" pos="2884320"/>
                <a:tab algn="l" pos="3333600"/>
                <a:tab algn="l" pos="3782880"/>
                <a:tab algn="l" pos="4232160"/>
                <a:tab algn="l" pos="4681440"/>
                <a:tab algn="l" pos="5130720"/>
                <a:tab algn="l" pos="5580000"/>
                <a:tab algn="l" pos="6029280"/>
                <a:tab algn="l" pos="6478560"/>
                <a:tab algn="l" pos="6927840"/>
                <a:tab algn="l" pos="7376760"/>
                <a:tab algn="l" pos="7826040"/>
                <a:tab algn="l" pos="8275320"/>
                <a:tab algn="l" pos="87246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6" marL="2057400" indent="-228600">
              <a:spcBef>
                <a:spcPts val="400"/>
              </a:spcBef>
              <a:buClr>
                <a:srgbClr val="aecf00"/>
              </a:buClr>
              <a:buFont typeface="Times New Roman"/>
              <a:buChar char="–"/>
              <a:tabLst>
                <a:tab algn="l" pos="188640"/>
                <a:tab algn="l" pos="637920"/>
                <a:tab algn="l" pos="1087200"/>
                <a:tab algn="l" pos="1536480"/>
                <a:tab algn="l" pos="1985760"/>
                <a:tab algn="l" pos="2435040"/>
                <a:tab algn="l" pos="2884320"/>
                <a:tab algn="l" pos="3333600"/>
                <a:tab algn="l" pos="3782880"/>
                <a:tab algn="l" pos="4232160"/>
                <a:tab algn="l" pos="4681440"/>
                <a:tab algn="l" pos="5130720"/>
                <a:tab algn="l" pos="5580000"/>
                <a:tab algn="l" pos="6029280"/>
                <a:tab algn="l" pos="6478560"/>
                <a:tab algn="l" pos="6927840"/>
                <a:tab algn="l" pos="7376760"/>
                <a:tab algn="l" pos="7826040"/>
                <a:tab algn="l" pos="8275320"/>
                <a:tab algn="l" pos="87246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7" marL="2057400" indent="-228600">
              <a:spcBef>
                <a:spcPts val="400"/>
              </a:spcBef>
              <a:buClr>
                <a:srgbClr val="aecf00"/>
              </a:buClr>
              <a:buFont typeface="Times New Roman"/>
              <a:buChar char="–"/>
              <a:tabLst>
                <a:tab algn="l" pos="188640"/>
                <a:tab algn="l" pos="637920"/>
                <a:tab algn="l" pos="1087200"/>
                <a:tab algn="l" pos="1536480"/>
                <a:tab algn="l" pos="1985760"/>
                <a:tab algn="l" pos="2435040"/>
                <a:tab algn="l" pos="2884320"/>
                <a:tab algn="l" pos="3333600"/>
                <a:tab algn="l" pos="3782880"/>
                <a:tab algn="l" pos="4232160"/>
                <a:tab algn="l" pos="4681440"/>
                <a:tab algn="l" pos="5130720"/>
                <a:tab algn="l" pos="5580000"/>
                <a:tab algn="l" pos="6029280"/>
                <a:tab algn="l" pos="6478560"/>
                <a:tab algn="l" pos="6927840"/>
                <a:tab algn="l" pos="7376760"/>
                <a:tab algn="l" pos="7826040"/>
                <a:tab algn="l" pos="8275320"/>
                <a:tab algn="l" pos="87246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Eighth Outline Level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8" marL="2057400" indent="-228600">
              <a:spcBef>
                <a:spcPts val="400"/>
              </a:spcBef>
              <a:buClr>
                <a:srgbClr val="aecf00"/>
              </a:buClr>
              <a:buFont typeface="Times New Roman"/>
              <a:buChar char="–"/>
              <a:tabLst>
                <a:tab algn="l" pos="188640"/>
                <a:tab algn="l" pos="637920"/>
                <a:tab algn="l" pos="1087200"/>
                <a:tab algn="l" pos="1536480"/>
                <a:tab algn="l" pos="1985760"/>
                <a:tab algn="l" pos="2435040"/>
                <a:tab algn="l" pos="2884320"/>
                <a:tab algn="l" pos="3333600"/>
                <a:tab algn="l" pos="3782880"/>
                <a:tab algn="l" pos="4232160"/>
                <a:tab algn="l" pos="4681440"/>
                <a:tab algn="l" pos="5130720"/>
                <a:tab algn="l" pos="5580000"/>
                <a:tab algn="l" pos="6029280"/>
                <a:tab algn="l" pos="6478560"/>
                <a:tab algn="l" pos="6927840"/>
                <a:tab algn="l" pos="7376760"/>
                <a:tab algn="l" pos="7826040"/>
                <a:tab algn="l" pos="8275320"/>
                <a:tab algn="l" pos="87246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Ninth Outline Level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166400" y="6382800"/>
            <a:ext cx="1255680" cy="262080"/>
            <a:chOff x="1166400" y="6382800"/>
            <a:chExt cx="1255680" cy="262080"/>
          </a:xfrm>
        </p:grpSpPr>
        <p:sp>
          <p:nvSpPr>
            <p:cNvPr id="9" name="CustomShape 9"/>
            <p:cNvSpPr/>
            <p:nvPr/>
          </p:nvSpPr>
          <p:spPr>
            <a:xfrm>
              <a:off x="1166400" y="6382800"/>
              <a:ext cx="1255680" cy="26208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0" name="" descr=""/>
            <p:cNvPicPr/>
            <p:nvPr/>
          </p:nvPicPr>
          <p:blipFill>
            <a:blip r:embed="rId3"/>
            <a:stretch/>
          </p:blipFill>
          <p:spPr>
            <a:xfrm>
              <a:off x="1201680" y="6406200"/>
              <a:ext cx="1099080" cy="221040"/>
            </a:xfrm>
            <a:prstGeom prst="rect">
              <a:avLst/>
            </a:prstGeom>
            <a:ln>
              <a:noFill/>
            </a:ln>
          </p:spPr>
        </p:pic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-45000" y="360"/>
            <a:ext cx="5142960" cy="6857640"/>
          </a:xfrm>
          <a:prstGeom prst="rect">
            <a:avLst/>
          </a:prstGeom>
          <a:ln>
            <a:noFill/>
          </a:ln>
        </p:spPr>
      </p:pic>
      <p:sp>
        <p:nvSpPr>
          <p:cNvPr id="48" name="TextShape 1"/>
          <p:cNvSpPr txBox="1"/>
          <p:nvPr/>
        </p:nvSpPr>
        <p:spPr>
          <a:xfrm>
            <a:off x="863640" y="2298600"/>
            <a:ext cx="7772400" cy="114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97000"/>
              </a:lnSpc>
              <a:tabLst>
                <a:tab algn="l" pos="0"/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1" lang="en-GB" sz="2800" spc="-1" strike="noStrike">
                <a:solidFill>
                  <a:srgbClr val="000000"/>
                </a:solidFill>
                <a:latin typeface="Arial Narrow"/>
              </a:rPr>
              <a:t>IPv6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1346400" y="3454560"/>
            <a:ext cx="6781680" cy="175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Autofit/>
          </a:bodyPr>
          <a:p>
            <a:pPr algn="ctr">
              <a:spcBef>
                <a:spcPts val="598"/>
              </a:spcBef>
              <a:tabLst>
                <a:tab algn="l" pos="0"/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Introductie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50" name="Group 3"/>
          <p:cNvGrpSpPr/>
          <p:nvPr/>
        </p:nvGrpSpPr>
        <p:grpSpPr>
          <a:xfrm>
            <a:off x="6339600" y="6192720"/>
            <a:ext cx="2804400" cy="665280"/>
            <a:chOff x="6339600" y="6192720"/>
            <a:chExt cx="2804400" cy="665280"/>
          </a:xfrm>
        </p:grpSpPr>
        <p:sp>
          <p:nvSpPr>
            <p:cNvPr id="51" name="CustomShape 4"/>
            <p:cNvSpPr/>
            <p:nvPr/>
          </p:nvSpPr>
          <p:spPr>
            <a:xfrm>
              <a:off x="6339600" y="6192720"/>
              <a:ext cx="2804400" cy="66528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52" name="" descr=""/>
            <p:cNvPicPr/>
            <p:nvPr/>
          </p:nvPicPr>
          <p:blipFill>
            <a:blip r:embed="rId2"/>
            <a:stretch/>
          </p:blipFill>
          <p:spPr>
            <a:xfrm>
              <a:off x="6418440" y="6252120"/>
              <a:ext cx="2454840" cy="56088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Uitbreidingsheader (Next Header)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457200" y="1604520"/>
            <a:ext cx="8229240" cy="4955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Hop-by-Hop Options Header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Opties voor tussenliggende nodes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Routing Header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Source routing (pad weergeven)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Fragment Header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Pakket met grotere MTU (max transfer unit) fragmenteren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Enkel tussen bron en doel, niet onderweg zoals IPv4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Destination Options Header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Meestal voor veiligheidsopties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Authenticatie/Encryptie Headers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Pakketgrootte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Minimum 1280 octets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Aangeraden 1500 octets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ICMPv6 Packet Too Big pakket naar bron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Afspraak tussen bron en doel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NIET onderweg zoals bij IPv4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5836320" y="2912400"/>
            <a:ext cx="2381040" cy="2619000"/>
          </a:xfrm>
          <a:prstGeom prst="rect">
            <a:avLst/>
          </a:prstGeom>
          <a:ln>
            <a:noFill/>
          </a:ln>
        </p:spPr>
      </p:pic>
      <p:sp>
        <p:nvSpPr>
          <p:cNvPr id="81" name="TextShape 3"/>
          <p:cNvSpPr txBox="1"/>
          <p:nvPr/>
        </p:nvSpPr>
        <p:spPr>
          <a:xfrm>
            <a:off x="6316560" y="5594760"/>
            <a:ext cx="1377000" cy="57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5 nov 2003, 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1ste dual stack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Stateless Autoconfiguratie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1. ICMPv6 router sollicitatie bericht (type 133)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bron is FE80::met mac adres achteraan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doel is All routers adres FF02::2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2. Antwoord door router ICMPv6 advertisement (type 134)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bevat IP add, Lifetime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3. ICMPv6 Neighbour Sollicitation bericht (type 135)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Heb ik wel uniek MAC adres?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4. ICMPv6 Neighbour Advertisement bericht (type 136)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Als een host hetzelfde MAC adres heeft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Statefull Autoconfiguration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Aanvraag UDP poort 547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bron: link local FE80::MAC, UDP   poort 546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doel: All DHCP servers FF02::1:2  poort 547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DHCP zendt adres terug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128 bit adres en Lifetime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Mobiele autoconfiguratie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GSM krijgt vast IPv6 adres op thuisbasis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Noemt men de </a:t>
            </a:r>
            <a:r>
              <a:rPr b="0" i="1" lang="en-US" sz="2400" spc="-1" strike="noStrike">
                <a:solidFill>
                  <a:srgbClr val="000000"/>
                </a:solidFill>
                <a:latin typeface="Times New Roman"/>
              </a:rPr>
              <a:t>Home Agent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GSM krijgt tijdelijk adres op verplaatsing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Stuurt naar </a:t>
            </a:r>
            <a:r>
              <a:rPr b="0" i="1" lang="en-US" sz="2400" spc="-1" strike="noStrike">
                <a:solidFill>
                  <a:srgbClr val="000000"/>
                </a:solidFill>
                <a:latin typeface="Times New Roman"/>
              </a:rPr>
              <a:t>Home Agent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een </a:t>
            </a:r>
            <a:r>
              <a:rPr b="0" i="1" lang="en-US" sz="2400" spc="-1" strike="noStrike">
                <a:solidFill>
                  <a:srgbClr val="000000"/>
                </a:solidFill>
                <a:latin typeface="Times New Roman"/>
              </a:rPr>
              <a:t>binding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door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spcBef>
                <a:spcPts val="499"/>
              </a:spcBef>
              <a:buClr>
                <a:srgbClr val="aecf00"/>
              </a:buClr>
              <a:buFont typeface="Times New Roman"/>
              <a:buChar char="-"/>
              <a:tabLst>
                <a:tab algn="l" pos="204480"/>
                <a:tab algn="l" pos="653760"/>
                <a:tab algn="l" pos="1103040"/>
                <a:tab algn="l" pos="1552320"/>
                <a:tab algn="l" pos="2001600"/>
                <a:tab algn="l" pos="2450880"/>
                <a:tab algn="l" pos="2900160"/>
                <a:tab algn="l" pos="3349440"/>
                <a:tab algn="l" pos="3798720"/>
                <a:tab algn="l" pos="4248000"/>
                <a:tab algn="l" pos="4697280"/>
                <a:tab algn="l" pos="5146560"/>
                <a:tab algn="l" pos="5595840"/>
                <a:tab algn="l" pos="6045120"/>
                <a:tab algn="l" pos="6494400"/>
                <a:tab algn="l" pos="6943680"/>
                <a:tab algn="l" pos="7392960"/>
                <a:tab algn="l" pos="7842240"/>
                <a:tab algn="l" pos="8291160"/>
                <a:tab algn="l" pos="8740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Koppeling tijdelijk adres met vast adres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spcBef>
                <a:spcPts val="499"/>
              </a:spcBef>
              <a:buClr>
                <a:srgbClr val="aecf00"/>
              </a:buClr>
              <a:buFont typeface="Times New Roman"/>
              <a:buChar char="-"/>
              <a:tabLst>
                <a:tab algn="l" pos="204480"/>
                <a:tab algn="l" pos="653760"/>
                <a:tab algn="l" pos="1103040"/>
                <a:tab algn="l" pos="1552320"/>
                <a:tab algn="l" pos="2001600"/>
                <a:tab algn="l" pos="2450880"/>
                <a:tab algn="l" pos="2900160"/>
                <a:tab algn="l" pos="3349440"/>
                <a:tab algn="l" pos="3798720"/>
                <a:tab algn="l" pos="4248000"/>
                <a:tab algn="l" pos="4697280"/>
                <a:tab algn="l" pos="5146560"/>
                <a:tab algn="l" pos="5595840"/>
                <a:tab algn="l" pos="6045120"/>
                <a:tab algn="l" pos="6494400"/>
                <a:tab algn="l" pos="6943680"/>
                <a:tab algn="l" pos="7392960"/>
                <a:tab algn="l" pos="7842240"/>
                <a:tab algn="l" pos="8291160"/>
                <a:tab algn="l" pos="8740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Tijdelijk adres kan tijdens gesprek/verplaatsing veranderen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spcBef>
                <a:spcPts val="499"/>
              </a:spcBef>
              <a:buClr>
                <a:srgbClr val="aecf00"/>
              </a:buClr>
              <a:buFont typeface="Times New Roman"/>
              <a:buChar char="-"/>
              <a:tabLst>
                <a:tab algn="l" pos="204480"/>
                <a:tab algn="l" pos="653760"/>
                <a:tab algn="l" pos="1103040"/>
                <a:tab algn="l" pos="1552320"/>
                <a:tab algn="l" pos="2001600"/>
                <a:tab algn="l" pos="2450880"/>
                <a:tab algn="l" pos="2900160"/>
                <a:tab algn="l" pos="3349440"/>
                <a:tab algn="l" pos="3798720"/>
                <a:tab algn="l" pos="4248000"/>
                <a:tab algn="l" pos="4697280"/>
                <a:tab algn="l" pos="5146560"/>
                <a:tab algn="l" pos="5595840"/>
                <a:tab algn="l" pos="6045120"/>
                <a:tab algn="l" pos="6494400"/>
                <a:tab algn="l" pos="6943680"/>
                <a:tab algn="l" pos="7392960"/>
                <a:tab algn="l" pos="7842240"/>
                <a:tab algn="l" pos="8291160"/>
                <a:tab algn="l" pos="8740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Home agent fungeert als soort router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Flow Labels en Verkeersklasse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Flow Labels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Doel is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spcBef>
                <a:spcPts val="499"/>
              </a:spcBef>
              <a:buClr>
                <a:srgbClr val="aecf00"/>
              </a:buClr>
              <a:buFont typeface="Times New Roman"/>
              <a:buChar char="-"/>
              <a:tabLst>
                <a:tab algn="l" pos="204480"/>
                <a:tab algn="l" pos="653760"/>
                <a:tab algn="l" pos="1103040"/>
                <a:tab algn="l" pos="1552320"/>
                <a:tab algn="l" pos="2001600"/>
                <a:tab algn="l" pos="2450880"/>
                <a:tab algn="l" pos="2900160"/>
                <a:tab algn="l" pos="3349440"/>
                <a:tab algn="l" pos="3798720"/>
                <a:tab algn="l" pos="4248000"/>
                <a:tab algn="l" pos="4697280"/>
                <a:tab algn="l" pos="5146560"/>
                <a:tab algn="l" pos="5595840"/>
                <a:tab algn="l" pos="6045120"/>
                <a:tab algn="l" pos="6494400"/>
                <a:tab algn="l" pos="6943680"/>
                <a:tab algn="l" pos="7392960"/>
                <a:tab algn="l" pos="7842240"/>
                <a:tab algn="l" pos="8291160"/>
                <a:tab algn="l" pos="8740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QoS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spcBef>
                <a:spcPts val="499"/>
              </a:spcBef>
              <a:buClr>
                <a:srgbClr val="aecf00"/>
              </a:buClr>
              <a:buFont typeface="Times New Roman"/>
              <a:buChar char="-"/>
              <a:tabLst>
                <a:tab algn="l" pos="204480"/>
                <a:tab algn="l" pos="653760"/>
                <a:tab algn="l" pos="1103040"/>
                <a:tab algn="l" pos="1552320"/>
                <a:tab algn="l" pos="2001600"/>
                <a:tab algn="l" pos="2450880"/>
                <a:tab algn="l" pos="2900160"/>
                <a:tab algn="l" pos="3349440"/>
                <a:tab algn="l" pos="3798720"/>
                <a:tab algn="l" pos="4248000"/>
                <a:tab algn="l" pos="4697280"/>
                <a:tab algn="l" pos="5146560"/>
                <a:tab algn="l" pos="5595840"/>
                <a:tab algn="l" pos="6045120"/>
                <a:tab algn="l" pos="6494400"/>
                <a:tab algn="l" pos="6943680"/>
                <a:tab algn="l" pos="7392960"/>
                <a:tab algn="l" pos="7842240"/>
                <a:tab algn="l" pos="8291160"/>
                <a:tab algn="l" pos="8740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Realtime diensten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Voorlopig nog experimenteel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Verkeersklasse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Doel is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spcBef>
                <a:spcPts val="499"/>
              </a:spcBef>
              <a:buClr>
                <a:srgbClr val="aecf00"/>
              </a:buClr>
              <a:buFont typeface="Times New Roman"/>
              <a:buChar char="-"/>
              <a:tabLst>
                <a:tab algn="l" pos="204480"/>
                <a:tab algn="l" pos="653760"/>
                <a:tab algn="l" pos="1103040"/>
                <a:tab algn="l" pos="1552320"/>
                <a:tab algn="l" pos="2001600"/>
                <a:tab algn="l" pos="2450880"/>
                <a:tab algn="l" pos="2900160"/>
                <a:tab algn="l" pos="3349440"/>
                <a:tab algn="l" pos="3798720"/>
                <a:tab algn="l" pos="4248000"/>
                <a:tab algn="l" pos="4697280"/>
                <a:tab algn="l" pos="5146560"/>
                <a:tab algn="l" pos="5595840"/>
                <a:tab algn="l" pos="6045120"/>
                <a:tab algn="l" pos="6494400"/>
                <a:tab algn="l" pos="6943680"/>
                <a:tab algn="l" pos="7392960"/>
                <a:tab algn="l" pos="7842240"/>
                <a:tab algn="l" pos="8291160"/>
                <a:tab algn="l" pos="8740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prioriteiten tussen verschillende pakketten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spcBef>
                <a:spcPts val="499"/>
              </a:spcBef>
              <a:buClr>
                <a:srgbClr val="aecf00"/>
              </a:buClr>
              <a:buFont typeface="Times New Roman"/>
              <a:buChar char="-"/>
              <a:tabLst>
                <a:tab algn="l" pos="204480"/>
                <a:tab algn="l" pos="653760"/>
                <a:tab algn="l" pos="1103040"/>
                <a:tab algn="l" pos="1552320"/>
                <a:tab algn="l" pos="2001600"/>
                <a:tab algn="l" pos="2450880"/>
                <a:tab algn="l" pos="2900160"/>
                <a:tab algn="l" pos="3349440"/>
                <a:tab algn="l" pos="3798720"/>
                <a:tab algn="l" pos="4248000"/>
                <a:tab algn="l" pos="4697280"/>
                <a:tab algn="l" pos="5146560"/>
                <a:tab algn="l" pos="5595840"/>
                <a:tab algn="l" pos="6045120"/>
                <a:tab algn="l" pos="6494400"/>
                <a:tab algn="l" pos="6943680"/>
                <a:tab algn="l" pos="7392960"/>
                <a:tab algn="l" pos="7842240"/>
                <a:tab algn="l" pos="8291160"/>
                <a:tab algn="l" pos="8740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enkel aanpassingen mogelijk door nodes van dezelfde klasse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Hogere Lagen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IPv6 neemt controlesom van </a:t>
            </a:r>
            <a:r>
              <a:rPr b="1" lang="en-US" sz="2400" spc="-1" strike="noStrike" u="sng">
                <a:solidFill>
                  <a:srgbClr val="000000"/>
                </a:solidFill>
                <a:uFillTx/>
                <a:latin typeface="Times New Roman"/>
              </a:rPr>
              <a:t>volledige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pakket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ook voor UDP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Time to Live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Wordt Hop Limit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IPv6 tunnel door IPv4 is 1 Hop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ICMP v6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Type 1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0: No route to destination (geen netwerk of geen gateway)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1: Communication prohibited (firewall)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3: Address unreachable (doel antwoordt niet)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4: Port unreachable (poort of service draait niet)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ICMPv6 informatie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Ping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type 128 code 0 Echo Request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type 129 code 0 Echo Reply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ICMPv6 configuratie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Type 130/131/132 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Group membership (voor anycast)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Type 133/134 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Router     Sollicitation / Advertisement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Type135/136 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Neighbor Sollicitation / Advertisement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Overzicht IPv6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Verschil IPv4/IPv6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Addressering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IPv6 Header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Grootte van een pakket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Autoconfiguratie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Flow Labels en Verkeersklasse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Hogere Lagen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ICMPv6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Veiligheid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4946760" y="1597680"/>
            <a:ext cx="3453480" cy="3787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Authenticatie Header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Verzekering van de herkomst van het verkeer, integriteit, replay attack, tampering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Security Parameter Index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Afgesproken 32 bit nummers tussen zender/ontvanger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Weigeren onbekende nummers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Volgnummer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Verzekeren integriteit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32 bit nummer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Integrity Check Value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Hash berekend met gedeeld geheim  tussen zender/ontvanger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Encryptie Header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Verzekering Confidentialiteit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Sleutels uitgewisseld over UDP poort 500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Encapsulation Security Payload header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Encryptieprotocol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Volgnummer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Checksum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Enkel op de Payload (echte Data)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IPv4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32 bit adressen zijn op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Routing tabellen zijn  te groot 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niet hiërachisch, 400k rijen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IPv4 heeft geen pakketbeveiliging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optie IPsec, maar niet ingebouwd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Realtime ondersteuning beperkt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Type of Service veld bij IPv6 voor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QoS wordt geëncrypteerd en dus onleesbaar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5659200" y="1605960"/>
            <a:ext cx="2732040" cy="2732040"/>
          </a:xfrm>
          <a:prstGeom prst="rect">
            <a:avLst/>
          </a:prstGeom>
          <a:ln>
            <a:noFill/>
          </a:ln>
        </p:spPr>
      </p:pic>
      <p:sp>
        <p:nvSpPr>
          <p:cNvPr id="59" name="TextShape 3"/>
          <p:cNvSpPr txBox="1"/>
          <p:nvPr/>
        </p:nvSpPr>
        <p:spPr>
          <a:xfrm>
            <a:off x="5844600" y="4869720"/>
            <a:ext cx="3035160" cy="82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Jura F50, eerste koffiezetapparaat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waar hackers remote de sterkte van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de koffie konden aanpassen 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5931000" y="2814840"/>
            <a:ext cx="2539800" cy="3657240"/>
          </a:xfrm>
          <a:prstGeom prst="rect">
            <a:avLst/>
          </a:prstGeom>
          <a:ln>
            <a:noFill/>
          </a:ln>
        </p:spPr>
      </p:pic>
      <p:sp>
        <p:nvSpPr>
          <p:cNvPr id="61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Verschil v4 v6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32bit -&gt; 128 bit adressen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meer hiërarchisch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multicast en anycast adressen (group servers)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Header met optionele velden 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niet leeg zoals in IPv4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Uitbreidbare header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snel doorsturen pakket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Labelen Stroom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QoS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Realtime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Authenticatie en Privacy ingebouwd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IPv6 adressering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Unicast : 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1 per interface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Anycast: 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Groep interfaces,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1 van de interfaces is ok (bv de NTP servers)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Multicast: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Afleveren bij alle interfaces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Is ook broadcast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Voorstellen van adressen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Voorkeur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2001:0:0:0:0:0:200C:417A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2001::200C:417A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Mask is altijd met prefix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RIPE NCC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2001:0600::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/23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BELNET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2001:06A8::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/32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KDG.BE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2001:06A8:0540::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/48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STUDENT.KDG.BE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2001:06A8:0540:0101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/64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Soorten adressen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Link-Local/Organisational-Local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ed1c24"/>
                </a:solidFill>
                <a:latin typeface="Times New Roman"/>
              </a:rPr>
              <a:t>FE80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::/10, Dit zijn de huidige private adressen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Geldt enkel binnen een link/organisatie, bevat MAC adres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Unique Local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ed1c24"/>
                </a:solidFill>
                <a:latin typeface="Times New Roman"/>
              </a:rPr>
              <a:t>FC00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::/7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Bevat pseudo random 40 bit nummer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Multicast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ed1c24"/>
                </a:solidFill>
                <a:latin typeface="Times New Roman"/>
              </a:rPr>
              <a:t>FF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xx (begint met FF) 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bv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FF05::43 Alle NTP servers binnen deze site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Loopback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::1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Zones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Je hebt verschillende netwerkkaarten met adressen FE80::1/64 en FE80::2/64.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Hoe kan ik verbinden met een server met adres FE80::3/64?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Oplossing: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lnSpc>
                <a:spcPct val="100000"/>
              </a:lnSpc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In de routetabel wordt een zone toegevoegd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spcBef>
                <a:spcPts val="499"/>
              </a:spcBef>
              <a:buClr>
                <a:srgbClr val="aecf00"/>
              </a:buClr>
              <a:buFont typeface="Times New Roman"/>
              <a:buChar char="-"/>
              <a:tabLst>
                <a:tab algn="l" pos="204480"/>
                <a:tab algn="l" pos="653760"/>
                <a:tab algn="l" pos="1103040"/>
                <a:tab algn="l" pos="1552320"/>
                <a:tab algn="l" pos="2001600"/>
                <a:tab algn="l" pos="2450880"/>
                <a:tab algn="l" pos="2900160"/>
                <a:tab algn="l" pos="3349440"/>
                <a:tab algn="l" pos="3798720"/>
                <a:tab algn="l" pos="4248000"/>
                <a:tab algn="l" pos="4697280"/>
                <a:tab algn="l" pos="5146560"/>
                <a:tab algn="l" pos="5595840"/>
                <a:tab algn="l" pos="6045120"/>
                <a:tab algn="l" pos="6494400"/>
                <a:tab algn="l" pos="6943680"/>
                <a:tab algn="l" pos="7392960"/>
                <a:tab algn="l" pos="7842240"/>
                <a:tab algn="l" pos="8291160"/>
                <a:tab algn="l" pos="8740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Windows FE80::3</a:t>
            </a:r>
            <a:r>
              <a:rPr b="1" lang="en-US" sz="2000" spc="-1" strike="noStrike">
                <a:solidFill>
                  <a:srgbClr val="ce181e"/>
                </a:solidFill>
                <a:latin typeface="Times New Roman"/>
                <a:ea typeface="Lucida Sans Unicode"/>
              </a:rPr>
              <a:t>%1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spcBef>
                <a:spcPts val="499"/>
              </a:spcBef>
              <a:buClr>
                <a:srgbClr val="aecf00"/>
              </a:buClr>
              <a:buFont typeface="Times New Roman"/>
              <a:buChar char="-"/>
              <a:tabLst>
                <a:tab algn="l" pos="204480"/>
                <a:tab algn="l" pos="653760"/>
                <a:tab algn="l" pos="1103040"/>
                <a:tab algn="l" pos="1552320"/>
                <a:tab algn="l" pos="2001600"/>
                <a:tab algn="l" pos="2450880"/>
                <a:tab algn="l" pos="2900160"/>
                <a:tab algn="l" pos="3349440"/>
                <a:tab algn="l" pos="3798720"/>
                <a:tab algn="l" pos="4248000"/>
                <a:tab algn="l" pos="4697280"/>
                <a:tab algn="l" pos="5146560"/>
                <a:tab algn="l" pos="5595840"/>
                <a:tab algn="l" pos="6045120"/>
                <a:tab algn="l" pos="6494400"/>
                <a:tab algn="l" pos="6943680"/>
                <a:tab algn="l" pos="7392960"/>
                <a:tab algn="l" pos="7842240"/>
                <a:tab algn="l" pos="8291160"/>
                <a:tab algn="l" pos="8740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Linux FE80::3</a:t>
            </a:r>
            <a:r>
              <a:rPr b="1" lang="en-US" sz="2000" spc="-1" strike="noStrike">
                <a:solidFill>
                  <a:srgbClr val="ce181e"/>
                </a:solidFill>
                <a:latin typeface="Times New Roman"/>
                <a:ea typeface="Lucida Sans Unicode"/>
              </a:rPr>
              <a:t>eth0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Deze zones zijn niet altijd zichtbaar bij het opvragen van de routetabel (ROUTE PRINT / ip -6 route) 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spcBef>
                <a:spcPts val="499"/>
              </a:spcBef>
              <a:buClr>
                <a:srgbClr val="aecf00"/>
              </a:buClr>
              <a:buFont typeface="Times New Roman"/>
              <a:buChar char="-"/>
              <a:tabLst>
                <a:tab algn="l" pos="204480"/>
                <a:tab algn="l" pos="653760"/>
                <a:tab algn="l" pos="1103040"/>
                <a:tab algn="l" pos="1552320"/>
                <a:tab algn="l" pos="2001600"/>
                <a:tab algn="l" pos="2450880"/>
                <a:tab algn="l" pos="2900160"/>
                <a:tab algn="l" pos="3349440"/>
                <a:tab algn="l" pos="3798720"/>
                <a:tab algn="l" pos="4248000"/>
                <a:tab algn="l" pos="4697280"/>
                <a:tab algn="l" pos="5146560"/>
                <a:tab algn="l" pos="5595840"/>
                <a:tab algn="l" pos="6045120"/>
                <a:tab algn="l" pos="6494400"/>
                <a:tab algn="l" pos="6943680"/>
                <a:tab algn="l" pos="7392960"/>
                <a:tab algn="l" pos="7842240"/>
                <a:tab algn="l" pos="8291160"/>
                <a:tab algn="l" pos="8740440"/>
              </a:tabLst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IPv6 Header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675360" y="1631160"/>
            <a:ext cx="7780320" cy="4609080"/>
          </a:xfrm>
          <a:prstGeom prst="rect">
            <a:avLst/>
          </a:prstGeom>
          <a:ln>
            <a:noFill/>
          </a:ln>
        </p:spPr>
      </p:pic>
      <p:sp>
        <p:nvSpPr>
          <p:cNvPr id="73" name="TextShape 2"/>
          <p:cNvSpPr txBox="1"/>
          <p:nvPr/>
        </p:nvSpPr>
        <p:spPr>
          <a:xfrm>
            <a:off x="4644720" y="4463640"/>
            <a:ext cx="4415760" cy="173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Verdwenen: Header Length, Identification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                   Flags, Fragment Offset,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Header Checksum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Veranderd:   TTL &gt; Hop Limit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Options &gt; Extension Headers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Type of Service &gt; Traffic Class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TextShape 3"/>
          <p:cNvSpPr txBox="1"/>
          <p:nvPr/>
        </p:nvSpPr>
        <p:spPr>
          <a:xfrm>
            <a:off x="1448640" y="1173240"/>
            <a:ext cx="756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IPv6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TextShape 4"/>
          <p:cNvSpPr txBox="1"/>
          <p:nvPr/>
        </p:nvSpPr>
        <p:spPr>
          <a:xfrm>
            <a:off x="6380640" y="1173600"/>
            <a:ext cx="756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IPv4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1536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2020-10-16T11:30:33Z</dcterms:modified>
  <cp:revision>149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">
    <vt:lpwstr>Jan Celis</vt:lpwstr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