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3.jpeg" ContentType="image/jpeg"/>
  <Override PartName="/ppt/media/image2.jpeg" ContentType="image/jpeg"/>
  <Override PartName="/ppt/media/image4.gif" ContentType="image/gif"/>
  <Override PartName="/ppt/media/image5.gif" ContentType="image/gif"/>
  <Override PartName="/ppt/media/image6.gif" ContentType="image/gif"/>
  <Override PartName="/ppt/media/image7.jpeg" ContentType="image/jpeg"/>
  <Override PartName="/ppt/media/image8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77450" cy="75628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39720" y="301320"/>
            <a:ext cx="893268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3640" y="4376520"/>
            <a:ext cx="906876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39720" y="301320"/>
            <a:ext cx="893268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03640" y="4376520"/>
            <a:ext cx="44254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150880" y="4376520"/>
            <a:ext cx="44254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39720" y="301320"/>
            <a:ext cx="893268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503640" y="4376520"/>
            <a:ext cx="291996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570120" y="4376520"/>
            <a:ext cx="291996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636240" y="4376520"/>
            <a:ext cx="291996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39720" y="301320"/>
            <a:ext cx="893268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8760" cy="499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39720" y="301320"/>
            <a:ext cx="893268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99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39720" y="301320"/>
            <a:ext cx="893268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99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99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39720" y="301320"/>
            <a:ext cx="893268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39720" y="301320"/>
            <a:ext cx="893268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39720" y="301320"/>
            <a:ext cx="893268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99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3640" y="4376520"/>
            <a:ext cx="44254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39720" y="301320"/>
            <a:ext cx="893268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99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0880" y="4376520"/>
            <a:ext cx="44254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39720" y="301320"/>
            <a:ext cx="893268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03640" y="4376520"/>
            <a:ext cx="906876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360"/>
            <a:ext cx="10072800" cy="7564320"/>
          </a:xfrm>
          <a:custGeom>
            <a:avLst/>
            <a:gdLst/>
            <a:ahLst/>
            <a:rect l="l" t="t" r="r" b="b"/>
            <a:pathLst>
              <a:path w="13487400" h="7581900">
                <a:moveTo>
                  <a:pt x="12083732" y="0"/>
                </a:moveTo>
                <a:lnTo>
                  <a:pt x="3320440" y="0"/>
                </a:lnTo>
                <a:lnTo>
                  <a:pt x="0" y="826719"/>
                </a:lnTo>
                <a:lnTo>
                  <a:pt x="0" y="4931460"/>
                </a:lnTo>
                <a:lnTo>
                  <a:pt x="702690" y="7581900"/>
                </a:lnTo>
                <a:lnTo>
                  <a:pt x="11045558" y="7581900"/>
                </a:lnTo>
                <a:lnTo>
                  <a:pt x="13487400" y="6973925"/>
                </a:lnTo>
                <a:lnTo>
                  <a:pt x="13487400" y="5294325"/>
                </a:lnTo>
                <a:lnTo>
                  <a:pt x="120837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39720" y="301320"/>
            <a:ext cx="893268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99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b10060"/>
              </a:buClr>
              <a:buSzPct val="45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Aft>
                <a:spcPts val="567"/>
              </a:spcAft>
              <a:buClr>
                <a:srgbClr val="c4d82f"/>
              </a:buClr>
              <a:buSzPct val="45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Aft>
                <a:spcPts val="283"/>
              </a:spcAft>
              <a:buClr>
                <a:srgbClr val="c4d82f"/>
              </a:buClr>
              <a:buSzPct val="45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Aft>
                <a:spcPts val="283"/>
              </a:spcAft>
              <a:buClr>
                <a:srgbClr val="c4d82f"/>
              </a:buClr>
              <a:buSzPct val="45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Aft>
                <a:spcPts val="283"/>
              </a:spcAft>
              <a:buClr>
                <a:srgbClr val="c4d82f"/>
              </a:buClr>
              <a:buSzPct val="45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7" marL="3456000" indent="-216000">
              <a:spcAft>
                <a:spcPts val="283"/>
              </a:spcAft>
              <a:buClr>
                <a:srgbClr val="c4d82f"/>
              </a:buClr>
              <a:buSzPct val="45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Eighth Outline Level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8" marL="3888000" indent="-216000">
              <a:spcAft>
                <a:spcPts val="283"/>
              </a:spcAft>
              <a:buClr>
                <a:srgbClr val="c4d82f"/>
              </a:buClr>
              <a:buSzPct val="45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Ninth Outline Level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5459760" y="182160"/>
            <a:ext cx="3356640" cy="430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1" lang="en-US" sz="2400" spc="-1" strike="noStrike">
                <a:solidFill>
                  <a:srgbClr val="0c2c80"/>
                </a:solidFill>
                <a:latin typeface="Times New Roman"/>
              </a:rPr>
              <a:t>&lt;footer&gt;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467120" y="7040520"/>
            <a:ext cx="12798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fld id="{00E670E9-EA37-4173-B35C-B25393E84723}" type="slidenum">
              <a:rPr b="1" lang="en-US" sz="2000" spc="-1" strike="noStrike">
                <a:solidFill>
                  <a:srgbClr val="0c2c80"/>
                </a:solidFill>
                <a:latin typeface="Times New Roman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1005480" y="6951240"/>
            <a:ext cx="2102400" cy="457200"/>
            <a:chOff x="1005480" y="6951240"/>
            <a:chExt cx="2102400" cy="457200"/>
          </a:xfrm>
        </p:grpSpPr>
        <p:sp>
          <p:nvSpPr>
            <p:cNvPr id="6" name="CustomShape 7"/>
            <p:cNvSpPr/>
            <p:nvPr/>
          </p:nvSpPr>
          <p:spPr>
            <a:xfrm>
              <a:off x="1005480" y="6951240"/>
              <a:ext cx="2102400" cy="457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7" name="" descr=""/>
            <p:cNvPicPr/>
            <p:nvPr/>
          </p:nvPicPr>
          <p:blipFill>
            <a:blip r:embed="rId2"/>
            <a:stretch/>
          </p:blipFill>
          <p:spPr>
            <a:xfrm>
              <a:off x="1064520" y="6991920"/>
              <a:ext cx="1840320" cy="385560"/>
            </a:xfrm>
            <a:prstGeom prst="rect">
              <a:avLst/>
            </a:prstGeom>
            <a:ln>
              <a:noFill/>
            </a:ln>
          </p:spPr>
        </p:pic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image" Target="../media/image5.gif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gif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6760" cy="7562160"/>
          </a:xfrm>
          <a:prstGeom prst="rect">
            <a:avLst/>
          </a:prstGeom>
          <a:ln>
            <a:noFill/>
          </a:ln>
        </p:spPr>
      </p:pic>
      <p:sp>
        <p:nvSpPr>
          <p:cNvPr id="45" name="TextShape 1"/>
          <p:cNvSpPr txBox="1"/>
          <p:nvPr/>
        </p:nvSpPr>
        <p:spPr>
          <a:xfrm>
            <a:off x="755640" y="1920600"/>
            <a:ext cx="8564760" cy="2541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Wireless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1511280" y="4285080"/>
            <a:ext cx="7053480" cy="1932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/>
            <a:r>
              <a:rPr b="0" lang="en-US" sz="1990" spc="-1" strike="noStrike">
                <a:solidFill>
                  <a:srgbClr val="ffffff"/>
                </a:solidFill>
                <a:latin typeface="Arial"/>
              </a:rPr>
              <a:t>Infrarood communicatie</a:t>
            </a:r>
            <a:endParaRPr b="0" lang="en-US" sz="199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3640" y="302760"/>
            <a:ext cx="9068760" cy="1260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IrDA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503640" y="1764360"/>
            <a:ext cx="9068760" cy="4990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Werkt in half-duplex mode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Storing gebeurt door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Omgevingslicht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b10060"/>
              </a:buClr>
              <a:buSzPct val="45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Zon, lampen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Het IrDA protocol zoekt verbinding door sniffing, stuurt data door en verbreekt de verbinding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3640" y="302760"/>
            <a:ext cx="9068760" cy="1260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Infrarood (IR)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3640" y="1764360"/>
            <a:ext cx="9068760" cy="4990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Al in de eerste 802.11 standaard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Niet zo populair voor WLANs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Zeer beperkte reikwijdte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Gebruikt voor WPANs  (Wireless Personal Area Network)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Korte reikwijdte en lage snelheid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3640" y="302760"/>
            <a:ext cx="9068760" cy="1260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IR Operaties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6487560" y="770040"/>
            <a:ext cx="2581200" cy="2065320"/>
          </a:xfrm>
          <a:prstGeom prst="rect">
            <a:avLst/>
          </a:prstGeom>
          <a:ln>
            <a:noFill/>
          </a:ln>
        </p:spPr>
      </p:pic>
      <p:sp>
        <p:nvSpPr>
          <p:cNvPr id="51" name="TextShape 2"/>
          <p:cNvSpPr txBox="1"/>
          <p:nvPr/>
        </p:nvSpPr>
        <p:spPr>
          <a:xfrm>
            <a:off x="335520" y="1764360"/>
            <a:ext cx="9405000" cy="4990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Belangrijkste IR onderdelen: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Light-emitting diode (LED)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b10060"/>
              </a:buClr>
              <a:buSzPct val="45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Elektronisch apparaat dat licht uitstuurt om data te coderen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Ontvanger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b10060"/>
              </a:buClr>
              <a:buSzPct val="45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Ontvangen lichtstraal en decoderen data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IR MOET binnen het gezichtveld, en gericht, binnen hetzelfde vlak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3640" y="302760"/>
            <a:ext cx="9068760" cy="1260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Wat is een diode?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3640" y="1764360"/>
            <a:ext cx="9068760" cy="4990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Een diode bestaat uit twee elektrodes met wat bufferruimte ertussen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4" name="Picture 3" descr=""/>
          <p:cNvPicPr/>
          <p:nvPr/>
        </p:nvPicPr>
        <p:blipFill>
          <a:blip r:embed="rId1"/>
          <a:stretch/>
        </p:blipFill>
        <p:spPr>
          <a:xfrm>
            <a:off x="6361200" y="3566880"/>
            <a:ext cx="3053880" cy="2625480"/>
          </a:xfrm>
          <a:prstGeom prst="rect">
            <a:avLst/>
          </a:prstGeom>
          <a:ln>
            <a:noFill/>
          </a:ln>
        </p:spPr>
      </p:pic>
      <p:pic>
        <p:nvPicPr>
          <p:cNvPr id="55" name="Picture 4" descr=""/>
          <p:cNvPicPr/>
          <p:nvPr/>
        </p:nvPicPr>
        <p:blipFill>
          <a:blip r:embed="rId2"/>
          <a:srcRect l="9521" t="0" r="2375" b="0"/>
          <a:stretch/>
        </p:blipFill>
        <p:spPr>
          <a:xfrm>
            <a:off x="335520" y="3048120"/>
            <a:ext cx="5205600" cy="3171600"/>
          </a:xfrm>
          <a:prstGeom prst="rect">
            <a:avLst/>
          </a:prstGeom>
          <a:ln>
            <a:noFill/>
          </a:ln>
        </p:spPr>
      </p:pic>
      <p:sp>
        <p:nvSpPr>
          <p:cNvPr id="56" name="CustomShape 3"/>
          <p:cNvSpPr/>
          <p:nvPr/>
        </p:nvSpPr>
        <p:spPr>
          <a:xfrm>
            <a:off x="6672960" y="5853600"/>
            <a:ext cx="2468160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3640" y="302760"/>
            <a:ext cx="9068760" cy="1260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Werking diode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3640" y="1764360"/>
            <a:ext cx="9068760" cy="4990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De 2 elektrodes bestaan uit materiaal dat bestaat uit atomen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Positief geladen (P-type)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b10060"/>
              </a:buClr>
              <a:buSzPct val="45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Hebben ruimte (holes) voor extra elektronen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b10060"/>
              </a:buClr>
              <a:buSzPct val="45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Extra elektronen kunnen aangetrokken worden uit een negatief geladen atoom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Negatief geladen (N-type)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b10060"/>
              </a:buClr>
              <a:buSzPct val="45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Hebben extra (vrije) elektronen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b10060"/>
              </a:buClr>
              <a:buSzPct val="45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Deze kunnen weggetrokken worden door een positief geladen atoom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3640" y="302760"/>
            <a:ext cx="9068760" cy="1260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En toen was er licht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3640" y="1764360"/>
            <a:ext cx="9320760" cy="4990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Bij de interactie van elektronen en holes van N-type en P-type materiaal komen er deeltjes vrij: de </a:t>
            </a:r>
            <a:r>
              <a:rPr b="1" i="1" lang="en-US" sz="2400" spc="-1" strike="noStrike">
                <a:solidFill>
                  <a:srgbClr val="000000"/>
                </a:solidFill>
                <a:latin typeface="Times New Roman"/>
              </a:rPr>
              <a:t>photonen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Afhankelijk van het materiaal geven photonen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Zichtbaar licht (hoge frequentie)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Onzichtbaar licht (lage frequentie)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b10060"/>
              </a:buClr>
              <a:buSzPct val="45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Het aantal, de frequentie, de energie en de kleur van het licht hangen af van het materiaal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Meeste IR licht in netwerkapplicaties gebeurt met laser diodes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Een hele kleine chip genereert een constant licht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3640" y="302760"/>
            <a:ext cx="9068760" cy="1260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Lasers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Content Placeholder 3" descr=""/>
          <p:cNvPicPr/>
          <p:nvPr/>
        </p:nvPicPr>
        <p:blipFill>
          <a:blip r:embed="rId1"/>
          <a:srcRect l="0" t="6821" r="0" b="0"/>
          <a:stretch/>
        </p:blipFill>
        <p:spPr>
          <a:xfrm>
            <a:off x="646560" y="2103480"/>
            <a:ext cx="4197960" cy="4358880"/>
          </a:xfrm>
          <a:prstGeom prst="rect">
            <a:avLst/>
          </a:prstGeom>
          <a:ln>
            <a:noFill/>
          </a:ln>
        </p:spPr>
      </p:pic>
      <p:pic>
        <p:nvPicPr>
          <p:cNvPr id="63" name="Picture 4" descr=""/>
          <p:cNvPicPr/>
          <p:nvPr/>
        </p:nvPicPr>
        <p:blipFill>
          <a:blip r:embed="rId2"/>
          <a:stretch/>
        </p:blipFill>
        <p:spPr>
          <a:xfrm>
            <a:off x="5342760" y="2939040"/>
            <a:ext cx="3889800" cy="2640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3640" y="302760"/>
            <a:ext cx="9068760" cy="1260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IR Netwerken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3640" y="1764360"/>
            <a:ext cx="9068760" cy="4990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IR technologie voor netwerken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Near IR (NIR)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Bijna dezelfde eigenschappen als echt licht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6" name="Picture 3" descr=""/>
          <p:cNvPicPr/>
          <p:nvPr/>
        </p:nvPicPr>
        <p:blipFill>
          <a:blip r:embed="rId1"/>
          <a:stretch/>
        </p:blipFill>
        <p:spPr>
          <a:xfrm>
            <a:off x="914040" y="3422160"/>
            <a:ext cx="6045840" cy="366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3640" y="302760"/>
            <a:ext cx="9068760" cy="1260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Infrared Data Association (IrDA)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3640" y="1764360"/>
            <a:ext cx="9068760" cy="4990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IrDA is een onafhankelijke organisatie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Schrijft en publiceert standaarden zodat IR van verschillende fabrikanten kan communiceren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IrDA heeft verschillende versies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69" name="Table 3"/>
          <p:cNvGraphicFramePr/>
          <p:nvPr/>
        </p:nvGraphicFramePr>
        <p:xfrm>
          <a:off x="1143000" y="3860280"/>
          <a:ext cx="6716160" cy="2339640"/>
        </p:xfrm>
        <a:graphic>
          <a:graphicData uri="http://schemas.openxmlformats.org/drawingml/2006/table">
            <a:tbl>
              <a:tblPr/>
              <a:tblGrid>
                <a:gridCol w="2238840"/>
                <a:gridCol w="2238840"/>
                <a:gridCol w="2238840"/>
              </a:tblGrid>
              <a:tr h="577440">
                <a:tc>
                  <a:txBody>
                    <a:bodyPr>
                      <a:noAutofit/>
                    </a:bodyPr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IrDA Versie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Data snelheid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Power opties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8064a2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115.2 Kbps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8064a2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Standaard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8064a2">
                        <a:alpha val="20000"/>
                      </a:srgbClr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 Mbps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Standaard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8064a2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115.2 Kbps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8064a2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Laag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8064a2">
                        <a:alpha val="20000"/>
                      </a:srgbClr>
                    </a:solidFill>
                  </a:tcPr>
                </a:tc>
              </a:tr>
              <a:tr h="650160"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115.2 Kbps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 4 Mbps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Laag/Standaard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2011-10-25T12:21:59Z</dcterms:created>
  <dc:creator>jancelis </dc:creator>
  <dc:description/>
  <dc:language>en-US</dc:language>
  <cp:lastModifiedBy/>
  <dcterms:modified xsi:type="dcterms:W3CDTF">2020-10-13T08:07:58Z</dcterms:modified>
  <cp:revision>47</cp:revision>
  <dc:subject/>
  <dc:title/>
</cp:coreProperties>
</file>