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3.jpeg" ContentType="image/jpeg"/>
  <Override PartName="/ppt/media/image2.png" ContentType="image/png"/>
  <Override PartName="/ppt/media/image4.jpeg" ContentType="image/jpeg"/>
  <Override PartName="/ppt/media/image5.png" ContentType="image/png"/>
  <Override PartName="/ppt/media/image10.png" ContentType="image/png"/>
  <Override PartName="/ppt/media/image6.png" ContentType="image/png"/>
  <Override PartName="/ppt/media/image7.jpeg" ContentType="image/jpeg"/>
  <Override PartName="/ppt/media/image11.png" ContentType="image/png"/>
  <Override PartName="/ppt/media/image8.jpeg" ContentType="image/jpeg"/>
  <Override PartName="/ppt/media/image13.jpeg" ContentType="image/jpeg"/>
  <Override PartName="/ppt/media/image9.png" ContentType="image/png"/>
  <Override PartName="/ppt/media/image12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968640"/>
            <a:ext cx="822924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396864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74240" y="396864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3968640"/>
            <a:ext cx="26496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39640" y="3968640"/>
            <a:ext cx="26496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22080" y="3968640"/>
            <a:ext cx="26496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spcBef>
                <a:spcPts val="598"/>
              </a:spcBef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864720" y="442800"/>
            <a:ext cx="7954920" cy="508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spcBef>
                <a:spcPts val="598"/>
              </a:spcBef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96864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96864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968640"/>
            <a:ext cx="822924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360"/>
            <a:ext cx="9143640" cy="6857640"/>
          </a:xfrm>
          <a:custGeom>
            <a:avLst/>
            <a:gdLst/>
            <a:ahLst/>
            <a:rect l="l" t="t" r="r" b="b"/>
            <a:pathLst>
              <a:path w="13487400" h="7581900">
                <a:moveTo>
                  <a:pt x="12083732" y="0"/>
                </a:moveTo>
                <a:lnTo>
                  <a:pt x="3320440" y="0"/>
                </a:lnTo>
                <a:lnTo>
                  <a:pt x="0" y="826719"/>
                </a:lnTo>
                <a:lnTo>
                  <a:pt x="0" y="4931460"/>
                </a:lnTo>
                <a:lnTo>
                  <a:pt x="702690" y="7581900"/>
                </a:lnTo>
                <a:lnTo>
                  <a:pt x="11045558" y="7581900"/>
                </a:lnTo>
                <a:lnTo>
                  <a:pt x="13487400" y="6973925"/>
                </a:lnTo>
                <a:lnTo>
                  <a:pt x="13487400" y="5294325"/>
                </a:lnTo>
                <a:lnTo>
                  <a:pt x="120837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" descr=""/>
          <p:cNvPicPr/>
          <p:nvPr/>
        </p:nvPicPr>
        <p:blipFill>
          <a:blip r:embed="rId2"/>
          <a:stretch/>
        </p:blipFill>
        <p:spPr>
          <a:xfrm>
            <a:off x="1032480" y="6315120"/>
            <a:ext cx="417960" cy="31356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Click to edit the title text format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4229640" y="122400"/>
            <a:ext cx="4659480" cy="32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r">
              <a:lnSpc>
                <a:spcPct val="95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rgbClr val="000099"/>
                </a:solidFill>
                <a:latin typeface="Times New Roman"/>
              </a:rPr>
              <a:t>RFID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6836400" y="6271560"/>
            <a:ext cx="703440" cy="442440"/>
            <a:chOff x="6836400" y="6271560"/>
            <a:chExt cx="703440" cy="442440"/>
          </a:xfrm>
        </p:grpSpPr>
        <p:sp>
          <p:nvSpPr>
            <p:cNvPr id="5" name="CustomShape 5"/>
            <p:cNvSpPr/>
            <p:nvPr/>
          </p:nvSpPr>
          <p:spPr>
            <a:xfrm>
              <a:off x="6836400" y="6271560"/>
              <a:ext cx="703440" cy="442440"/>
            </a:xfrm>
            <a:custGeom>
              <a:avLst/>
              <a:gdLst/>
              <a:ahLst/>
              <a:rect l="0" t="0" r="r" b="b"/>
              <a:pathLst>
                <a:path w="1956" h="1231">
                  <a:moveTo>
                    <a:pt x="7" y="0"/>
                  </a:moveTo>
                  <a:lnTo>
                    <a:pt x="8" y="0"/>
                  </a:lnTo>
                  <a:cubicBezTo>
                    <a:pt x="7" y="0"/>
                    <a:pt x="5" y="0"/>
                    <a:pt x="4" y="1"/>
                  </a:cubicBezTo>
                  <a:cubicBezTo>
                    <a:pt x="3" y="2"/>
                    <a:pt x="2" y="3"/>
                    <a:pt x="1" y="4"/>
                  </a:cubicBezTo>
                  <a:cubicBezTo>
                    <a:pt x="0" y="5"/>
                    <a:pt x="0" y="7"/>
                    <a:pt x="0" y="8"/>
                  </a:cubicBezTo>
                  <a:lnTo>
                    <a:pt x="0" y="1222"/>
                  </a:lnTo>
                  <a:lnTo>
                    <a:pt x="0" y="1222"/>
                  </a:lnTo>
                  <a:cubicBezTo>
                    <a:pt x="0" y="1223"/>
                    <a:pt x="0" y="1225"/>
                    <a:pt x="1" y="1226"/>
                  </a:cubicBezTo>
                  <a:cubicBezTo>
                    <a:pt x="2" y="1227"/>
                    <a:pt x="3" y="1228"/>
                    <a:pt x="4" y="1229"/>
                  </a:cubicBezTo>
                  <a:cubicBezTo>
                    <a:pt x="5" y="1230"/>
                    <a:pt x="7" y="1230"/>
                    <a:pt x="8" y="1230"/>
                  </a:cubicBezTo>
                  <a:lnTo>
                    <a:pt x="1947" y="1230"/>
                  </a:lnTo>
                  <a:lnTo>
                    <a:pt x="1947" y="1230"/>
                  </a:lnTo>
                  <a:cubicBezTo>
                    <a:pt x="1948" y="1230"/>
                    <a:pt x="1950" y="1230"/>
                    <a:pt x="1951" y="1229"/>
                  </a:cubicBezTo>
                  <a:cubicBezTo>
                    <a:pt x="1952" y="1228"/>
                    <a:pt x="1953" y="1227"/>
                    <a:pt x="1954" y="1226"/>
                  </a:cubicBezTo>
                  <a:cubicBezTo>
                    <a:pt x="1955" y="1225"/>
                    <a:pt x="1955" y="1223"/>
                    <a:pt x="1955" y="1222"/>
                  </a:cubicBezTo>
                  <a:lnTo>
                    <a:pt x="1955" y="7"/>
                  </a:lnTo>
                  <a:lnTo>
                    <a:pt x="1955" y="8"/>
                  </a:lnTo>
                  <a:lnTo>
                    <a:pt x="1955" y="8"/>
                  </a:lnTo>
                  <a:cubicBezTo>
                    <a:pt x="1955" y="7"/>
                    <a:pt x="1955" y="5"/>
                    <a:pt x="1954" y="4"/>
                  </a:cubicBezTo>
                  <a:cubicBezTo>
                    <a:pt x="1953" y="3"/>
                    <a:pt x="1952" y="2"/>
                    <a:pt x="1951" y="1"/>
                  </a:cubicBezTo>
                  <a:cubicBezTo>
                    <a:pt x="1950" y="0"/>
                    <a:pt x="1948" y="0"/>
                    <a:pt x="1947" y="0"/>
                  </a:cubicBezTo>
                  <a:lnTo>
                    <a:pt x="7" y="0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6"/>
            <p:cNvSpPr/>
            <p:nvPr/>
          </p:nvSpPr>
          <p:spPr>
            <a:xfrm>
              <a:off x="6836400" y="6271560"/>
              <a:ext cx="703440" cy="325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 algn="ctr">
                <a:lnSpc>
                  <a:spcPct val="95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fld id="{E40E83B1-25A9-4576-B7B9-692C25C632AA}" type="slidenum">
                <a:rPr b="1" lang="en-GB" sz="1600" spc="-1" strike="noStrike">
                  <a:solidFill>
                    <a:srgbClr val="000080"/>
                  </a:solidFill>
                  <a:latin typeface="Times New Roman"/>
                </a:rPr>
                <a:t>&lt;number&gt;</a:t>
              </a:fld>
              <a:endParaRPr b="0" lang="en-US" sz="16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</p:grp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Click to edit the outline text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format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600">
              <a:spcBef>
                <a:spcPts val="448"/>
              </a:spcBef>
              <a:buClr>
                <a:srgbClr val="aecf00"/>
              </a:buClr>
              <a:buFont typeface="Times New Roman"/>
              <a:buChar char="•"/>
              <a:tabLst>
                <a:tab algn="l" pos="196560"/>
                <a:tab algn="l" pos="645840"/>
                <a:tab algn="l" pos="1095120"/>
                <a:tab algn="l" pos="1544400"/>
                <a:tab algn="l" pos="1993680"/>
                <a:tab algn="l" pos="2442960"/>
                <a:tab algn="l" pos="2892240"/>
                <a:tab algn="l" pos="3341520"/>
                <a:tab algn="l" pos="3790800"/>
                <a:tab algn="l" pos="4240080"/>
                <a:tab algn="l" pos="4689360"/>
                <a:tab algn="l" pos="5138640"/>
                <a:tab algn="l" pos="5587920"/>
                <a:tab algn="l" pos="6037200"/>
                <a:tab algn="l" pos="6486480"/>
                <a:tab algn="l" pos="6935760"/>
                <a:tab algn="l" pos="7385040"/>
                <a:tab algn="l" pos="7833960"/>
                <a:tab algn="l" pos="8283240"/>
                <a:tab algn="l" pos="87325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600">
              <a:spcBef>
                <a:spcPts val="400"/>
              </a:spcBef>
              <a:buClr>
                <a:srgbClr val="aecf00"/>
              </a:buClr>
              <a:buFont typeface="Times New Roman"/>
              <a:buChar char="–"/>
              <a:tabLst>
                <a:tab algn="l" pos="188640"/>
                <a:tab algn="l" pos="637920"/>
                <a:tab algn="l" pos="1087200"/>
                <a:tab algn="l" pos="1536480"/>
                <a:tab algn="l" pos="1985760"/>
                <a:tab algn="l" pos="2435040"/>
                <a:tab algn="l" pos="2884320"/>
                <a:tab algn="l" pos="3333600"/>
                <a:tab algn="l" pos="3782880"/>
                <a:tab algn="l" pos="4232160"/>
                <a:tab algn="l" pos="4681440"/>
                <a:tab algn="l" pos="5130720"/>
                <a:tab algn="l" pos="5580000"/>
                <a:tab algn="l" pos="6029280"/>
                <a:tab algn="l" pos="6478560"/>
                <a:tab algn="l" pos="6927840"/>
                <a:tab algn="l" pos="7376760"/>
                <a:tab algn="l" pos="7826040"/>
                <a:tab algn="l" pos="8275320"/>
                <a:tab algn="l" pos="87246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5" marL="2057400" indent="-228600">
              <a:spcBef>
                <a:spcPts val="400"/>
              </a:spcBef>
              <a:buClr>
                <a:srgbClr val="aecf00"/>
              </a:buClr>
              <a:buFont typeface="Times New Roman"/>
              <a:buChar char="–"/>
              <a:tabLst>
                <a:tab algn="l" pos="188640"/>
                <a:tab algn="l" pos="637920"/>
                <a:tab algn="l" pos="1087200"/>
                <a:tab algn="l" pos="1536480"/>
                <a:tab algn="l" pos="1985760"/>
                <a:tab algn="l" pos="2435040"/>
                <a:tab algn="l" pos="2884320"/>
                <a:tab algn="l" pos="3333600"/>
                <a:tab algn="l" pos="3782880"/>
                <a:tab algn="l" pos="4232160"/>
                <a:tab algn="l" pos="4681440"/>
                <a:tab algn="l" pos="5130720"/>
                <a:tab algn="l" pos="5580000"/>
                <a:tab algn="l" pos="6029280"/>
                <a:tab algn="l" pos="6478560"/>
                <a:tab algn="l" pos="6927840"/>
                <a:tab algn="l" pos="7376760"/>
                <a:tab algn="l" pos="7826040"/>
                <a:tab algn="l" pos="8275320"/>
                <a:tab algn="l" pos="87246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6" marL="2057400" indent="-228600">
              <a:spcBef>
                <a:spcPts val="400"/>
              </a:spcBef>
              <a:buClr>
                <a:srgbClr val="aecf00"/>
              </a:buClr>
              <a:buFont typeface="Times New Roman"/>
              <a:buChar char="–"/>
              <a:tabLst>
                <a:tab algn="l" pos="188640"/>
                <a:tab algn="l" pos="637920"/>
                <a:tab algn="l" pos="1087200"/>
                <a:tab algn="l" pos="1536480"/>
                <a:tab algn="l" pos="1985760"/>
                <a:tab algn="l" pos="2435040"/>
                <a:tab algn="l" pos="2884320"/>
                <a:tab algn="l" pos="3333600"/>
                <a:tab algn="l" pos="3782880"/>
                <a:tab algn="l" pos="4232160"/>
                <a:tab algn="l" pos="4681440"/>
                <a:tab algn="l" pos="5130720"/>
                <a:tab algn="l" pos="5580000"/>
                <a:tab algn="l" pos="6029280"/>
                <a:tab algn="l" pos="6478560"/>
                <a:tab algn="l" pos="6927840"/>
                <a:tab algn="l" pos="7376760"/>
                <a:tab algn="l" pos="7826040"/>
                <a:tab algn="l" pos="8275320"/>
                <a:tab algn="l" pos="87246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7" marL="2057400" indent="-228600">
              <a:spcBef>
                <a:spcPts val="400"/>
              </a:spcBef>
              <a:buClr>
                <a:srgbClr val="aecf00"/>
              </a:buClr>
              <a:buFont typeface="Times New Roman"/>
              <a:buChar char="–"/>
              <a:tabLst>
                <a:tab algn="l" pos="188640"/>
                <a:tab algn="l" pos="637920"/>
                <a:tab algn="l" pos="1087200"/>
                <a:tab algn="l" pos="1536480"/>
                <a:tab algn="l" pos="1985760"/>
                <a:tab algn="l" pos="2435040"/>
                <a:tab algn="l" pos="2884320"/>
                <a:tab algn="l" pos="3333600"/>
                <a:tab algn="l" pos="3782880"/>
                <a:tab algn="l" pos="4232160"/>
                <a:tab algn="l" pos="4681440"/>
                <a:tab algn="l" pos="5130720"/>
                <a:tab algn="l" pos="5580000"/>
                <a:tab algn="l" pos="6029280"/>
                <a:tab algn="l" pos="6478560"/>
                <a:tab algn="l" pos="6927840"/>
                <a:tab algn="l" pos="7376760"/>
                <a:tab algn="l" pos="7826040"/>
                <a:tab algn="l" pos="8275320"/>
                <a:tab algn="l" pos="87246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Eighth Outline Level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8" marL="2057400" indent="-228600">
              <a:spcBef>
                <a:spcPts val="400"/>
              </a:spcBef>
              <a:buClr>
                <a:srgbClr val="aecf00"/>
              </a:buClr>
              <a:buFont typeface="Times New Roman"/>
              <a:buChar char="–"/>
              <a:tabLst>
                <a:tab algn="l" pos="188640"/>
                <a:tab algn="l" pos="637920"/>
                <a:tab algn="l" pos="1087200"/>
                <a:tab algn="l" pos="1536480"/>
                <a:tab algn="l" pos="1985760"/>
                <a:tab algn="l" pos="2435040"/>
                <a:tab algn="l" pos="2884320"/>
                <a:tab algn="l" pos="3333600"/>
                <a:tab algn="l" pos="3782880"/>
                <a:tab algn="l" pos="4232160"/>
                <a:tab algn="l" pos="4681440"/>
                <a:tab algn="l" pos="5130720"/>
                <a:tab algn="l" pos="5580000"/>
                <a:tab algn="l" pos="6029280"/>
                <a:tab algn="l" pos="6478560"/>
                <a:tab algn="l" pos="6927840"/>
                <a:tab algn="l" pos="7376760"/>
                <a:tab algn="l" pos="7826040"/>
                <a:tab algn="l" pos="8275320"/>
                <a:tab algn="l" pos="87246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Ninth Outline Level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965880" y="6251400"/>
            <a:ext cx="1541520" cy="434520"/>
            <a:chOff x="965880" y="6251400"/>
            <a:chExt cx="1541520" cy="434520"/>
          </a:xfrm>
        </p:grpSpPr>
        <p:sp>
          <p:nvSpPr>
            <p:cNvPr id="9" name="CustomShape 9"/>
            <p:cNvSpPr/>
            <p:nvPr/>
          </p:nvSpPr>
          <p:spPr>
            <a:xfrm>
              <a:off x="965880" y="6251400"/>
              <a:ext cx="1541520" cy="4345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0" name="" descr=""/>
            <p:cNvPicPr/>
            <p:nvPr/>
          </p:nvPicPr>
          <p:blipFill>
            <a:blip r:embed="rId3"/>
            <a:stretch/>
          </p:blipFill>
          <p:spPr>
            <a:xfrm>
              <a:off x="1009080" y="6290280"/>
              <a:ext cx="1349280" cy="366120"/>
            </a:xfrm>
            <a:prstGeom prst="rect">
              <a:avLst/>
            </a:prstGeom>
            <a:ln>
              <a:noFill/>
            </a:ln>
          </p:spPr>
        </p:pic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48" name="TextShape 1"/>
          <p:cNvSpPr txBox="1"/>
          <p:nvPr/>
        </p:nvSpPr>
        <p:spPr>
          <a:xfrm>
            <a:off x="878040" y="2568960"/>
            <a:ext cx="7772400" cy="114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97000"/>
              </a:lnSpc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GB" sz="4400" spc="-1" strike="noStrike">
                <a:solidFill>
                  <a:srgbClr val="ffffff"/>
                </a:solidFill>
                <a:latin typeface="Arial Narrow"/>
              </a:rPr>
              <a:t>Wireless</a:t>
            </a:r>
            <a:endParaRPr b="1" lang="en-US" sz="4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1460160" y="3440520"/>
            <a:ext cx="6781680" cy="175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Autofit/>
          </a:bodyPr>
          <a:p>
            <a:pPr algn="ctr">
              <a:lnSpc>
                <a:spcPct val="95000"/>
              </a:lnSpc>
              <a:spcBef>
                <a:spcPts val="598"/>
              </a:spcBef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GB" sz="2400" spc="-1" strike="noStrike">
                <a:solidFill>
                  <a:srgbClr val="ffffff"/>
                </a:solidFill>
                <a:latin typeface="Times New Roman"/>
              </a:rPr>
              <a:t>RFID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95000"/>
              </a:lnSpc>
              <a:spcBef>
                <a:spcPts val="598"/>
              </a:spcBef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Tageos EOS-300 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Frequency: 865-868 MHz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Antenne = rechthoek 5x3 cm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Prijs: 45 euro per 1000 stuks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Uitleeshoek is belangrijk: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7030800" y="2099520"/>
            <a:ext cx="1199520" cy="1847160"/>
          </a:xfrm>
          <a:prstGeom prst="rect">
            <a:avLst/>
          </a:prstGeom>
          <a:ln>
            <a:noFill/>
          </a:ln>
        </p:spPr>
      </p:pic>
      <p:sp>
        <p:nvSpPr>
          <p:cNvPr id="78" name="Line 3"/>
          <p:cNvSpPr/>
          <p:nvPr/>
        </p:nvSpPr>
        <p:spPr>
          <a:xfrm>
            <a:off x="4617360" y="2174400"/>
            <a:ext cx="244368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5004000" y="287280"/>
            <a:ext cx="1856520" cy="15994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4633920" y="3520080"/>
            <a:ext cx="1603440" cy="258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RFID jammer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397160" y="1604520"/>
            <a:ext cx="3394080" cy="4525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Radio Frequency Identification (RFID)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1000"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RFID is een op radiofrequentie gebaseerd systeem dat de mogelijkheid heeft om informatie op te slaan in apparaten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RFID tags genoemd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RFID tags zijn intelligente barcodes die kunnen verbinden met een netwerk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RFID tags kunnen in volgende categoriën worden opgedeeld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Actief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Semi-passief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Passief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Een RFID systeem bestaat uit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Een transponder (in een tag, knop of label)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Een lees/schrijf unit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2" name="Picture 3" descr=""/>
          <p:cNvPicPr/>
          <p:nvPr/>
        </p:nvPicPr>
        <p:blipFill>
          <a:blip r:embed="rId1"/>
          <a:stretch/>
        </p:blipFill>
        <p:spPr>
          <a:xfrm>
            <a:off x="6629400" y="3826080"/>
            <a:ext cx="1676160" cy="199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RFID tags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Passief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ID kan enkel gescand worden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De meeste warenhuis/winkel tags zijn in principe niet RFID aangezien ze geen unieke ID hebben (wel bij Decathlon)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Actief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Met batterij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Kunnen signaal uitzenden (meestal met interval)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Reikwijdte 100m tot enkele km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Semi Actief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Met batterij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Antwoorden enkel wanneer iets gevraagd wordt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Barcode                            vs                         RFID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457200" y="2922120"/>
            <a:ext cx="4015440" cy="3631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Identificatie artikel type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Per stuk ("één voor één") lezen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Korte leesafstand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enkele centimeters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Directe zichtbaarheid noodzakelijk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Eenmalig aanmaken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Lezen extra handeling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Lage productie kosten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Eenvoudig aan te brengen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TextShape 3"/>
          <p:cNvSpPr txBox="1"/>
          <p:nvPr/>
        </p:nvSpPr>
        <p:spPr>
          <a:xfrm>
            <a:off x="4659480" y="2928960"/>
            <a:ext cx="4015440" cy="365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Identificatie artikel exemplaar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Tegelijk ("bulk") lezen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Op afstand leesbaar 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enkele meters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Directe zichtbaarheid niet nodig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Herprogrammeerbaar (sommige)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Lezen als deel van de handeling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Duur in vergelijking met barcode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Aanbrengen kost aandacht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CustomShape 4"/>
          <p:cNvSpPr/>
          <p:nvPr/>
        </p:nvSpPr>
        <p:spPr>
          <a:xfrm>
            <a:off x="3147840" y="1707840"/>
            <a:ext cx="2492280" cy="892440"/>
          </a:xfrm>
          <a:custGeom>
            <a:avLst/>
            <a:gdLst/>
            <a:ahLst/>
            <a:rect l="0" t="0" r="r" b="b"/>
            <a:pathLst>
              <a:path w="6925" h="2481">
                <a:moveTo>
                  <a:pt x="0" y="459"/>
                </a:moveTo>
                <a:lnTo>
                  <a:pt x="4604" y="459"/>
                </a:lnTo>
                <a:lnTo>
                  <a:pt x="4604" y="0"/>
                </a:lnTo>
                <a:lnTo>
                  <a:pt x="6924" y="1240"/>
                </a:lnTo>
                <a:lnTo>
                  <a:pt x="4604" y="2480"/>
                </a:lnTo>
                <a:lnTo>
                  <a:pt x="4604" y="2020"/>
                </a:lnTo>
                <a:lnTo>
                  <a:pt x="0" y="2020"/>
                </a:lnTo>
                <a:lnTo>
                  <a:pt x="0" y="459"/>
                </a:lnTo>
              </a:path>
            </a:pathLst>
          </a:custGeom>
          <a:gradFill rotWithShape="0">
            <a:gsLst>
              <a:gs pos="0">
                <a:srgbClr val="3333cc"/>
              </a:gs>
              <a:gs pos="100000">
                <a:srgbClr val="ffffff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9" name="barcode" descr=""/>
          <p:cNvPicPr/>
          <p:nvPr/>
        </p:nvPicPr>
        <p:blipFill>
          <a:blip r:embed="rId1"/>
          <a:stretch/>
        </p:blipFill>
        <p:spPr>
          <a:xfrm>
            <a:off x="785520" y="1631880"/>
            <a:ext cx="1371600" cy="1028520"/>
          </a:xfrm>
          <a:prstGeom prst="rect">
            <a:avLst/>
          </a:prstGeom>
          <a:ln>
            <a:noFill/>
          </a:ln>
        </p:spPr>
      </p:pic>
      <p:pic>
        <p:nvPicPr>
          <p:cNvPr id="60" name="rfid" descr=""/>
          <p:cNvPicPr/>
          <p:nvPr/>
        </p:nvPicPr>
        <p:blipFill>
          <a:blip r:embed="rId2"/>
          <a:stretch/>
        </p:blipFill>
        <p:spPr>
          <a:xfrm>
            <a:off x="6805440" y="1631880"/>
            <a:ext cx="903240" cy="91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RFID frequenties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Mogen niet storen met bestaande systemen  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Identificatie mens/dier (1 EUR -80 EUR)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125 kHz -134,2 KHz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(Low Frequency, LF)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0,05-0,10 meter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Bibliotheek (0,2 EUR - 1 EUR)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13,56 MHz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(High Frequency, HF)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0,3 meter 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Supply chain/ luchtvaartbagage/Decathlon (0,05-0,5 EUR)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868 tot 955 MHz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(Ultra High Frequency, UHF) 3-6 meter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Tolpoorten/ fleet management (20 – 70 EUR)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Actieve tags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2,45 GHz (Microwave, MW) 10 meter -1000 meter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5,8 GHz 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Nadelen RFID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Passieve tags werken niet met vloeistof/metaal in de nabijheid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125 Khz tags worden niet gestoord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Tags die te dicht tegen elkaar liggen storen elkaar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Bv 13,45 MHz tags moeten op 60 cm liggen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Beveiliging van RFID is er niet (gewoon een binaire datastroom met nummer)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Dus niet om prijzen in op te slaan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Voorbeeld RFID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Aiko heeft een passieve RFID tag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Deze kan uitgelezen worden 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met een frequentie van 134,2 Khz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Maximum afstand 5 cm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6303240" y="2299320"/>
            <a:ext cx="2031480" cy="3047760"/>
          </a:xfrm>
          <a:prstGeom prst="rect">
            <a:avLst/>
          </a:prstGeom>
          <a:ln>
            <a:noFill/>
          </a:ln>
        </p:spPr>
      </p:pic>
      <p:sp>
        <p:nvSpPr>
          <p:cNvPr id="68" name="Line 3"/>
          <p:cNvSpPr/>
          <p:nvPr/>
        </p:nvSpPr>
        <p:spPr>
          <a:xfrm>
            <a:off x="6134040" y="2705760"/>
            <a:ext cx="1075320" cy="362880"/>
          </a:xfrm>
          <a:prstGeom prst="line">
            <a:avLst/>
          </a:prstGeom>
          <a:ln w="3672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TextShape 4"/>
          <p:cNvSpPr txBox="1"/>
          <p:nvPr/>
        </p:nvSpPr>
        <p:spPr>
          <a:xfrm>
            <a:off x="5524920" y="2252160"/>
            <a:ext cx="65628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solidFill>
                  <a:srgbClr val="ff0000"/>
                </a:solidFill>
                <a:latin typeface="Times New Roman"/>
              </a:rPr>
              <a:t>hier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Voorbeeld passieve RFID De Lijn / NMBS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854280" y="1630440"/>
            <a:ext cx="3027960" cy="452592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4743000" y="2436480"/>
            <a:ext cx="3278520" cy="2163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UHF Tag Decathlon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200.000 unieke tags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kassa 15% sneller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beveiligingspoort: niet gescand item is niet betaald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2021-10-12T11:41:53Z</dcterms:modified>
  <cp:revision>194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">
    <vt:lpwstr>Jan Celis</vt:lpwstr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