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Figure 2:  2027</a:t>
            </a:r>
            <a:r>
              <a:rPr lang="en-US" b="1" baseline="0"/>
              <a:t> estimated Philanthropic Enterprises, firm types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by sector'!$D$107</c:f>
              <c:strCache>
                <c:ptCount val="1"/>
                <c:pt idx="0">
                  <c:v>Start-up Firms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'Charts by sector'!$C$108:$C$110</c:f>
              <c:strCache>
                <c:ptCount val="3"/>
                <c:pt idx="0">
                  <c:v>Conservative Estimate</c:v>
                </c:pt>
                <c:pt idx="1">
                  <c:v>Baseline Estimate</c:v>
                </c:pt>
                <c:pt idx="2">
                  <c:v>Aggressive Estimate</c:v>
                </c:pt>
              </c:strCache>
            </c:strRef>
          </c:cat>
          <c:val>
            <c:numRef>
              <c:f>'Charts by sector'!$D$108:$D$110</c:f>
              <c:numCache>
                <c:formatCode>0</c:formatCode>
                <c:ptCount val="3"/>
                <c:pt idx="0" formatCode="General">
                  <c:v>225</c:v>
                </c:pt>
                <c:pt idx="1">
                  <c:v>225</c:v>
                </c:pt>
                <c:pt idx="2">
                  <c:v>281.25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B-46E1-891A-EDC978723112}"/>
            </c:ext>
          </c:extLst>
        </c:ser>
        <c:ser>
          <c:idx val="1"/>
          <c:order val="1"/>
          <c:tx>
            <c:strRef>
              <c:f>'Charts by sector'!$E$107</c:f>
              <c:strCache>
                <c:ptCount val="1"/>
                <c:pt idx="0">
                  <c:v>Mid-size firms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'Charts by sector'!$C$108:$C$110</c:f>
              <c:strCache>
                <c:ptCount val="3"/>
                <c:pt idx="0">
                  <c:v>Conservative Estimate</c:v>
                </c:pt>
                <c:pt idx="1">
                  <c:v>Baseline Estimate</c:v>
                </c:pt>
                <c:pt idx="2">
                  <c:v>Aggressive Estimate</c:v>
                </c:pt>
              </c:strCache>
            </c:strRef>
          </c:cat>
          <c:val>
            <c:numRef>
              <c:f>'Charts by sector'!$E$108:$E$110</c:f>
              <c:numCache>
                <c:formatCode>0</c:formatCode>
                <c:ptCount val="3"/>
                <c:pt idx="0">
                  <c:v>48.72</c:v>
                </c:pt>
                <c:pt idx="1">
                  <c:v>121.80000000000001</c:v>
                </c:pt>
                <c:pt idx="2">
                  <c:v>170.52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B-46E1-891A-EDC978723112}"/>
            </c:ext>
          </c:extLst>
        </c:ser>
        <c:ser>
          <c:idx val="2"/>
          <c:order val="2"/>
          <c:tx>
            <c:strRef>
              <c:f>'Charts by sector'!$F$107</c:f>
              <c:strCache>
                <c:ptCount val="1"/>
                <c:pt idx="0">
                  <c:v>Large Firms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'Charts by sector'!$C$108:$C$110</c:f>
              <c:strCache>
                <c:ptCount val="3"/>
                <c:pt idx="0">
                  <c:v>Conservative Estimate</c:v>
                </c:pt>
                <c:pt idx="1">
                  <c:v>Baseline Estimate</c:v>
                </c:pt>
                <c:pt idx="2">
                  <c:v>Aggressive Estimate</c:v>
                </c:pt>
              </c:strCache>
            </c:strRef>
          </c:cat>
          <c:val>
            <c:numRef>
              <c:f>'Charts by sector'!$F$108:$F$110</c:f>
              <c:numCache>
                <c:formatCode>0</c:formatCode>
                <c:ptCount val="3"/>
                <c:pt idx="0">
                  <c:v>69.039999999999992</c:v>
                </c:pt>
                <c:pt idx="1">
                  <c:v>172.6</c:v>
                </c:pt>
                <c:pt idx="2">
                  <c:v>241.64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8B-46E1-891A-EDC978723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20682736"/>
        <c:axId val="422051648"/>
      </c:barChart>
      <c:catAx>
        <c:axId val="42068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51648"/>
        <c:crosses val="autoZero"/>
        <c:auto val="1"/>
        <c:lblAlgn val="ctr"/>
        <c:lblOffset val="100"/>
        <c:noMultiLvlLbl val="0"/>
      </c:catAx>
      <c:valAx>
        <c:axId val="42205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Number of firms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8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1039-DA30-466F-A43F-CFBA5AA0B10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243E-F834-4B75-B121-F62F7933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534255"/>
              </p:ext>
            </p:extLst>
          </p:nvPr>
        </p:nvGraphicFramePr>
        <p:xfrm>
          <a:off x="1332732" y="638978"/>
          <a:ext cx="6478536" cy="592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84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Godfrey</dc:creator>
  <cp:lastModifiedBy>Paul Godfrey</cp:lastModifiedBy>
  <cp:revision>1</cp:revision>
  <dcterms:created xsi:type="dcterms:W3CDTF">2020-07-08T22:04:15Z</dcterms:created>
  <dcterms:modified xsi:type="dcterms:W3CDTF">2020-07-08T22:06:01Z</dcterms:modified>
</cp:coreProperties>
</file>