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0"/>
  </p:normalViewPr>
  <p:slideViewPr>
    <p:cSldViewPr snapToGrid="0">
      <p:cViewPr varScale="1">
        <p:scale>
          <a:sx n="117" d="100"/>
          <a:sy n="117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footbal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DC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Tesco: Market Price relative to Valuation</a:t>
            </a:r>
            <a:r>
              <a:rPr lang="en-GB" baseline="0"/>
              <a:t> benchmarks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3-E340-BCC2-871AA167AD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3-E340-BCC2-871AA167ADFA}"/>
              </c:ext>
            </c:extLst>
          </c:dPt>
          <c:cat>
            <c:strRef>
              <c:f>Sheet1!$A$1:$A$6</c:f>
              <c:strCache>
                <c:ptCount val="6"/>
                <c:pt idx="0">
                  <c:v>Market Price</c:v>
                </c:pt>
                <c:pt idx="1">
                  <c:v>DCF valuation</c:v>
                </c:pt>
                <c:pt idx="2">
                  <c:v>Midpoint of multiples</c:v>
                </c:pt>
                <c:pt idx="3">
                  <c:v>EV/EBITDA multiple</c:v>
                </c:pt>
                <c:pt idx="4">
                  <c:v>EV/Revenue multiple</c:v>
                </c:pt>
                <c:pt idx="5">
                  <c:v>P/E multiple</c:v>
                </c:pt>
              </c:strCache>
            </c:strRef>
          </c:cat>
          <c:val>
            <c:numRef>
              <c:f>Sheet1!$B$1:$B$6</c:f>
              <c:numCache>
                <c:formatCode>"£"#,##0.00_);[Red]\("£"#,##0.00\)</c:formatCode>
                <c:ptCount val="6"/>
                <c:pt idx="0">
                  <c:v>4.42</c:v>
                </c:pt>
                <c:pt idx="1">
                  <c:v>4.3499999999999996</c:v>
                </c:pt>
                <c:pt idx="2" formatCode="&quot;£&quot;#,##0.00">
                  <c:v>4.05</c:v>
                </c:pt>
                <c:pt idx="3" formatCode="&quot;£&quot;#,##0.00">
                  <c:v>2.0299999999999998</c:v>
                </c:pt>
                <c:pt idx="4" formatCode="&quot;£&quot;#,##0.00">
                  <c:v>7.44</c:v>
                </c:pt>
                <c:pt idx="5" formatCode="&quot;£&quot;#,##0.00">
                  <c:v>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83-E340-BCC2-871AA167A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4038191"/>
        <c:axId val="625503935"/>
      </c:barChart>
      <c:catAx>
        <c:axId val="624038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503935"/>
        <c:crosses val="autoZero"/>
        <c:auto val="1"/>
        <c:lblAlgn val="ctr"/>
        <c:lblOffset val="100"/>
        <c:noMultiLvlLbl val="0"/>
      </c:catAx>
      <c:valAx>
        <c:axId val="62550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_);[Red]\(&quot;£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03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EV/Revenue vs</a:t>
            </a:r>
            <a:r>
              <a:rPr lang="en-US" baseline="0" dirty="0"/>
              <a:t> Peers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EV/Revenue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5E-B54C-816D-2DE5D379BC9F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E-B54C-816D-2DE5D379BC9F}"/>
              </c:ext>
            </c:extLst>
          </c:dPt>
          <c:cat>
            <c:strRef>
              <c:f>Sheet1!$A$32:$A$38</c:f>
              <c:strCache>
                <c:ptCount val="7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  <c:pt idx="6">
                  <c:v>Median</c:v>
                </c:pt>
              </c:strCache>
            </c:strRef>
          </c:cat>
          <c:val>
            <c:numRef>
              <c:f>Sheet1!$B$32:$B$38</c:f>
              <c:numCache>
                <c:formatCode>0.000000000</c:formatCode>
                <c:ptCount val="7"/>
                <c:pt idx="0">
                  <c:v>0.33083932707546021</c:v>
                </c:pt>
                <c:pt idx="1">
                  <c:v>0.83075675988651498</c:v>
                </c:pt>
                <c:pt idx="2">
                  <c:v>2.9031589412152154</c:v>
                </c:pt>
                <c:pt idx="3">
                  <c:v>0.86835936097648536</c:v>
                </c:pt>
                <c:pt idx="4">
                  <c:v>0.90955372888955321</c:v>
                </c:pt>
                <c:pt idx="5" formatCode="General">
                  <c:v>0.58328565707420332</c:v>
                </c:pt>
                <c:pt idx="6">
                  <c:v>0.86835936097648536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5E-B54C-816D-2DE5D379B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97850863"/>
        <c:axId val="1397852575"/>
      </c:barChart>
      <c:catAx>
        <c:axId val="139785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852575"/>
        <c:crosses val="autoZero"/>
        <c:auto val="1"/>
        <c:lblAlgn val="ctr"/>
        <c:lblOffset val="100"/>
        <c:noMultiLvlLbl val="0"/>
      </c:catAx>
      <c:valAx>
        <c:axId val="139785257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9785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Implied Share Price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Sheet1!$A$49:$A$52</c:f>
              <c:strCache>
                <c:ptCount val="4"/>
                <c:pt idx="0">
                  <c:v>Tesco (EV/Revenue)</c:v>
                </c:pt>
                <c:pt idx="1">
                  <c:v>Tesco (EV/EBITDA)</c:v>
                </c:pt>
                <c:pt idx="2">
                  <c:v>Tesco (P/E)</c:v>
                </c:pt>
                <c:pt idx="3">
                  <c:v>Midpoint</c:v>
                </c:pt>
              </c:strCache>
            </c:strRef>
          </c:cat>
          <c:val>
            <c:numRef>
              <c:f>Sheet1!$B$49:$B$52</c:f>
              <c:numCache>
                <c:formatCode>"£"#,##0.00</c:formatCode>
                <c:ptCount val="4"/>
                <c:pt idx="0">
                  <c:v>7.04</c:v>
                </c:pt>
                <c:pt idx="1">
                  <c:v>1.69</c:v>
                </c:pt>
                <c:pt idx="2">
                  <c:v>1.79</c:v>
                </c:pt>
                <c:pt idx="3">
                  <c:v>3.5066666666666664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8-C842-8EF7-977B6B6D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3092047"/>
        <c:axId val="1283057119"/>
      </c:barChart>
      <c:catAx>
        <c:axId val="1283092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57119"/>
        <c:crosses val="autoZero"/>
        <c:auto val="1"/>
        <c:lblAlgn val="ctr"/>
        <c:lblOffset val="100"/>
        <c:noMultiLvlLbl val="0"/>
      </c:catAx>
      <c:valAx>
        <c:axId val="1283057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crossAx val="128309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Implied Share Price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Sheet1!$A$55:$A$58</c:f>
              <c:strCache>
                <c:ptCount val="4"/>
                <c:pt idx="0">
                  <c:v>Tesco (EV/Revenue)</c:v>
                </c:pt>
                <c:pt idx="1">
                  <c:v>Tesco (EV/EBITDA)</c:v>
                </c:pt>
                <c:pt idx="2">
                  <c:v>Tesco (P/E)</c:v>
                </c:pt>
                <c:pt idx="3">
                  <c:v>Midpoint</c:v>
                </c:pt>
              </c:strCache>
            </c:strRef>
          </c:cat>
          <c:val>
            <c:numRef>
              <c:f>Sheet1!$B$55:$B$58</c:f>
              <c:numCache>
                <c:formatCode>"£"#,##0.00</c:formatCode>
                <c:ptCount val="4"/>
                <c:pt idx="0">
                  <c:v>7.89</c:v>
                </c:pt>
                <c:pt idx="1">
                  <c:v>2.42</c:v>
                </c:pt>
                <c:pt idx="2">
                  <c:v>2.68</c:v>
                </c:pt>
                <c:pt idx="3">
                  <c:v>4.3299999999999992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C-A047-8C1D-AE90ED93F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186624"/>
        <c:axId val="660144864"/>
      </c:barChart>
      <c:catAx>
        <c:axId val="66018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144864"/>
        <c:crosses val="autoZero"/>
        <c:auto val="1"/>
        <c:lblAlgn val="ctr"/>
        <c:lblOffset val="100"/>
        <c:noMultiLvlLbl val="0"/>
      </c:catAx>
      <c:valAx>
        <c:axId val="6601448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crossAx val="66018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Football</a:t>
            </a:r>
            <a:r>
              <a:rPr lang="en-US" baseline="0" dirty="0"/>
              <a:t> Field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DCF</c:v>
                </c:pt>
                <c:pt idx="1">
                  <c:v>Comps Midpoint</c:v>
                </c:pt>
                <c:pt idx="2">
                  <c:v>EV/EBITDA</c:v>
                </c:pt>
                <c:pt idx="3">
                  <c:v>EV/Revenue</c:v>
                </c:pt>
                <c:pt idx="4">
                  <c:v>P/E</c:v>
                </c:pt>
              </c:strCache>
            </c:strRef>
          </c:cat>
          <c:val>
            <c:numRef>
              <c:f>Sheet1!$B$2:$B$7</c:f>
              <c:numCache>
                <c:formatCode>"£"#,##0.00</c:formatCode>
                <c:ptCount val="6"/>
                <c:pt idx="0">
                  <c:v>3.57</c:v>
                </c:pt>
                <c:pt idx="1">
                  <c:v>3.51</c:v>
                </c:pt>
                <c:pt idx="2">
                  <c:v>1.69</c:v>
                </c:pt>
                <c:pt idx="3">
                  <c:v>7.04</c:v>
                </c:pt>
                <c:pt idx="4">
                  <c:v>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2-7644-B61B-E87154309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DCF</c:v>
                </c:pt>
                <c:pt idx="1">
                  <c:v>Comps Midpoint</c:v>
                </c:pt>
                <c:pt idx="2">
                  <c:v>EV/EBITDA</c:v>
                </c:pt>
                <c:pt idx="3">
                  <c:v>EV/Revenue</c:v>
                </c:pt>
                <c:pt idx="4">
                  <c:v>P/E</c:v>
                </c:pt>
              </c:strCache>
            </c:strRef>
          </c:cat>
          <c:val>
            <c:numRef>
              <c:f>Sheet1!$C$2:$C$7</c:f>
              <c:numCache>
                <c:formatCode>"£"#,##0.00</c:formatCode>
                <c:ptCount val="6"/>
                <c:pt idx="0">
                  <c:v>5.44</c:v>
                </c:pt>
                <c:pt idx="1">
                  <c:v>4.33</c:v>
                </c:pt>
                <c:pt idx="2">
                  <c:v>2.42</c:v>
                </c:pt>
                <c:pt idx="3">
                  <c:v>7.89</c:v>
                </c:pt>
                <c:pt idx="4">
                  <c:v>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2-7644-B61B-E87154309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1448432"/>
        <c:axId val="1122358863"/>
      </c:barChart>
      <c:catAx>
        <c:axId val="601448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358863"/>
        <c:crosses val="autoZero"/>
        <c:auto val="1"/>
        <c:lblAlgn val="ctr"/>
        <c:lblOffset val="100"/>
        <c:noMultiLvlLbl val="0"/>
      </c:catAx>
      <c:valAx>
        <c:axId val="112235886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Revenue (£m)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Sheet1!$B$3:$B$7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Sheet1!$C$3:$C$7</c:f>
              <c:numCache>
                <c:formatCode>"£"#,##0</c:formatCode>
                <c:ptCount val="5"/>
                <c:pt idx="0">
                  <c:v>57887</c:v>
                </c:pt>
                <c:pt idx="1">
                  <c:v>61344</c:v>
                </c:pt>
                <c:pt idx="2">
                  <c:v>65322</c:v>
                </c:pt>
                <c:pt idx="3">
                  <c:v>68187</c:v>
                </c:pt>
                <c:pt idx="4">
                  <c:v>69916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2-D74B-8E9D-5DD9684A9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689599"/>
        <c:axId val="1378691311"/>
      </c:barChart>
      <c:catAx>
        <c:axId val="13786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91311"/>
        <c:crosses val="autoZero"/>
        <c:auto val="1"/>
        <c:lblAlgn val="ctr"/>
        <c:lblOffset val="100"/>
        <c:noMultiLvlLbl val="0"/>
      </c:catAx>
      <c:valAx>
        <c:axId val="137869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EV/EBITDA</a:t>
            </a:r>
            <a:r>
              <a:rPr lang="en-GB" baseline="0"/>
              <a:t> vs Peers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B9-0742-A9D5-C6CD6F45AD3E}"/>
              </c:ext>
            </c:extLst>
          </c:dPt>
          <c:cat>
            <c:strRef>
              <c:f>Sheet1!$A$32:$A$37</c:f>
              <c:strCache>
                <c:ptCount val="6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</c:strCache>
            </c:strRef>
          </c:cat>
          <c:val>
            <c:numRef>
              <c:f>Sheet1!$C$32:$C$37</c:f>
              <c:numCache>
                <c:formatCode>0.000000000</c:formatCode>
                <c:ptCount val="6"/>
                <c:pt idx="0">
                  <c:v>5.2696601941747572</c:v>
                </c:pt>
                <c:pt idx="1">
                  <c:v>10.468217054263565</c:v>
                </c:pt>
                <c:pt idx="2">
                  <c:v>4.6965594698987756</c:v>
                </c:pt>
                <c:pt idx="3">
                  <c:v>5.7659475566150178</c:v>
                </c:pt>
                <c:pt idx="4">
                  <c:v>6.3371995834779593</c:v>
                </c:pt>
                <c:pt idx="5" formatCode="General">
                  <c:v>9.1973387460532248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B9-0742-A9D5-C6CD6F45A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8870703"/>
        <c:axId val="1378685119"/>
      </c:barChart>
      <c:catAx>
        <c:axId val="137887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5119"/>
        <c:crosses val="autoZero"/>
        <c:auto val="1"/>
        <c:lblAlgn val="ctr"/>
        <c:lblOffset val="100"/>
        <c:noMultiLvlLbl val="0"/>
      </c:catAx>
      <c:valAx>
        <c:axId val="1378685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788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[Ratios.xlsx]Profitability!PivotTable3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Profitability!$B$3</c:f>
              <c:strCache>
                <c:ptCount val="1"/>
                <c:pt idx="0">
                  <c:v>Sum of ROA (Return on Assets)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Profitability!$B$4:$B$9</c:f>
              <c:numCache>
                <c:formatCode>General</c:formatCode>
                <c:ptCount val="5"/>
                <c:pt idx="0">
                  <c:v>0.13427847437633797</c:v>
                </c:pt>
                <c:pt idx="1">
                  <c:v>3.0050049644384107E-2</c:v>
                </c:pt>
                <c:pt idx="2">
                  <c:v>1.6127633746640075E-2</c:v>
                </c:pt>
                <c:pt idx="3">
                  <c:v>2.5340674759242329E-2</c:v>
                </c:pt>
                <c:pt idx="4">
                  <c:v>4.1913088197480075E-2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B-064F-8D68-747AAA4CE38A}"/>
            </c:ext>
          </c:extLst>
        </c:ser>
        <c:ser>
          <c:idx val="1"/>
          <c:order val="1"/>
          <c:tx>
            <c:strRef>
              <c:f>Profitability!$C$3</c:f>
              <c:strCache>
                <c:ptCount val="1"/>
                <c:pt idx="0">
                  <c:v>Sum of ROE (Return on Equity)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Profitability!$C$4:$C$9</c:f>
              <c:numCache>
                <c:formatCode>General</c:formatCode>
                <c:ptCount val="5"/>
                <c:pt idx="0">
                  <c:v>0.4987423935091278</c:v>
                </c:pt>
                <c:pt idx="1">
                  <c:v>9.4796727179749421E-2</c:v>
                </c:pt>
                <c:pt idx="2">
                  <c:v>6.0834014717906788E-2</c:v>
                </c:pt>
                <c:pt idx="3">
                  <c:v>0.1022123134968273</c:v>
                </c:pt>
                <c:pt idx="4">
                  <c:v>0.13973424774967852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0B-064F-8D68-747AAA4CE38A}"/>
            </c:ext>
          </c:extLst>
        </c:ser>
        <c:ser>
          <c:idx val="2"/>
          <c:order val="2"/>
          <c:tx>
            <c:strRef>
              <c:f>Profitability!$D$3</c:f>
              <c:strCache>
                <c:ptCount val="1"/>
                <c:pt idx="0">
                  <c:v>Sum of Net profit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Profitability!$D$4:$D$9</c:f>
              <c:numCache>
                <c:formatCode>General</c:formatCode>
                <c:ptCount val="5"/>
                <c:pt idx="0">
                  <c:v>0.10618964534351409</c:v>
                </c:pt>
                <c:pt idx="1">
                  <c:v>2.4175143453312467E-2</c:v>
                </c:pt>
                <c:pt idx="2">
                  <c:v>1.1389730871681823E-2</c:v>
                </c:pt>
                <c:pt idx="3">
                  <c:v>1.7481338084972209E-2</c:v>
                </c:pt>
                <c:pt idx="4">
                  <c:v>2.3313690714571771E-2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0B-064F-8D68-747AAA4CE38A}"/>
            </c:ext>
          </c:extLst>
        </c:ser>
        <c:ser>
          <c:idx val="3"/>
          <c:order val="3"/>
          <c:tx>
            <c:strRef>
              <c:f>Profitability!$E$3</c:f>
              <c:strCache>
                <c:ptCount val="1"/>
                <c:pt idx="0">
                  <c:v>Sum of Operating Margin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Profitability!$E$4:$E$9</c:f>
              <c:numCache>
                <c:formatCode>General</c:formatCode>
                <c:ptCount val="5"/>
                <c:pt idx="0">
                  <c:v>2.672448045329694E-2</c:v>
                </c:pt>
                <c:pt idx="1">
                  <c:v>4.1731872717788214E-2</c:v>
                </c:pt>
                <c:pt idx="2">
                  <c:v>2.1585377055203452E-2</c:v>
                </c:pt>
                <c:pt idx="3">
                  <c:v>4.1371522430961913E-2</c:v>
                </c:pt>
                <c:pt idx="4">
                  <c:v>3.8775101550431949E-2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0B-064F-8D68-747AAA4CE38A}"/>
            </c:ext>
          </c:extLst>
        </c:ser>
        <c:ser>
          <c:idx val="4"/>
          <c:order val="4"/>
          <c:tx>
            <c:strRef>
              <c:f>Profitability!$F$3</c:f>
              <c:strCache>
                <c:ptCount val="1"/>
                <c:pt idx="0">
                  <c:v>Sum of Gross Margin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Profitability!$F$4:$F$9</c:f>
              <c:numCache>
                <c:formatCode>General</c:formatCode>
                <c:ptCount val="5"/>
                <c:pt idx="0">
                  <c:v>6.8495517128198041E-2</c:v>
                </c:pt>
                <c:pt idx="1">
                  <c:v>7.5524908711528435E-2</c:v>
                </c:pt>
                <c:pt idx="2">
                  <c:v>5.60454364532623E-2</c:v>
                </c:pt>
                <c:pt idx="3">
                  <c:v>7.4075703579861263E-2</c:v>
                </c:pt>
                <c:pt idx="4">
                  <c:v>6.9354654156416271E-2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0B-064F-8D68-747AAA4CE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949872"/>
        <c:axId val="542858096"/>
      </c:lineChart>
      <c:catAx>
        <c:axId val="5429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58096"/>
        <c:crosses val="autoZero"/>
        <c:auto val="1"/>
        <c:lblAlgn val="ctr"/>
        <c:lblOffset val="100"/>
        <c:noMultiLvlLbl val="0"/>
      </c:catAx>
      <c:valAx>
        <c:axId val="5428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4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[Ratios.xlsx]Efficiency!PivotTable13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Asset</a:t>
            </a:r>
            <a:r>
              <a:rPr lang="en-GB" baseline="0" dirty="0"/>
              <a:t> turnover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Efficiency!$H$6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Efficiency!$G$7:$G$12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Efficiency!$H$7:$H$12</c:f>
              <c:numCache>
                <c:formatCode>General</c:formatCode>
                <c:ptCount val="5"/>
                <c:pt idx="0">
                  <c:v>1.2645157062344357</c:v>
                </c:pt>
                <c:pt idx="1">
                  <c:v>1.2430143259508419</c:v>
                </c:pt>
                <c:pt idx="2">
                  <c:v>1.4159802306425042</c:v>
                </c:pt>
                <c:pt idx="3">
                  <c:v>1.4495843874232019</c:v>
                </c:pt>
                <c:pt idx="4">
                  <c:v>1.7977886346104397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C-FC4F-BEBB-27B790AA5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299968"/>
        <c:axId val="233258623"/>
      </c:barChart>
      <c:catAx>
        <c:axId val="19042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58623"/>
        <c:crosses val="autoZero"/>
        <c:auto val="1"/>
        <c:lblAlgn val="ctr"/>
        <c:lblOffset val="100"/>
        <c:noMultiLvlLbl val="0"/>
      </c:catAx>
      <c:valAx>
        <c:axId val="23325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2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[Ratios.xlsx]Efficiency!PivotTable14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Inventory</a:t>
            </a:r>
            <a:r>
              <a:rPr lang="en-GB" baseline="0" dirty="0"/>
              <a:t> Turnover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Efficiency!$H$26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Efficiency!$G$27:$G$32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Efficiency!$H$27:$H$32</c:f>
              <c:numCache>
                <c:formatCode>General</c:formatCode>
                <c:ptCount val="5"/>
                <c:pt idx="0">
                  <c:v>25.876268728854519</c:v>
                </c:pt>
                <c:pt idx="1">
                  <c:v>24.262505344164172</c:v>
                </c:pt>
                <c:pt idx="2">
                  <c:v>24.714741035856573</c:v>
                </c:pt>
                <c:pt idx="3">
                  <c:v>23.846679316888046</c:v>
                </c:pt>
                <c:pt idx="4">
                  <c:v>23.195447976878611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4-154A-8F80-8F8794268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519599"/>
        <c:axId val="231521311"/>
      </c:barChart>
      <c:catAx>
        <c:axId val="23151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521311"/>
        <c:crosses val="autoZero"/>
        <c:auto val="1"/>
        <c:lblAlgn val="ctr"/>
        <c:lblOffset val="100"/>
        <c:noMultiLvlLbl val="0"/>
      </c:catAx>
      <c:valAx>
        <c:axId val="23152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51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[Ratios.xlsx]Liquidity!PivotTable10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Liquidity!$B$3</c:f>
              <c:strCache>
                <c:ptCount val="1"/>
                <c:pt idx="0">
                  <c:v>Sum of Current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Liquidity!$A$4:$A$9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Liquidity!$B$4:$B$9</c:f>
              <c:numCache>
                <c:formatCode>General</c:formatCode>
                <c:ptCount val="5"/>
                <c:pt idx="0">
                  <c:v>0.68742446409261493</c:v>
                </c:pt>
                <c:pt idx="1">
                  <c:v>0.75590697674418605</c:v>
                </c:pt>
                <c:pt idx="2">
                  <c:v>0.71807460075616503</c:v>
                </c:pt>
                <c:pt idx="3">
                  <c:v>1.2438951310861424</c:v>
                </c:pt>
                <c:pt idx="4">
                  <c:v>0.64081041968162089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9-614D-8408-95CF91E53553}"/>
            </c:ext>
          </c:extLst>
        </c:ser>
        <c:ser>
          <c:idx val="1"/>
          <c:order val="1"/>
          <c:tx>
            <c:strRef>
              <c:f>Liquidity!$C$3</c:f>
              <c:strCache>
                <c:ptCount val="1"/>
                <c:pt idx="0">
                  <c:v>Sum of Quick 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Liquidity!$A$4:$A$9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Liquidity!$C$4:$C$9</c:f>
              <c:numCache>
                <c:formatCode>General</c:formatCode>
                <c:ptCount val="5"/>
                <c:pt idx="0">
                  <c:v>0.55581705998346165</c:v>
                </c:pt>
                <c:pt idx="1">
                  <c:v>0.61085271317829459</c:v>
                </c:pt>
                <c:pt idx="2">
                  <c:v>0.57643473844591164</c:v>
                </c:pt>
                <c:pt idx="3">
                  <c:v>1.0465168539325842</c:v>
                </c:pt>
                <c:pt idx="4">
                  <c:v>0.44052098408104196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9-614D-8408-95CF91E53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629296"/>
        <c:axId val="731631008"/>
      </c:lineChart>
      <c:catAx>
        <c:axId val="7316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631008"/>
        <c:crosses val="autoZero"/>
        <c:auto val="1"/>
        <c:lblAlgn val="ctr"/>
        <c:lblOffset val="100"/>
        <c:noMultiLvlLbl val="0"/>
      </c:catAx>
      <c:valAx>
        <c:axId val="7316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62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[Ratios.xlsx]Leverage!PivotTable11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Leverage!$B$3</c:f>
              <c:strCache>
                <c:ptCount val="1"/>
                <c:pt idx="0">
                  <c:v>Sum of Debt-to-Equity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Leverage!$A$4:$A$9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Leverage!$B$4:$B$9</c:f>
              <c:numCache>
                <c:formatCode>General</c:formatCode>
                <c:ptCount val="5"/>
                <c:pt idx="0">
                  <c:v>0.58969574036511152</c:v>
                </c:pt>
                <c:pt idx="1">
                  <c:v>0.47296087957044236</c:v>
                </c:pt>
                <c:pt idx="2">
                  <c:v>0.60106295993458703</c:v>
                </c:pt>
                <c:pt idx="3">
                  <c:v>0.61901903618590293</c:v>
                </c:pt>
                <c:pt idx="4">
                  <c:v>0.59579939991427344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E5-A741-B6E6-C9A9720F8104}"/>
            </c:ext>
          </c:extLst>
        </c:ser>
        <c:ser>
          <c:idx val="1"/>
          <c:order val="1"/>
          <c:tx>
            <c:strRef>
              <c:f>Leverage!$C$3</c:f>
              <c:strCache>
                <c:ptCount val="1"/>
                <c:pt idx="0">
                  <c:v>Sum of Interest Coverage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Leverage!$A$4:$A$9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Leverage!$C$4:$C$9</c:f>
              <c:numCache>
                <c:formatCode>General</c:formatCode>
                <c:ptCount val="5"/>
                <c:pt idx="0">
                  <c:v>0.12551724137931033</c:v>
                </c:pt>
                <c:pt idx="1">
                  <c:v>0.16364101252876503</c:v>
                </c:pt>
                <c:pt idx="2">
                  <c:v>0.11529026982829109</c:v>
                </c:pt>
                <c:pt idx="3">
                  <c:v>0.2418967587034814</c:v>
                </c:pt>
                <c:pt idx="4">
                  <c:v>0.23240462923274754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E5-A741-B6E6-C9A9720F8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550944"/>
        <c:axId val="770929808"/>
      </c:lineChart>
      <c:catAx>
        <c:axId val="7715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929808"/>
        <c:crosses val="autoZero"/>
        <c:auto val="1"/>
        <c:lblAlgn val="ctr"/>
        <c:lblOffset val="100"/>
        <c:noMultiLvlLbl val="0"/>
      </c:catAx>
      <c:valAx>
        <c:axId val="77092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55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EV/EBITDA</a:t>
            </a:r>
            <a:r>
              <a:rPr lang="en-GB" baseline="0"/>
              <a:t> vs Peers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21-3A47-9DBF-4BC835141919}"/>
              </c:ext>
            </c:extLst>
          </c:dPt>
          <c:cat>
            <c:strRef>
              <c:f>Sheet1!$A$32:$A$37</c:f>
              <c:strCache>
                <c:ptCount val="6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</c:strCache>
            </c:strRef>
          </c:cat>
          <c:val>
            <c:numRef>
              <c:f>Sheet1!$C$32:$C$37</c:f>
              <c:numCache>
                <c:formatCode>0.000000000</c:formatCode>
                <c:ptCount val="6"/>
                <c:pt idx="0">
                  <c:v>5.2696601941747572</c:v>
                </c:pt>
                <c:pt idx="1">
                  <c:v>10.468217054263565</c:v>
                </c:pt>
                <c:pt idx="2">
                  <c:v>4.6965594698987756</c:v>
                </c:pt>
                <c:pt idx="3">
                  <c:v>5.7659475566150178</c:v>
                </c:pt>
                <c:pt idx="4">
                  <c:v>6.3371995834779593</c:v>
                </c:pt>
                <c:pt idx="5" formatCode="General">
                  <c:v>9.1973387460532248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21-3A47-9DBF-4BC835141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8870703"/>
        <c:axId val="1378685119"/>
      </c:barChart>
      <c:catAx>
        <c:axId val="137887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5119"/>
        <c:crosses val="autoZero"/>
        <c:auto val="1"/>
        <c:lblAlgn val="ctr"/>
        <c:lblOffset val="100"/>
        <c:noMultiLvlLbl val="0"/>
      </c:catAx>
      <c:valAx>
        <c:axId val="1378685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788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7415-D2FD-44CB-BE24-2632B4BE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5E112-F68E-8DEB-74E2-09961F2C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F825-4290-E871-D8EF-C0B4FA4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303C-A07C-9E32-E361-0D94A072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E72F-BDC1-25BA-BE9C-41D59D07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3FF3-182D-583C-216D-56B8C76C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43F74-D74C-89BA-1A80-845CA7AF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0D7E-5721-4845-B30C-C4EE048A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FFC-BF89-1824-3789-7A32E685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42AD-EB81-EC7A-CB7C-3FAA460B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C7D6F-FBFE-696F-FBAF-A665A2B6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ABE8C-5573-F125-C6F2-70887B02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226F-5AA1-4D04-C2FA-6DB4608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C0A8-7AFF-927A-67A1-4739F0E4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D998-AA09-05B3-AE90-D12D93A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759-0E26-4DEC-2B53-5D7D439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00B-13C5-12CC-98D8-6309117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2A34-3F69-4F5B-FE12-B49672FE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2113-838F-1570-D5E4-4D10E8EF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E87C-C149-1886-6C44-AC77FF5C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B2CC-F9BD-2C51-B323-E40A285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01E5-BFEA-C5EB-9C0E-98DB7808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4EBC-637B-DD82-2D5D-AC08A60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BD93-F5D8-05B5-97B7-3A8C5239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927A-852A-295D-1DAF-B032F29A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6B7D-83FC-2FF9-FED6-C1EB736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02C-DF70-43A3-26BB-A578FD3D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5341-2A60-1424-E7C0-86D62BAA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13D29-28B9-0CDC-FB66-E397B47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9DD7-12D2-FBFC-173D-6484D26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59B3-20AB-BE47-502E-1DDED23A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00E4-0CE3-3955-0925-68979FA6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D188-EE3D-480B-758E-A3208FD8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BE6C-70AC-5395-D37D-5E7FA3C5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63935-6B43-D2C7-0DAB-1A824B664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F0BE-BE5D-08FF-4E5D-25949AAC8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C94F2-36D1-2EA4-DB12-1B88AEBB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428-1343-09A1-02AC-B4265CA3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C177F-0187-26E1-673B-35F0549F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916-00E0-FDBF-770C-EF926D2B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2E41C-3B11-2201-DDB6-C83F4A9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35AD4-6B0B-09CD-02D8-A842103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0034-7CE9-BBDE-7122-B33A8DBB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2DC97-4F02-853E-2D03-567A2B88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80305-CBA2-950B-16F7-8B84673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4B2B4-78EA-1618-FCC5-EBDAD95D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093D-C1DE-7887-2066-EB47F47B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EF7E-F6CC-4357-F677-6BD4A0BB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4678-11C2-1D15-59DF-6B0D5E6B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8509-4D71-A234-D9CD-94F88D65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903B-B55C-E890-5701-A08C14A5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DE16-9399-D105-3D37-9BFFEE22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83A4-7393-04D5-BD7E-2F64CA7C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36B8-F065-E9A3-1C24-220750D8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21FA-8EB3-FF25-4E37-BC45BA12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D01E-C937-6D82-AC5D-BD210AEA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7276-B777-18AD-5340-F410CD62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2345-CCCC-675E-18E0-3641D794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AA22-5BDD-93DC-EFD4-EEFC772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C69B-2320-C6D1-58FB-9799D171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9FF1-A7A1-CBD1-4C4B-42B06CC6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95A3A-D566-7744-B01D-FBFEDB74328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459D-7473-986C-F56B-C7780D82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91D6-5951-90F0-5000-6D25798A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955E-8D0A-1D1E-70E3-321F87E5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Tesco Valuation &amp; Peer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9E9B-1E4F-1AED-C89D-0A8B19CF8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Fritz Frederick, University of Southampton, 10/09/2025</a:t>
            </a:r>
          </a:p>
        </p:txBody>
      </p:sp>
      <p:pic>
        <p:nvPicPr>
          <p:cNvPr id="5" name="Picture 4" descr="A red and blue logo&#10;&#10;Description automatically generated">
            <a:extLst>
              <a:ext uri="{FF2B5EF4-FFF2-40B4-BE49-F238E27FC236}">
                <a16:creationId xmlns:a16="http://schemas.microsoft.com/office/drawing/2014/main" id="{DCA2CBCC-2B55-5866-3FCF-6AE2D982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95283-DC6A-2DCA-B430-B3FF793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Trading Comps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3928B6-B088-055D-6562-004F7F49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3314"/>
              </p:ext>
            </p:extLst>
          </p:nvPr>
        </p:nvGraphicFramePr>
        <p:xfrm>
          <a:off x="1251743" y="2306753"/>
          <a:ext cx="9688514" cy="55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654">
                  <a:extLst>
                    <a:ext uri="{9D8B030D-6E8A-4147-A177-3AD203B41FA5}">
                      <a16:colId xmlns:a16="http://schemas.microsoft.com/office/drawing/2014/main" val="1798432613"/>
                    </a:ext>
                  </a:extLst>
                </a:gridCol>
                <a:gridCol w="1357559">
                  <a:extLst>
                    <a:ext uri="{9D8B030D-6E8A-4147-A177-3AD203B41FA5}">
                      <a16:colId xmlns:a16="http://schemas.microsoft.com/office/drawing/2014/main" val="2642679908"/>
                    </a:ext>
                  </a:extLst>
                </a:gridCol>
                <a:gridCol w="1352255">
                  <a:extLst>
                    <a:ext uri="{9D8B030D-6E8A-4147-A177-3AD203B41FA5}">
                      <a16:colId xmlns:a16="http://schemas.microsoft.com/office/drawing/2014/main" val="210555490"/>
                    </a:ext>
                  </a:extLst>
                </a:gridCol>
                <a:gridCol w="1145440">
                  <a:extLst>
                    <a:ext uri="{9D8B030D-6E8A-4147-A177-3AD203B41FA5}">
                      <a16:colId xmlns:a16="http://schemas.microsoft.com/office/drawing/2014/main" val="3492730105"/>
                    </a:ext>
                  </a:extLst>
                </a:gridCol>
                <a:gridCol w="1203773">
                  <a:extLst>
                    <a:ext uri="{9D8B030D-6E8A-4147-A177-3AD203B41FA5}">
                      <a16:colId xmlns:a16="http://schemas.microsoft.com/office/drawing/2014/main" val="969189010"/>
                    </a:ext>
                  </a:extLst>
                </a:gridCol>
                <a:gridCol w="1293923">
                  <a:extLst>
                    <a:ext uri="{9D8B030D-6E8A-4147-A177-3AD203B41FA5}">
                      <a16:colId xmlns:a16="http://schemas.microsoft.com/office/drawing/2014/main" val="962379273"/>
                    </a:ext>
                  </a:extLst>
                </a:gridCol>
                <a:gridCol w="1288620">
                  <a:extLst>
                    <a:ext uri="{9D8B030D-6E8A-4147-A177-3AD203B41FA5}">
                      <a16:colId xmlns:a16="http://schemas.microsoft.com/office/drawing/2014/main" val="636659234"/>
                    </a:ext>
                  </a:extLst>
                </a:gridCol>
                <a:gridCol w="1055290">
                  <a:extLst>
                    <a:ext uri="{9D8B030D-6E8A-4147-A177-3AD203B41FA5}">
                      <a16:colId xmlns:a16="http://schemas.microsoft.com/office/drawing/2014/main" val="2121881883"/>
                    </a:ext>
                  </a:extLst>
                </a:gridCol>
              </a:tblGrid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Company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Enterprise Value (LTM)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Enterprise Value (FY1)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Market Cap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Equity Price (LTM)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Share Price (LTM)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Equity Price (FY1)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Share Price (FY1)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1722351477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(EV/Revenue)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£60,712.21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£60,409.71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£48,301.21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£7.44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£47,998.71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£7.40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3877221971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(EV/EBITDA)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£25,566.21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£26,731.55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£13,155.21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£2.03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£14,320.55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1481065724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(P/E)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£29,731.81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£17,320.81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£17,320.81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£2.67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31260995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4B4A6-58D8-21F9-D533-3E5E6855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97001"/>
              </p:ext>
            </p:extLst>
          </p:nvPr>
        </p:nvGraphicFramePr>
        <p:xfrm>
          <a:off x="1136397" y="3026884"/>
          <a:ext cx="5503435" cy="3080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16">
                  <a:extLst>
                    <a:ext uri="{9D8B030D-6E8A-4147-A177-3AD203B41FA5}">
                      <a16:colId xmlns:a16="http://schemas.microsoft.com/office/drawing/2014/main" val="1895460387"/>
                    </a:ext>
                  </a:extLst>
                </a:gridCol>
                <a:gridCol w="2018452">
                  <a:extLst>
                    <a:ext uri="{9D8B030D-6E8A-4147-A177-3AD203B41FA5}">
                      <a16:colId xmlns:a16="http://schemas.microsoft.com/office/drawing/2014/main" val="3343357060"/>
                    </a:ext>
                  </a:extLst>
                </a:gridCol>
                <a:gridCol w="2010567">
                  <a:extLst>
                    <a:ext uri="{9D8B030D-6E8A-4147-A177-3AD203B41FA5}">
                      <a16:colId xmlns:a16="http://schemas.microsoft.com/office/drawing/2014/main" val="606063236"/>
                    </a:ext>
                  </a:extLst>
                </a:gridCol>
              </a:tblGrid>
              <a:tr h="39126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3000" u="none" strike="noStrike">
                          <a:effectLst/>
                        </a:rPr>
                        <a:t>Sensitivity Analysis</a:t>
                      </a:r>
                      <a:endParaRPr lang="en-GB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91192"/>
                  </a:ext>
                </a:extLst>
              </a:tr>
              <a:tr h="2635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25th Percentile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1067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(LTM)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(FY1)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062693"/>
                  </a:ext>
                </a:extLst>
              </a:tr>
              <a:tr h="3146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(EV/Revenue)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06561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(EV/EBITDA)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£1.69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£0.98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710589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(P/E)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£1.79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5684592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70721"/>
                  </a:ext>
                </a:extLst>
              </a:tr>
              <a:tr h="2635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75th Percentile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721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(FY1)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46718"/>
                  </a:ext>
                </a:extLst>
              </a:tr>
              <a:tr h="3146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(EV/Revenue)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£7.74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2411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(EV/EBITDA)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£2.93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8197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(P/E)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4103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CE6472-517E-F1B2-4C78-53D22C598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442503"/>
              </p:ext>
            </p:extLst>
          </p:nvPr>
        </p:nvGraphicFramePr>
        <p:xfrm>
          <a:off x="6639832" y="506339"/>
          <a:ext cx="2690459" cy="185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F02BBC-762E-2071-989A-5F1A8A3A5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47399"/>
              </p:ext>
            </p:extLst>
          </p:nvPr>
        </p:nvGraphicFramePr>
        <p:xfrm>
          <a:off x="9330291" y="572559"/>
          <a:ext cx="2881776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D2223D-6634-4CFB-04DB-2A29838A1399}"/>
              </a:ext>
            </a:extLst>
          </p:cNvPr>
          <p:cNvSpPr txBox="1"/>
          <p:nvPr/>
        </p:nvSpPr>
        <p:spPr>
          <a:xfrm>
            <a:off x="7074000" y="3801963"/>
            <a:ext cx="48550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The 75th percentile of peer multiples aligns most closely with Tesco’s current market price, suggesting the market is valuing Tesco at the upper end of its peer range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This indicates that while Tesco is broadly fairly valued relative to peers, investor sentiment is slightly optimistic compared to median valuations</a:t>
            </a:r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31D0B-FC91-D1D2-B1EA-4F2C9716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Football Field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FA8BE8-5867-10B5-63C4-23EFDB7A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949995"/>
              </p:ext>
            </p:extLst>
          </p:nvPr>
        </p:nvGraphicFramePr>
        <p:xfrm>
          <a:off x="1136650" y="2417763"/>
          <a:ext cx="5550589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A2818-187F-31B1-D4E0-6FF63936DD14}"/>
              </a:ext>
            </a:extLst>
          </p:cNvPr>
          <p:cNvCxnSpPr/>
          <p:nvPr/>
        </p:nvCxnSpPr>
        <p:spPr>
          <a:xfrm>
            <a:off x="3318933" y="2991556"/>
            <a:ext cx="0" cy="2472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C601-4D91-6660-4090-B42758E3729D}"/>
              </a:ext>
            </a:extLst>
          </p:cNvPr>
          <p:cNvSpPr txBox="1"/>
          <p:nvPr/>
        </p:nvSpPr>
        <p:spPr>
          <a:xfrm>
            <a:off x="8308258" y="1682750"/>
            <a:ext cx="26049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Tesco’s current share price (£4.42) is well supported by both DCF and peer valuation midpoints, indicating fair value. EV/EBITDA analysis shows alignment with peers, while Tesco trades at a clear premium on EV/Revenue, reflecting the market’s confidence in its scale and cash-flow stability. The share price sits at the upper edge of the peer P/E range, suggesting investors price in a modest earnings premium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16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FC68F-3557-B318-3811-36F19B4F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798490"/>
            <a:ext cx="4472352" cy="468791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 – Fairly valued, stable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E38B-A1B8-9D5B-D7D7-CC543E1A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98491"/>
            <a:ext cx="5012029" cy="4687910"/>
          </a:xfrm>
        </p:spPr>
        <p:txBody>
          <a:bodyPr anchor="t">
            <a:normAutofit/>
          </a:bodyPr>
          <a:lstStyle/>
          <a:p>
            <a:r>
              <a:rPr lang="en-GB" sz="1700"/>
              <a:t>Tesco appears </a:t>
            </a:r>
            <a:r>
              <a:rPr lang="en-GB" sz="1700" b="1"/>
              <a:t>fairly valued</a:t>
            </a:r>
            <a:r>
              <a:rPr lang="en-GB" sz="1700"/>
              <a:t> with the current share price (£4.42) sitting in line with both DCF and peer midpoints</a:t>
            </a:r>
          </a:p>
          <a:p>
            <a:endParaRPr lang="en-GB" sz="1700"/>
          </a:p>
          <a:p>
            <a:pPr marL="0" indent="0">
              <a:buNone/>
            </a:pPr>
            <a:endParaRPr lang="en-GB" sz="1700"/>
          </a:p>
          <a:p>
            <a:r>
              <a:rPr lang="en-GB" sz="1700"/>
              <a:t>A </a:t>
            </a:r>
            <a:r>
              <a:rPr lang="en-GB" sz="1700" b="1"/>
              <a:t>premium on EV/Revenue and P/E</a:t>
            </a:r>
            <a:r>
              <a:rPr lang="en-GB" sz="1700"/>
              <a:t> highlights the market’s confidence in Tesco’s scale, stable earnings, and strong UK market share</a:t>
            </a:r>
          </a:p>
          <a:p>
            <a:endParaRPr lang="en-GB" sz="1700"/>
          </a:p>
          <a:p>
            <a:pPr marL="0" indent="0">
              <a:buNone/>
            </a:pPr>
            <a:endParaRPr lang="en-GB" sz="1700"/>
          </a:p>
          <a:p>
            <a:r>
              <a:rPr lang="en-GB" sz="1700"/>
              <a:t>Overall, valuation supports a </a:t>
            </a:r>
            <a:r>
              <a:rPr lang="en-GB" sz="1700" b="1"/>
              <a:t>Hold recommendation</a:t>
            </a:r>
            <a:r>
              <a:rPr lang="en-GB" sz="1700"/>
              <a:t>, with limited near-term upside but solid downside protection given Tesco’s resilient business model</a:t>
            </a:r>
          </a:p>
          <a:p>
            <a:endParaRPr lang="en-US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26436-FC40-B559-E4D3-BC6447D5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1DCE-4302-BA57-08DE-0A189737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Autofit/>
          </a:bodyPr>
          <a:lstStyle/>
          <a:p>
            <a:r>
              <a:rPr lang="en-US" sz="1400" dirty="0"/>
              <a:t>Tesco current share price = £4.42</a:t>
            </a:r>
          </a:p>
          <a:p>
            <a:endParaRPr lang="en-US" sz="1400" dirty="0"/>
          </a:p>
          <a:p>
            <a:r>
              <a:rPr lang="en-US" sz="1400" dirty="0"/>
              <a:t>DCF intrinsic Value = £4.35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Comparative trading implied share range = £2.03-£7.44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Tesco is trading broadly in line with its intrinsic values and peer multiples, limited upside/downside, recommendation is to Hold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B8E389-D282-2F42-5BC1-996D68827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06686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21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B55A5-4312-F034-0C29-23845A0C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Investment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D8D4-F232-A17E-C06D-C19D7D1E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Leading Market Position &amp; Scale Advantages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Tesco is the largest UK grocer in the UK, benefiting from strong market share and economies of scale, supporting stable revenue, operational efficiency, and resilience against competition</a:t>
            </a:r>
          </a:p>
          <a:p>
            <a:pPr algn="l">
              <a:buFont typeface="+mj-lt"/>
              <a:buAutoNum type="arabicPeriod" startAt="2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Resilient Profitability Despite Pressures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Profitability ratios dipped to a low in 2023 due to cost inflation and competitive pressures, but ROE has recovered, and gross margins remain stable, indicating core operational stability, resilience and improving returns on equity</a:t>
            </a:r>
          </a:p>
          <a:p>
            <a:pPr algn="l">
              <a:buFont typeface="+mj-lt"/>
              <a:buAutoNum type="arabicPeriod" startAt="3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Financial Stability &amp; Efficiency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Asset turnover and inventory management have improved, reflecting stronger operational efficiency, while liquidity and leverage remain healthy and manageable, supporting financial flexibility</a:t>
            </a:r>
          </a:p>
          <a:p>
            <a:pPr algn="l">
              <a:buFont typeface="+mj-lt"/>
              <a:buAutoNum type="arabicPeriod" startAt="4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Valuation Alignment Suggests Fair Pricing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DCF intrinsic value (£4.35) and comparative trading median (£4.05) are close to the current share price (£4.42), indicating Tesco is broadly fairly valued and supporting a Hold recommendation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CE726-11AC-F22E-A364-0F06F2D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Company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50BBE1C-78B4-C44D-5363-3BA2D7AE4743}"/>
              </a:ext>
            </a:extLst>
          </p:cNvPr>
          <p:cNvGraphicFramePr>
            <a:graphicFrameLocks/>
          </p:cNvGraphicFramePr>
          <p:nvPr/>
        </p:nvGraphicFramePr>
        <p:xfrm>
          <a:off x="6512442" y="722627"/>
          <a:ext cx="5201023" cy="49989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32880">
                  <a:extLst>
                    <a:ext uri="{9D8B030D-6E8A-4147-A177-3AD203B41FA5}">
                      <a16:colId xmlns:a16="http://schemas.microsoft.com/office/drawing/2014/main" val="3821888771"/>
                    </a:ext>
                  </a:extLst>
                </a:gridCol>
                <a:gridCol w="2068143">
                  <a:extLst>
                    <a:ext uri="{9D8B030D-6E8A-4147-A177-3AD203B41FA5}">
                      <a16:colId xmlns:a16="http://schemas.microsoft.com/office/drawing/2014/main" val="3122578142"/>
                    </a:ext>
                  </a:extLst>
                </a:gridCol>
              </a:tblGrid>
              <a:tr h="808608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en-GB" sz="26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0833" marB="1708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Value (£m)</a:t>
                      </a:r>
                      <a:endParaRPr lang="en-GB" sz="26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0833" marB="1708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84690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Market Cap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£28,370.00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2913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Enterprise Value (EV)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£40,781.00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6207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£69,916.00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65449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EBITDA</a:t>
                      </a:r>
                      <a:endParaRPr lang="en-GB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£4,434.00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0854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Net Debt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£12,411.00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019184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EV/EBITDA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9.197339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6973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EV/Revenue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0.583286</a:t>
                      </a:r>
                      <a:endParaRPr lang="en-GB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524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688701-1891-93D5-68F4-081EB8823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64857"/>
              </p:ext>
            </p:extLst>
          </p:nvPr>
        </p:nvGraphicFramePr>
        <p:xfrm>
          <a:off x="1399143" y="2475821"/>
          <a:ext cx="3472022" cy="184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23A126-72A4-EBCE-1C1F-FAB44AD0E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461957"/>
              </p:ext>
            </p:extLst>
          </p:nvPr>
        </p:nvGraphicFramePr>
        <p:xfrm>
          <a:off x="1641450" y="4538220"/>
          <a:ext cx="2987407" cy="164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42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EFF29-9555-2C83-6046-2D47EB06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Ratio analysis – Profitability &amp; Efficiency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33BBEF-AE6B-040B-C346-7D2F81B73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16854"/>
              </p:ext>
            </p:extLst>
          </p:nvPr>
        </p:nvGraphicFramePr>
        <p:xfrm>
          <a:off x="527051" y="2261319"/>
          <a:ext cx="4834492" cy="245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207237-A981-B77D-F808-211AE52FE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37557"/>
              </p:ext>
            </p:extLst>
          </p:nvPr>
        </p:nvGraphicFramePr>
        <p:xfrm>
          <a:off x="7001690" y="2261319"/>
          <a:ext cx="2474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30D50D-095E-4869-E46E-12A24D57E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037239"/>
              </p:ext>
            </p:extLst>
          </p:nvPr>
        </p:nvGraphicFramePr>
        <p:xfrm>
          <a:off x="9476376" y="2450488"/>
          <a:ext cx="2474686" cy="245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45886-4763-A1C7-BDE4-C0ADC6D431B1}"/>
              </a:ext>
            </a:extLst>
          </p:cNvPr>
          <p:cNvSpPr txBox="1"/>
          <p:nvPr/>
        </p:nvSpPr>
        <p:spPr>
          <a:xfrm>
            <a:off x="992777" y="4713011"/>
            <a:ext cx="2316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  <a:t>Margins dropped from 2021but stabilised, ROE recovering steadily since trough</a:t>
            </a:r>
            <a:b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  <a:t>Gross and operating margins remaining stable from 2021-2025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C1A32-FF27-9EE2-8C25-B92DD98E4CD9}"/>
              </a:ext>
            </a:extLst>
          </p:cNvPr>
          <p:cNvSpPr txBox="1"/>
          <p:nvPr/>
        </p:nvSpPr>
        <p:spPr>
          <a:xfrm>
            <a:off x="7222670" y="4995065"/>
            <a:ext cx="1785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Improving parabolically since 2021, signaling better use of assets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42040-A15B-46B6-D921-C2D2AA0E7564}"/>
              </a:ext>
            </a:extLst>
          </p:cNvPr>
          <p:cNvSpPr txBox="1"/>
          <p:nvPr/>
        </p:nvSpPr>
        <p:spPr>
          <a:xfrm>
            <a:off x="9846672" y="5004519"/>
            <a:ext cx="15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Inventory peaked in 2021, then a moderate decline until 2025</a:t>
            </a:r>
          </a:p>
        </p:txBody>
      </p:sp>
    </p:spTree>
    <p:extLst>
      <p:ext uri="{BB962C8B-B14F-4D97-AF65-F5344CB8AC3E}">
        <p14:creationId xmlns:p14="http://schemas.microsoft.com/office/powerpoint/2010/main" val="376651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32D2-96B7-87EE-4E41-4B97540D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dirty="0"/>
              <a:t>Ratio Analysis – Leverage and Liquidity</a:t>
            </a:r>
            <a:br>
              <a:rPr lang="en-US" sz="1600" dirty="0"/>
            </a:b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384D9F-DDA3-07EF-EF5F-01990E2D60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E57EA1AE-D237-A2C4-E937-62E8CD9E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45071"/>
              </p:ext>
            </p:extLst>
          </p:nvPr>
        </p:nvGraphicFramePr>
        <p:xfrm>
          <a:off x="838200" y="2144989"/>
          <a:ext cx="4867543" cy="22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48988F5-E06E-DBAE-40AA-7880F982A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753684"/>
              </p:ext>
            </p:extLst>
          </p:nvPr>
        </p:nvGraphicFramePr>
        <p:xfrm>
          <a:off x="6448540" y="1955093"/>
          <a:ext cx="4654550" cy="247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EF4E19-1015-40E2-B09A-7237E577AA9D}"/>
              </a:ext>
            </a:extLst>
          </p:cNvPr>
          <p:cNvSpPr txBox="1"/>
          <p:nvPr/>
        </p:nvSpPr>
        <p:spPr>
          <a:xfrm>
            <a:off x="872708" y="4493623"/>
            <a:ext cx="34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Liquidity peaked in 2024, but reverted to below 2021 levels in 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DAFFE8-90A5-BC4C-2D21-11472956B6C0}"/>
              </a:ext>
            </a:extLst>
          </p:cNvPr>
          <p:cNvSpPr txBox="1"/>
          <p:nvPr/>
        </p:nvSpPr>
        <p:spPr>
          <a:xfrm>
            <a:off x="6635931" y="4493623"/>
            <a:ext cx="39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Debt-to-equity stable, with dip in 2022, similar trend in interest coverage with a 1-year lag</a:t>
            </a:r>
          </a:p>
        </p:txBody>
      </p:sp>
    </p:spTree>
    <p:extLst>
      <p:ext uri="{BB962C8B-B14F-4D97-AF65-F5344CB8AC3E}">
        <p14:creationId xmlns:p14="http://schemas.microsoft.com/office/powerpoint/2010/main" val="380597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8F28-C2CA-F1EA-9544-870330D0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DCF Valuations – Assumptions &amp;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0ACCC-96BF-3CE2-8F50-F73ABE8E0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41107"/>
              </p:ext>
            </p:extLst>
          </p:nvPr>
        </p:nvGraphicFramePr>
        <p:xfrm>
          <a:off x="1136397" y="2144990"/>
          <a:ext cx="3031012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445">
                  <a:extLst>
                    <a:ext uri="{9D8B030D-6E8A-4147-A177-3AD203B41FA5}">
                      <a16:colId xmlns:a16="http://schemas.microsoft.com/office/drawing/2014/main" val="2032601423"/>
                    </a:ext>
                  </a:extLst>
                </a:gridCol>
                <a:gridCol w="846567">
                  <a:extLst>
                    <a:ext uri="{9D8B030D-6E8A-4147-A177-3AD203B41FA5}">
                      <a16:colId xmlns:a16="http://schemas.microsoft.com/office/drawing/2014/main" val="90621628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Inputs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Values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93172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Average Tax Rate (T)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25.08%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444235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Value of Equity (E)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£28,712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951230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Value of Debt (D)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£6,950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394439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Risk-free rate (Rf)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4.66%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677542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Tesco's Beta (</a:t>
                      </a:r>
                      <a:r>
                        <a:rPr lang="el-GR" sz="1200" u="none" strike="noStrike">
                          <a:effectLst/>
                        </a:rPr>
                        <a:t>β)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64827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Share price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91076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Shares outstanding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6,490,000,000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982924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Cost of Equity (Re)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885087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Current Liabilities Borrowings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£1,861.00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58504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Non-current Liabilities Borrowings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£5,089.00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75967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Risk Premium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5.13%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52205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Interest Expense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98447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Debt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£6,950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78093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Cost of Debt (Rd)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10.73%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077210"/>
                  </a:ext>
                </a:extLst>
              </a:tr>
              <a:tr h="3138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Weighted Avergae Cost of Capital (WACC)/Discount 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7.88%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7986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45C23-B7EE-98F4-5610-34A67942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3280"/>
              </p:ext>
            </p:extLst>
          </p:nvPr>
        </p:nvGraphicFramePr>
        <p:xfrm>
          <a:off x="6096000" y="2143326"/>
          <a:ext cx="5344886" cy="894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773">
                  <a:extLst>
                    <a:ext uri="{9D8B030D-6E8A-4147-A177-3AD203B41FA5}">
                      <a16:colId xmlns:a16="http://schemas.microsoft.com/office/drawing/2014/main" val="2341307282"/>
                    </a:ext>
                  </a:extLst>
                </a:gridCol>
                <a:gridCol w="578901">
                  <a:extLst>
                    <a:ext uri="{9D8B030D-6E8A-4147-A177-3AD203B41FA5}">
                      <a16:colId xmlns:a16="http://schemas.microsoft.com/office/drawing/2014/main" val="1035393544"/>
                    </a:ext>
                  </a:extLst>
                </a:gridCol>
                <a:gridCol w="795989">
                  <a:extLst>
                    <a:ext uri="{9D8B030D-6E8A-4147-A177-3AD203B41FA5}">
                      <a16:colId xmlns:a16="http://schemas.microsoft.com/office/drawing/2014/main" val="2434028415"/>
                    </a:ext>
                  </a:extLst>
                </a:gridCol>
                <a:gridCol w="987750">
                  <a:extLst>
                    <a:ext uri="{9D8B030D-6E8A-4147-A177-3AD203B41FA5}">
                      <a16:colId xmlns:a16="http://schemas.microsoft.com/office/drawing/2014/main" val="3137066141"/>
                    </a:ext>
                  </a:extLst>
                </a:gridCol>
                <a:gridCol w="709154">
                  <a:extLst>
                    <a:ext uri="{9D8B030D-6E8A-4147-A177-3AD203B41FA5}">
                      <a16:colId xmlns:a16="http://schemas.microsoft.com/office/drawing/2014/main" val="194300531"/>
                    </a:ext>
                  </a:extLst>
                </a:gridCol>
                <a:gridCol w="665737">
                  <a:extLst>
                    <a:ext uri="{9D8B030D-6E8A-4147-A177-3AD203B41FA5}">
                      <a16:colId xmlns:a16="http://schemas.microsoft.com/office/drawing/2014/main" val="3419471148"/>
                    </a:ext>
                  </a:extLst>
                </a:gridCol>
                <a:gridCol w="611464">
                  <a:extLst>
                    <a:ext uri="{9D8B030D-6E8A-4147-A177-3AD203B41FA5}">
                      <a16:colId xmlns:a16="http://schemas.microsoft.com/office/drawing/2014/main" val="252042470"/>
                    </a:ext>
                  </a:extLst>
                </a:gridCol>
                <a:gridCol w="662118">
                  <a:extLst>
                    <a:ext uri="{9D8B030D-6E8A-4147-A177-3AD203B41FA5}">
                      <a16:colId xmlns:a16="http://schemas.microsoft.com/office/drawing/2014/main" val="3790226113"/>
                    </a:ext>
                  </a:extLst>
                </a:gridCol>
              </a:tblGrid>
              <a:tr h="1139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Year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Forecasted Revenue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EBIT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Net Operating Profit After Tax (NOPAT)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D&amp;A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CapEx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Projected change in NWC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Future Free Cash Flow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1482499818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£72,336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£2,487.61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£1,863.80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£1,951.41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£1,194.89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£518.98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£2,101.33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901950569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£74,839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£2,573.70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£1,928.30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£2,018.94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£1,236.24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£536.94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£2,174.06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4095924446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£77,429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£2,662.77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£1,995.04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£2,088.81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£1,279.03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£555.53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£2,249.30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765752871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£80,109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£2,754.92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£2,064.08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£2,161.11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£1,323.29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£574.75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£2,327.14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1963125334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£82,881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£2,850.27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£2,135.52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£2,235.90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£1,369.09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£594.64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£2,407.68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38057180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2A1110-9372-5C27-16CD-CFD5780DA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62711"/>
              </p:ext>
            </p:extLst>
          </p:nvPr>
        </p:nvGraphicFramePr>
        <p:xfrm>
          <a:off x="6096000" y="3289895"/>
          <a:ext cx="5413376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089">
                  <a:extLst>
                    <a:ext uri="{9D8B030D-6E8A-4147-A177-3AD203B41FA5}">
                      <a16:colId xmlns:a16="http://schemas.microsoft.com/office/drawing/2014/main" val="357542046"/>
                    </a:ext>
                  </a:extLst>
                </a:gridCol>
                <a:gridCol w="1162214">
                  <a:extLst>
                    <a:ext uri="{9D8B030D-6E8A-4147-A177-3AD203B41FA5}">
                      <a16:colId xmlns:a16="http://schemas.microsoft.com/office/drawing/2014/main" val="723013620"/>
                    </a:ext>
                  </a:extLst>
                </a:gridCol>
                <a:gridCol w="1598045">
                  <a:extLst>
                    <a:ext uri="{9D8B030D-6E8A-4147-A177-3AD203B41FA5}">
                      <a16:colId xmlns:a16="http://schemas.microsoft.com/office/drawing/2014/main" val="706259160"/>
                    </a:ext>
                  </a:extLst>
                </a:gridCol>
                <a:gridCol w="1983028">
                  <a:extLst>
                    <a:ext uri="{9D8B030D-6E8A-4147-A177-3AD203B41FA5}">
                      <a16:colId xmlns:a16="http://schemas.microsoft.com/office/drawing/2014/main" val="2267348305"/>
                    </a:ext>
                  </a:extLst>
                </a:gridCol>
              </a:tblGrid>
              <a:tr h="493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Period (t), Fractiopn of a year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Present Value (£m)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Terminal Value (£m)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31969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£2,029.66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35651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£1,946.52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403007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£1,866.79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204465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3.460273973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£1,789.95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26936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4.460273973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£29,778.80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£41,766.75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91939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635759-2CE2-C088-5EE2-C3E618666496}"/>
              </a:ext>
            </a:extLst>
          </p:cNvPr>
          <p:cNvSpPr txBox="1"/>
          <p:nvPr/>
        </p:nvSpPr>
        <p:spPr>
          <a:xfrm>
            <a:off x="5980545" y="5143777"/>
            <a:ext cx="552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Result: Intrinsic share price = £4.35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DCF indicates Tesco is trading slightly above its intrinsic value, this supports the conclusion from the DCF is a fair valuation</a:t>
            </a:r>
          </a:p>
        </p:txBody>
      </p:sp>
    </p:spTree>
    <p:extLst>
      <p:ext uri="{BB962C8B-B14F-4D97-AF65-F5344CB8AC3E}">
        <p14:creationId xmlns:p14="http://schemas.microsoft.com/office/powerpoint/2010/main" val="16397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48DD8-B472-1380-F4AE-1CBE4987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DCF Sensitivity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E7CEA6-F439-6CE9-6DF9-2EF8E64DF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19188"/>
              </p:ext>
            </p:extLst>
          </p:nvPr>
        </p:nvGraphicFramePr>
        <p:xfrm>
          <a:off x="1136397" y="2320471"/>
          <a:ext cx="5994400" cy="253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196">
                  <a:extLst>
                    <a:ext uri="{9D8B030D-6E8A-4147-A177-3AD203B41FA5}">
                      <a16:colId xmlns:a16="http://schemas.microsoft.com/office/drawing/2014/main" val="1670185744"/>
                    </a:ext>
                  </a:extLst>
                </a:gridCol>
                <a:gridCol w="2029900">
                  <a:extLst>
                    <a:ext uri="{9D8B030D-6E8A-4147-A177-3AD203B41FA5}">
                      <a16:colId xmlns:a16="http://schemas.microsoft.com/office/drawing/2014/main" val="861104213"/>
                    </a:ext>
                  </a:extLst>
                </a:gridCol>
                <a:gridCol w="2792304">
                  <a:extLst>
                    <a:ext uri="{9D8B030D-6E8A-4147-A177-3AD203B41FA5}">
                      <a16:colId xmlns:a16="http://schemas.microsoft.com/office/drawing/2014/main" val="2281572826"/>
                    </a:ext>
                  </a:extLst>
                </a:gridCol>
              </a:tblGrid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Sensitivity Analysis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846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Perpetual Growth Rate (g)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WACC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Intrinsic Share Price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154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537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19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074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71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831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599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£5.44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2384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545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£4.26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7100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CFDC-CA69-03D0-B007-C9140869224B}"/>
              </a:ext>
            </a:extLst>
          </p:cNvPr>
          <p:cNvSpPr txBox="1"/>
          <p:nvPr/>
        </p:nvSpPr>
        <p:spPr>
          <a:xfrm>
            <a:off x="7811588" y="3002837"/>
            <a:ext cx="3901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 price slightly above base-case</a:t>
            </a:r>
            <a:br>
              <a:rPr lang="en-US" sz="1400" dirty="0"/>
            </a:br>
            <a:r>
              <a:rPr lang="en-US" sz="1400" dirty="0"/>
              <a:t>intrinsic value, which shows market value is based on optimistic market conditions, but aligns under modestly lower WACC and slightly reduced growth assumptions, showing sensitivity to assumed valuation inputs</a:t>
            </a:r>
          </a:p>
        </p:txBody>
      </p:sp>
    </p:spTree>
    <p:extLst>
      <p:ext uri="{BB962C8B-B14F-4D97-AF65-F5344CB8AC3E}">
        <p14:creationId xmlns:p14="http://schemas.microsoft.com/office/powerpoint/2010/main" val="29675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428D-D7E0-2569-24D6-60CDBB4F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Trading comparatives – Peer multiples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A26F7-F0B2-FC6D-BEE0-ED39D35D9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9721"/>
              </p:ext>
            </p:extLst>
          </p:nvPr>
        </p:nvGraphicFramePr>
        <p:xfrm>
          <a:off x="1136397" y="2301557"/>
          <a:ext cx="4959603" cy="2141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719">
                  <a:extLst>
                    <a:ext uri="{9D8B030D-6E8A-4147-A177-3AD203B41FA5}">
                      <a16:colId xmlns:a16="http://schemas.microsoft.com/office/drawing/2014/main" val="4254439212"/>
                    </a:ext>
                  </a:extLst>
                </a:gridCol>
                <a:gridCol w="1818995">
                  <a:extLst>
                    <a:ext uri="{9D8B030D-6E8A-4147-A177-3AD203B41FA5}">
                      <a16:colId xmlns:a16="http://schemas.microsoft.com/office/drawing/2014/main" val="1827718648"/>
                    </a:ext>
                  </a:extLst>
                </a:gridCol>
                <a:gridCol w="1811889">
                  <a:extLst>
                    <a:ext uri="{9D8B030D-6E8A-4147-A177-3AD203B41FA5}">
                      <a16:colId xmlns:a16="http://schemas.microsoft.com/office/drawing/2014/main" val="186551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Peers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EV/Revenue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EV/EBITDA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63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 Sainsbury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0.330839327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5.269660194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484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Marks &amp; Spencer Group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0.830756760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10.468217054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913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Ocado Group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2.903158941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4.696559470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273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B&amp;M European Value Retail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0.868359361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5.765947557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3939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Associated British Foods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0.909553729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6.337199583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612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0.583285657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9.197338746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635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Median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0.868359361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5.765947557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15509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F485F-F0F8-5CB7-5426-8CF8FE332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260281"/>
              </p:ext>
            </p:extLst>
          </p:nvPr>
        </p:nvGraphicFramePr>
        <p:xfrm>
          <a:off x="6621595" y="2144990"/>
          <a:ext cx="2987407" cy="164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06E1B5-04C0-340A-746B-6B2E830A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226314"/>
              </p:ext>
            </p:extLst>
          </p:nvPr>
        </p:nvGraphicFramePr>
        <p:xfrm>
          <a:off x="9506165" y="2046750"/>
          <a:ext cx="2454925" cy="18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737516-DF9E-3FFE-BE6B-C7818DB80D36}"/>
              </a:ext>
            </a:extLst>
          </p:cNvPr>
          <p:cNvSpPr txBox="1"/>
          <p:nvPr/>
        </p:nvSpPr>
        <p:spPr>
          <a:xfrm>
            <a:off x="1404792" y="4837330"/>
            <a:ext cx="9382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EV/Revenue shows how the market values Tesco relative to sales, higher compared to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EV/EBITDA shows how the market values Tesco relative to its cash profitability, lower compared to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Peers were chosen to reflect Tesco’s direct UK supermarket competitors in various different sectors providing a comprehensive view of Tesco’s relative performance and 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4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1307</Words>
  <Application>Microsoft Macintosh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Aptos</vt:lpstr>
      <vt:lpstr>Aptos Display</vt:lpstr>
      <vt:lpstr>Aptos Narrow</vt:lpstr>
      <vt:lpstr>Arial</vt:lpstr>
      <vt:lpstr>Calibri</vt:lpstr>
      <vt:lpstr>Office Theme</vt:lpstr>
      <vt:lpstr>Tesco Valuation &amp; Peer Analysis</vt:lpstr>
      <vt:lpstr>Executive Summary</vt:lpstr>
      <vt:lpstr>Investment Thesis</vt:lpstr>
      <vt:lpstr>Company Overview</vt:lpstr>
      <vt:lpstr>Ratio analysis – Profitability &amp; Efficiency</vt:lpstr>
      <vt:lpstr>Ratio Analysis – Leverage and Liquidity </vt:lpstr>
      <vt:lpstr>DCF Valuations – Assumptions &amp; Output</vt:lpstr>
      <vt:lpstr>DCF Sensitivity Analysis</vt:lpstr>
      <vt:lpstr>Trading comparatives – Peer multiples</vt:lpstr>
      <vt:lpstr>Trading Comps - Summary</vt:lpstr>
      <vt:lpstr>Football Field Chart</vt:lpstr>
      <vt:lpstr>Conclusion – Fairly valued, stable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Fritz Frederick (fif1g24)</dc:creator>
  <cp:lastModifiedBy>Fritz Frederick (fif1g24)</cp:lastModifiedBy>
  <cp:revision>29</cp:revision>
  <dcterms:created xsi:type="dcterms:W3CDTF">2025-09-10T11:18:32Z</dcterms:created>
  <dcterms:modified xsi:type="dcterms:W3CDTF">2025-09-13T21:56:51Z</dcterms:modified>
</cp:coreProperties>
</file>