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9144000" cy="5143500"/>
  <p:embeddedFontLst>
    <p:embeddedFont>
      <p:font typeface="Calibri" panose="020F0502020204030204" pitchFamily="3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
      <p:font typeface="Tahoma" panose="020B060403050404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FHQJSeVco5zO24u4kAiGNu+Nk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31309D2-1D49-4361-8EC5-A104066468A4}">
  <a:tblStyle styleId="{E31309D2-1D49-4361-8EC5-A104066468A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635868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 name="Google Shape;41;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79b094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79b094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b4979b094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eb4979b094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b4979b094_0_8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eb4979b094_0_8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b4979b094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eb4979b094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4979b094_0_1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eb4979b094_0_1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dd24ee2225_2_1007: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80886873b_33_59: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b4979b094_0_13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eb4979b094_0_13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b4979b094_4_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eb4979b094_4_7: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4979b094_4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eb4979b094_4_1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d1c8d4f11_0_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b4979b094_3_1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eb4979b094_3_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600" b="1" i="0" u="none" strike="noStrike" cap="none">
                <a:solidFill>
                  <a:srgbClr val="1A1A1A"/>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rgbClr val="595959"/>
                </a:solidFill>
                <a:latin typeface="Tahoma"/>
                <a:ea typeface="Tahoma"/>
                <a:cs typeface="Tahoma"/>
                <a:sym typeface="Tahom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courses.cognitiveclass.ai/courses/course-v1:CognitiveClass+DA0101EN+2017/course/" TargetMode="External"/><Relationship Id="rId5" Type="http://schemas.openxmlformats.org/officeDocument/2006/relationships/hyperlink" Target="https://courses.cognitiveclass.ai/courses/course-v1:CognitiveClass+ML0101ENv3+2018/course/" TargetMode="External"/><Relationship Id="rId4" Type="http://schemas.openxmlformats.org/officeDocument/2006/relationships/hyperlink" Target="https://courses.ayitianalytics.org/courses/take/business-analysis/pdfs/26869168-customer-churn-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grpSp>
        <p:nvGrpSpPr>
          <p:cNvPr id="43" name="Google Shape;43;p1"/>
          <p:cNvGrpSpPr/>
          <p:nvPr/>
        </p:nvGrpSpPr>
        <p:grpSpPr>
          <a:xfrm>
            <a:off x="5015775" y="-126125"/>
            <a:ext cx="4146550" cy="5269516"/>
            <a:chOff x="4997825" y="0"/>
            <a:chExt cx="4146550" cy="5143500"/>
          </a:xfrm>
        </p:grpSpPr>
        <p:pic>
          <p:nvPicPr>
            <p:cNvPr id="44" name="Google Shape;44;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5" name="Google Shape;45;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7" name="Google Shape;47;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48" name="Google Shape;48;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Clr>
                <a:srgbClr val="000000"/>
              </a:buClr>
              <a:buSzPts val="3800"/>
              <a:buFont typeface="Arial"/>
              <a:buNone/>
            </a:pPr>
            <a:r>
              <a:rPr lang="en-US" sz="3800" b="1" i="0" u="none" strike="noStrike" cap="none">
                <a:solidFill>
                  <a:schemeClr val="lt1"/>
                </a:solidFill>
                <a:latin typeface="Trebuchet MS"/>
                <a:ea typeface="Trebuchet MS"/>
                <a:cs typeface="Trebuchet MS"/>
                <a:sym typeface="Trebuchet MS"/>
              </a:rPr>
              <a:t>Boutique sales products Analysis</a:t>
            </a:r>
            <a:endParaRPr sz="3800" b="0" i="0" u="none" strike="noStrike" cap="none">
              <a:solidFill>
                <a:schemeClr val="lt1"/>
              </a:solidFill>
              <a:latin typeface="Trebuchet MS"/>
              <a:ea typeface="Trebuchet MS"/>
              <a:cs typeface="Trebuchet MS"/>
              <a:sym typeface="Trebuchet MS"/>
            </a:endParaRPr>
          </a:p>
        </p:txBody>
      </p:sp>
      <p:grpSp>
        <p:nvGrpSpPr>
          <p:cNvPr id="49" name="Google Shape;49;p1"/>
          <p:cNvGrpSpPr/>
          <p:nvPr/>
        </p:nvGrpSpPr>
        <p:grpSpPr>
          <a:xfrm>
            <a:off x="0" y="-126125"/>
            <a:ext cx="5017135" cy="5269516"/>
            <a:chOff x="1649" y="0"/>
            <a:chExt cx="5017135" cy="5143500"/>
          </a:xfrm>
        </p:grpSpPr>
        <p:sp>
          <p:nvSpPr>
            <p:cNvPr id="50" name="Google Shape;50;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2" name="Google Shape;52;p1"/>
          <p:cNvSpPr txBox="1"/>
          <p:nvPr/>
        </p:nvSpPr>
        <p:spPr>
          <a:xfrm>
            <a:off x="675400" y="1187950"/>
            <a:ext cx="3214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800" b="1">
                <a:solidFill>
                  <a:schemeClr val="lt1"/>
                </a:solidFill>
                <a:latin typeface="Montserrat"/>
                <a:ea typeface="Montserrat"/>
                <a:cs typeface="Montserrat"/>
                <a:sym typeface="Montserrat"/>
              </a:rPr>
              <a:t>Customer Churn</a:t>
            </a:r>
            <a:r>
              <a:rPr lang="en-US" sz="2800" b="1" i="0" u="none" strike="noStrike" cap="none">
                <a:solidFill>
                  <a:schemeClr val="lt1"/>
                </a:solidFill>
                <a:latin typeface="Montserrat"/>
                <a:ea typeface="Montserrat"/>
                <a:cs typeface="Montserrat"/>
                <a:sym typeface="Montserrat"/>
              </a:rPr>
              <a:t> </a:t>
            </a:r>
            <a:r>
              <a:rPr lang="en-US" sz="2800" b="1">
                <a:solidFill>
                  <a:schemeClr val="lt1"/>
                </a:solidFill>
                <a:latin typeface="Montserrat"/>
                <a:ea typeface="Montserrat"/>
                <a:cs typeface="Montserrat"/>
                <a:sym typeface="Montserrat"/>
              </a:rPr>
              <a:t>Analysis</a:t>
            </a:r>
            <a:endParaRPr sz="2800" b="1" i="0" u="none" strike="noStrike" cap="none">
              <a:solidFill>
                <a:schemeClr val="lt1"/>
              </a:solidFill>
              <a:latin typeface="Montserrat"/>
              <a:ea typeface="Montserrat"/>
              <a:cs typeface="Montserrat"/>
              <a:sym typeface="Montserrat"/>
            </a:endParaRPr>
          </a:p>
        </p:txBody>
      </p:sp>
      <p:sp>
        <p:nvSpPr>
          <p:cNvPr id="53" name="Google Shape;53;p1"/>
          <p:cNvSpPr txBox="1"/>
          <p:nvPr/>
        </p:nvSpPr>
        <p:spPr>
          <a:xfrm>
            <a:off x="675400" y="3746551"/>
            <a:ext cx="35379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Prepared by:  </a:t>
            </a:r>
            <a:r>
              <a:rPr lang="en-US">
                <a:solidFill>
                  <a:schemeClr val="lt1"/>
                </a:solidFill>
                <a:latin typeface="Tahoma"/>
                <a:ea typeface="Tahoma"/>
                <a:cs typeface="Tahoma"/>
                <a:sym typeface="Tahoma"/>
              </a:rPr>
              <a:t>Chasnick Désir</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                    Ketenie </a:t>
            </a:r>
            <a:r>
              <a:rPr lang="en-US">
                <a:solidFill>
                  <a:schemeClr val="lt1"/>
                </a:solidFill>
                <a:latin typeface="Tahoma"/>
                <a:ea typeface="Tahoma"/>
                <a:cs typeface="Tahoma"/>
                <a:sym typeface="Tahoma"/>
              </a:rPr>
              <a:t>Flore Thénéus</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                    </a:t>
            </a:r>
            <a:r>
              <a:rPr lang="en-US">
                <a:solidFill>
                  <a:schemeClr val="lt1"/>
                </a:solidFill>
                <a:latin typeface="Tahoma"/>
                <a:ea typeface="Tahoma"/>
                <a:cs typeface="Tahoma"/>
                <a:sym typeface="Tahoma"/>
              </a:rPr>
              <a:t>Fritz Gerald Junior Valcin </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sz="1400" b="0" i="0" u="none" strike="noStrike" cap="none">
              <a:solidFill>
                <a:srgbClr val="444444"/>
              </a:solidFill>
              <a:latin typeface="Tahoma"/>
              <a:ea typeface="Tahoma"/>
              <a:cs typeface="Tahoma"/>
              <a:sym typeface="Tahoma"/>
            </a:endParaRPr>
          </a:p>
        </p:txBody>
      </p:sp>
      <p:sp>
        <p:nvSpPr>
          <p:cNvPr id="54" name="Google Shape;54;p1"/>
          <p:cNvSpPr/>
          <p:nvPr/>
        </p:nvSpPr>
        <p:spPr>
          <a:xfrm>
            <a:off x="6373033" y="3099697"/>
            <a:ext cx="1749778" cy="76826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Group </a:t>
            </a:r>
            <a:r>
              <a:rPr lang="en-US" sz="2000" b="1">
                <a:solidFill>
                  <a:schemeClr val="dk1"/>
                </a:solidFill>
              </a:rPr>
              <a:t>3</a:t>
            </a:r>
            <a:r>
              <a:rPr lang="en-US" sz="2000" b="1" i="0" u="none" strike="noStrike" cap="none">
                <a:solidFill>
                  <a:schemeClr val="lt1"/>
                </a:solidFill>
                <a:latin typeface="Arial"/>
                <a:ea typeface="Arial"/>
                <a:cs typeface="Arial"/>
                <a:sym typeface="Arial"/>
              </a:rPr>
              <a:t>$</a:t>
            </a:r>
            <a:endParaRPr sz="200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Churn Payment Method</a:t>
            </a:r>
            <a:endParaRPr/>
          </a:p>
        </p:txBody>
      </p:sp>
      <p:sp>
        <p:nvSpPr>
          <p:cNvPr id="117" name="Google Shape;117;p15"/>
          <p:cNvSpPr txBox="1">
            <a:spLocks noGrp="1"/>
          </p:cNvSpPr>
          <p:nvPr>
            <p:ph type="body" idx="1"/>
          </p:nvPr>
        </p:nvSpPr>
        <p:spPr>
          <a:xfrm>
            <a:off x="1383575" y="3710225"/>
            <a:ext cx="7599300" cy="13506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us that among the No Churn 24.9% have a payment method by Bank transfer, 24.9% have a payment method by Credit card(automatic), 25.0% have a payment method by Electronic check and 25.2% have a payment method by Mailed check</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Among the Churn, 12.4% have a payment method by Credit card(automatic), 13.8% have a payment method by Bank transfer(automatic), 16.5% have a payment method by Mailed check and 57.3% have a payment method by Electronic check.</a:t>
            </a:r>
            <a:endParaRPr/>
          </a:p>
        </p:txBody>
      </p:sp>
      <p:pic>
        <p:nvPicPr>
          <p:cNvPr id="118" name="Google Shape;118;p15"/>
          <p:cNvPicPr preferRelativeResize="0"/>
          <p:nvPr/>
        </p:nvPicPr>
        <p:blipFill>
          <a:blip r:embed="rId3">
            <a:alphaModFix/>
          </a:blip>
          <a:stretch>
            <a:fillRect/>
          </a:stretch>
        </p:blipFill>
        <p:spPr>
          <a:xfrm>
            <a:off x="821750" y="1243750"/>
            <a:ext cx="7864525" cy="227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821750" y="303367"/>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the Contract Method</a:t>
            </a:r>
            <a:endParaRPr/>
          </a:p>
          <a:p>
            <a:pPr marL="0" lvl="0" indent="0" algn="l" rtl="0">
              <a:lnSpc>
                <a:spcPct val="100000"/>
              </a:lnSpc>
              <a:spcBef>
                <a:spcPts val="0"/>
              </a:spcBef>
              <a:spcAft>
                <a:spcPts val="0"/>
              </a:spcAft>
              <a:buSzPts val="1400"/>
              <a:buNone/>
            </a:pPr>
            <a:endParaRPr/>
          </a:p>
        </p:txBody>
      </p:sp>
      <p:sp>
        <p:nvSpPr>
          <p:cNvPr id="124" name="Google Shape;124;p16"/>
          <p:cNvSpPr txBox="1">
            <a:spLocks noGrp="1"/>
          </p:cNvSpPr>
          <p:nvPr>
            <p:ph type="body" idx="1"/>
          </p:nvPr>
        </p:nvSpPr>
        <p:spPr>
          <a:xfrm>
            <a:off x="1430375" y="4015450"/>
            <a:ext cx="7068600" cy="9066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that among the No Churn 25.3% sign a One year contract, 42.9% sign a Month-to-month contract and 31.8% sign a Two year contract.</a:t>
            </a:r>
            <a:endParaRPr sz="1300">
              <a:solidFill>
                <a:schemeClr val="dk1"/>
              </a:solidFill>
              <a:highlight>
                <a:srgbClr val="F7F7F7"/>
              </a:highlight>
              <a:latin typeface="Times New Roman"/>
              <a:ea typeface="Times New Roman"/>
              <a:cs typeface="Times New Roman"/>
              <a:sym typeface="Times New Roman"/>
            </a:endParaRPr>
          </a:p>
          <a:p>
            <a:pPr marL="457200" lvl="0" indent="-228600" algn="ctr" rtl="0">
              <a:lnSpc>
                <a:spcPct val="100000"/>
              </a:lnSpc>
              <a:spcBef>
                <a:spcPts val="0"/>
              </a:spcBef>
              <a:spcAft>
                <a:spcPts val="0"/>
              </a:spcAft>
              <a:buSzPts val="1400"/>
              <a:buNone/>
            </a:pPr>
            <a:r>
              <a:rPr lang="en-US" sz="1300">
                <a:solidFill>
                  <a:schemeClr val="dk1"/>
                </a:solidFill>
                <a:highlight>
                  <a:srgbClr val="F7F7F7"/>
                </a:highlight>
                <a:latin typeface="Times New Roman"/>
                <a:ea typeface="Times New Roman"/>
                <a:cs typeface="Times New Roman"/>
                <a:sym typeface="Times New Roman"/>
              </a:rPr>
              <a:t>And among the Churn 2.6% sign a Two year contract, 88.6% sign a Month-to-month contract and 8.9% sign a One year contract.</a:t>
            </a:r>
            <a:r>
              <a:rPr lang="en-US"/>
              <a:t>   </a:t>
            </a:r>
            <a:endParaRPr/>
          </a:p>
        </p:txBody>
      </p:sp>
      <p:pic>
        <p:nvPicPr>
          <p:cNvPr id="125" name="Google Shape;125;p16"/>
          <p:cNvPicPr preferRelativeResize="0"/>
          <p:nvPr/>
        </p:nvPicPr>
        <p:blipFill>
          <a:blip r:embed="rId3">
            <a:alphaModFix/>
          </a:blip>
          <a:stretch>
            <a:fillRect/>
          </a:stretch>
        </p:blipFill>
        <p:spPr>
          <a:xfrm>
            <a:off x="821738" y="1065538"/>
            <a:ext cx="7802076" cy="27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8125" y="1179104"/>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300" b="0">
                <a:solidFill>
                  <a:schemeClr val="dk1"/>
                </a:solidFill>
                <a:highlight>
                  <a:srgbClr val="FFFFFF"/>
                </a:highlight>
                <a:latin typeface="Times New Roman"/>
                <a:ea typeface="Times New Roman"/>
                <a:cs typeface="Times New Roman"/>
                <a:sym typeface="Times New Roman"/>
              </a:rPr>
              <a:t>1.How much is churn affecting the business?</a:t>
            </a:r>
            <a:r>
              <a:rPr lang="en-US"/>
              <a:t> </a:t>
            </a:r>
            <a:r>
              <a:rPr lang="en-US" sz="1300" b="0">
                <a:solidFill>
                  <a:schemeClr val="dk1"/>
                </a:solidFill>
                <a:highlight>
                  <a:srgbClr val="FFFFFF"/>
                </a:highlight>
                <a:latin typeface="Times New Roman"/>
                <a:ea typeface="Times New Roman"/>
                <a:cs typeface="Times New Roman"/>
                <a:sym typeface="Times New Roman"/>
              </a:rPr>
              <a:t>How big is churn compared to the existing customer base?</a:t>
            </a:r>
            <a:endParaRPr sz="1300" b="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31" name="Google Shape;131;p17"/>
          <p:cNvSpPr txBox="1"/>
          <p:nvPr/>
        </p:nvSpPr>
        <p:spPr>
          <a:xfrm>
            <a:off x="800550" y="315950"/>
            <a:ext cx="5256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b="1">
                <a:solidFill>
                  <a:schemeClr val="dk1"/>
                </a:solidFill>
                <a:highlight>
                  <a:srgbClr val="FFFFFF"/>
                </a:highlight>
                <a:latin typeface="Times New Roman"/>
                <a:ea typeface="Times New Roman"/>
                <a:cs typeface="Times New Roman"/>
                <a:sym typeface="Times New Roman"/>
              </a:rPr>
              <a:t>Questions</a:t>
            </a:r>
            <a:endParaRPr sz="1500" b="1">
              <a:latin typeface="Times New Roman"/>
              <a:ea typeface="Times New Roman"/>
              <a:cs typeface="Times New Roman"/>
              <a:sym typeface="Times New Roman"/>
            </a:endParaRPr>
          </a:p>
        </p:txBody>
      </p:sp>
      <p:pic>
        <p:nvPicPr>
          <p:cNvPr id="132" name="Google Shape;132;p17"/>
          <p:cNvPicPr preferRelativeResize="0"/>
          <p:nvPr/>
        </p:nvPicPr>
        <p:blipFill>
          <a:blip r:embed="rId3">
            <a:alphaModFix/>
          </a:blip>
          <a:stretch>
            <a:fillRect/>
          </a:stretch>
        </p:blipFill>
        <p:spPr>
          <a:xfrm>
            <a:off x="728125" y="1819829"/>
            <a:ext cx="3762375" cy="2667000"/>
          </a:xfrm>
          <a:prstGeom prst="rect">
            <a:avLst/>
          </a:prstGeom>
          <a:noFill/>
          <a:ln>
            <a:noFill/>
          </a:ln>
        </p:spPr>
      </p:pic>
      <p:sp>
        <p:nvSpPr>
          <p:cNvPr id="133" name="Google Shape;133;p17"/>
          <p:cNvSpPr txBox="1"/>
          <p:nvPr/>
        </p:nvSpPr>
        <p:spPr>
          <a:xfrm>
            <a:off x="4712425" y="2229450"/>
            <a:ext cx="4114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As we have calculated the amount of customers who cancelled their contracts and their percentage values before: we can say that: 1869 customers or 26.54% of Telcom's customer base cancelled their contracts the previous month.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We have calculated above that customer losses cost Telco approximately $2,862,926.9 or 17.83% of their total revenue.</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39" name="Google Shape;139;p18"/>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0" name="Google Shape;140;p18"/>
          <p:cNvSpPr txBox="1"/>
          <p:nvPr/>
        </p:nvSpPr>
        <p:spPr>
          <a:xfrm>
            <a:off x="821750" y="1404350"/>
            <a:ext cx="4182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a.Customer demographics like age and gender</a:t>
            </a:r>
            <a:endParaRPr/>
          </a:p>
        </p:txBody>
      </p:sp>
      <p:pic>
        <p:nvPicPr>
          <p:cNvPr id="141" name="Google Shape;141;p18"/>
          <p:cNvPicPr preferRelativeResize="0"/>
          <p:nvPr/>
        </p:nvPicPr>
        <p:blipFill>
          <a:blip r:embed="rId3">
            <a:alphaModFix/>
          </a:blip>
          <a:stretch>
            <a:fillRect/>
          </a:stretch>
        </p:blipFill>
        <p:spPr>
          <a:xfrm>
            <a:off x="905550" y="1834050"/>
            <a:ext cx="6984200" cy="2049800"/>
          </a:xfrm>
          <a:prstGeom prst="rect">
            <a:avLst/>
          </a:prstGeom>
          <a:noFill/>
          <a:ln>
            <a:noFill/>
          </a:ln>
        </p:spPr>
      </p:pic>
      <p:sp>
        <p:nvSpPr>
          <p:cNvPr id="142" name="Google Shape;142;p18"/>
          <p:cNvSpPr txBox="1"/>
          <p:nvPr/>
        </p:nvSpPr>
        <p:spPr>
          <a:xfrm>
            <a:off x="1009075" y="4149450"/>
            <a:ext cx="73134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26% of churn customer who are senior citizens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eb4979b094_0_43"/>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48" name="Google Shape;148;geb4979b094_0_43"/>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9" name="Google Shape;149;geb4979b094_0_43"/>
          <p:cNvSpPr txBox="1"/>
          <p:nvPr/>
        </p:nvSpPr>
        <p:spPr>
          <a:xfrm>
            <a:off x="821750" y="1404350"/>
            <a:ext cx="4182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a.Customer demographics like gender</a:t>
            </a:r>
            <a:endParaRPr sz="1200">
              <a:latin typeface="Times New Roman"/>
              <a:ea typeface="Times New Roman"/>
              <a:cs typeface="Times New Roman"/>
              <a:sym typeface="Times New Roman"/>
            </a:endParaRPr>
          </a:p>
        </p:txBody>
      </p:sp>
      <p:pic>
        <p:nvPicPr>
          <p:cNvPr id="150" name="Google Shape;150;geb4979b094_0_43"/>
          <p:cNvPicPr preferRelativeResize="0"/>
          <p:nvPr/>
        </p:nvPicPr>
        <p:blipFill>
          <a:blip r:embed="rId3">
            <a:alphaModFix/>
          </a:blip>
          <a:stretch>
            <a:fillRect/>
          </a:stretch>
        </p:blipFill>
        <p:spPr>
          <a:xfrm>
            <a:off x="1246600" y="1748900"/>
            <a:ext cx="6285325" cy="2087550"/>
          </a:xfrm>
          <a:prstGeom prst="rect">
            <a:avLst/>
          </a:prstGeom>
          <a:noFill/>
          <a:ln>
            <a:noFill/>
          </a:ln>
        </p:spPr>
      </p:pic>
      <p:sp>
        <p:nvSpPr>
          <p:cNvPr id="151" name="Google Shape;151;geb4979b094_0_43"/>
          <p:cNvSpPr txBox="1"/>
          <p:nvPr/>
        </p:nvSpPr>
        <p:spPr>
          <a:xfrm>
            <a:off x="1541175" y="4264500"/>
            <a:ext cx="72855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about 50% of men and 50% of women in churn customer.</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eb4979b094_0_73"/>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57" name="Google Shape;157;geb4979b094_0_73"/>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58" name="Google Shape;158;geb4979b094_0_73"/>
          <p:cNvSpPr txBox="1"/>
          <p:nvPr/>
        </p:nvSpPr>
        <p:spPr>
          <a:xfrm>
            <a:off x="821750" y="13208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b.Services used</a:t>
            </a:r>
            <a:endParaRPr sz="1200">
              <a:latin typeface="Times New Roman"/>
              <a:ea typeface="Times New Roman"/>
              <a:cs typeface="Times New Roman"/>
              <a:sym typeface="Times New Roman"/>
            </a:endParaRPr>
          </a:p>
        </p:txBody>
      </p:sp>
      <p:sp>
        <p:nvSpPr>
          <p:cNvPr id="159" name="Google Shape;159;geb4979b094_0_73"/>
          <p:cNvSpPr txBox="1"/>
          <p:nvPr/>
        </p:nvSpPr>
        <p:spPr>
          <a:xfrm>
            <a:off x="1581275" y="3708825"/>
            <a:ext cx="6825900" cy="1160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70% use fiber optic internet, and only 6% of them do not sign up for the Internet.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65-80% do not use additional internet services such as '</a:t>
            </a:r>
            <a:r>
              <a:rPr lang="en-US" sz="1200" b="1">
                <a:solidFill>
                  <a:schemeClr val="dk1"/>
                </a:solidFill>
                <a:highlight>
                  <a:srgbClr val="F7F7F7"/>
                </a:highlight>
                <a:latin typeface="Times New Roman"/>
                <a:ea typeface="Times New Roman"/>
                <a:cs typeface="Times New Roman"/>
                <a:sym typeface="Times New Roman"/>
              </a:rPr>
              <a:t>OnlineSecurity', 'OnlineBackup', 'DeviceProtection', and 'TechSupport'.</a:t>
            </a:r>
            <a:endParaRPr sz="1200" b="1">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50% don’t use </a:t>
            </a:r>
            <a:r>
              <a:rPr lang="en-US" sz="1200" b="1">
                <a:solidFill>
                  <a:schemeClr val="dk1"/>
                </a:solidFill>
                <a:highlight>
                  <a:srgbClr val="F7F7F7"/>
                </a:highlight>
                <a:latin typeface="Times New Roman"/>
                <a:ea typeface="Times New Roman"/>
                <a:cs typeface="Times New Roman"/>
                <a:sym typeface="Times New Roman"/>
              </a:rPr>
              <a:t>Streaming movies/ Streaming</a:t>
            </a:r>
            <a:r>
              <a:rPr lang="en-US" sz="1200">
                <a:solidFill>
                  <a:schemeClr val="dk1"/>
                </a:solidFill>
                <a:highlight>
                  <a:srgbClr val="F7F7F7"/>
                </a:highlight>
                <a:latin typeface="Times New Roman"/>
                <a:ea typeface="Times New Roman"/>
                <a:cs typeface="Times New Roman"/>
                <a:sym typeface="Times New Roman"/>
              </a:rPr>
              <a:t> TV and 40% do.</a:t>
            </a:r>
            <a:endParaRPr sz="1200">
              <a:solidFill>
                <a:schemeClr val="dk1"/>
              </a:solidFill>
              <a:highlight>
                <a:srgbClr val="F7F7F7"/>
              </a:highlight>
              <a:latin typeface="Times New Roman"/>
              <a:ea typeface="Times New Roman"/>
              <a:cs typeface="Times New Roman"/>
              <a:sym typeface="Times New Roman"/>
            </a:endParaRPr>
          </a:p>
        </p:txBody>
      </p:sp>
      <p:pic>
        <p:nvPicPr>
          <p:cNvPr id="160" name="Google Shape;160;geb4979b094_0_73"/>
          <p:cNvPicPr preferRelativeResize="0"/>
          <p:nvPr/>
        </p:nvPicPr>
        <p:blipFill>
          <a:blip r:embed="rId3">
            <a:alphaModFix/>
          </a:blip>
          <a:stretch>
            <a:fillRect/>
          </a:stretch>
        </p:blipFill>
        <p:spPr>
          <a:xfrm>
            <a:off x="891938" y="1690150"/>
            <a:ext cx="7864526" cy="232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b4979b094_0_87"/>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66" name="Google Shape;166;geb4979b094_0_87"/>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67" name="Google Shape;167;geb4979b094_0_87"/>
          <p:cNvSpPr txBox="1"/>
          <p:nvPr/>
        </p:nvSpPr>
        <p:spPr>
          <a:xfrm>
            <a:off x="821750" y="1320850"/>
            <a:ext cx="3000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c.Billing information</a:t>
            </a:r>
            <a:endParaRPr/>
          </a:p>
        </p:txBody>
      </p:sp>
      <p:sp>
        <p:nvSpPr>
          <p:cNvPr id="168" name="Google Shape;168;geb4979b094_0_87"/>
          <p:cNvSpPr txBox="1"/>
          <p:nvPr/>
        </p:nvSpPr>
        <p:spPr>
          <a:xfrm>
            <a:off x="1272800" y="3937800"/>
            <a:ext cx="7613100" cy="658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lang="en-US" sz="1200" b="1">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69" name="Google Shape;169;geb4979b094_0_87"/>
          <p:cNvPicPr preferRelativeResize="0"/>
          <p:nvPr/>
        </p:nvPicPr>
        <p:blipFill>
          <a:blip r:embed="rId3">
            <a:alphaModFix/>
          </a:blip>
          <a:stretch>
            <a:fillRect/>
          </a:stretch>
        </p:blipFill>
        <p:spPr>
          <a:xfrm>
            <a:off x="821750" y="1667050"/>
            <a:ext cx="7677149" cy="227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b4979b094_0_100"/>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75" name="Google Shape;175;geb4979b094_0_100"/>
          <p:cNvSpPr txBox="1"/>
          <p:nvPr/>
        </p:nvSpPr>
        <p:spPr>
          <a:xfrm>
            <a:off x="821750" y="920650"/>
            <a:ext cx="800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3-What services are typically purchased by customers who churned? Are any services especially helpful in retaining customers?</a:t>
            </a:r>
            <a:endParaRPr sz="1300">
              <a:solidFill>
                <a:schemeClr val="dk1"/>
              </a:solidFill>
              <a:highlight>
                <a:srgbClr val="FFFFFF"/>
              </a:highlight>
              <a:latin typeface="Times New Roman"/>
              <a:ea typeface="Times New Roman"/>
              <a:cs typeface="Times New Roman"/>
              <a:sym typeface="Times New Roman"/>
            </a:endParaRPr>
          </a:p>
        </p:txBody>
      </p:sp>
      <p:sp>
        <p:nvSpPr>
          <p:cNvPr id="176" name="Google Shape;176;geb4979b094_0_100"/>
          <p:cNvSpPr txBox="1"/>
          <p:nvPr/>
        </p:nvSpPr>
        <p:spPr>
          <a:xfrm>
            <a:off x="853775" y="3937800"/>
            <a:ext cx="7613100" cy="658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lang="en-US" sz="1200" b="1">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77" name="Google Shape;177;geb4979b094_0_100"/>
          <p:cNvPicPr preferRelativeResize="0"/>
          <p:nvPr/>
        </p:nvPicPr>
        <p:blipFill>
          <a:blip r:embed="rId3">
            <a:alphaModFix/>
          </a:blip>
          <a:stretch>
            <a:fillRect/>
          </a:stretch>
        </p:blipFill>
        <p:spPr>
          <a:xfrm>
            <a:off x="1194225" y="1580025"/>
            <a:ext cx="6620549" cy="212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b4979b094_0_115"/>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83" name="Google Shape;183;geb4979b094_0_115"/>
          <p:cNvSpPr txBox="1"/>
          <p:nvPr/>
        </p:nvSpPr>
        <p:spPr>
          <a:xfrm>
            <a:off x="821750" y="920650"/>
            <a:ext cx="8004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4.How long will it take for the company to lose all its customers? Which demographics will they lose first?</a:t>
            </a:r>
            <a:endParaRPr sz="1300">
              <a:solidFill>
                <a:schemeClr val="dk1"/>
              </a:solidFill>
              <a:highlight>
                <a:srgbClr val="FFFFFF"/>
              </a:highlight>
              <a:latin typeface="Times New Roman"/>
              <a:ea typeface="Times New Roman"/>
              <a:cs typeface="Times New Roman"/>
              <a:sym typeface="Times New Roman"/>
            </a:endParaRPr>
          </a:p>
        </p:txBody>
      </p:sp>
      <p:sp>
        <p:nvSpPr>
          <p:cNvPr id="184" name="Google Shape;184;geb4979b094_0_115"/>
          <p:cNvSpPr txBox="1"/>
          <p:nvPr/>
        </p:nvSpPr>
        <p:spPr>
          <a:xfrm>
            <a:off x="821750" y="1440800"/>
            <a:ext cx="7596600" cy="255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Telco will lose all of its 7043 clients in around 4 months with the lost of 62.3 customers per day.</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Which demographics will they lose first?</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Based on our correlation graph previously made, we could identify that the groups with the following characteristics: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are not dependent.</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don't have partners.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-Senior citizen.</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d24ee2225_2_1007"/>
          <p:cNvSpPr txBox="1"/>
          <p:nvPr/>
        </p:nvSpPr>
        <p:spPr>
          <a:xfrm>
            <a:off x="5667075" y="624475"/>
            <a:ext cx="3163800" cy="1154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Aligning all that with the above analysis, we can draw some conclusion here for all 2 groups:</a:t>
            </a:r>
            <a:endParaRPr sz="1300">
              <a:solidFill>
                <a:schemeClr val="dk1"/>
              </a:solidFill>
              <a:highlight>
                <a:srgbClr val="F7F7F7"/>
              </a:highlight>
              <a:latin typeface="Times New Roman"/>
              <a:ea typeface="Times New Roman"/>
              <a:cs typeface="Times New Roman"/>
              <a:sym typeface="Times New Roman"/>
            </a:endParaRPr>
          </a:p>
          <a:p>
            <a:pPr marL="0" marR="0" lvl="0" indent="0" algn="l" rtl="0">
              <a:lnSpc>
                <a:spcPct val="150000"/>
              </a:lnSpc>
              <a:spcBef>
                <a:spcPts val="500"/>
              </a:spcBef>
              <a:spcAft>
                <a:spcPts val="0"/>
              </a:spcAft>
              <a:buNone/>
            </a:pPr>
            <a:endParaRPr>
              <a:solidFill>
                <a:srgbClr val="666666"/>
              </a:solidFill>
              <a:latin typeface="Tahoma"/>
              <a:ea typeface="Tahoma"/>
              <a:cs typeface="Tahoma"/>
              <a:sym typeface="Tahoma"/>
            </a:endParaRPr>
          </a:p>
        </p:txBody>
      </p:sp>
      <p:sp>
        <p:nvSpPr>
          <p:cNvPr id="190" name="Google Shape;190;gdd24ee2225_2_1007"/>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Discussion </a:t>
            </a:r>
            <a:endParaRPr b="1">
              <a:solidFill>
                <a:srgbClr val="1A1A1A"/>
              </a:solidFill>
            </a:endParaRPr>
          </a:p>
        </p:txBody>
      </p:sp>
      <p:pic>
        <p:nvPicPr>
          <p:cNvPr id="191" name="Google Shape;191;gdd24ee2225_2_1007"/>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192" name="Google Shape;192;gdd24ee2225_2_1007"/>
          <p:cNvSpPr txBox="1"/>
          <p:nvPr/>
        </p:nvSpPr>
        <p:spPr>
          <a:xfrm>
            <a:off x="5748975" y="1654025"/>
            <a:ext cx="30000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b="1">
                <a:solidFill>
                  <a:schemeClr val="dk1"/>
                </a:solidFill>
                <a:highlight>
                  <a:srgbClr val="F7F7F7"/>
                </a:highlight>
                <a:latin typeface="Times New Roman"/>
                <a:ea typeface="Times New Roman"/>
                <a:cs typeface="Times New Roman"/>
                <a:sym typeface="Times New Roman"/>
              </a:rPr>
              <a:t>THE LEAVING CUSTOMERS </a:t>
            </a:r>
            <a:endParaRPr sz="1300" b="1">
              <a:solidFill>
                <a:schemeClr val="dk1"/>
              </a:solidFill>
              <a:highlight>
                <a:srgbClr val="F7F7F7"/>
              </a:highlight>
              <a:latin typeface="Times New Roman"/>
              <a:ea typeface="Times New Roman"/>
              <a:cs typeface="Times New Roman"/>
              <a:sym typeface="Times New Roman"/>
            </a:endParaRPr>
          </a:p>
        </p:txBody>
      </p:sp>
      <p:sp>
        <p:nvSpPr>
          <p:cNvPr id="193" name="Google Shape;193;gdd24ee2225_2_1007"/>
          <p:cNvSpPr txBox="1"/>
          <p:nvPr/>
        </p:nvSpPr>
        <p:spPr>
          <a:xfrm>
            <a:off x="5748975" y="2150400"/>
            <a:ext cx="3000000" cy="2993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26.6% of customers in this sample left within the last month. Most of them have no partners or dependents. They usually use fiber optic internet, and they don’t sign up for additional services other than Streaming movies/Streaming TV.</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Most of them sign a Month-to-month contract, and leave as soon as the contract expires. Paperless billing and electronic payment are supported by them, and their bills are usually higher than other customers.</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Introduction</a:t>
            </a:r>
            <a:endParaRPr/>
          </a:p>
        </p:txBody>
      </p:sp>
      <p:sp>
        <p:nvSpPr>
          <p:cNvPr id="60" name="Google Shape;60;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SzPts val="1700"/>
              <a:buFont typeface="Arial"/>
              <a:buNone/>
            </a:pPr>
            <a:endParaRPr sz="1700" b="0" i="0" u="none" strike="noStrike" cap="none">
              <a:solidFill>
                <a:srgbClr val="595959"/>
              </a:solidFill>
              <a:latin typeface="Tahoma"/>
              <a:ea typeface="Tahoma"/>
              <a:cs typeface="Tahoma"/>
              <a:sym typeface="Tahoma"/>
            </a:endParaRPr>
          </a:p>
        </p:txBody>
      </p:sp>
      <p:sp>
        <p:nvSpPr>
          <p:cNvPr id="61" name="Google Shape;61;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d80886873b_33_59"/>
          <p:cNvSpPr/>
          <p:nvPr/>
        </p:nvSpPr>
        <p:spPr>
          <a:xfrm>
            <a:off x="3821700" y="1371000"/>
            <a:ext cx="5144700" cy="328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i="0" u="none" strike="noStrike" cap="none">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We are facing a leading company in the telecommunication market: "TELCO" which for years has not been able to find growth niches. TELCO is currently facing a massive disintegration of its customer base, which is turning more and more to other competitors.</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TELCO asked us to help them with these tasks: </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1. help them identify the types of customers who churn</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2. predict who of their current customers will churn next month.</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i="0" u="none" strike="noStrike" cap="none">
                <a:solidFill>
                  <a:srgbClr val="000000"/>
                </a:solidFill>
                <a:latin typeface="Times New Roman"/>
                <a:ea typeface="Times New Roman"/>
                <a:cs typeface="Times New Roman"/>
                <a:sym typeface="Times New Roman"/>
              </a:rPr>
              <a:t/>
            </a:r>
            <a:br>
              <a:rPr lang="en-US" i="0" u="none" strike="noStrike" cap="none">
                <a:solidFill>
                  <a:srgbClr val="000000"/>
                </a:solidFill>
                <a:latin typeface="Times New Roman"/>
                <a:ea typeface="Times New Roman"/>
                <a:cs typeface="Times New Roman"/>
                <a:sym typeface="Times New Roman"/>
              </a:rPr>
            </a:br>
            <a:endParaRPr i="0" u="none" strike="noStrike" cap="none">
              <a:solidFill>
                <a:srgbClr val="000000"/>
              </a:solidFill>
              <a:latin typeface="Times New Roman"/>
              <a:ea typeface="Times New Roman"/>
              <a:cs typeface="Times New Roman"/>
              <a:sym typeface="Times New Roman"/>
            </a:endParaRPr>
          </a:p>
        </p:txBody>
      </p:sp>
      <p:pic>
        <p:nvPicPr>
          <p:cNvPr id="63" name="Google Shape;63;gd80886873b_33_59"/>
          <p:cNvPicPr preferRelativeResize="0"/>
          <p:nvPr/>
        </p:nvPicPr>
        <p:blipFill>
          <a:blip r:embed="rId3">
            <a:alphaModFix/>
          </a:blip>
          <a:stretch>
            <a:fillRect/>
          </a:stretch>
        </p:blipFill>
        <p:spPr>
          <a:xfrm>
            <a:off x="628725" y="1713250"/>
            <a:ext cx="3086100" cy="221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eb4979b094_0_134"/>
          <p:cNvSpPr txBox="1">
            <a:spLocks noGrp="1"/>
          </p:cNvSpPr>
          <p:nvPr>
            <p:ph type="ctrTitle"/>
          </p:nvPr>
        </p:nvSpPr>
        <p:spPr>
          <a:xfrm>
            <a:off x="722050" y="334592"/>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Discussion </a:t>
            </a:r>
            <a:endParaRPr b="1">
              <a:solidFill>
                <a:srgbClr val="1A1A1A"/>
              </a:solidFill>
            </a:endParaRPr>
          </a:p>
        </p:txBody>
      </p:sp>
      <p:pic>
        <p:nvPicPr>
          <p:cNvPr id="199" name="Google Shape;199;geb4979b094_0_134"/>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00" name="Google Shape;200;geb4979b094_0_134"/>
          <p:cNvSpPr txBox="1"/>
          <p:nvPr/>
        </p:nvSpPr>
        <p:spPr>
          <a:xfrm>
            <a:off x="5477025" y="672525"/>
            <a:ext cx="30000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b="1">
                <a:solidFill>
                  <a:schemeClr val="dk1"/>
                </a:solidFill>
                <a:highlight>
                  <a:srgbClr val="F7F7F7"/>
                </a:highlight>
                <a:latin typeface="Times New Roman"/>
                <a:ea typeface="Times New Roman"/>
                <a:cs typeface="Times New Roman"/>
                <a:sym typeface="Times New Roman"/>
              </a:rPr>
              <a:t>THE STAYING CUSTOMERS</a:t>
            </a:r>
            <a:endParaRPr sz="1300"/>
          </a:p>
        </p:txBody>
      </p:sp>
      <p:sp>
        <p:nvSpPr>
          <p:cNvPr id="201" name="Google Shape;201;geb4979b094_0_134"/>
          <p:cNvSpPr txBox="1"/>
          <p:nvPr/>
        </p:nvSpPr>
        <p:spPr>
          <a:xfrm>
            <a:off x="5410075" y="1057425"/>
            <a:ext cx="3603900" cy="2303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73.4% of the clients in this sample have stayed for the past month. </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do not spend much, monthly fees are concentrated at $20. (Range: $18-120).</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use DSL Internet (38%). 66% have no dependents. 53% Do not have a partner.</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b4979b094_4_7"/>
          <p:cNvSpPr txBox="1"/>
          <p:nvPr/>
        </p:nvSpPr>
        <p:spPr>
          <a:xfrm>
            <a:off x="5748975" y="577675"/>
            <a:ext cx="3163800" cy="4542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1- Better understand customers by establishing a very detailed profile of each of them, anticipate the evolution of their needs and thus adapt its loyalty policy.</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2-discover profitable niches requiring a specific marketing treatment.</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3- Optimize the adequacy of its offer to each profile: adapt its commercial policy and its pricing to the different customer profiles, adapt its distribution channels and its communication to the different profiles, optimize the impact and the profitability of the commercial offers.</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4-Predict which product will be bought by the client. </a:t>
            </a:r>
            <a:endParaRPr sz="1300">
              <a:solidFill>
                <a:schemeClr val="dk1"/>
              </a:solidFill>
              <a:highlight>
                <a:srgbClr val="F7F7F7"/>
              </a:highlight>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a:solidFill>
                <a:srgbClr val="666666"/>
              </a:solidFill>
              <a:latin typeface="Tahoma"/>
              <a:ea typeface="Tahoma"/>
              <a:cs typeface="Tahoma"/>
              <a:sym typeface="Tahoma"/>
            </a:endParaRPr>
          </a:p>
        </p:txBody>
      </p:sp>
      <p:sp>
        <p:nvSpPr>
          <p:cNvPr id="207" name="Google Shape;207;geb4979b094_4_7"/>
          <p:cNvSpPr txBox="1">
            <a:spLocks noGrp="1"/>
          </p:cNvSpPr>
          <p:nvPr>
            <p:ph type="ctrTitle"/>
          </p:nvPr>
        </p:nvSpPr>
        <p:spPr>
          <a:xfrm>
            <a:off x="722050" y="303375"/>
            <a:ext cx="76005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Proposal Solution 1</a:t>
            </a:r>
            <a:endParaRPr b="1">
              <a:solidFill>
                <a:srgbClr val="1A1A1A"/>
              </a:solidFill>
            </a:endParaRPr>
          </a:p>
        </p:txBody>
      </p:sp>
      <p:pic>
        <p:nvPicPr>
          <p:cNvPr id="208" name="Google Shape;208;geb4979b094_4_7"/>
          <p:cNvPicPr preferRelativeResize="0"/>
          <p:nvPr/>
        </p:nvPicPr>
        <p:blipFill>
          <a:blip r:embed="rId3">
            <a:alphaModFix/>
          </a:blip>
          <a:stretch>
            <a:fillRect/>
          </a:stretch>
        </p:blipFill>
        <p:spPr>
          <a:xfrm>
            <a:off x="722050" y="980750"/>
            <a:ext cx="4688025" cy="378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           Proposal solution 1</a:t>
            </a:r>
            <a:endParaRPr/>
          </a:p>
        </p:txBody>
      </p:sp>
      <p:sp>
        <p:nvSpPr>
          <p:cNvPr id="214" name="Google Shape;214;p5"/>
          <p:cNvSpPr txBox="1">
            <a:spLocks noGrp="1"/>
          </p:cNvSpPr>
          <p:nvPr>
            <p:ph type="body" idx="1"/>
          </p:nvPr>
        </p:nvSpPr>
        <p:spPr>
          <a:xfrm>
            <a:off x="767254" y="1274061"/>
            <a:ext cx="7651500" cy="2290800"/>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None/>
            </a:pPr>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a:solidFill>
                <a:srgbClr val="888888"/>
              </a:solidFill>
            </a:endParaRPr>
          </a:p>
          <a:p>
            <a:pPr marL="0" lvl="0" indent="0" algn="l" rtl="0">
              <a:lnSpc>
                <a:spcPct val="100000"/>
              </a:lnSpc>
              <a:spcBef>
                <a:spcPts val="0"/>
              </a:spcBef>
              <a:spcAft>
                <a:spcPts val="0"/>
              </a:spcAft>
              <a:buSzPts val="1400"/>
              <a:buNone/>
            </a:pPr>
            <a:endParaRPr>
              <a:solidFill>
                <a:srgbClr val="888888"/>
              </a:solidFill>
            </a:endParaRPr>
          </a:p>
        </p:txBody>
      </p:sp>
      <p:graphicFrame>
        <p:nvGraphicFramePr>
          <p:cNvPr id="215" name="Google Shape;215;p5"/>
          <p:cNvGraphicFramePr/>
          <p:nvPr/>
        </p:nvGraphicFramePr>
        <p:xfrm>
          <a:off x="1146831" y="2020186"/>
          <a:ext cx="7376600" cy="2072680"/>
        </p:xfrm>
        <a:graphic>
          <a:graphicData uri="http://schemas.openxmlformats.org/drawingml/2006/table">
            <a:tbl>
              <a:tblPr firstRow="1" bandRow="1">
                <a:noFill/>
                <a:tableStyleId>{E31309D2-1D49-4361-8EC5-A104066468A4}</a:tableStyleId>
              </a:tblPr>
              <a:tblGrid>
                <a:gridCol w="3676950"/>
                <a:gridCol w="3699650"/>
              </a:tblGrid>
              <a:tr h="227150">
                <a:tc>
                  <a:txBody>
                    <a:bodyPr/>
                    <a:lstStyle/>
                    <a:p>
                      <a:pPr marL="0" marR="0" lvl="0" indent="0" algn="l" rtl="0">
                        <a:lnSpc>
                          <a:spcPct val="100000"/>
                        </a:lnSpc>
                        <a:spcBef>
                          <a:spcPts val="0"/>
                        </a:spcBef>
                        <a:spcAft>
                          <a:spcPts val="0"/>
                        </a:spcAft>
                        <a:buNone/>
                      </a:pPr>
                      <a:r>
                        <a:rPr lang="en-US" sz="1400" u="none" strike="noStrike" cap="none">
                          <a:solidFill>
                            <a:schemeClr val="lt1"/>
                          </a:solidFill>
                        </a:rPr>
                        <a:t>strengths</a:t>
                      </a:r>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None/>
                      </a:pPr>
                      <a:r>
                        <a:rPr lang="en-US" sz="1400" u="none" strike="noStrike" cap="none"/>
                        <a:t>Weaknesses</a:t>
                      </a:r>
                      <a:endParaRPr/>
                    </a:p>
                  </a:txBody>
                  <a:tcPr marL="91450" marR="91450" marT="45725" marB="45725">
                    <a:solidFill>
                      <a:schemeClr val="dk1"/>
                    </a:solidFill>
                  </a:tcPr>
                </a:tc>
              </a:tr>
              <a:tr h="704175">
                <a:tc>
                  <a:txBody>
                    <a:bodyPr/>
                    <a:lstStyle/>
                    <a:p>
                      <a:pPr marL="0" lvl="0" indent="-88900" algn="l" rtl="0">
                        <a:spcBef>
                          <a:spcPts val="0"/>
                        </a:spcBef>
                        <a:spcAft>
                          <a:spcPts val="0"/>
                        </a:spcAft>
                        <a:buClr>
                          <a:schemeClr val="dk1"/>
                        </a:buClr>
                        <a:buSzPts val="1400"/>
                        <a:buChar char="-"/>
                      </a:pPr>
                      <a:r>
                        <a:rPr lang="en-US"/>
                        <a:t>Prevent early contract termination.</a:t>
                      </a:r>
                      <a:endParaRPr/>
                    </a:p>
                    <a:p>
                      <a:pPr marL="0" lvl="0" indent="-88900" algn="l" rtl="0">
                        <a:spcBef>
                          <a:spcPts val="0"/>
                        </a:spcBef>
                        <a:spcAft>
                          <a:spcPts val="0"/>
                        </a:spcAft>
                        <a:buClr>
                          <a:schemeClr val="dk1"/>
                        </a:buClr>
                        <a:buSzPts val="1400"/>
                        <a:buChar char="-"/>
                      </a:pPr>
                      <a:r>
                        <a:rPr lang="en-US"/>
                        <a:t> Discover the potential market.</a:t>
                      </a:r>
                      <a:endParaRPr/>
                    </a:p>
                    <a:p>
                      <a:pPr marL="0" lvl="0" indent="-88900" algn="l" rtl="0">
                        <a:spcBef>
                          <a:spcPts val="0"/>
                        </a:spcBef>
                        <a:spcAft>
                          <a:spcPts val="0"/>
                        </a:spcAft>
                        <a:buClr>
                          <a:schemeClr val="dk1"/>
                        </a:buClr>
                        <a:buSzPts val="1400"/>
                        <a:buChar char="-"/>
                      </a:pPr>
                      <a:r>
                        <a:rPr lang="en-US"/>
                        <a:t> increase sale.</a:t>
                      </a:r>
                      <a:endParaRPr/>
                    </a:p>
                    <a:p>
                      <a:pPr marL="457200" marR="0" lvl="0" indent="0" algn="l" rtl="0">
                        <a:lnSpc>
                          <a:spcPct val="100000"/>
                        </a:lnSpc>
                        <a:spcBef>
                          <a:spcPts val="0"/>
                        </a:spcBef>
                        <a:spcAft>
                          <a:spcPts val="0"/>
                        </a:spcAft>
                        <a:buNone/>
                      </a:pPr>
                      <a:endParaRPr/>
                    </a:p>
                  </a:txBody>
                  <a:tcPr marL="91450" marR="91450" marT="45725" marB="45725"/>
                </a:tc>
                <a:tc>
                  <a:txBody>
                    <a:bodyPr/>
                    <a:lstStyle/>
                    <a:p>
                      <a:pPr marL="0" lvl="0" indent="-88900" algn="l" rtl="0">
                        <a:spcBef>
                          <a:spcPts val="0"/>
                        </a:spcBef>
                        <a:spcAft>
                          <a:spcPts val="0"/>
                        </a:spcAft>
                        <a:buClr>
                          <a:schemeClr val="dk1"/>
                        </a:buClr>
                        <a:buSzPts val="1400"/>
                        <a:buChar char="-"/>
                      </a:pPr>
                      <a:r>
                        <a:rPr lang="en-US"/>
                        <a:t>The predictions will not be 100% accurate.</a:t>
                      </a:r>
                      <a:endParaRPr/>
                    </a:p>
                    <a:p>
                      <a:pPr marL="0" lvl="0" indent="-88900" algn="l" rtl="0">
                        <a:spcBef>
                          <a:spcPts val="0"/>
                        </a:spcBef>
                        <a:spcAft>
                          <a:spcPts val="0"/>
                        </a:spcAft>
                        <a:buClr>
                          <a:schemeClr val="dk1"/>
                        </a:buClr>
                        <a:buSzPts val="1400"/>
                        <a:buChar char="-"/>
                      </a:pPr>
                      <a:r>
                        <a:rPr lang="en-US"/>
                        <a:t> Our solutions will not be implemented in less than a month</a:t>
                      </a:r>
                      <a:endParaRPr/>
                    </a:p>
                  </a:txBody>
                  <a:tcPr marL="91450" marR="91450" marT="45725" marB="45725"/>
                </a:tc>
              </a:tr>
              <a:tr h="227150">
                <a:tc>
                  <a:txBody>
                    <a:bodyPr/>
                    <a:lstStyle/>
                    <a:p>
                      <a:pPr marL="0" marR="0" lvl="0" indent="0" algn="l" rtl="0">
                        <a:lnSpc>
                          <a:spcPct val="100000"/>
                        </a:lnSpc>
                        <a:spcBef>
                          <a:spcPts val="0"/>
                        </a:spcBef>
                        <a:spcAft>
                          <a:spcPts val="0"/>
                        </a:spcAft>
                        <a:buNone/>
                      </a:pPr>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None/>
                      </a:pPr>
                      <a:endParaRPr/>
                    </a:p>
                  </a:txBody>
                  <a:tcPr marL="91450" marR="91450" marT="45725" marB="45725">
                    <a:solidFill>
                      <a:schemeClr val="dk1"/>
                    </a:solidFill>
                  </a:tcPr>
                </a:tc>
              </a:tr>
              <a:tr h="386175">
                <a:tc>
                  <a:txBody>
                    <a:bodyPr/>
                    <a:lstStyle/>
                    <a:p>
                      <a:pPr marL="45720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45720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pic>
        <p:nvPicPr>
          <p:cNvPr id="216" name="Google Shape;216;p5"/>
          <p:cNvPicPr preferRelativeResize="0"/>
          <p:nvPr/>
        </p:nvPicPr>
        <p:blipFill>
          <a:blip r:embed="rId3">
            <a:alphaModFix/>
          </a:blip>
          <a:stretch>
            <a:fillRect/>
          </a:stretch>
        </p:blipFill>
        <p:spPr>
          <a:xfrm>
            <a:off x="767950" y="3269880"/>
            <a:ext cx="8134350" cy="109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eb4979b094_4_13"/>
          <p:cNvSpPr txBox="1"/>
          <p:nvPr/>
        </p:nvSpPr>
        <p:spPr>
          <a:xfrm>
            <a:off x="5748975" y="577675"/>
            <a:ext cx="3163800" cy="174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500">
                <a:solidFill>
                  <a:schemeClr val="dk1"/>
                </a:solidFill>
                <a:highlight>
                  <a:srgbClr val="F7F7F7"/>
                </a:highlight>
                <a:latin typeface="Times New Roman"/>
                <a:ea typeface="Times New Roman"/>
                <a:cs typeface="Times New Roman"/>
                <a:sym typeface="Times New Roman"/>
              </a:rPr>
              <a:t>For customers with high monthly fees, the company should try to provide additional services or attractive annual and semi-annual offers to reduce the churn rate.</a:t>
            </a:r>
            <a:endParaRPr sz="15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endParaRPr sz="1500">
              <a:solidFill>
                <a:schemeClr val="dk1"/>
              </a:solidFill>
              <a:highlight>
                <a:srgbClr val="F7F7F7"/>
              </a:highlight>
              <a:latin typeface="Times New Roman"/>
              <a:ea typeface="Times New Roman"/>
              <a:cs typeface="Times New Roman"/>
              <a:sym typeface="Times New Roman"/>
            </a:endParaRPr>
          </a:p>
        </p:txBody>
      </p:sp>
      <p:sp>
        <p:nvSpPr>
          <p:cNvPr id="222" name="Google Shape;222;geb4979b094_4_13"/>
          <p:cNvSpPr txBox="1">
            <a:spLocks noGrp="1"/>
          </p:cNvSpPr>
          <p:nvPr>
            <p:ph type="ctrTitle"/>
          </p:nvPr>
        </p:nvSpPr>
        <p:spPr>
          <a:xfrm>
            <a:off x="821750" y="303375"/>
            <a:ext cx="48660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Proposal Solution 2</a:t>
            </a:r>
            <a:endParaRPr b="1">
              <a:solidFill>
                <a:srgbClr val="1A1A1A"/>
              </a:solidFill>
            </a:endParaRPr>
          </a:p>
        </p:txBody>
      </p:sp>
      <p:pic>
        <p:nvPicPr>
          <p:cNvPr id="223" name="Google Shape;223;geb4979b094_4_13"/>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24" name="Google Shape;224;geb4979b094_4_13"/>
          <p:cNvSpPr txBox="1"/>
          <p:nvPr/>
        </p:nvSpPr>
        <p:spPr>
          <a:xfrm>
            <a:off x="5748975" y="2189775"/>
            <a:ext cx="3395100" cy="2866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Strength of the solution</a:t>
            </a:r>
            <a:endParaRPr sz="1300" u="sng">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decrease the intensity of the rivalry between the competitors.</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increase the bargaining power of customers.</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Much higher demand for service</a:t>
            </a:r>
            <a:endParaRPr sz="1300">
              <a:highlight>
                <a:srgbClr val="F7F7F7"/>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300">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Weaknesses of the solution</a:t>
            </a:r>
            <a:endParaRPr sz="1300" b="1">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lower profits for the company.</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increased operating costs for TELCO. Costs that we cannot yet evaluate due to lack of internal information.</a:t>
            </a:r>
            <a:endParaRPr sz="1300">
              <a:highlight>
                <a:srgbClr val="F7F7F7"/>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300">
              <a:highlight>
                <a:srgbClr val="F7F7F7"/>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title"/>
          </p:nvPr>
        </p:nvSpPr>
        <p:spPr>
          <a:xfrm>
            <a:off x="821750" y="134034"/>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solidFill>
                  <a:schemeClr val="dk1"/>
                </a:solidFill>
              </a:rPr>
              <a:t> </a:t>
            </a:r>
            <a:r>
              <a:rPr lang="en-US" sz="1600">
                <a:solidFill>
                  <a:schemeClr val="dk1"/>
                </a:solidFill>
              </a:rPr>
              <a:t>5 -Recommandation</a:t>
            </a:r>
            <a:endParaRPr sz="1600">
              <a:solidFill>
                <a:schemeClr val="dk1"/>
              </a:solidFill>
            </a:endParaRPr>
          </a:p>
        </p:txBody>
      </p:sp>
      <p:sp>
        <p:nvSpPr>
          <p:cNvPr id="230" name="Google Shape;230;p24"/>
          <p:cNvSpPr txBox="1"/>
          <p:nvPr/>
        </p:nvSpPr>
        <p:spPr>
          <a:xfrm>
            <a:off x="749000" y="811400"/>
            <a:ext cx="8140200" cy="2685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300" u="sng">
                <a:solidFill>
                  <a:schemeClr val="dk1"/>
                </a:solidFill>
                <a:highlight>
                  <a:srgbClr val="F7F7F7"/>
                </a:highlight>
                <a:latin typeface="Times New Roman"/>
                <a:ea typeface="Times New Roman"/>
                <a:cs typeface="Times New Roman"/>
                <a:sym typeface="Times New Roman"/>
              </a:rPr>
              <a:t>How to face them?</a:t>
            </a:r>
            <a:endParaRPr sz="1300" u="sng">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Short term: Reward customers for their loyalty and mitigate their dissatisfaction through the use of an automated gift.</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Pricing strategies could also be used, for example, once customers have made more than 4 customer service calls during the term of their contract, a discount could be offered on their next bill to dissipate customer dissatisfaction and show empathy and recognition of the customer experience.</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A personalized and friendly email could also be sent to the customer, acknowledging the issues the customer had by notifying them of a reward and/or discount on the next bill.</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For this we need to conduct a satisfaction survey.</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Build a machine learning model.</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This last part, machine learning will be further developed in deliverable part 2.</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References &amp; Appendices </a:t>
            </a:r>
            <a:endParaRPr/>
          </a:p>
        </p:txBody>
      </p:sp>
      <p:sp>
        <p:nvSpPr>
          <p:cNvPr id="236" name="Google Shape;236;p25"/>
          <p:cNvSpPr txBox="1"/>
          <p:nvPr/>
        </p:nvSpPr>
        <p:spPr>
          <a:xfrm>
            <a:off x="915450" y="1217125"/>
            <a:ext cx="7770900" cy="225520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1- </a:t>
            </a:r>
            <a:r>
              <a:rPr lang="en-US" sz="1300" b="1" u="sng" dirty="0">
                <a:solidFill>
                  <a:srgbClr val="1155CC"/>
                </a:solidFill>
                <a:highlight>
                  <a:srgbClr val="F7F7F7"/>
                </a:highlight>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https://www.kaggle.com/blastchar/telco-customer-churn/data</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2-</a:t>
            </a:r>
            <a:r>
              <a:rPr lang="en-US" sz="1300" b="1" u="sng" dirty="0">
                <a:solidFill>
                  <a:srgbClr val="1155CC"/>
                </a:solidFill>
                <a:highlight>
                  <a:srgbClr val="F7F7F7"/>
                </a:highlight>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https://courses.ayitianalytics.org/courses/take/business-analysis/pdfs/26869168-customer-churn-analysis</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3-</a:t>
            </a:r>
            <a:r>
              <a:rPr lang="en-US" sz="1300" b="1" u="sng" dirty="0">
                <a:solidFill>
                  <a:srgbClr val="1155CC"/>
                </a:solidFill>
                <a:highlight>
                  <a:srgbClr val="F7F7F7"/>
                </a:highlight>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https://courses.cognitiveclass.ai/courses/course-v1:CognitiveClass+ML0101ENv3+2018/course/</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4-</a:t>
            </a:r>
            <a:r>
              <a:rPr lang="en-US" sz="1300" b="1" u="sng" dirty="0">
                <a:solidFill>
                  <a:srgbClr val="1155CC"/>
                </a:solidFill>
                <a:highlight>
                  <a:srgbClr val="F7F7F7"/>
                </a:highlight>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https://courses.cognitiveclass.ai/courses/course-v1:CognitiveClass+DA0101EN+2017/course/</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lvl="0" algn="just">
              <a:lnSpc>
                <a:spcPct val="115000"/>
              </a:lnSpc>
            </a:pPr>
            <a:r>
              <a:rPr lang="en-US" sz="1300" b="1" dirty="0">
                <a:solidFill>
                  <a:schemeClr val="dk1"/>
                </a:solidFill>
                <a:highlight>
                  <a:srgbClr val="F7F7F7"/>
                </a:highlight>
                <a:latin typeface="Times New Roman"/>
                <a:ea typeface="Times New Roman"/>
                <a:cs typeface="Times New Roman"/>
                <a:sym typeface="Times New Roman"/>
              </a:rPr>
              <a:t>5-https://</a:t>
            </a:r>
            <a:r>
              <a:rPr lang="en-US" sz="1300" b="1" dirty="0" smtClean="0">
                <a:solidFill>
                  <a:schemeClr val="dk1"/>
                </a:solidFill>
                <a:highlight>
                  <a:srgbClr val="F7F7F7"/>
                </a:highlight>
                <a:latin typeface="Times New Roman"/>
                <a:ea typeface="Times New Roman"/>
                <a:cs typeface="Times New Roman"/>
                <a:sym typeface="Times New Roman"/>
              </a:rPr>
              <a:t>github.com/ChasnickDesir1995/Churn-Customer-</a:t>
            </a:r>
            <a:r>
              <a:rPr lang="en-US" sz="1300" b="1" dirty="0" err="1" smtClean="0">
                <a:solidFill>
                  <a:schemeClr val="dk1"/>
                </a:solidFill>
                <a:highlight>
                  <a:srgbClr val="F7F7F7"/>
                </a:highlight>
                <a:latin typeface="Times New Roman"/>
                <a:ea typeface="Times New Roman"/>
                <a:cs typeface="Times New Roman"/>
                <a:sym typeface="Times New Roman"/>
              </a:rPr>
              <a:t>Analysis.git</a:t>
            </a:r>
            <a:endParaRPr lang="en-US" sz="1300" b="1" dirty="0" smtClean="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dd1c8d4f11_0_3"/>
          <p:cNvSpPr txBox="1">
            <a:spLocks noGrp="1"/>
          </p:cNvSpPr>
          <p:nvPr>
            <p:ph type="ctrTitle"/>
          </p:nvPr>
        </p:nvSpPr>
        <p:spPr>
          <a:xfrm>
            <a:off x="821750" y="303367"/>
            <a:ext cx="75006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b="1"/>
              <a:t>Problem</a:t>
            </a:r>
            <a:endParaRPr b="1"/>
          </a:p>
        </p:txBody>
      </p:sp>
      <p:sp>
        <p:nvSpPr>
          <p:cNvPr id="69" name="Google Shape;69;gdd1c8d4f11_0_3"/>
          <p:cNvSpPr txBox="1">
            <a:spLocks noGrp="1"/>
          </p:cNvSpPr>
          <p:nvPr>
            <p:ph type="subTitle" idx="1"/>
          </p:nvPr>
        </p:nvSpPr>
        <p:spPr>
          <a:xfrm>
            <a:off x="1354400" y="1094100"/>
            <a:ext cx="6652200" cy="2955300"/>
          </a:xfrm>
          <a:prstGeom prst="rect">
            <a:avLst/>
          </a:prstGeom>
          <a:noFill/>
          <a:ln>
            <a:noFill/>
          </a:ln>
        </p:spPr>
        <p:txBody>
          <a:bodyPr spcFirstLastPara="1" wrap="square" lIns="0" tIns="0" rIns="0" bIns="0" anchor="t" anchorCtr="0">
            <a:spAutoFit/>
          </a:bodyPr>
          <a:lstStyle/>
          <a:p>
            <a:pPr marL="228600" lvl="0" indent="0" algn="l" rtl="0">
              <a:lnSpc>
                <a:spcPct val="100000"/>
              </a:lnSpc>
              <a:spcBef>
                <a:spcPts val="0"/>
              </a:spcBef>
              <a:spcAft>
                <a:spcPts val="0"/>
              </a:spcAft>
              <a:buClr>
                <a:schemeClr val="dk1"/>
              </a:buClr>
              <a:buSzPts val="1100"/>
              <a:buFont typeface="Arial"/>
              <a:buNone/>
            </a:pPr>
            <a:r>
              <a:rPr lang="en-US"/>
              <a:t>The leading company Telecom has a massive market share but is facing a major problem: "Its customers are increasingly turning to its competitors". </a:t>
            </a:r>
            <a:endParaRPr/>
          </a:p>
          <a:p>
            <a:pPr marL="228600" lvl="0" indent="0" algn="l" rtl="0">
              <a:spcBef>
                <a:spcPts val="0"/>
              </a:spcBef>
              <a:spcAft>
                <a:spcPts val="0"/>
              </a:spcAft>
              <a:buClr>
                <a:schemeClr val="dk1"/>
              </a:buClr>
              <a:buSzPts val="1100"/>
              <a:buFont typeface="Arial"/>
              <a:buNone/>
            </a:pPr>
            <a:r>
              <a:rPr lang="en-US"/>
              <a:t>The different stakeholders impacted by the problem are: </a:t>
            </a:r>
            <a:endParaRPr/>
          </a:p>
          <a:p>
            <a:pPr marL="228600" lvl="0" indent="0" algn="l" rtl="0">
              <a:spcBef>
                <a:spcPts val="0"/>
              </a:spcBef>
              <a:spcAft>
                <a:spcPts val="0"/>
              </a:spcAft>
              <a:buClr>
                <a:schemeClr val="dk1"/>
              </a:buClr>
              <a:buSzPts val="1100"/>
              <a:buFont typeface="Arial"/>
              <a:buNone/>
            </a:pPr>
            <a:r>
              <a:rPr lang="en-US"/>
              <a:t>the marketing team, the customer service team and the customers.</a:t>
            </a:r>
            <a:endParaRPr/>
          </a:p>
          <a:p>
            <a:pPr marL="228600" lvl="0" indent="0" algn="l" rtl="0">
              <a:lnSpc>
                <a:spcPct val="100000"/>
              </a:lnSpc>
              <a:spcBef>
                <a:spcPts val="0"/>
              </a:spcBef>
              <a:spcAft>
                <a:spcPts val="0"/>
              </a:spcAft>
              <a:buClr>
                <a:schemeClr val="dk1"/>
              </a:buClr>
              <a:buSzPts val="1100"/>
              <a:buFont typeface="Arial"/>
              <a:buNone/>
            </a:pPr>
            <a:endParaRPr/>
          </a:p>
          <a:p>
            <a:pPr marL="228600" lvl="0" indent="0" algn="l" rtl="0">
              <a:lnSpc>
                <a:spcPct val="100000"/>
              </a:lnSpc>
              <a:spcBef>
                <a:spcPts val="0"/>
              </a:spcBef>
              <a:spcAft>
                <a:spcPts val="0"/>
              </a:spcAft>
              <a:buSzPts val="1100"/>
              <a:buNone/>
            </a:pPr>
            <a:r>
              <a:rPr lang="en-US"/>
              <a:t>This problem is very important for the company because a company that loses customers can find itself deprived of its source of income and go bankrupt, this will have a direct impact on the profitability of the company given the complexity and severity of the threats it faces when it fails to retain its customers while offering them a better service</a:t>
            </a:r>
            <a:endParaRPr/>
          </a:p>
          <a:p>
            <a:pPr marL="228600" lvl="0" indent="0" algn="l" rtl="0">
              <a:lnSpc>
                <a:spcPct val="100000"/>
              </a:lnSpc>
              <a:spcBef>
                <a:spcPts val="0"/>
              </a:spcBef>
              <a:spcAft>
                <a:spcPts val="0"/>
              </a:spcAft>
              <a:buSzPts val="11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1A1A1A"/>
                </a:solidFill>
                <a:latin typeface="Trebuchet MS"/>
                <a:ea typeface="Trebuchet MS"/>
                <a:cs typeface="Trebuchet MS"/>
                <a:sym typeface="Trebuchet MS"/>
              </a:rPr>
              <a:t>Methodology</a:t>
            </a:r>
            <a:endParaRPr sz="2600" b="0" i="0" u="none" strike="noStrike" cap="none">
              <a:solidFill>
                <a:srgbClr val="000000"/>
              </a:solidFill>
              <a:latin typeface="Trebuchet MS"/>
              <a:ea typeface="Trebuchet MS"/>
              <a:cs typeface="Trebuchet MS"/>
              <a:sym typeface="Trebuchet MS"/>
            </a:endParaRPr>
          </a:p>
        </p:txBody>
      </p:sp>
      <p:sp>
        <p:nvSpPr>
          <p:cNvPr id="75" name="Google Shape;75;p3"/>
          <p:cNvSpPr txBox="1"/>
          <p:nvPr/>
        </p:nvSpPr>
        <p:spPr>
          <a:xfrm>
            <a:off x="2862200" y="1019475"/>
            <a:ext cx="4638300" cy="4276500"/>
          </a:xfrm>
          <a:prstGeom prst="rect">
            <a:avLst/>
          </a:prstGeom>
          <a:noFill/>
          <a:ln>
            <a:noFill/>
          </a:ln>
        </p:spPr>
        <p:txBody>
          <a:bodyPr spcFirstLastPara="1" wrap="square" lIns="0" tIns="12700" rIns="0" bIns="0" anchor="t" anchorCtr="0">
            <a:spAutoFit/>
          </a:bodyPr>
          <a:lstStyle/>
          <a:p>
            <a:pPr marL="0" marR="0" lvl="0" indent="0" algn="l" rtl="0">
              <a:lnSpc>
                <a:spcPct val="150000"/>
              </a:lnSpc>
              <a:spcBef>
                <a:spcPts val="0"/>
              </a:spcBef>
              <a:spcAft>
                <a:spcPts val="0"/>
              </a:spcAft>
              <a:buClr>
                <a:schemeClr val="dk1"/>
              </a:buClr>
              <a:buSzPts val="1100"/>
              <a:buFont typeface="Arial"/>
              <a:buNone/>
            </a:pPr>
            <a:endParaRPr sz="1600" b="0" i="0" u="none" strike="noStrike" cap="none">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a:solidFill>
                  <a:srgbClr val="595959"/>
                </a:solidFill>
                <a:latin typeface="Tahoma"/>
                <a:ea typeface="Tahoma"/>
                <a:cs typeface="Tahoma"/>
                <a:sym typeface="Tahoma"/>
              </a:rPr>
              <a:t>A file of 7000 customers</a:t>
            </a:r>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Data processing using Python 3</a:t>
            </a: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Cleaning Data with pandas</a:t>
            </a: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Data transformation with Pandas/numpy</a:t>
            </a:r>
            <a:endParaRPr sz="1600" b="0" i="0" u="none" strike="noStrike" cap="none">
              <a:solidFill>
                <a:srgbClr val="595959"/>
              </a:solidFill>
              <a:latin typeface="Tahoma"/>
              <a:ea typeface="Tahoma"/>
              <a:cs typeface="Tahoma"/>
              <a:sym typeface="Tahoma"/>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a:t>
            </a:r>
            <a:r>
              <a:rPr lang="en-US" sz="1600">
                <a:solidFill>
                  <a:srgbClr val="595959"/>
                </a:solidFill>
                <a:latin typeface="Tahoma"/>
                <a:ea typeface="Tahoma"/>
                <a:cs typeface="Tahoma"/>
                <a:sym typeface="Tahoma"/>
              </a:rPr>
              <a:t>Statistics</a:t>
            </a:r>
            <a:r>
              <a:rPr lang="en-US" sz="1600" b="0" i="0" u="none" strike="noStrike" cap="none">
                <a:solidFill>
                  <a:srgbClr val="595959"/>
                </a:solidFill>
                <a:latin typeface="Tahoma"/>
                <a:ea typeface="Tahoma"/>
                <a:cs typeface="Tahoma"/>
                <a:sym typeface="Tahoma"/>
              </a:rPr>
              <a:t> vi</a:t>
            </a:r>
            <a:r>
              <a:rPr lang="en-US" sz="1600">
                <a:solidFill>
                  <a:srgbClr val="595959"/>
                </a:solidFill>
                <a:latin typeface="Tahoma"/>
                <a:ea typeface="Tahoma"/>
                <a:cs typeface="Tahoma"/>
                <a:sym typeface="Tahoma"/>
              </a:rPr>
              <a:t>sualization </a:t>
            </a:r>
            <a:r>
              <a:rPr lang="en-US" sz="1600" b="0" i="0" u="none" strike="noStrike" cap="none">
                <a:solidFill>
                  <a:srgbClr val="595959"/>
                </a:solidFill>
                <a:latin typeface="Tahoma"/>
                <a:ea typeface="Tahoma"/>
                <a:cs typeface="Tahoma"/>
                <a:sym typeface="Tahoma"/>
              </a:rPr>
              <a:t>with  </a:t>
            </a:r>
            <a:endParaRPr sz="1600" b="0" i="0" u="none" strike="noStrike" cap="none">
              <a:solidFill>
                <a:srgbClr val="595959"/>
              </a:solidFill>
              <a:latin typeface="Tahoma"/>
              <a:ea typeface="Tahoma"/>
              <a:cs typeface="Tahoma"/>
              <a:sym typeface="Tahoma"/>
            </a:endParaRPr>
          </a:p>
          <a:p>
            <a:pPr marL="127000" marR="0" lvl="0" indent="0" algn="l" rtl="0">
              <a:lnSpc>
                <a:spcPct val="150000"/>
              </a:lnSpc>
              <a:spcBef>
                <a:spcPts val="0"/>
              </a:spcBef>
              <a:spcAft>
                <a:spcPts val="0"/>
              </a:spcAft>
              <a:buNone/>
            </a:pPr>
            <a:r>
              <a:rPr lang="en-US" sz="1600">
                <a:solidFill>
                  <a:srgbClr val="595959"/>
                </a:solidFill>
                <a:latin typeface="Tahoma"/>
                <a:ea typeface="Tahoma"/>
                <a:cs typeface="Tahoma"/>
                <a:sym typeface="Tahoma"/>
              </a:rPr>
              <a:t>      </a:t>
            </a:r>
            <a:r>
              <a:rPr lang="en-US" sz="1600" b="0" i="0" u="none" strike="noStrike" cap="none">
                <a:solidFill>
                  <a:srgbClr val="595959"/>
                </a:solidFill>
                <a:latin typeface="Tahoma"/>
                <a:ea typeface="Tahoma"/>
                <a:cs typeface="Tahoma"/>
                <a:sym typeface="Tahoma"/>
              </a:rPr>
              <a:t> seaborn/matplotlib an</a:t>
            </a:r>
            <a:r>
              <a:rPr lang="en-US" sz="1600">
                <a:solidFill>
                  <a:srgbClr val="595959"/>
                </a:solidFill>
                <a:latin typeface="Tahoma"/>
                <a:ea typeface="Tahoma"/>
                <a:cs typeface="Tahoma"/>
                <a:sym typeface="Tahoma"/>
              </a:rPr>
              <a:t>d scipy.stats</a:t>
            </a:r>
            <a:endParaRPr sz="1600">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Results (Summary Statistics)</a:t>
            </a:r>
            <a:endParaRPr sz="1600">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Slideshow made by Microsoft powerpoint</a:t>
            </a:r>
            <a:endParaRPr sz="1600" b="0" i="0" u="none" strike="noStrike" cap="none">
              <a:solidFill>
                <a:srgbClr val="595959"/>
              </a:solidFill>
              <a:latin typeface="Tahoma"/>
              <a:ea typeface="Tahoma"/>
              <a:cs typeface="Tahoma"/>
              <a:sym typeface="Tahoma"/>
            </a:endParaRPr>
          </a:p>
          <a:p>
            <a:pPr marL="457200" marR="0" lvl="0" indent="0" algn="l" rtl="0">
              <a:lnSpc>
                <a:spcPct val="150000"/>
              </a:lnSpc>
              <a:spcBef>
                <a:spcPts val="0"/>
              </a:spcBef>
              <a:spcAft>
                <a:spcPts val="0"/>
              </a:spcAft>
              <a:buNone/>
            </a:pP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a:t>
            </a:r>
            <a:endParaRPr/>
          </a:p>
          <a:p>
            <a:pPr marL="127000" marR="0" lvl="0" indent="0" algn="l" rtl="0">
              <a:lnSpc>
                <a:spcPct val="150000"/>
              </a:lnSpc>
              <a:spcBef>
                <a:spcPts val="0"/>
              </a:spcBef>
              <a:spcAft>
                <a:spcPts val="0"/>
              </a:spcAft>
              <a:buNone/>
            </a:pPr>
            <a:endParaRPr sz="1600" b="0" i="0" u="none" strike="noStrike" cap="none">
              <a:solidFill>
                <a:srgbClr val="595959"/>
              </a:solidFill>
              <a:latin typeface="Tahoma"/>
              <a:ea typeface="Tahoma"/>
              <a:cs typeface="Tahoma"/>
              <a:sym typeface="Tahoma"/>
            </a:endParaRPr>
          </a:p>
        </p:txBody>
      </p:sp>
      <p:sp>
        <p:nvSpPr>
          <p:cNvPr id="76" name="Google Shape;76;p3"/>
          <p:cNvSpPr txBox="1"/>
          <p:nvPr/>
        </p:nvSpPr>
        <p:spPr>
          <a:xfrm>
            <a:off x="2994650" y="924050"/>
            <a:ext cx="437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595959"/>
                </a:solidFill>
                <a:latin typeface="Tahoma"/>
                <a:ea typeface="Tahoma"/>
                <a:cs typeface="Tahoma"/>
                <a:sym typeface="Tahoma"/>
              </a:rPr>
              <a:t>To realized this project, we used:</a:t>
            </a:r>
            <a:endParaRPr sz="1600" b="1" i="0" u="none" strike="noStrike" cap="none">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Let’s get a look at the dataset head.</a:t>
            </a:r>
            <a:endParaRPr/>
          </a:p>
        </p:txBody>
      </p:sp>
      <p:sp>
        <p:nvSpPr>
          <p:cNvPr id="82" name="Google Shape;82;p2"/>
          <p:cNvSpPr txBox="1"/>
          <p:nvPr/>
        </p:nvSpPr>
        <p:spPr>
          <a:xfrm>
            <a:off x="1759900" y="3922050"/>
            <a:ext cx="70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83" name="Google Shape;83;p2"/>
          <p:cNvPicPr preferRelativeResize="0"/>
          <p:nvPr/>
        </p:nvPicPr>
        <p:blipFill>
          <a:blip r:embed="rId3">
            <a:alphaModFix/>
          </a:blip>
          <a:stretch>
            <a:fillRect/>
          </a:stretch>
        </p:blipFill>
        <p:spPr>
          <a:xfrm>
            <a:off x="925750" y="870725"/>
            <a:ext cx="8075626" cy="378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eb4979b094_3_17"/>
          <p:cNvSpPr txBox="1">
            <a:spLocks noGrp="1"/>
          </p:cNvSpPr>
          <p:nvPr>
            <p:ph type="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Let’s get a look at the dataset head.</a:t>
            </a:r>
            <a:endParaRPr/>
          </a:p>
        </p:txBody>
      </p:sp>
      <p:sp>
        <p:nvSpPr>
          <p:cNvPr id="89" name="Google Shape;89;geb4979b094_3_17"/>
          <p:cNvSpPr txBox="1"/>
          <p:nvPr/>
        </p:nvSpPr>
        <p:spPr>
          <a:xfrm>
            <a:off x="1759900" y="3922050"/>
            <a:ext cx="70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90" name="Google Shape;90;geb4979b094_3_17"/>
          <p:cNvPicPr preferRelativeResize="0"/>
          <p:nvPr/>
        </p:nvPicPr>
        <p:blipFill>
          <a:blip r:embed="rId3">
            <a:alphaModFix/>
          </a:blip>
          <a:stretch>
            <a:fillRect/>
          </a:stretch>
        </p:blipFill>
        <p:spPr>
          <a:xfrm>
            <a:off x="765750" y="982750"/>
            <a:ext cx="8243225" cy="293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Informations about the dataset</a:t>
            </a:r>
            <a:endParaRPr/>
          </a:p>
        </p:txBody>
      </p:sp>
      <p:sp>
        <p:nvSpPr>
          <p:cNvPr id="96" name="Google Shape;96;p4"/>
          <p:cNvSpPr txBox="1">
            <a:spLocks noGrp="1"/>
          </p:cNvSpPr>
          <p:nvPr>
            <p:ph type="body" idx="2"/>
          </p:nvPr>
        </p:nvSpPr>
        <p:spPr>
          <a:xfrm>
            <a:off x="4709160" y="1499191"/>
            <a:ext cx="3977700" cy="1970100"/>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a:t>In this dataset, we will have to work with 7043 observations , mostly informations about our customers  including payment information, services contract, demographic information, churn status.</a:t>
            </a:r>
            <a:endParaRPr/>
          </a:p>
          <a:p>
            <a:pPr marL="457200" lvl="0" indent="-228600" algn="l" rtl="0">
              <a:lnSpc>
                <a:spcPct val="100000"/>
              </a:lnSpc>
              <a:spcBef>
                <a:spcPts val="0"/>
              </a:spcBef>
              <a:spcAft>
                <a:spcPts val="0"/>
              </a:spcAft>
              <a:buSzPts val="1400"/>
              <a:buNone/>
            </a:pPr>
            <a:r>
              <a:rPr lang="en-US"/>
              <a:t>The customers type is particular senior citizen.</a:t>
            </a:r>
            <a:endParaRPr/>
          </a:p>
        </p:txBody>
      </p:sp>
      <p:pic>
        <p:nvPicPr>
          <p:cNvPr id="97" name="Google Shape;97;p4"/>
          <p:cNvPicPr preferRelativeResize="0"/>
          <p:nvPr/>
        </p:nvPicPr>
        <p:blipFill>
          <a:blip r:embed="rId3">
            <a:alphaModFix/>
          </a:blip>
          <a:stretch>
            <a:fillRect/>
          </a:stretch>
        </p:blipFill>
        <p:spPr>
          <a:xfrm>
            <a:off x="1089450" y="863175"/>
            <a:ext cx="3771200" cy="379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821750" y="303367"/>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the customer churn</a:t>
            </a:r>
            <a:br>
              <a:rPr lang="en-US"/>
            </a:br>
            <a:endParaRPr/>
          </a:p>
        </p:txBody>
      </p:sp>
      <p:sp>
        <p:nvSpPr>
          <p:cNvPr id="103" name="Google Shape;103;p7"/>
          <p:cNvSpPr txBox="1">
            <a:spLocks noGrp="1"/>
          </p:cNvSpPr>
          <p:nvPr>
            <p:ph type="body" idx="1"/>
          </p:nvPr>
        </p:nvSpPr>
        <p:spPr>
          <a:xfrm>
            <a:off x="4918850" y="1393975"/>
            <a:ext cx="3425400" cy="2955300"/>
          </a:xfrm>
          <a:prstGeom prst="rect">
            <a:avLst/>
          </a:prstGeom>
          <a:noFill/>
          <a:ln>
            <a:noFill/>
          </a:ln>
        </p:spPr>
        <p:txBody>
          <a:bodyPr spcFirstLastPara="1" wrap="square" lIns="0" tIns="0" rIns="0" bIns="0" anchor="t" anchorCtr="0">
            <a:spAutoFit/>
          </a:bodyPr>
          <a:lstStyle/>
          <a:p>
            <a:pPr marL="457200" lvl="0" indent="-228600" algn="ctr" rtl="0">
              <a:lnSpc>
                <a:spcPct val="100000"/>
              </a:lnSpc>
              <a:spcBef>
                <a:spcPts val="0"/>
              </a:spcBef>
              <a:spcAft>
                <a:spcPts val="0"/>
              </a:spcAft>
              <a:buSzPts val="1400"/>
              <a:buNone/>
            </a:pPr>
            <a:r>
              <a:rPr lang="en-US"/>
              <a:t>This graph display the number of churn customer that were found. </a:t>
            </a: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r>
              <a:rPr lang="en-US"/>
              <a:t>There was about 1869 Churned customer during the last months. It represents 26.53% of the customers dataset. A rate of 62 customers per day.</a:t>
            </a: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p:txBody>
      </p:sp>
      <p:pic>
        <p:nvPicPr>
          <p:cNvPr id="104" name="Google Shape;104;p7"/>
          <p:cNvPicPr preferRelativeResize="0"/>
          <p:nvPr/>
        </p:nvPicPr>
        <p:blipFill>
          <a:blip r:embed="rId3">
            <a:alphaModFix/>
          </a:blip>
          <a:stretch>
            <a:fillRect/>
          </a:stretch>
        </p:blipFill>
        <p:spPr>
          <a:xfrm>
            <a:off x="821750" y="1261250"/>
            <a:ext cx="4097100" cy="303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36075" y="303375"/>
            <a:ext cx="59763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Financial visualization of the impact of contract terminations.</a:t>
            </a:r>
            <a:endParaRPr/>
          </a:p>
        </p:txBody>
      </p:sp>
      <p:sp>
        <p:nvSpPr>
          <p:cNvPr id="110" name="Google Shape;110;p14"/>
          <p:cNvSpPr txBox="1">
            <a:spLocks noGrp="1"/>
          </p:cNvSpPr>
          <p:nvPr>
            <p:ph type="body" idx="1"/>
          </p:nvPr>
        </p:nvSpPr>
        <p:spPr>
          <a:xfrm>
            <a:off x="5583475" y="1229825"/>
            <a:ext cx="3013200" cy="11205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helps us to visualize the financial Churn impact. Telco loses approximately $2,862,926 per month on a total of $16,056,168. That is a ration of 17.8% of its income.</a:t>
            </a:r>
            <a:endParaRPr/>
          </a:p>
        </p:txBody>
      </p:sp>
      <p:pic>
        <p:nvPicPr>
          <p:cNvPr id="111" name="Google Shape;111;p14"/>
          <p:cNvPicPr preferRelativeResize="0"/>
          <p:nvPr/>
        </p:nvPicPr>
        <p:blipFill>
          <a:blip r:embed="rId3">
            <a:alphaModFix/>
          </a:blip>
          <a:stretch>
            <a:fillRect/>
          </a:stretch>
        </p:blipFill>
        <p:spPr>
          <a:xfrm>
            <a:off x="1948450" y="1102800"/>
            <a:ext cx="3058850" cy="3691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1489</Words>
  <Application>Microsoft Office PowerPoint</Application>
  <PresentationFormat>Affichage à l'écran (16:9)</PresentationFormat>
  <Paragraphs>152</Paragraphs>
  <Slides>25</Slides>
  <Notes>25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Montserrat</vt:lpstr>
      <vt:lpstr>Trebuchet MS</vt:lpstr>
      <vt:lpstr>Tahoma</vt:lpstr>
      <vt:lpstr>Times New Roman</vt:lpstr>
      <vt:lpstr>Office Theme</vt:lpstr>
      <vt:lpstr>Présentation PowerPoint</vt:lpstr>
      <vt:lpstr>Introduction</vt:lpstr>
      <vt:lpstr>Problem</vt:lpstr>
      <vt:lpstr>Présentation PowerPoint</vt:lpstr>
      <vt:lpstr>Let’s get a look at the dataset head.</vt:lpstr>
      <vt:lpstr>Let’s get a look at the dataset head.</vt:lpstr>
      <vt:lpstr>Informations about the dataset</vt:lpstr>
      <vt:lpstr>Summary of the customer churn </vt:lpstr>
      <vt:lpstr>Financial visualization of the impact of contract terminations.</vt:lpstr>
      <vt:lpstr>Summary of Churn Payment Method</vt:lpstr>
      <vt:lpstr>Summary of the Contract Method </vt:lpstr>
      <vt:lpstr>1.How much is churn affecting the business? How big is churn compared to the existing customer base? </vt:lpstr>
      <vt:lpstr>Questions</vt:lpstr>
      <vt:lpstr>Questions</vt:lpstr>
      <vt:lpstr>Questions</vt:lpstr>
      <vt:lpstr>Questions</vt:lpstr>
      <vt:lpstr>Questions</vt:lpstr>
      <vt:lpstr>Questions</vt:lpstr>
      <vt:lpstr> Discussion </vt:lpstr>
      <vt:lpstr>Discussion </vt:lpstr>
      <vt:lpstr>        Proposal Solution 1</vt:lpstr>
      <vt:lpstr>           Proposal solution 1</vt:lpstr>
      <vt:lpstr>        Proposal Solution 2</vt:lpstr>
      <vt:lpstr> 5 -Recommandation</vt:lpstr>
      <vt:lpstr>References &amp; Appendices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Jean-Charles Lalanne</dc:creator>
  <cp:lastModifiedBy>Fritz-G</cp:lastModifiedBy>
  <cp:revision>2</cp:revision>
  <dcterms:created xsi:type="dcterms:W3CDTF">2021-05-25T12:22:41Z</dcterms:created>
  <dcterms:modified xsi:type="dcterms:W3CDTF">2021-08-25T22:42:02Z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