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7" r:id="rId15"/>
  </p:sldIdLst>
  <p:sldSz cx="18288000" cy="10287000"/>
  <p:notesSz cx="6858000" cy="9144000"/>
  <p:embeddedFontLst>
    <p:embeddedFont>
      <p:font typeface="Open Sans Light" panose="020B0604020202020204" charset="0"/>
      <p:regular r:id="rId16"/>
    </p:embeddedFont>
    <p:embeddedFont>
      <p:font typeface="Open Sans Light Bold" panose="020B0604020202020204" charset="0"/>
      <p:regular r:id="rId17"/>
    </p:embeddedFont>
    <p:embeddedFont>
      <p:font typeface="Open Sans" panose="020B0604020202020204" charset="0"/>
      <p:regular r:id="rId18"/>
    </p:embeddedFont>
    <p:embeddedFont>
      <p:font typeface="Inter Bold" panose="020B0604020202020204" charset="0"/>
      <p:regular r:id="rId19"/>
    </p:embeddedFont>
    <p:embeddedFont>
      <p:font typeface="Hammersmith One" panose="020B0604020202020204" charset="0"/>
      <p:regular r:id="rId20"/>
    </p:embeddedFont>
    <p:embeddedFont>
      <p:font typeface="Open Sans Bold" panose="020B0604020202020204" charset="0"/>
      <p:regular r:id="rId21"/>
    </p:embeddedFont>
    <p:embeddedFont>
      <p:font typeface="Calibri" panose="020F0502020204030204" pitchFamily="34" charset="0"/>
      <p:regular r:id="rId22"/>
      <p:bold r:id="rId23"/>
      <p:italic r:id="rId24"/>
      <p:boldItalic r:id="rId25"/>
    </p:embeddedFont>
    <p:embeddedFont>
      <p:font typeface="Open Sans Extra Bold" panose="020B0604020202020204" charset="0"/>
      <p:regular r:id="rId26"/>
    </p:embeddedFont>
    <p:embeddedFont>
      <p:font typeface="Arimo" panose="020B0604020202020204" charset="0"/>
      <p:regular r:id="rId27"/>
    </p:embeddedFont>
    <p:embeddedFont>
      <p:font typeface="Arimo Bold" panose="020B0604020202020204" charset="0"/>
      <p:regular r:id="rId28"/>
    </p:embeddedFont>
    <p:embeddedFont>
      <p:font typeface="Inter"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0" d="100"/>
          <a:sy n="60" d="100"/>
        </p:scale>
        <p:origin x="-370"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6.svg"/><Relationship Id="rId18" Type="http://schemas.openxmlformats.org/officeDocument/2006/relationships/image" Target="../media/image23.png"/><Relationship Id="rId3" Type="http://schemas.openxmlformats.org/officeDocument/2006/relationships/image" Target="../media/image26.svg"/><Relationship Id="rId7" Type="http://schemas.openxmlformats.org/officeDocument/2006/relationships/image" Target="../media/image30.svg"/><Relationship Id="rId12" Type="http://schemas.openxmlformats.org/officeDocument/2006/relationships/image" Target="../media/image20.png"/><Relationship Id="rId17" Type="http://schemas.openxmlformats.org/officeDocument/2006/relationships/image" Target="../media/image40.svg"/><Relationship Id="rId2" Type="http://schemas.openxmlformats.org/officeDocument/2006/relationships/image" Target="../media/image15.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34.svg"/><Relationship Id="rId5" Type="http://schemas.openxmlformats.org/officeDocument/2006/relationships/image" Target="../media/image28.svg"/><Relationship Id="rId15" Type="http://schemas.openxmlformats.org/officeDocument/2006/relationships/image" Target="../media/image38.svg"/><Relationship Id="rId10" Type="http://schemas.openxmlformats.org/officeDocument/2006/relationships/image" Target="../media/image19.png"/><Relationship Id="rId19" Type="http://schemas.openxmlformats.org/officeDocument/2006/relationships/image" Target="../media/image42.svg"/><Relationship Id="rId4" Type="http://schemas.openxmlformats.org/officeDocument/2006/relationships/image" Target="../media/image16.png"/><Relationship Id="rId9" Type="http://schemas.openxmlformats.org/officeDocument/2006/relationships/image" Target="../media/image32.sv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9E79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740085" y="4019239"/>
            <a:ext cx="6943334" cy="5239061"/>
          </a:xfrm>
          <a:prstGeom prst="rect">
            <a:avLst/>
          </a:prstGeom>
        </p:spPr>
      </p:pic>
      <p:sp>
        <p:nvSpPr>
          <p:cNvPr id="3" name="TextBox 3"/>
          <p:cNvSpPr txBox="1"/>
          <p:nvPr/>
        </p:nvSpPr>
        <p:spPr>
          <a:xfrm>
            <a:off x="1028700" y="8362315"/>
            <a:ext cx="1990974" cy="895985"/>
          </a:xfrm>
          <a:prstGeom prst="rect">
            <a:avLst/>
          </a:prstGeom>
        </p:spPr>
        <p:txBody>
          <a:bodyPr lIns="0" tIns="0" rIns="0" bIns="0" rtlCol="0" anchor="t">
            <a:spAutoFit/>
          </a:bodyPr>
          <a:lstStyle/>
          <a:p>
            <a:pPr>
              <a:lnSpc>
                <a:spcPts val="3639"/>
              </a:lnSpc>
            </a:pPr>
            <a:r>
              <a:rPr lang="en-US" sz="2600">
                <a:solidFill>
                  <a:srgbClr val="000000"/>
                </a:solidFill>
                <a:latin typeface="Inter"/>
              </a:rPr>
              <a:t>M</a:t>
            </a:r>
            <a:r>
              <a:rPr lang="en-US" sz="2599">
                <a:solidFill>
                  <a:srgbClr val="000000"/>
                </a:solidFill>
                <a:latin typeface="Inter"/>
              </a:rPr>
              <a:t>onthly </a:t>
            </a:r>
            <a:r>
              <a:rPr lang="en-US" sz="2599">
                <a:solidFill>
                  <a:srgbClr val="000000"/>
                </a:solidFill>
                <a:latin typeface="Inter Bold"/>
              </a:rPr>
              <a:t>report</a:t>
            </a:r>
          </a:p>
        </p:txBody>
      </p:sp>
      <p:sp>
        <p:nvSpPr>
          <p:cNvPr id="4" name="TextBox 4"/>
          <p:cNvSpPr txBox="1"/>
          <p:nvPr/>
        </p:nvSpPr>
        <p:spPr>
          <a:xfrm>
            <a:off x="3862790" y="8362315"/>
            <a:ext cx="5478719" cy="895985"/>
          </a:xfrm>
          <a:prstGeom prst="rect">
            <a:avLst/>
          </a:prstGeom>
        </p:spPr>
        <p:txBody>
          <a:bodyPr lIns="0" tIns="0" rIns="0" bIns="0" rtlCol="0" anchor="t">
            <a:spAutoFit/>
          </a:bodyPr>
          <a:lstStyle/>
          <a:p>
            <a:pPr>
              <a:lnSpc>
                <a:spcPts val="3640"/>
              </a:lnSpc>
            </a:pPr>
            <a:r>
              <a:rPr lang="en-US" sz="2599">
                <a:solidFill>
                  <a:srgbClr val="000000"/>
                </a:solidFill>
                <a:latin typeface="Inter"/>
              </a:rPr>
              <a:t>Prepared by</a:t>
            </a:r>
          </a:p>
          <a:p>
            <a:pPr>
              <a:lnSpc>
                <a:spcPts val="3639"/>
              </a:lnSpc>
            </a:pPr>
            <a:r>
              <a:rPr lang="en-US" sz="2599">
                <a:solidFill>
                  <a:srgbClr val="000000"/>
                </a:solidFill>
                <a:latin typeface="Inter Bold"/>
              </a:rPr>
              <a:t>Fritz Gerald Junior Valcin</a:t>
            </a:r>
          </a:p>
        </p:txBody>
      </p:sp>
      <p:grpSp>
        <p:nvGrpSpPr>
          <p:cNvPr id="5" name="Group 5"/>
          <p:cNvGrpSpPr/>
          <p:nvPr/>
        </p:nvGrpSpPr>
        <p:grpSpPr>
          <a:xfrm>
            <a:off x="1028700" y="1166474"/>
            <a:ext cx="9998607" cy="5958604"/>
            <a:chOff x="0" y="0"/>
            <a:chExt cx="13331476" cy="7944806"/>
          </a:xfrm>
        </p:grpSpPr>
        <p:sp>
          <p:nvSpPr>
            <p:cNvPr id="6" name="TextBox 6"/>
            <p:cNvSpPr txBox="1"/>
            <p:nvPr/>
          </p:nvSpPr>
          <p:spPr>
            <a:xfrm>
              <a:off x="0" y="914085"/>
              <a:ext cx="12328466" cy="7030720"/>
            </a:xfrm>
            <a:prstGeom prst="rect">
              <a:avLst/>
            </a:prstGeom>
          </p:spPr>
          <p:txBody>
            <a:bodyPr lIns="0" tIns="0" rIns="0" bIns="0" rtlCol="0" anchor="t">
              <a:spAutoFit/>
            </a:bodyPr>
            <a:lstStyle/>
            <a:p>
              <a:pPr>
                <a:lnSpc>
                  <a:spcPts val="11519"/>
                </a:lnSpc>
              </a:pPr>
              <a:r>
                <a:rPr lang="en-US" sz="9600">
                  <a:solidFill>
                    <a:srgbClr val="000000"/>
                  </a:solidFill>
                  <a:latin typeface="Hammersmith One"/>
                </a:rPr>
                <a:t>Analysis of food price variations in Haiti</a:t>
              </a:r>
            </a:p>
            <a:p>
              <a:pPr>
                <a:lnSpc>
                  <a:spcPts val="6960"/>
                </a:lnSpc>
              </a:pPr>
              <a:r>
                <a:rPr lang="en-US" sz="9600">
                  <a:solidFill>
                    <a:srgbClr val="877240"/>
                  </a:solidFill>
                  <a:latin typeface="Hammersmith One"/>
                </a:rPr>
                <a:t>Ayiti Analytics </a:t>
              </a:r>
            </a:p>
          </p:txBody>
        </p:sp>
        <p:sp>
          <p:nvSpPr>
            <p:cNvPr id="7" name="TextBox 7"/>
            <p:cNvSpPr txBox="1"/>
            <p:nvPr/>
          </p:nvSpPr>
          <p:spPr>
            <a:xfrm>
              <a:off x="0" y="-66675"/>
              <a:ext cx="13331476" cy="676275"/>
            </a:xfrm>
            <a:prstGeom prst="rect">
              <a:avLst/>
            </a:prstGeom>
          </p:spPr>
          <p:txBody>
            <a:bodyPr lIns="0" tIns="0" rIns="0" bIns="0" rtlCol="0" anchor="t">
              <a:spAutoFit/>
            </a:bodyPr>
            <a:lstStyle/>
            <a:p>
              <a:pPr>
                <a:lnSpc>
                  <a:spcPts val="4200"/>
                </a:lnSpc>
              </a:pPr>
              <a:r>
                <a:rPr lang="en-US" sz="3000">
                  <a:solidFill>
                    <a:srgbClr val="000000"/>
                  </a:solidFill>
                  <a:latin typeface="Inter"/>
                </a:rPr>
                <a:t>Food price from 2005 to 2021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1" r="151" b="689"/>
          <a:stretch>
            <a:fillRect/>
          </a:stretch>
        </p:blipFill>
        <p:spPr>
          <a:xfrm>
            <a:off x="0" y="0"/>
            <a:ext cx="18288000" cy="6762823"/>
          </a:xfrm>
          <a:prstGeom prst="rect">
            <a:avLst/>
          </a:prstGeom>
        </p:spPr>
      </p:pic>
      <p:sp>
        <p:nvSpPr>
          <p:cNvPr id="3" name="TextBox 3"/>
          <p:cNvSpPr txBox="1"/>
          <p:nvPr/>
        </p:nvSpPr>
        <p:spPr>
          <a:xfrm>
            <a:off x="0" y="7011980"/>
            <a:ext cx="12550378" cy="178625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Imported and local food prices evolve in the same way, the gourdes price of local food and imported food increase in the same way, one appears on the other.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sp>
        <p:nvSpPr>
          <p:cNvPr id="2" name="TextBox 2"/>
          <p:cNvSpPr txBox="1"/>
          <p:nvPr/>
        </p:nvSpPr>
        <p:spPr>
          <a:xfrm>
            <a:off x="797442" y="2739670"/>
            <a:ext cx="16693116" cy="5365116"/>
          </a:xfrm>
          <a:prstGeom prst="rect">
            <a:avLst/>
          </a:prstGeom>
        </p:spPr>
        <p:txBody>
          <a:bodyPr lIns="0" tIns="0" rIns="0" bIns="0" rtlCol="0" anchor="t">
            <a:spAutoFit/>
          </a:bodyPr>
          <a:lstStyle/>
          <a:p>
            <a:pPr algn="ctr">
              <a:lnSpc>
                <a:spcPts val="5179"/>
              </a:lnSpc>
            </a:pPr>
            <a:r>
              <a:rPr lang="en-US" sz="3699">
                <a:solidFill>
                  <a:srgbClr val="000000"/>
                </a:solidFill>
                <a:latin typeface="Open Sans Light Bold"/>
              </a:rPr>
              <a:t>The problem with the Haitian economy in relation to rice is that first of all the national dish is rice. Almost the entire population eats rice, or consumes it on a regular basis. </a:t>
            </a:r>
          </a:p>
          <a:p>
            <a:pPr algn="ctr">
              <a:lnSpc>
                <a:spcPts val="5459"/>
              </a:lnSpc>
            </a:pPr>
            <a:r>
              <a:rPr lang="en-US" sz="1699">
                <a:solidFill>
                  <a:srgbClr val="000000"/>
                </a:solidFill>
                <a:latin typeface="Arimo Bold"/>
              </a:rPr>
              <a:t>After analyzing the data, we notice that the price of rice keeps increasing, and when analyzing other variables such as the price of petrol, or the exchange rate, they increase along with the price of food. This represents a serious problem because wages take longer to increase than inflation in the economy.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6" r="275" b="1378"/>
          <a:stretch>
            <a:fillRect/>
          </a:stretch>
        </p:blipFill>
        <p:spPr>
          <a:xfrm>
            <a:off x="0" y="1028700"/>
            <a:ext cx="18288000" cy="6608099"/>
          </a:xfrm>
          <a:prstGeom prst="rect">
            <a:avLst/>
          </a:prstGeom>
        </p:spPr>
      </p:pic>
      <p:sp>
        <p:nvSpPr>
          <p:cNvPr id="3" name="TextBox 3"/>
          <p:cNvSpPr txBox="1"/>
          <p:nvPr/>
        </p:nvSpPr>
        <p:spPr>
          <a:xfrm>
            <a:off x="0" y="257175"/>
            <a:ext cx="8617573" cy="771525"/>
          </a:xfrm>
          <a:prstGeom prst="rect">
            <a:avLst/>
          </a:prstGeom>
        </p:spPr>
        <p:txBody>
          <a:bodyPr lIns="0" tIns="0" rIns="0" bIns="0" rtlCol="0" anchor="t">
            <a:spAutoFit/>
          </a:bodyPr>
          <a:lstStyle/>
          <a:p>
            <a:pPr algn="ctr">
              <a:lnSpc>
                <a:spcPts val="6000"/>
              </a:lnSpc>
              <a:spcBef>
                <a:spcPct val="0"/>
              </a:spcBef>
            </a:pPr>
            <a:r>
              <a:rPr lang="en-US" sz="5000">
                <a:solidFill>
                  <a:srgbClr val="000000"/>
                </a:solidFill>
                <a:latin typeface="Inter"/>
              </a:rPr>
              <a:t>Imported food analysis</a:t>
            </a:r>
          </a:p>
        </p:txBody>
      </p:sp>
      <p:sp>
        <p:nvSpPr>
          <p:cNvPr id="4" name="TextBox 4"/>
          <p:cNvSpPr txBox="1"/>
          <p:nvPr/>
        </p:nvSpPr>
        <p:spPr>
          <a:xfrm>
            <a:off x="181506" y="8373991"/>
            <a:ext cx="16602104" cy="884309"/>
          </a:xfrm>
          <a:prstGeom prst="rect">
            <a:avLst/>
          </a:prstGeom>
        </p:spPr>
        <p:txBody>
          <a:bodyPr lIns="0" tIns="0" rIns="0" bIns="0" rtlCol="0" anchor="t">
            <a:spAutoFit/>
          </a:bodyPr>
          <a:lstStyle/>
          <a:p>
            <a:pPr algn="ctr">
              <a:lnSpc>
                <a:spcPts val="7271"/>
              </a:lnSpc>
            </a:pPr>
            <a:r>
              <a:rPr lang="en-US" sz="5194">
                <a:solidFill>
                  <a:srgbClr val="000000"/>
                </a:solidFill>
                <a:latin typeface="Open Sans"/>
              </a:rPr>
              <a:t>The prices of all imported products increase over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0" y="1990725"/>
            <a:ext cx="18288000" cy="4129336"/>
          </a:xfrm>
          <a:prstGeom prst="rect">
            <a:avLst/>
          </a:prstGeom>
        </p:spPr>
        <p:txBody>
          <a:bodyPr lIns="0" tIns="0" rIns="0" bIns="0" rtlCol="0" anchor="t">
            <a:spAutoFit/>
          </a:bodyPr>
          <a:lstStyle/>
          <a:p>
            <a:pPr algn="ctr">
              <a:lnSpc>
                <a:spcPts val="4559"/>
              </a:lnSpc>
              <a:spcBef>
                <a:spcPct val="0"/>
              </a:spcBef>
            </a:pPr>
            <a:endParaRPr lang="en-US" sz="3799" dirty="0">
              <a:solidFill>
                <a:srgbClr val="000000"/>
              </a:solidFill>
              <a:latin typeface="Inter"/>
            </a:endParaRPr>
          </a:p>
          <a:p>
            <a:pPr algn="ctr">
              <a:lnSpc>
                <a:spcPts val="4559"/>
              </a:lnSpc>
              <a:spcBef>
                <a:spcPct val="0"/>
              </a:spcBef>
            </a:pPr>
            <a:r>
              <a:rPr lang="en-US" sz="3799" dirty="0">
                <a:solidFill>
                  <a:srgbClr val="000000"/>
                </a:solidFill>
                <a:latin typeface="Inter"/>
              </a:rPr>
              <a:t>- A court </a:t>
            </a:r>
            <a:r>
              <a:rPr lang="en-US" sz="3799" dirty="0" err="1">
                <a:solidFill>
                  <a:srgbClr val="000000"/>
                </a:solidFill>
                <a:latin typeface="Inter"/>
              </a:rPr>
              <a:t>terme</a:t>
            </a:r>
            <a:r>
              <a:rPr lang="en-US" sz="3799" dirty="0">
                <a:solidFill>
                  <a:srgbClr val="000000"/>
                </a:solidFill>
                <a:latin typeface="Inter"/>
              </a:rPr>
              <a:t>: </a:t>
            </a:r>
            <a:r>
              <a:rPr lang="en-US" sz="3799" dirty="0" err="1">
                <a:solidFill>
                  <a:srgbClr val="000000"/>
                </a:solidFill>
                <a:latin typeface="Inter"/>
              </a:rPr>
              <a:t>subventionner</a:t>
            </a:r>
            <a:r>
              <a:rPr lang="en-US" sz="3799" dirty="0">
                <a:solidFill>
                  <a:srgbClr val="000000"/>
                </a:solidFill>
                <a:latin typeface="Inter"/>
              </a:rPr>
              <a:t> le </a:t>
            </a:r>
            <a:r>
              <a:rPr lang="en-US" sz="3799" dirty="0" err="1">
                <a:solidFill>
                  <a:srgbClr val="000000"/>
                </a:solidFill>
                <a:latin typeface="Inter"/>
              </a:rPr>
              <a:t>riz</a:t>
            </a:r>
            <a:r>
              <a:rPr lang="en-US" sz="3799" dirty="0">
                <a:solidFill>
                  <a:srgbClr val="000000"/>
                </a:solidFill>
                <a:latin typeface="Inter"/>
              </a:rPr>
              <a:t> </a:t>
            </a:r>
            <a:r>
              <a:rPr lang="en-US" sz="3799" dirty="0" err="1">
                <a:solidFill>
                  <a:srgbClr val="000000"/>
                </a:solidFill>
                <a:latin typeface="Inter"/>
              </a:rPr>
              <a:t>etranger</a:t>
            </a:r>
            <a:r>
              <a:rPr lang="en-US" sz="3799" dirty="0">
                <a:solidFill>
                  <a:srgbClr val="000000"/>
                </a:solidFill>
                <a:latin typeface="Inter"/>
              </a:rPr>
              <a:t>, </a:t>
            </a:r>
            <a:r>
              <a:rPr lang="en-US" sz="3799" dirty="0" err="1">
                <a:solidFill>
                  <a:srgbClr val="000000"/>
                </a:solidFill>
                <a:latin typeface="Inter"/>
              </a:rPr>
              <a:t>stimuler</a:t>
            </a:r>
            <a:r>
              <a:rPr lang="en-US" sz="3799" dirty="0">
                <a:solidFill>
                  <a:srgbClr val="000000"/>
                </a:solidFill>
                <a:latin typeface="Inter"/>
              </a:rPr>
              <a:t> la production de </a:t>
            </a:r>
            <a:r>
              <a:rPr lang="en-US" sz="3799" dirty="0" err="1">
                <a:solidFill>
                  <a:srgbClr val="000000"/>
                </a:solidFill>
                <a:latin typeface="Inter"/>
              </a:rPr>
              <a:t>riz</a:t>
            </a:r>
            <a:r>
              <a:rPr lang="en-US" sz="3799" dirty="0">
                <a:solidFill>
                  <a:srgbClr val="000000"/>
                </a:solidFill>
                <a:latin typeface="Inter"/>
              </a:rPr>
              <a:t> national</a:t>
            </a:r>
          </a:p>
          <a:p>
            <a:pPr algn="ctr">
              <a:lnSpc>
                <a:spcPts val="4559"/>
              </a:lnSpc>
              <a:spcBef>
                <a:spcPct val="0"/>
              </a:spcBef>
            </a:pPr>
            <a:endParaRPr lang="en-US" sz="3799" dirty="0">
              <a:solidFill>
                <a:srgbClr val="000000"/>
              </a:solidFill>
              <a:latin typeface="Inter"/>
            </a:endParaRPr>
          </a:p>
          <a:p>
            <a:pPr algn="ctr">
              <a:lnSpc>
                <a:spcPts val="4559"/>
              </a:lnSpc>
              <a:spcBef>
                <a:spcPct val="0"/>
              </a:spcBef>
            </a:pPr>
            <a:r>
              <a:rPr lang="en-US" sz="3799" dirty="0">
                <a:solidFill>
                  <a:srgbClr val="000000"/>
                </a:solidFill>
                <a:latin typeface="Inter"/>
              </a:rPr>
              <a:t>- A </a:t>
            </a:r>
            <a:r>
              <a:rPr lang="en-US" sz="3799" dirty="0" err="1">
                <a:solidFill>
                  <a:srgbClr val="000000"/>
                </a:solidFill>
                <a:latin typeface="Inter"/>
              </a:rPr>
              <a:t>moyen</a:t>
            </a:r>
            <a:r>
              <a:rPr lang="en-US" sz="3799" dirty="0">
                <a:solidFill>
                  <a:srgbClr val="000000"/>
                </a:solidFill>
                <a:latin typeface="Inter"/>
              </a:rPr>
              <a:t> et long </a:t>
            </a:r>
            <a:r>
              <a:rPr lang="en-US" sz="3799" dirty="0" err="1">
                <a:solidFill>
                  <a:srgbClr val="000000"/>
                </a:solidFill>
                <a:latin typeface="Inter"/>
              </a:rPr>
              <a:t>terme</a:t>
            </a:r>
            <a:r>
              <a:rPr lang="en-US" sz="3799" dirty="0">
                <a:solidFill>
                  <a:srgbClr val="000000"/>
                </a:solidFill>
                <a:latin typeface="Inter"/>
              </a:rPr>
              <a:t>: </a:t>
            </a:r>
            <a:r>
              <a:rPr lang="en-US" sz="3799" dirty="0" err="1">
                <a:solidFill>
                  <a:srgbClr val="000000"/>
                </a:solidFill>
                <a:latin typeface="Inter"/>
              </a:rPr>
              <a:t>produire</a:t>
            </a:r>
            <a:r>
              <a:rPr lang="en-US" sz="3799" dirty="0">
                <a:solidFill>
                  <a:srgbClr val="000000"/>
                </a:solidFill>
                <a:latin typeface="Inter"/>
              </a:rPr>
              <a:t> le </a:t>
            </a:r>
            <a:r>
              <a:rPr lang="en-US" sz="3799" dirty="0" err="1">
                <a:solidFill>
                  <a:srgbClr val="000000"/>
                </a:solidFill>
                <a:latin typeface="Inter"/>
              </a:rPr>
              <a:t>riz</a:t>
            </a:r>
            <a:r>
              <a:rPr lang="en-US" sz="3799" dirty="0">
                <a:solidFill>
                  <a:srgbClr val="000000"/>
                </a:solidFill>
                <a:latin typeface="Inter"/>
              </a:rPr>
              <a:t> national, dresser des </a:t>
            </a:r>
            <a:r>
              <a:rPr lang="en-US" sz="3799" dirty="0" err="1">
                <a:solidFill>
                  <a:srgbClr val="000000"/>
                </a:solidFill>
                <a:latin typeface="Inter"/>
              </a:rPr>
              <a:t>barrieres</a:t>
            </a:r>
            <a:r>
              <a:rPr lang="en-US" sz="3799" dirty="0">
                <a:solidFill>
                  <a:srgbClr val="000000"/>
                </a:solidFill>
                <a:latin typeface="Inter"/>
              </a:rPr>
              <a:t> </a:t>
            </a:r>
            <a:r>
              <a:rPr lang="en-US" sz="3799" dirty="0" err="1">
                <a:solidFill>
                  <a:srgbClr val="000000"/>
                </a:solidFill>
                <a:latin typeface="Inter"/>
              </a:rPr>
              <a:t>tarifaires</a:t>
            </a:r>
            <a:r>
              <a:rPr lang="en-US" sz="3799" dirty="0">
                <a:solidFill>
                  <a:srgbClr val="000000"/>
                </a:solidFill>
                <a:latin typeface="Inter"/>
              </a:rPr>
              <a:t> a la </a:t>
            </a:r>
            <a:r>
              <a:rPr lang="en-US" sz="3799" dirty="0" err="1">
                <a:solidFill>
                  <a:srgbClr val="000000"/>
                </a:solidFill>
                <a:latin typeface="Inter"/>
              </a:rPr>
              <a:t>douane</a:t>
            </a:r>
            <a:r>
              <a:rPr lang="en-US" sz="3799" dirty="0">
                <a:solidFill>
                  <a:srgbClr val="000000"/>
                </a:solidFill>
                <a:latin typeface="Inter"/>
              </a:rPr>
              <a:t> </a:t>
            </a:r>
            <a:r>
              <a:rPr lang="en-US" sz="3799" dirty="0" err="1">
                <a:solidFill>
                  <a:srgbClr val="000000"/>
                </a:solidFill>
                <a:latin typeface="Inter"/>
              </a:rPr>
              <a:t>contre</a:t>
            </a:r>
            <a:r>
              <a:rPr lang="en-US" sz="3799" dirty="0">
                <a:solidFill>
                  <a:srgbClr val="000000"/>
                </a:solidFill>
                <a:latin typeface="Inter"/>
              </a:rPr>
              <a:t> le </a:t>
            </a:r>
            <a:r>
              <a:rPr lang="en-US" sz="3799" dirty="0" err="1">
                <a:solidFill>
                  <a:srgbClr val="000000"/>
                </a:solidFill>
                <a:latin typeface="Inter"/>
              </a:rPr>
              <a:t>riz</a:t>
            </a:r>
            <a:r>
              <a:rPr lang="en-US" sz="3799" dirty="0">
                <a:solidFill>
                  <a:srgbClr val="000000"/>
                </a:solidFill>
                <a:latin typeface="Inter"/>
              </a:rPr>
              <a:t> </a:t>
            </a:r>
            <a:r>
              <a:rPr lang="en-US" sz="3799" dirty="0" err="1">
                <a:solidFill>
                  <a:srgbClr val="000000"/>
                </a:solidFill>
                <a:latin typeface="Inter"/>
              </a:rPr>
              <a:t>etranger</a:t>
            </a:r>
            <a:endParaRPr lang="en-US" sz="3799" dirty="0">
              <a:solidFill>
                <a:srgbClr val="000000"/>
              </a:solidFill>
              <a:latin typeface="Inter"/>
            </a:endParaRPr>
          </a:p>
          <a:p>
            <a:pPr algn="ctr">
              <a:lnSpc>
                <a:spcPts val="4559"/>
              </a:lnSpc>
              <a:spcBef>
                <a:spcPct val="0"/>
              </a:spcBef>
            </a:pPr>
            <a:endParaRPr lang="en-US" sz="3799" dirty="0">
              <a:solidFill>
                <a:srgbClr val="000000"/>
              </a:solidFill>
              <a:latin typeface="Inter"/>
            </a:endParaRPr>
          </a:p>
        </p:txBody>
      </p:sp>
      <p:sp>
        <p:nvSpPr>
          <p:cNvPr id="3" name="TextBox 3"/>
          <p:cNvSpPr txBox="1"/>
          <p:nvPr/>
        </p:nvSpPr>
        <p:spPr>
          <a:xfrm>
            <a:off x="0" y="77470"/>
            <a:ext cx="5834846" cy="885190"/>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Recommendation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4559310" y="6868223"/>
            <a:ext cx="2557277" cy="151111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1300176" y="6658991"/>
            <a:ext cx="2557277" cy="1929582"/>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8041043" y="6617145"/>
            <a:ext cx="2557277" cy="2013275"/>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4559310" y="4357718"/>
            <a:ext cx="2557277" cy="1627358"/>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1300176" y="4313547"/>
            <a:ext cx="2557277" cy="1725000"/>
          </a:xfrm>
          <a:prstGeom prst="rect">
            <a:avLst/>
          </a:prstGeom>
        </p:spPr>
      </p:pic>
      <p:pic>
        <p:nvPicPr>
          <p:cNvPr id="7" name="Picture 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8041043" y="4304248"/>
            <a:ext cx="2557277" cy="1734299"/>
          </a:xfrm>
          <a:prstGeom prst="rect">
            <a:avLst/>
          </a:prstGeom>
        </p:spPr>
      </p:pic>
      <p:pic>
        <p:nvPicPr>
          <p:cNvPr id="8" name="Picture 8"/>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8041043" y="1656581"/>
            <a:ext cx="2557277" cy="2069070"/>
          </a:xfrm>
          <a:prstGeom prst="rect">
            <a:avLst/>
          </a:prstGeom>
        </p:spPr>
      </p:pic>
      <p:pic>
        <p:nvPicPr>
          <p:cNvPr id="9" name="Picture 9"/>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11300176" y="1656581"/>
            <a:ext cx="2557277" cy="1943531"/>
          </a:xfrm>
          <a:prstGeom prst="rect">
            <a:avLst/>
          </a:prstGeom>
        </p:spPr>
      </p:pic>
      <p:pic>
        <p:nvPicPr>
          <p:cNvPr id="10" name="Picture 10"/>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14559310" y="1656581"/>
            <a:ext cx="2557277" cy="1864488"/>
          </a:xfrm>
          <a:prstGeom prst="rect">
            <a:avLst/>
          </a:prstGeom>
        </p:spPr>
      </p:pic>
      <p:sp>
        <p:nvSpPr>
          <p:cNvPr id="11" name="AutoShape 11"/>
          <p:cNvSpPr/>
          <p:nvPr/>
        </p:nvSpPr>
        <p:spPr>
          <a:xfrm>
            <a:off x="-74257" y="-533400"/>
            <a:ext cx="7442201" cy="11353800"/>
          </a:xfrm>
          <a:prstGeom prst="rect">
            <a:avLst/>
          </a:prstGeom>
          <a:solidFill>
            <a:srgbClr val="89E798"/>
          </a:solidFill>
        </p:spPr>
      </p:sp>
      <p:sp>
        <p:nvSpPr>
          <p:cNvPr id="12" name="TextBox 12"/>
          <p:cNvSpPr txBox="1"/>
          <p:nvPr/>
        </p:nvSpPr>
        <p:spPr>
          <a:xfrm>
            <a:off x="1061980" y="1028700"/>
            <a:ext cx="5516056" cy="2743200"/>
          </a:xfrm>
          <a:prstGeom prst="rect">
            <a:avLst/>
          </a:prstGeom>
        </p:spPr>
        <p:txBody>
          <a:bodyPr lIns="0" tIns="0" rIns="0" bIns="0" rtlCol="0" anchor="t">
            <a:spAutoFit/>
          </a:bodyPr>
          <a:lstStyle/>
          <a:p>
            <a:pPr>
              <a:lnSpc>
                <a:spcPts val="10800"/>
              </a:lnSpc>
            </a:pPr>
            <a:r>
              <a:rPr lang="en-US" sz="9000" dirty="0">
                <a:solidFill>
                  <a:srgbClr val="094850"/>
                </a:solidFill>
                <a:latin typeface="Hammersmith One"/>
              </a:rPr>
              <a:t>Resource </a:t>
            </a:r>
          </a:p>
          <a:p>
            <a:pPr>
              <a:lnSpc>
                <a:spcPts val="10800"/>
              </a:lnSpc>
            </a:pPr>
            <a:r>
              <a:rPr lang="en-US" sz="9000" dirty="0">
                <a:solidFill>
                  <a:srgbClr val="FFFFFF"/>
                </a:solidFill>
                <a:latin typeface="Hammersmith One"/>
              </a:rPr>
              <a:t>Page</a:t>
            </a:r>
          </a:p>
        </p:txBody>
      </p:sp>
      <p:pic>
        <p:nvPicPr>
          <p:cNvPr id="14" name="Picture 15"/>
          <p:cNvPicPr>
            <a:picLocks noChangeAspect="1"/>
          </p:cNvPicPr>
          <p:nvPr/>
        </p:nvPicPr>
        <p:blipFill>
          <a:blip r:embed="rId20"/>
          <a:srcRect t="21910" b="13487"/>
          <a:stretch>
            <a:fillRect/>
          </a:stretch>
        </p:blipFill>
        <p:spPr>
          <a:xfrm>
            <a:off x="-37129" y="4018335"/>
            <a:ext cx="7367943" cy="39445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2096068"/>
            <a:chOff x="0" y="0"/>
            <a:chExt cx="21640800" cy="2794758"/>
          </a:xfrm>
        </p:grpSpPr>
        <p:sp>
          <p:nvSpPr>
            <p:cNvPr id="3" name="TextBox 3"/>
            <p:cNvSpPr txBox="1"/>
            <p:nvPr/>
          </p:nvSpPr>
          <p:spPr>
            <a:xfrm>
              <a:off x="0" y="0"/>
              <a:ext cx="21640800" cy="1828800"/>
            </a:xfrm>
            <a:prstGeom prst="rect">
              <a:avLst/>
            </a:prstGeom>
          </p:spPr>
          <p:txBody>
            <a:bodyPr lIns="0" tIns="0" rIns="0" bIns="0" rtlCol="0" anchor="t">
              <a:spAutoFit/>
            </a:bodyPr>
            <a:lstStyle/>
            <a:p>
              <a:pPr marL="0" lvl="0" indent="0" algn="l">
                <a:lnSpc>
                  <a:spcPts val="10800"/>
                </a:lnSpc>
                <a:spcBef>
                  <a:spcPct val="0"/>
                </a:spcBef>
              </a:pPr>
              <a:r>
                <a:rPr lang="en-US" sz="9000">
                  <a:solidFill>
                    <a:srgbClr val="094850"/>
                  </a:solidFill>
                  <a:latin typeface="Hammersmith One"/>
                </a:rPr>
                <a:t>Matters on the project</a:t>
              </a:r>
            </a:p>
          </p:txBody>
        </p:sp>
        <p:sp>
          <p:nvSpPr>
            <p:cNvPr id="4" name="TextBox 4"/>
            <p:cNvSpPr txBox="1"/>
            <p:nvPr/>
          </p:nvSpPr>
          <p:spPr>
            <a:xfrm>
              <a:off x="0" y="2053924"/>
              <a:ext cx="21640800" cy="740833"/>
            </a:xfrm>
            <a:prstGeom prst="rect">
              <a:avLst/>
            </a:prstGeom>
          </p:spPr>
          <p:txBody>
            <a:bodyPr lIns="0" tIns="0" rIns="0" bIns="0" rtlCol="0" anchor="t">
              <a:spAutoFit/>
            </a:bodyPr>
            <a:lstStyle/>
            <a:p>
              <a:pPr marL="0" lvl="0" indent="0" algn="l">
                <a:lnSpc>
                  <a:spcPts val="4550"/>
                </a:lnSpc>
                <a:spcBef>
                  <a:spcPct val="0"/>
                </a:spcBef>
              </a:pPr>
              <a:r>
                <a:rPr lang="en-US" sz="3500">
                  <a:solidFill>
                    <a:srgbClr val="000000"/>
                  </a:solidFill>
                  <a:latin typeface="Inter"/>
                </a:rPr>
                <a:t>A brief look on the project</a:t>
              </a: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28700" y="4320922"/>
            <a:ext cx="6805909" cy="4937378"/>
          </a:xfrm>
          <a:prstGeom prst="rect">
            <a:avLst/>
          </a:prstGeom>
        </p:spPr>
      </p:pic>
      <p:sp>
        <p:nvSpPr>
          <p:cNvPr id="6" name="TextBox 6"/>
          <p:cNvSpPr txBox="1"/>
          <p:nvPr/>
        </p:nvSpPr>
        <p:spPr>
          <a:xfrm>
            <a:off x="11317897" y="7968011"/>
            <a:ext cx="5224726" cy="428001"/>
          </a:xfrm>
          <a:prstGeom prst="rect">
            <a:avLst/>
          </a:prstGeom>
        </p:spPr>
        <p:txBody>
          <a:bodyPr lIns="0" tIns="0" rIns="0" bIns="0" rtlCol="0" anchor="t">
            <a:spAutoFit/>
          </a:bodyPr>
          <a:lstStyle/>
          <a:p>
            <a:pPr>
              <a:lnSpc>
                <a:spcPts val="3406"/>
              </a:lnSpc>
            </a:pPr>
            <a:r>
              <a:rPr lang="en-US" sz="2433">
                <a:solidFill>
                  <a:srgbClr val="000000"/>
                </a:solidFill>
                <a:latin typeface="Inter"/>
              </a:rPr>
              <a:t>model</a:t>
            </a:r>
          </a:p>
        </p:txBody>
      </p:sp>
      <p:sp>
        <p:nvSpPr>
          <p:cNvPr id="7" name="TextBox 7"/>
          <p:cNvSpPr txBox="1"/>
          <p:nvPr/>
        </p:nvSpPr>
        <p:spPr>
          <a:xfrm>
            <a:off x="11317897" y="3827489"/>
            <a:ext cx="5224726" cy="428001"/>
          </a:xfrm>
          <a:prstGeom prst="rect">
            <a:avLst/>
          </a:prstGeom>
        </p:spPr>
        <p:txBody>
          <a:bodyPr lIns="0" tIns="0" rIns="0" bIns="0" rtlCol="0" anchor="t">
            <a:spAutoFit/>
          </a:bodyPr>
          <a:lstStyle/>
          <a:p>
            <a:pPr>
              <a:lnSpc>
                <a:spcPts val="3406"/>
              </a:lnSpc>
            </a:pPr>
            <a:r>
              <a:rPr lang="en-US" sz="2433">
                <a:solidFill>
                  <a:srgbClr val="000000"/>
                </a:solidFill>
                <a:latin typeface="Inter"/>
              </a:rPr>
              <a:t>Objective</a:t>
            </a:r>
          </a:p>
        </p:txBody>
      </p:sp>
      <p:sp>
        <p:nvSpPr>
          <p:cNvPr id="8" name="TextBox 8"/>
          <p:cNvSpPr txBox="1"/>
          <p:nvPr/>
        </p:nvSpPr>
        <p:spPr>
          <a:xfrm>
            <a:off x="10507242" y="3827489"/>
            <a:ext cx="635253" cy="424567"/>
          </a:xfrm>
          <a:prstGeom prst="rect">
            <a:avLst/>
          </a:prstGeom>
        </p:spPr>
        <p:txBody>
          <a:bodyPr lIns="0" tIns="0" rIns="0" bIns="0" rtlCol="0" anchor="t">
            <a:spAutoFit/>
          </a:bodyPr>
          <a:lstStyle/>
          <a:p>
            <a:pPr>
              <a:lnSpc>
                <a:spcPts val="3406"/>
              </a:lnSpc>
            </a:pPr>
            <a:r>
              <a:rPr lang="en-US" sz="2433">
                <a:solidFill>
                  <a:srgbClr val="000000"/>
                </a:solidFill>
                <a:latin typeface="Inter Bold"/>
              </a:rPr>
              <a:t>01</a:t>
            </a:r>
          </a:p>
        </p:txBody>
      </p:sp>
      <p:sp>
        <p:nvSpPr>
          <p:cNvPr id="9" name="TextBox 9"/>
          <p:cNvSpPr txBox="1"/>
          <p:nvPr/>
        </p:nvSpPr>
        <p:spPr>
          <a:xfrm>
            <a:off x="10507242" y="6311803"/>
            <a:ext cx="635253" cy="424567"/>
          </a:xfrm>
          <a:prstGeom prst="rect">
            <a:avLst/>
          </a:prstGeom>
        </p:spPr>
        <p:txBody>
          <a:bodyPr lIns="0" tIns="0" rIns="0" bIns="0" rtlCol="0" anchor="t">
            <a:spAutoFit/>
          </a:bodyPr>
          <a:lstStyle/>
          <a:p>
            <a:pPr>
              <a:lnSpc>
                <a:spcPts val="3406"/>
              </a:lnSpc>
            </a:pPr>
            <a:r>
              <a:rPr lang="en-US" sz="2433">
                <a:solidFill>
                  <a:srgbClr val="000000"/>
                </a:solidFill>
                <a:latin typeface="Inter Bold"/>
              </a:rPr>
              <a:t>04</a:t>
            </a:r>
          </a:p>
        </p:txBody>
      </p:sp>
      <p:sp>
        <p:nvSpPr>
          <p:cNvPr id="10" name="TextBox 10"/>
          <p:cNvSpPr txBox="1"/>
          <p:nvPr/>
        </p:nvSpPr>
        <p:spPr>
          <a:xfrm>
            <a:off x="10507242" y="4655594"/>
            <a:ext cx="635253" cy="424567"/>
          </a:xfrm>
          <a:prstGeom prst="rect">
            <a:avLst/>
          </a:prstGeom>
        </p:spPr>
        <p:txBody>
          <a:bodyPr lIns="0" tIns="0" rIns="0" bIns="0" rtlCol="0" anchor="t">
            <a:spAutoFit/>
          </a:bodyPr>
          <a:lstStyle/>
          <a:p>
            <a:pPr>
              <a:lnSpc>
                <a:spcPts val="3406"/>
              </a:lnSpc>
            </a:pPr>
            <a:r>
              <a:rPr lang="en-US" sz="2433">
                <a:solidFill>
                  <a:srgbClr val="000000"/>
                </a:solidFill>
                <a:latin typeface="Inter Bold"/>
              </a:rPr>
              <a:t>02</a:t>
            </a:r>
          </a:p>
        </p:txBody>
      </p:sp>
      <p:sp>
        <p:nvSpPr>
          <p:cNvPr id="11" name="TextBox 11"/>
          <p:cNvSpPr txBox="1"/>
          <p:nvPr/>
        </p:nvSpPr>
        <p:spPr>
          <a:xfrm>
            <a:off x="10507242" y="7139907"/>
            <a:ext cx="635253" cy="424567"/>
          </a:xfrm>
          <a:prstGeom prst="rect">
            <a:avLst/>
          </a:prstGeom>
        </p:spPr>
        <p:txBody>
          <a:bodyPr lIns="0" tIns="0" rIns="0" bIns="0" rtlCol="0" anchor="t">
            <a:spAutoFit/>
          </a:bodyPr>
          <a:lstStyle/>
          <a:p>
            <a:pPr>
              <a:lnSpc>
                <a:spcPts val="3406"/>
              </a:lnSpc>
            </a:pPr>
            <a:r>
              <a:rPr lang="en-US" sz="2433">
                <a:solidFill>
                  <a:srgbClr val="000000"/>
                </a:solidFill>
                <a:latin typeface="Inter Bold"/>
              </a:rPr>
              <a:t>05</a:t>
            </a:r>
          </a:p>
        </p:txBody>
      </p:sp>
      <p:sp>
        <p:nvSpPr>
          <p:cNvPr id="12" name="TextBox 12"/>
          <p:cNvSpPr txBox="1"/>
          <p:nvPr/>
        </p:nvSpPr>
        <p:spPr>
          <a:xfrm>
            <a:off x="10507242" y="5483698"/>
            <a:ext cx="635253" cy="424567"/>
          </a:xfrm>
          <a:prstGeom prst="rect">
            <a:avLst/>
          </a:prstGeom>
        </p:spPr>
        <p:txBody>
          <a:bodyPr lIns="0" tIns="0" rIns="0" bIns="0" rtlCol="0" anchor="t">
            <a:spAutoFit/>
          </a:bodyPr>
          <a:lstStyle/>
          <a:p>
            <a:pPr>
              <a:lnSpc>
                <a:spcPts val="3406"/>
              </a:lnSpc>
            </a:pPr>
            <a:r>
              <a:rPr lang="en-US" sz="2433">
                <a:solidFill>
                  <a:srgbClr val="000000"/>
                </a:solidFill>
                <a:latin typeface="Inter Bold"/>
              </a:rPr>
              <a:t>03</a:t>
            </a:r>
          </a:p>
        </p:txBody>
      </p:sp>
      <p:sp>
        <p:nvSpPr>
          <p:cNvPr id="13" name="TextBox 13"/>
          <p:cNvSpPr txBox="1"/>
          <p:nvPr/>
        </p:nvSpPr>
        <p:spPr>
          <a:xfrm>
            <a:off x="10507242" y="7968011"/>
            <a:ext cx="635253" cy="424567"/>
          </a:xfrm>
          <a:prstGeom prst="rect">
            <a:avLst/>
          </a:prstGeom>
        </p:spPr>
        <p:txBody>
          <a:bodyPr lIns="0" tIns="0" rIns="0" bIns="0" rtlCol="0" anchor="t">
            <a:spAutoFit/>
          </a:bodyPr>
          <a:lstStyle/>
          <a:p>
            <a:pPr>
              <a:lnSpc>
                <a:spcPts val="3406"/>
              </a:lnSpc>
            </a:pPr>
            <a:r>
              <a:rPr lang="en-US" sz="2433">
                <a:solidFill>
                  <a:srgbClr val="000000"/>
                </a:solidFill>
                <a:latin typeface="Inter Bold"/>
              </a:rPr>
              <a:t>06</a:t>
            </a:r>
          </a:p>
        </p:txBody>
      </p:sp>
      <p:sp>
        <p:nvSpPr>
          <p:cNvPr id="14" name="TextBox 14"/>
          <p:cNvSpPr txBox="1"/>
          <p:nvPr/>
        </p:nvSpPr>
        <p:spPr>
          <a:xfrm>
            <a:off x="11317897" y="5483698"/>
            <a:ext cx="5224726" cy="428001"/>
          </a:xfrm>
          <a:prstGeom prst="rect">
            <a:avLst/>
          </a:prstGeom>
        </p:spPr>
        <p:txBody>
          <a:bodyPr lIns="0" tIns="0" rIns="0" bIns="0" rtlCol="0" anchor="t">
            <a:spAutoFit/>
          </a:bodyPr>
          <a:lstStyle/>
          <a:p>
            <a:pPr>
              <a:lnSpc>
                <a:spcPts val="3406"/>
              </a:lnSpc>
            </a:pPr>
            <a:r>
              <a:rPr lang="en-US" sz="2433">
                <a:solidFill>
                  <a:srgbClr val="000000"/>
                </a:solidFill>
                <a:latin typeface="Inter"/>
              </a:rPr>
              <a:t>Data source</a:t>
            </a:r>
          </a:p>
        </p:txBody>
      </p:sp>
      <p:sp>
        <p:nvSpPr>
          <p:cNvPr id="15" name="TextBox 15"/>
          <p:cNvSpPr txBox="1"/>
          <p:nvPr/>
        </p:nvSpPr>
        <p:spPr>
          <a:xfrm>
            <a:off x="11317897" y="4655594"/>
            <a:ext cx="5224726" cy="428001"/>
          </a:xfrm>
          <a:prstGeom prst="rect">
            <a:avLst/>
          </a:prstGeom>
        </p:spPr>
        <p:txBody>
          <a:bodyPr lIns="0" tIns="0" rIns="0" bIns="0" rtlCol="0" anchor="t">
            <a:spAutoFit/>
          </a:bodyPr>
          <a:lstStyle/>
          <a:p>
            <a:pPr>
              <a:lnSpc>
                <a:spcPts val="3406"/>
              </a:lnSpc>
            </a:pPr>
            <a:r>
              <a:rPr lang="en-US" sz="2433">
                <a:solidFill>
                  <a:srgbClr val="000000"/>
                </a:solidFill>
                <a:latin typeface="Inter"/>
              </a:rPr>
              <a:t>Hypothesis</a:t>
            </a:r>
          </a:p>
        </p:txBody>
      </p:sp>
      <p:sp>
        <p:nvSpPr>
          <p:cNvPr id="16" name="TextBox 16"/>
          <p:cNvSpPr txBox="1"/>
          <p:nvPr/>
        </p:nvSpPr>
        <p:spPr>
          <a:xfrm>
            <a:off x="11317897" y="6311803"/>
            <a:ext cx="5224726" cy="428001"/>
          </a:xfrm>
          <a:prstGeom prst="rect">
            <a:avLst/>
          </a:prstGeom>
        </p:spPr>
        <p:txBody>
          <a:bodyPr lIns="0" tIns="0" rIns="0" bIns="0" rtlCol="0" anchor="t">
            <a:spAutoFit/>
          </a:bodyPr>
          <a:lstStyle/>
          <a:p>
            <a:pPr>
              <a:lnSpc>
                <a:spcPts val="3406"/>
              </a:lnSpc>
            </a:pPr>
            <a:r>
              <a:rPr lang="en-US" sz="2433">
                <a:solidFill>
                  <a:srgbClr val="000000"/>
                </a:solidFill>
                <a:latin typeface="Inter"/>
              </a:rPr>
              <a:t>Data cleaning</a:t>
            </a:r>
          </a:p>
        </p:txBody>
      </p:sp>
      <p:sp>
        <p:nvSpPr>
          <p:cNvPr id="17" name="TextBox 17"/>
          <p:cNvSpPr txBox="1"/>
          <p:nvPr/>
        </p:nvSpPr>
        <p:spPr>
          <a:xfrm>
            <a:off x="11317897" y="7139907"/>
            <a:ext cx="5224726" cy="428001"/>
          </a:xfrm>
          <a:prstGeom prst="rect">
            <a:avLst/>
          </a:prstGeom>
        </p:spPr>
        <p:txBody>
          <a:bodyPr lIns="0" tIns="0" rIns="0" bIns="0" rtlCol="0" anchor="t">
            <a:spAutoFit/>
          </a:bodyPr>
          <a:lstStyle/>
          <a:p>
            <a:pPr>
              <a:lnSpc>
                <a:spcPts val="3406"/>
              </a:lnSpc>
            </a:pPr>
            <a:r>
              <a:rPr lang="en-US" sz="2433">
                <a:solidFill>
                  <a:srgbClr val="000000"/>
                </a:solidFill>
                <a:latin typeface="Inter"/>
              </a:rPr>
              <a:t>Data analysis</a:t>
            </a:r>
          </a:p>
        </p:txBody>
      </p:sp>
      <p:sp>
        <p:nvSpPr>
          <p:cNvPr id="18" name="AutoShape 18"/>
          <p:cNvSpPr/>
          <p:nvPr/>
        </p:nvSpPr>
        <p:spPr>
          <a:xfrm>
            <a:off x="10507242" y="4520816"/>
            <a:ext cx="6035381" cy="0"/>
          </a:xfrm>
          <a:prstGeom prst="line">
            <a:avLst/>
          </a:prstGeom>
          <a:ln w="9525" cap="flat">
            <a:solidFill>
              <a:srgbClr val="000000"/>
            </a:solidFill>
            <a:prstDash val="solid"/>
            <a:headEnd type="none" w="sm" len="sm"/>
            <a:tailEnd type="none" w="sm" len="sm"/>
          </a:ln>
        </p:spPr>
      </p:sp>
      <p:sp>
        <p:nvSpPr>
          <p:cNvPr id="19" name="AutoShape 19"/>
          <p:cNvSpPr/>
          <p:nvPr/>
        </p:nvSpPr>
        <p:spPr>
          <a:xfrm>
            <a:off x="10507242" y="5348920"/>
            <a:ext cx="6035381" cy="0"/>
          </a:xfrm>
          <a:prstGeom prst="line">
            <a:avLst/>
          </a:prstGeom>
          <a:ln w="9525" cap="flat">
            <a:solidFill>
              <a:srgbClr val="000000"/>
            </a:solidFill>
            <a:prstDash val="solid"/>
            <a:headEnd type="none" w="sm" len="sm"/>
            <a:tailEnd type="none" w="sm" len="sm"/>
          </a:ln>
        </p:spPr>
      </p:sp>
      <p:sp>
        <p:nvSpPr>
          <p:cNvPr id="20" name="AutoShape 20"/>
          <p:cNvSpPr/>
          <p:nvPr/>
        </p:nvSpPr>
        <p:spPr>
          <a:xfrm>
            <a:off x="10507242" y="6177025"/>
            <a:ext cx="6035381" cy="0"/>
          </a:xfrm>
          <a:prstGeom prst="line">
            <a:avLst/>
          </a:prstGeom>
          <a:ln w="9525" cap="flat">
            <a:solidFill>
              <a:srgbClr val="000000"/>
            </a:solidFill>
            <a:prstDash val="solid"/>
            <a:headEnd type="none" w="sm" len="sm"/>
            <a:tailEnd type="none" w="sm" len="sm"/>
          </a:ln>
        </p:spPr>
      </p:sp>
      <p:sp>
        <p:nvSpPr>
          <p:cNvPr id="21" name="AutoShape 21"/>
          <p:cNvSpPr/>
          <p:nvPr/>
        </p:nvSpPr>
        <p:spPr>
          <a:xfrm>
            <a:off x="10507242" y="7005129"/>
            <a:ext cx="6035381" cy="0"/>
          </a:xfrm>
          <a:prstGeom prst="line">
            <a:avLst/>
          </a:prstGeom>
          <a:ln w="9525" cap="flat">
            <a:solidFill>
              <a:srgbClr val="000000"/>
            </a:solidFill>
            <a:prstDash val="solid"/>
            <a:headEnd type="none" w="sm" len="sm"/>
            <a:tailEnd type="none" w="sm" len="sm"/>
          </a:ln>
        </p:spPr>
      </p:sp>
      <p:sp>
        <p:nvSpPr>
          <p:cNvPr id="22" name="AutoShape 22"/>
          <p:cNvSpPr/>
          <p:nvPr/>
        </p:nvSpPr>
        <p:spPr>
          <a:xfrm>
            <a:off x="10507242" y="7833233"/>
            <a:ext cx="6035381" cy="0"/>
          </a:xfrm>
          <a:prstGeom prst="line">
            <a:avLst/>
          </a:prstGeom>
          <a:ln w="9525" cap="flat">
            <a:solidFill>
              <a:srgbClr val="000000"/>
            </a:solidFill>
            <a:prstDash val="solid"/>
            <a:headEnd type="none" w="sm" len="sm"/>
            <a:tailEnd type="none" w="sm" len="sm"/>
          </a:ln>
        </p:spPr>
      </p:sp>
      <p:sp>
        <p:nvSpPr>
          <p:cNvPr id="23" name="TextBox 23"/>
          <p:cNvSpPr txBox="1"/>
          <p:nvPr/>
        </p:nvSpPr>
        <p:spPr>
          <a:xfrm>
            <a:off x="11317897" y="8730174"/>
            <a:ext cx="4831646" cy="390575"/>
          </a:xfrm>
          <a:prstGeom prst="rect">
            <a:avLst/>
          </a:prstGeom>
        </p:spPr>
        <p:txBody>
          <a:bodyPr lIns="0" tIns="0" rIns="0" bIns="0" rtlCol="0" anchor="t">
            <a:spAutoFit/>
          </a:bodyPr>
          <a:lstStyle/>
          <a:p>
            <a:pPr>
              <a:lnSpc>
                <a:spcPts val="3150"/>
              </a:lnSpc>
            </a:pPr>
            <a:r>
              <a:rPr lang="en-US" sz="2250">
                <a:solidFill>
                  <a:srgbClr val="000000"/>
                </a:solidFill>
                <a:latin typeface="Inter"/>
              </a:rPr>
              <a:t>Reflexion</a:t>
            </a:r>
          </a:p>
        </p:txBody>
      </p:sp>
      <p:sp>
        <p:nvSpPr>
          <p:cNvPr id="24" name="TextBox 24"/>
          <p:cNvSpPr txBox="1"/>
          <p:nvPr/>
        </p:nvSpPr>
        <p:spPr>
          <a:xfrm>
            <a:off x="10507242" y="8535224"/>
            <a:ext cx="635253" cy="428001"/>
          </a:xfrm>
          <a:prstGeom prst="rect">
            <a:avLst/>
          </a:prstGeom>
        </p:spPr>
        <p:txBody>
          <a:bodyPr lIns="0" tIns="0" rIns="0" bIns="0" rtlCol="0" anchor="t">
            <a:spAutoFit/>
          </a:bodyPr>
          <a:lstStyle/>
          <a:p>
            <a:pPr>
              <a:lnSpc>
                <a:spcPts val="3406"/>
              </a:lnSpc>
            </a:pPr>
            <a:r>
              <a:rPr lang="en-US" sz="2433">
                <a:solidFill>
                  <a:srgbClr val="000000"/>
                </a:solidFill>
                <a:latin typeface="Inter Bold"/>
              </a:rPr>
              <a:t>07</a:t>
            </a:r>
          </a:p>
        </p:txBody>
      </p:sp>
      <p:sp>
        <p:nvSpPr>
          <p:cNvPr id="25" name="AutoShape 25"/>
          <p:cNvSpPr/>
          <p:nvPr/>
        </p:nvSpPr>
        <p:spPr>
          <a:xfrm>
            <a:off x="10507242" y="8582716"/>
            <a:ext cx="6035381"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a:off x="0" y="0"/>
            <a:ext cx="8176812" cy="10287000"/>
          </a:xfrm>
          <a:prstGeom prst="rect">
            <a:avLst/>
          </a:prstGeom>
          <a:solidFill>
            <a:srgbClr val="89E798"/>
          </a:solidFill>
        </p:spPr>
      </p:sp>
      <p:pic>
        <p:nvPicPr>
          <p:cNvPr id="3" name="Picture 3"/>
          <p:cNvPicPr>
            <a:picLocks noChangeAspect="1"/>
          </p:cNvPicPr>
          <p:nvPr/>
        </p:nvPicPr>
        <p:blipFill>
          <a:blip r:embed="rId2"/>
          <a:srcRect l="10292" r="4601"/>
          <a:stretch>
            <a:fillRect/>
          </a:stretch>
        </p:blipFill>
        <p:spPr>
          <a:xfrm>
            <a:off x="0" y="5511503"/>
            <a:ext cx="8176812" cy="3746797"/>
          </a:xfrm>
          <a:prstGeom prst="rect">
            <a:avLst/>
          </a:prstGeom>
        </p:spPr>
      </p:pic>
      <p:sp>
        <p:nvSpPr>
          <p:cNvPr id="4" name="TextBox 4"/>
          <p:cNvSpPr txBox="1"/>
          <p:nvPr/>
        </p:nvSpPr>
        <p:spPr>
          <a:xfrm>
            <a:off x="1028700" y="1028700"/>
            <a:ext cx="6261523" cy="1371600"/>
          </a:xfrm>
          <a:prstGeom prst="rect">
            <a:avLst/>
          </a:prstGeom>
        </p:spPr>
        <p:txBody>
          <a:bodyPr lIns="0" tIns="0" rIns="0" bIns="0" rtlCol="0" anchor="t">
            <a:spAutoFit/>
          </a:bodyPr>
          <a:lstStyle/>
          <a:p>
            <a:pPr>
              <a:lnSpc>
                <a:spcPts val="10800"/>
              </a:lnSpc>
            </a:pPr>
            <a:r>
              <a:rPr lang="en-US" sz="9000">
                <a:solidFill>
                  <a:srgbClr val="000000"/>
                </a:solidFill>
                <a:latin typeface="Hammersmith One"/>
              </a:rPr>
              <a:t>Objective</a:t>
            </a:r>
          </a:p>
        </p:txBody>
      </p:sp>
      <p:sp>
        <p:nvSpPr>
          <p:cNvPr id="5" name="TextBox 5"/>
          <p:cNvSpPr txBox="1"/>
          <p:nvPr/>
        </p:nvSpPr>
        <p:spPr>
          <a:xfrm>
            <a:off x="10384505" y="-366058"/>
            <a:ext cx="7659832" cy="9624358"/>
          </a:xfrm>
          <a:prstGeom prst="rect">
            <a:avLst/>
          </a:prstGeom>
        </p:spPr>
        <p:txBody>
          <a:bodyPr lIns="0" tIns="0" rIns="0" bIns="0" rtlCol="0" anchor="t">
            <a:spAutoFit/>
          </a:bodyPr>
          <a:lstStyle/>
          <a:p>
            <a:pPr>
              <a:lnSpc>
                <a:spcPts val="6379"/>
              </a:lnSpc>
            </a:pPr>
            <a:endParaRPr/>
          </a:p>
          <a:p>
            <a:pPr marL="1059459" lvl="1" indent="-529730">
              <a:lnSpc>
                <a:spcPts val="6379"/>
              </a:lnSpc>
              <a:buFont typeface="Arial"/>
              <a:buChar char="•"/>
            </a:pPr>
            <a:r>
              <a:rPr lang="en-US" sz="4907">
                <a:solidFill>
                  <a:srgbClr val="000000"/>
                </a:solidFill>
                <a:latin typeface="Inter Bold"/>
              </a:rPr>
              <a:t>Search for the trend of the price evolution</a:t>
            </a:r>
          </a:p>
          <a:p>
            <a:pPr marL="1059459" lvl="1" indent="-529730">
              <a:lnSpc>
                <a:spcPts val="6379"/>
              </a:lnSpc>
              <a:buFont typeface="Arial"/>
              <a:buChar char="•"/>
            </a:pPr>
            <a:r>
              <a:rPr lang="en-US" sz="4907">
                <a:solidFill>
                  <a:srgbClr val="000000"/>
                </a:solidFill>
                <a:latin typeface="Inter Bold"/>
              </a:rPr>
              <a:t>Understand the factors that influence the price of food</a:t>
            </a:r>
          </a:p>
          <a:p>
            <a:pPr marL="1059459" lvl="1" indent="-529730">
              <a:lnSpc>
                <a:spcPts val="6379"/>
              </a:lnSpc>
              <a:buFont typeface="Arial"/>
              <a:buChar char="•"/>
            </a:pPr>
            <a:r>
              <a:rPr lang="en-US" sz="4907">
                <a:solidFill>
                  <a:srgbClr val="000000"/>
                </a:solidFill>
                <a:latin typeface="Inter Bold"/>
              </a:rPr>
              <a:t>Look for ways to lower prices</a:t>
            </a:r>
          </a:p>
          <a:p>
            <a:pPr marL="1059459" lvl="1" indent="-529730">
              <a:lnSpc>
                <a:spcPts val="6379"/>
              </a:lnSpc>
              <a:buFont typeface="Arial"/>
              <a:buChar char="•"/>
            </a:pPr>
            <a:r>
              <a:rPr lang="en-US" sz="4907">
                <a:solidFill>
                  <a:srgbClr val="000000"/>
                </a:solidFill>
                <a:latin typeface="Inter Bold"/>
              </a:rPr>
              <a:t>Predicting the price of rice in Port-au-Prince with ADL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2440" b="7624"/>
          <a:stretch>
            <a:fillRect/>
          </a:stretch>
        </p:blipFill>
        <p:spPr>
          <a:xfrm>
            <a:off x="333714" y="2937352"/>
            <a:ext cx="6722200" cy="4412297"/>
          </a:xfrm>
          <a:prstGeom prst="rect">
            <a:avLst/>
          </a:prstGeom>
        </p:spPr>
      </p:pic>
      <p:sp>
        <p:nvSpPr>
          <p:cNvPr id="3" name="TextBox 3"/>
          <p:cNvSpPr txBox="1"/>
          <p:nvPr/>
        </p:nvSpPr>
        <p:spPr>
          <a:xfrm>
            <a:off x="740735" y="342900"/>
            <a:ext cx="8115300" cy="1371600"/>
          </a:xfrm>
          <a:prstGeom prst="rect">
            <a:avLst/>
          </a:prstGeom>
        </p:spPr>
        <p:txBody>
          <a:bodyPr lIns="0" tIns="0" rIns="0" bIns="0" rtlCol="0" anchor="t">
            <a:spAutoFit/>
          </a:bodyPr>
          <a:lstStyle/>
          <a:p>
            <a:pPr>
              <a:lnSpc>
                <a:spcPts val="10800"/>
              </a:lnSpc>
            </a:pPr>
            <a:r>
              <a:rPr lang="en-US" sz="9000">
                <a:solidFill>
                  <a:srgbClr val="89E798"/>
                </a:solidFill>
                <a:latin typeface="Hammersmith One"/>
              </a:rPr>
              <a:t>Data</a:t>
            </a:r>
          </a:p>
        </p:txBody>
      </p:sp>
      <p:sp>
        <p:nvSpPr>
          <p:cNvPr id="4" name="TextBox 4"/>
          <p:cNvSpPr txBox="1"/>
          <p:nvPr/>
        </p:nvSpPr>
        <p:spPr>
          <a:xfrm>
            <a:off x="8035377" y="2122039"/>
            <a:ext cx="10252623" cy="7235762"/>
          </a:xfrm>
          <a:prstGeom prst="rect">
            <a:avLst/>
          </a:prstGeom>
        </p:spPr>
        <p:txBody>
          <a:bodyPr lIns="0" tIns="0" rIns="0" bIns="0" rtlCol="0" anchor="t">
            <a:spAutoFit/>
          </a:bodyPr>
          <a:lstStyle/>
          <a:p>
            <a:pPr marL="735141" lvl="1" indent="-367571">
              <a:lnSpc>
                <a:spcPts val="4426"/>
              </a:lnSpc>
              <a:buFont typeface="Arial"/>
              <a:buChar char="•"/>
            </a:pPr>
            <a:r>
              <a:rPr lang="en-US" sz="3405">
                <a:solidFill>
                  <a:srgbClr val="000000"/>
                </a:solidFill>
                <a:latin typeface="Inter"/>
              </a:rPr>
              <a:t>Retrieval of data on:</a:t>
            </a:r>
          </a:p>
          <a:p>
            <a:pPr marL="1470282" lvl="2" indent="-490094">
              <a:lnSpc>
                <a:spcPts val="4426"/>
              </a:lnSpc>
              <a:buFont typeface="Arial"/>
              <a:buChar char="⚬"/>
            </a:pPr>
            <a:r>
              <a:rPr lang="en-US" sz="2160">
                <a:solidFill>
                  <a:srgbClr val="000000"/>
                </a:solidFill>
                <a:latin typeface="Arimo"/>
              </a:rPr>
              <a:t>The price of food in different municipalities in the country from 2005 to 2021.(site:</a:t>
            </a:r>
            <a:r>
              <a:rPr lang="en-US" sz="2160" u="sng">
                <a:solidFill>
                  <a:srgbClr val="000000"/>
                </a:solidFill>
                <a:latin typeface="Arimo"/>
              </a:rPr>
              <a:t>https://data.humdata.org/dataset/wfp-food-prices-for-haiti</a:t>
            </a:r>
            <a:r>
              <a:rPr lang="en-US" sz="2160">
                <a:solidFill>
                  <a:srgbClr val="000000"/>
                </a:solidFill>
                <a:latin typeface="Arimo"/>
              </a:rPr>
              <a:t>, file:</a:t>
            </a:r>
            <a:r>
              <a:rPr lang="en-US" sz="2160" u="sng">
                <a:solidFill>
                  <a:srgbClr val="000000"/>
                </a:solidFill>
                <a:latin typeface="Arimo"/>
              </a:rPr>
              <a:t>wfp_food_prices_hti (1)</a:t>
            </a:r>
            <a:r>
              <a:rPr lang="en-US" sz="2160">
                <a:solidFill>
                  <a:srgbClr val="000000"/>
                </a:solidFill>
                <a:latin typeface="Arimo"/>
              </a:rPr>
              <a:t>)     </a:t>
            </a:r>
          </a:p>
          <a:p>
            <a:pPr marL="1470282" lvl="2" indent="-490094">
              <a:lnSpc>
                <a:spcPts val="4426"/>
              </a:lnSpc>
              <a:buFont typeface="Arial"/>
              <a:buChar char="⚬"/>
            </a:pPr>
            <a:r>
              <a:rPr lang="en-US" sz="2160">
                <a:solidFill>
                  <a:srgbClr val="000000"/>
                </a:solidFill>
                <a:latin typeface="Arimo"/>
              </a:rPr>
              <a:t>The price of fuel during this period (file : </a:t>
            </a:r>
            <a:r>
              <a:rPr lang="en-US" sz="2160" u="sng">
                <a:solidFill>
                  <a:srgbClr val="000000"/>
                </a:solidFill>
                <a:latin typeface="Arimo"/>
              </a:rPr>
              <a:t>https://docs.google.com/spreadsheets/d/1nbVAoaKjWFuFaci0ioH_rIirsOLD_89JowmkX0wB9HM/edit#gid=1457867413</a:t>
            </a:r>
            <a:r>
              <a:rPr lang="en-US" sz="2160">
                <a:solidFill>
                  <a:srgbClr val="000000"/>
                </a:solidFill>
                <a:latin typeface="Arimo"/>
              </a:rPr>
              <a:t>)</a:t>
            </a:r>
          </a:p>
          <a:p>
            <a:pPr>
              <a:lnSpc>
                <a:spcPts val="4426"/>
              </a:lnSpc>
            </a:pPr>
            <a:r>
              <a:rPr lang="en-US" sz="2160">
                <a:solidFill>
                  <a:srgbClr val="000000"/>
                </a:solidFill>
                <a:latin typeface="Arimo"/>
              </a:rPr>
              <a:t>The exchange rate of the US dollar during this period (file:</a:t>
            </a:r>
            <a:r>
              <a:rPr lang="en-US" sz="2160" u="sng">
                <a:solidFill>
                  <a:srgbClr val="000000"/>
                </a:solidFill>
                <a:latin typeface="Arimo"/>
              </a:rPr>
              <a:t>HTG=X</a:t>
            </a:r>
            <a:r>
              <a:rPr lang="en-US" sz="2160">
                <a:solidFill>
                  <a:srgbClr val="000000"/>
                </a:solidFill>
                <a:latin typeface="Arimo"/>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a:off x="9144000" y="0"/>
            <a:ext cx="9144000" cy="10287000"/>
          </a:xfrm>
          <a:prstGeom prst="rect">
            <a:avLst/>
          </a:prstGeom>
          <a:solidFill>
            <a:srgbClr val="89E798"/>
          </a:solidFill>
        </p:spPr>
      </p:sp>
      <p:sp>
        <p:nvSpPr>
          <p:cNvPr id="3" name="TextBox 3"/>
          <p:cNvSpPr txBox="1"/>
          <p:nvPr/>
        </p:nvSpPr>
        <p:spPr>
          <a:xfrm>
            <a:off x="9144000" y="9888"/>
            <a:ext cx="9358932" cy="610227"/>
          </a:xfrm>
          <a:prstGeom prst="rect">
            <a:avLst/>
          </a:prstGeom>
        </p:spPr>
        <p:txBody>
          <a:bodyPr lIns="0" tIns="0" rIns="0" bIns="0" rtlCol="0" anchor="t">
            <a:spAutoFit/>
          </a:bodyPr>
          <a:lstStyle/>
          <a:p>
            <a:pPr algn="ctr">
              <a:lnSpc>
                <a:spcPts val="2695"/>
              </a:lnSpc>
            </a:pPr>
            <a:endParaRPr/>
          </a:p>
          <a:p>
            <a:pPr algn="ctr">
              <a:lnSpc>
                <a:spcPts val="2275"/>
              </a:lnSpc>
            </a:pPr>
            <a:endParaRPr/>
          </a:p>
        </p:txBody>
      </p:sp>
      <p:sp>
        <p:nvSpPr>
          <p:cNvPr id="4" name="TextBox 4"/>
          <p:cNvSpPr txBox="1"/>
          <p:nvPr/>
        </p:nvSpPr>
        <p:spPr>
          <a:xfrm>
            <a:off x="2847580" y="-66675"/>
            <a:ext cx="9525" cy="582295"/>
          </a:xfrm>
          <a:prstGeom prst="rect">
            <a:avLst/>
          </a:prstGeom>
        </p:spPr>
        <p:txBody>
          <a:bodyPr lIns="0" tIns="0" rIns="0" bIns="0" rtlCol="0" anchor="t">
            <a:spAutoFit/>
          </a:bodyPr>
          <a:lstStyle/>
          <a:p>
            <a:pPr algn="ctr">
              <a:lnSpc>
                <a:spcPts val="4759"/>
              </a:lnSpc>
            </a:pPr>
            <a:endParaRPr/>
          </a:p>
        </p:txBody>
      </p:sp>
      <p:sp>
        <p:nvSpPr>
          <p:cNvPr id="5" name="TextBox 5"/>
          <p:cNvSpPr txBox="1"/>
          <p:nvPr/>
        </p:nvSpPr>
        <p:spPr>
          <a:xfrm>
            <a:off x="0" y="-95250"/>
            <a:ext cx="9144000" cy="3651250"/>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Total imported product:</a:t>
            </a:r>
          </a:p>
          <a:p>
            <a:pPr algn="ctr">
              <a:lnSpc>
                <a:spcPts val="7279"/>
              </a:lnSpc>
            </a:pPr>
            <a:r>
              <a:rPr lang="en-US" sz="5199">
                <a:solidFill>
                  <a:srgbClr val="000000"/>
                </a:solidFill>
                <a:latin typeface="Open Sans"/>
              </a:rPr>
              <a:t>-Beans -Maize Meal - Oil -pasta -Rice -Sorghum -Sugar -Wheat flour </a:t>
            </a:r>
          </a:p>
        </p:txBody>
      </p:sp>
      <p:sp>
        <p:nvSpPr>
          <p:cNvPr id="6" name="TextBox 6"/>
          <p:cNvSpPr txBox="1"/>
          <p:nvPr/>
        </p:nvSpPr>
        <p:spPr>
          <a:xfrm>
            <a:off x="0" y="5846067"/>
            <a:ext cx="9144000" cy="1807210"/>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Total local product:</a:t>
            </a:r>
          </a:p>
          <a:p>
            <a:pPr algn="ctr">
              <a:lnSpc>
                <a:spcPts val="7279"/>
              </a:lnSpc>
            </a:pPr>
            <a:r>
              <a:rPr lang="en-US" sz="5199">
                <a:solidFill>
                  <a:srgbClr val="000000"/>
                </a:solidFill>
                <a:latin typeface="Open Sans"/>
              </a:rPr>
              <a:t>-Maize Meal -Rice  </a:t>
            </a:r>
          </a:p>
        </p:txBody>
      </p:sp>
      <p:sp>
        <p:nvSpPr>
          <p:cNvPr id="7" name="AutoShape 7"/>
          <p:cNvSpPr/>
          <p:nvPr/>
        </p:nvSpPr>
        <p:spPr>
          <a:xfrm>
            <a:off x="365776" y="6749672"/>
            <a:ext cx="8102331" cy="0"/>
          </a:xfrm>
          <a:prstGeom prst="line">
            <a:avLst/>
          </a:prstGeom>
          <a:ln w="47625" cap="rnd">
            <a:solidFill>
              <a:srgbClr val="000000"/>
            </a:solidFill>
            <a:prstDash val="solid"/>
            <a:headEnd type="none" w="sm" len="sm"/>
            <a:tailEnd type="none" w="sm" len="sm"/>
          </a:ln>
        </p:spPr>
      </p:sp>
      <p:sp>
        <p:nvSpPr>
          <p:cNvPr id="8" name="AutoShape 8"/>
          <p:cNvSpPr/>
          <p:nvPr/>
        </p:nvSpPr>
        <p:spPr>
          <a:xfrm>
            <a:off x="520834" y="895985"/>
            <a:ext cx="8102331" cy="0"/>
          </a:xfrm>
          <a:prstGeom prst="line">
            <a:avLst/>
          </a:prstGeom>
          <a:ln w="47625" cap="rnd">
            <a:solidFill>
              <a:srgbClr val="000000"/>
            </a:solidFill>
            <a:prstDash val="solid"/>
            <a:headEnd type="none" w="sm" len="sm"/>
            <a:tailEnd type="none" w="sm" len="sm"/>
          </a:ln>
        </p:spPr>
      </p:sp>
      <p:sp>
        <p:nvSpPr>
          <p:cNvPr id="9" name="TextBox 9"/>
          <p:cNvSpPr txBox="1"/>
          <p:nvPr/>
        </p:nvSpPr>
        <p:spPr>
          <a:xfrm>
            <a:off x="9144000" y="95885"/>
            <a:ext cx="2569607" cy="15335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Plan</a:t>
            </a:r>
          </a:p>
        </p:txBody>
      </p:sp>
      <p:sp>
        <p:nvSpPr>
          <p:cNvPr id="10" name="TextBox 10"/>
          <p:cNvSpPr txBox="1"/>
          <p:nvPr/>
        </p:nvSpPr>
        <p:spPr>
          <a:xfrm>
            <a:off x="9564579" y="7448331"/>
            <a:ext cx="8302841" cy="2838559"/>
          </a:xfrm>
          <a:prstGeom prst="rect">
            <a:avLst/>
          </a:prstGeom>
        </p:spPr>
        <p:txBody>
          <a:bodyPr lIns="0" tIns="0" rIns="0" bIns="0" rtlCol="0" anchor="t">
            <a:spAutoFit/>
          </a:bodyPr>
          <a:lstStyle/>
          <a:p>
            <a:pPr algn="ctr">
              <a:lnSpc>
                <a:spcPts val="5664"/>
              </a:lnSpc>
            </a:pPr>
            <a:r>
              <a:rPr lang="en-US" sz="4045" u="sng">
                <a:solidFill>
                  <a:srgbClr val="000000"/>
                </a:solidFill>
                <a:latin typeface="Open Sans Light"/>
              </a:rPr>
              <a:t>We will use only the price in gourdes instead of the two prices (gourdes and US dollars) to avoid multicolinearity.</a:t>
            </a:r>
          </a:p>
        </p:txBody>
      </p:sp>
      <p:sp>
        <p:nvSpPr>
          <p:cNvPr id="11" name="TextBox 11"/>
          <p:cNvSpPr txBox="1"/>
          <p:nvPr/>
        </p:nvSpPr>
        <p:spPr>
          <a:xfrm>
            <a:off x="9144000" y="1711325"/>
            <a:ext cx="9144000" cy="5085972"/>
          </a:xfrm>
          <a:prstGeom prst="rect">
            <a:avLst/>
          </a:prstGeom>
        </p:spPr>
        <p:txBody>
          <a:bodyPr lIns="0" tIns="0" rIns="0" bIns="0" rtlCol="0" anchor="t">
            <a:spAutoFit/>
          </a:bodyPr>
          <a:lstStyle/>
          <a:p>
            <a:pPr algn="ctr">
              <a:lnSpc>
                <a:spcPts val="4900"/>
              </a:lnSpc>
            </a:pPr>
            <a:r>
              <a:rPr lang="en-US" sz="3500">
                <a:solidFill>
                  <a:srgbClr val="000000"/>
                </a:solidFill>
                <a:latin typeface="Open Sans"/>
              </a:rPr>
              <a:t>-Product X product analysis</a:t>
            </a:r>
          </a:p>
          <a:p>
            <a:pPr algn="ctr">
              <a:lnSpc>
                <a:spcPts val="4900"/>
              </a:lnSpc>
            </a:pPr>
            <a:r>
              <a:rPr lang="en-US" sz="100">
                <a:solidFill>
                  <a:srgbClr val="000000"/>
                </a:solidFill>
                <a:latin typeface="Arimo"/>
              </a:rPr>
              <a:t>-Analysis local product price X imported product price</a:t>
            </a:r>
          </a:p>
          <a:p>
            <a:pPr algn="ctr">
              <a:lnSpc>
                <a:spcPts val="4900"/>
              </a:lnSpc>
            </a:pPr>
            <a:r>
              <a:rPr lang="en-US" sz="100">
                <a:solidFill>
                  <a:srgbClr val="000000"/>
                </a:solidFill>
                <a:latin typeface="Arimo"/>
              </a:rPr>
              <a:t>-Analysis category X category</a:t>
            </a:r>
          </a:p>
          <a:p>
            <a:pPr algn="ctr">
              <a:lnSpc>
                <a:spcPts val="4900"/>
              </a:lnSpc>
            </a:pPr>
            <a:r>
              <a:rPr lang="en-US" sz="100">
                <a:solidFill>
                  <a:srgbClr val="000000"/>
                </a:solidFill>
                <a:latin typeface="Arimo"/>
              </a:rPr>
              <a:t>-Price evolution by category</a:t>
            </a:r>
          </a:p>
          <a:p>
            <a:pPr algn="ctr">
              <a:lnSpc>
                <a:spcPts val="4900"/>
              </a:lnSpc>
            </a:pPr>
            <a:r>
              <a:rPr lang="en-US" sz="100">
                <a:solidFill>
                  <a:srgbClr val="000000"/>
                </a:solidFill>
                <a:latin typeface="Arimo"/>
              </a:rPr>
              <a:t>-Analysis of large prices X USD prices</a:t>
            </a:r>
          </a:p>
          <a:p>
            <a:pPr algn="ctr">
              <a:lnSpc>
                <a:spcPts val="4900"/>
              </a:lnSpc>
            </a:pPr>
            <a:r>
              <a:rPr lang="en-US" sz="100">
                <a:solidFill>
                  <a:srgbClr val="000000"/>
                </a:solidFill>
                <a:latin typeface="Arimo"/>
              </a:rPr>
              <a:t>-Price variation by department over the last 15 years </a:t>
            </a:r>
          </a:p>
          <a:p>
            <a:pPr algn="ctr">
              <a:lnSpc>
                <a:spcPts val="1120"/>
              </a:lnSpc>
            </a:pPr>
            <a:endParaRPr lang="en-US" sz="100">
              <a:solidFill>
                <a:srgbClr val="000000"/>
              </a:solidFill>
              <a:latin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48" t="814" r="1425" b="1654"/>
          <a:stretch>
            <a:fillRect/>
          </a:stretch>
        </p:blipFill>
        <p:spPr>
          <a:xfrm>
            <a:off x="0" y="690126"/>
            <a:ext cx="18127264" cy="6713245"/>
          </a:xfrm>
          <a:prstGeom prst="rect">
            <a:avLst/>
          </a:prstGeom>
        </p:spPr>
      </p:pic>
      <p:pic>
        <p:nvPicPr>
          <p:cNvPr id="3" name="Picture 3"/>
          <p:cNvPicPr>
            <a:picLocks noChangeAspect="1"/>
          </p:cNvPicPr>
          <p:nvPr/>
        </p:nvPicPr>
        <p:blipFill>
          <a:blip r:embed="rId3"/>
          <a:srcRect l="2085" t="5268" b="34650"/>
          <a:stretch>
            <a:fillRect/>
          </a:stretch>
        </p:blipFill>
        <p:spPr>
          <a:xfrm>
            <a:off x="8863820" y="7181860"/>
            <a:ext cx="9424180" cy="3249185"/>
          </a:xfrm>
          <a:prstGeom prst="rect">
            <a:avLst/>
          </a:prstGeom>
        </p:spPr>
      </p:pic>
      <p:sp>
        <p:nvSpPr>
          <p:cNvPr id="4" name="TextBox 4"/>
          <p:cNvSpPr txBox="1"/>
          <p:nvPr/>
        </p:nvSpPr>
        <p:spPr>
          <a:xfrm>
            <a:off x="0" y="7355747"/>
            <a:ext cx="8863820" cy="2898089"/>
          </a:xfrm>
          <a:prstGeom prst="rect">
            <a:avLst/>
          </a:prstGeom>
        </p:spPr>
        <p:txBody>
          <a:bodyPr lIns="0" tIns="0" rIns="0" bIns="0" rtlCol="0" anchor="t">
            <a:spAutoFit/>
          </a:bodyPr>
          <a:lstStyle/>
          <a:p>
            <a:pPr algn="ctr">
              <a:lnSpc>
                <a:spcPts val="3832"/>
              </a:lnSpc>
            </a:pPr>
            <a:r>
              <a:rPr lang="en-US" sz="2737">
                <a:solidFill>
                  <a:srgbClr val="000000"/>
                </a:solidFill>
                <a:latin typeface="Open Sans"/>
              </a:rPr>
              <a:t>The average price of a pot of corn began to increase since the end of 2007 and reached its peak in 2008 with the phenomenon "Grangou Klorox", and since then, the price have attenuated to rise again since January 2014 after the people demanded the departure of President Michel Joseph Martelly. </a:t>
            </a:r>
          </a:p>
        </p:txBody>
      </p:sp>
      <p:sp>
        <p:nvSpPr>
          <p:cNvPr id="5" name="TextBox 5"/>
          <p:cNvSpPr txBox="1"/>
          <p:nvPr/>
        </p:nvSpPr>
        <p:spPr>
          <a:xfrm>
            <a:off x="0" y="143510"/>
            <a:ext cx="6899157" cy="885190"/>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Local food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95" t="2006" b="6021"/>
          <a:stretch>
            <a:fillRect/>
          </a:stretch>
        </p:blipFill>
        <p:spPr>
          <a:xfrm>
            <a:off x="0" y="844965"/>
            <a:ext cx="18288000" cy="6311218"/>
          </a:xfrm>
          <a:prstGeom prst="rect">
            <a:avLst/>
          </a:prstGeom>
        </p:spPr>
      </p:pic>
      <p:pic>
        <p:nvPicPr>
          <p:cNvPr id="3" name="Picture 3"/>
          <p:cNvPicPr>
            <a:picLocks noChangeAspect="1"/>
          </p:cNvPicPr>
          <p:nvPr/>
        </p:nvPicPr>
        <p:blipFill>
          <a:blip r:embed="rId3"/>
          <a:srcRect t="11485" b="28257"/>
          <a:stretch>
            <a:fillRect/>
          </a:stretch>
        </p:blipFill>
        <p:spPr>
          <a:xfrm>
            <a:off x="8663054" y="7387143"/>
            <a:ext cx="9624946" cy="2899857"/>
          </a:xfrm>
          <a:prstGeom prst="rect">
            <a:avLst/>
          </a:prstGeom>
        </p:spPr>
      </p:pic>
      <p:sp>
        <p:nvSpPr>
          <p:cNvPr id="4" name="TextBox 4"/>
          <p:cNvSpPr txBox="1"/>
          <p:nvPr/>
        </p:nvSpPr>
        <p:spPr>
          <a:xfrm>
            <a:off x="-220199" y="7339518"/>
            <a:ext cx="8883253" cy="2947482"/>
          </a:xfrm>
          <a:prstGeom prst="rect">
            <a:avLst/>
          </a:prstGeom>
        </p:spPr>
        <p:txBody>
          <a:bodyPr lIns="0" tIns="0" rIns="0" bIns="0" rtlCol="0" anchor="t">
            <a:spAutoFit/>
          </a:bodyPr>
          <a:lstStyle/>
          <a:p>
            <a:pPr algn="ctr">
              <a:lnSpc>
                <a:spcPts val="3898"/>
              </a:lnSpc>
            </a:pPr>
            <a:r>
              <a:rPr lang="en-US" sz="2784">
                <a:solidFill>
                  <a:srgbClr val="000000"/>
                </a:solidFill>
                <a:latin typeface="Open Sans"/>
              </a:rPr>
              <a:t>Nous pouvons remarquer que l'ascension de la marmite du riz local commence des 2017 apres que L'ouragan Matthew dévaste le département de Grand’Anse, et notamment la ville de Jérémie, les départements du Sud, des Nippes et une bonne partie de l'Ouest dont Petit-Goâve</a:t>
            </a:r>
          </a:p>
        </p:txBody>
      </p:sp>
      <p:sp>
        <p:nvSpPr>
          <p:cNvPr id="5" name="TextBox 5"/>
          <p:cNvSpPr txBox="1"/>
          <p:nvPr/>
        </p:nvSpPr>
        <p:spPr>
          <a:xfrm>
            <a:off x="0" y="143510"/>
            <a:ext cx="6899157" cy="885190"/>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Local food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880" r="4628" b="4429"/>
          <a:stretch>
            <a:fillRect/>
          </a:stretch>
        </p:blipFill>
        <p:spPr>
          <a:xfrm>
            <a:off x="-132907" y="199360"/>
            <a:ext cx="18420907" cy="6763157"/>
          </a:xfrm>
          <a:prstGeom prst="rect">
            <a:avLst/>
          </a:prstGeom>
        </p:spPr>
      </p:pic>
      <p:pic>
        <p:nvPicPr>
          <p:cNvPr id="3" name="Picture 3"/>
          <p:cNvPicPr>
            <a:picLocks noChangeAspect="1"/>
          </p:cNvPicPr>
          <p:nvPr/>
        </p:nvPicPr>
        <p:blipFill>
          <a:blip r:embed="rId3"/>
          <a:srcRect l="1050" t="6940" b="30669"/>
          <a:stretch>
            <a:fillRect/>
          </a:stretch>
        </p:blipFill>
        <p:spPr>
          <a:xfrm>
            <a:off x="10364718" y="6962518"/>
            <a:ext cx="7923282" cy="3324482"/>
          </a:xfrm>
          <a:prstGeom prst="rect">
            <a:avLst/>
          </a:prstGeom>
        </p:spPr>
      </p:pic>
      <p:sp>
        <p:nvSpPr>
          <p:cNvPr id="4" name="TextBox 4"/>
          <p:cNvSpPr txBox="1"/>
          <p:nvPr/>
        </p:nvSpPr>
        <p:spPr>
          <a:xfrm>
            <a:off x="270236" y="6895843"/>
            <a:ext cx="9025475" cy="2996259"/>
          </a:xfrm>
          <a:prstGeom prst="rect">
            <a:avLst/>
          </a:prstGeom>
        </p:spPr>
        <p:txBody>
          <a:bodyPr lIns="0" tIns="0" rIns="0" bIns="0" rtlCol="0" anchor="t">
            <a:spAutoFit/>
          </a:bodyPr>
          <a:lstStyle/>
          <a:p>
            <a:pPr algn="ctr">
              <a:lnSpc>
                <a:spcPts val="4769"/>
              </a:lnSpc>
            </a:pPr>
            <a:r>
              <a:rPr lang="en-US" sz="3407">
                <a:solidFill>
                  <a:srgbClr val="000000"/>
                </a:solidFill>
                <a:latin typeface="Open Sans Light"/>
              </a:rPr>
              <a:t>From 2005 to 2020 we notice that both prices increase, but under the Martelly Paul government the price of rice consumption exceeds the price of corn. But still remains the national dish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5" t="1679" b="5579"/>
          <a:stretch>
            <a:fillRect/>
          </a:stretch>
        </p:blipFill>
        <p:spPr>
          <a:xfrm>
            <a:off x="0" y="0"/>
            <a:ext cx="18288000" cy="6376142"/>
          </a:xfrm>
          <a:prstGeom prst="rect">
            <a:avLst/>
          </a:prstGeom>
        </p:spPr>
      </p:pic>
      <p:pic>
        <p:nvPicPr>
          <p:cNvPr id="3" name="Picture 3"/>
          <p:cNvPicPr>
            <a:picLocks noChangeAspect="1"/>
          </p:cNvPicPr>
          <p:nvPr/>
        </p:nvPicPr>
        <p:blipFill>
          <a:blip r:embed="rId3"/>
          <a:srcRect t="32912" r="40150" b="23389"/>
          <a:stretch>
            <a:fillRect/>
          </a:stretch>
        </p:blipFill>
        <p:spPr>
          <a:xfrm>
            <a:off x="9979886" y="6376142"/>
            <a:ext cx="8308114" cy="4046485"/>
          </a:xfrm>
          <a:prstGeom prst="rect">
            <a:avLst/>
          </a:prstGeom>
        </p:spPr>
      </p:pic>
      <p:sp>
        <p:nvSpPr>
          <p:cNvPr id="4" name="TextBox 4"/>
          <p:cNvSpPr txBox="1"/>
          <p:nvPr/>
        </p:nvSpPr>
        <p:spPr>
          <a:xfrm>
            <a:off x="408206" y="7366399"/>
            <a:ext cx="7016240" cy="178625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The trend of petrol prices is increasing despite their fluctuations of the descent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571</Words>
  <Application>Microsoft Office PowerPoint</Application>
  <PresentationFormat>Personnalisé</PresentationFormat>
  <Paragraphs>63</Paragraphs>
  <Slides>14</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14</vt:i4>
      </vt:variant>
    </vt:vector>
  </HeadingPairs>
  <TitlesOfParts>
    <vt:vector size="27" baseType="lpstr">
      <vt:lpstr>Arial</vt:lpstr>
      <vt:lpstr>Open Sans Light</vt:lpstr>
      <vt:lpstr>Open Sans Light Bold</vt:lpstr>
      <vt:lpstr>Open Sans</vt:lpstr>
      <vt:lpstr>Inter Bold</vt:lpstr>
      <vt:lpstr>Hammersmith One</vt:lpstr>
      <vt:lpstr>Open Sans Bold</vt:lpstr>
      <vt:lpstr>Calibri</vt:lpstr>
      <vt:lpstr>Open Sans Extra Bold</vt:lpstr>
      <vt:lpstr>Arimo</vt:lpstr>
      <vt:lpstr>Arimo Bold</vt:lpstr>
      <vt:lpstr>Inter</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Quarterly Financial Report for Austen Tech</dc:title>
  <cp:lastModifiedBy>Fritz-G</cp:lastModifiedBy>
  <cp:revision>2</cp:revision>
  <dcterms:created xsi:type="dcterms:W3CDTF">2006-08-16T00:00:00Z</dcterms:created>
  <dcterms:modified xsi:type="dcterms:W3CDTF">2021-09-25T17:18:02Z</dcterms:modified>
  <dc:identifier>DAEq-etaRHo</dc:identifier>
</cp:coreProperties>
</file>