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9144000" cy="51435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4248945b7_1_2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4248945b7_1_2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4248945b7_1_3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4248945b7_1_3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sp>
        <p:nvSpPr>
          <p:cNvPr id="16" name="Google Shape;16;p2"/>
          <p:cNvSpPr txBox="1"/>
          <p:nvPr>
            <p:ph type="ctrTitle"/>
          </p:nvPr>
        </p:nvSpPr>
        <p:spPr>
          <a:xfrm>
            <a:off x="821749" y="303364"/>
            <a:ext cx="7500500"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3"/>
          <p:cNvSpPr txBox="1"/>
          <p:nvPr>
            <p:ph type="title"/>
          </p:nvPr>
        </p:nvSpPr>
        <p:spPr>
          <a:xfrm>
            <a:off x="821749" y="303364"/>
            <a:ext cx="7500500"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799630" y="1275041"/>
            <a:ext cx="7544739" cy="1892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600">
                <a:solidFill>
                  <a:srgbClr val="595959"/>
                </a:solidFill>
                <a:latin typeface="Verdana"/>
                <a:ea typeface="Verdana"/>
                <a:cs typeface="Verdana"/>
                <a:sym typeface="Verdan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4"/>
          <p:cNvSpPr txBox="1"/>
          <p:nvPr>
            <p:ph type="title"/>
          </p:nvPr>
        </p:nvSpPr>
        <p:spPr>
          <a:xfrm>
            <a:off x="821749" y="303364"/>
            <a:ext cx="7500500"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4"/>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5"/>
          <p:cNvSpPr txBox="1"/>
          <p:nvPr>
            <p:ph type="title"/>
          </p:nvPr>
        </p:nvSpPr>
        <p:spPr>
          <a:xfrm>
            <a:off x="821749" y="303364"/>
            <a:ext cx="7500500"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854479" y="4828426"/>
            <a:ext cx="497334" cy="240017"/>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
          <p:cNvSpPr/>
          <p:nvPr/>
        </p:nvSpPr>
        <p:spPr>
          <a:xfrm>
            <a:off x="0" y="50"/>
            <a:ext cx="500380" cy="5143500"/>
          </a:xfrm>
          <a:custGeom>
            <a:rect b="b" l="l" r="r" t="t"/>
            <a:pathLst>
              <a:path extrusionOk="0" h="5143500" w="500380">
                <a:moveTo>
                  <a:pt x="499799" y="0"/>
                </a:moveTo>
                <a:lnTo>
                  <a:pt x="0" y="0"/>
                </a:lnTo>
                <a:lnTo>
                  <a:pt x="0" y="5143500"/>
                </a:lnTo>
                <a:lnTo>
                  <a:pt x="499799" y="5143500"/>
                </a:lnTo>
                <a:lnTo>
                  <a:pt x="499799" y="0"/>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
          <p:cNvSpPr/>
          <p:nvPr/>
        </p:nvSpPr>
        <p:spPr>
          <a:xfrm>
            <a:off x="863700" y="817226"/>
            <a:ext cx="295275" cy="44450"/>
          </a:xfrm>
          <a:custGeom>
            <a:rect b="b" l="l" r="r" t="t"/>
            <a:pathLst>
              <a:path extrusionOk="0" h="44450" w="295275">
                <a:moveTo>
                  <a:pt x="295200" y="0"/>
                </a:moveTo>
                <a:lnTo>
                  <a:pt x="0" y="0"/>
                </a:lnTo>
                <a:lnTo>
                  <a:pt x="0" y="44099"/>
                </a:lnTo>
                <a:lnTo>
                  <a:pt x="295200" y="44099"/>
                </a:lnTo>
                <a:lnTo>
                  <a:pt x="295200" y="0"/>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
          <p:cNvSpPr/>
          <p:nvPr/>
        </p:nvSpPr>
        <p:spPr>
          <a:xfrm>
            <a:off x="1158900" y="817226"/>
            <a:ext cx="295275" cy="44450"/>
          </a:xfrm>
          <a:custGeom>
            <a:rect b="b" l="l" r="r" t="t"/>
            <a:pathLst>
              <a:path extrusionOk="0" h="44450" w="295275">
                <a:moveTo>
                  <a:pt x="295200" y="0"/>
                </a:moveTo>
                <a:lnTo>
                  <a:pt x="0" y="0"/>
                </a:lnTo>
                <a:lnTo>
                  <a:pt x="0" y="44099"/>
                </a:lnTo>
                <a:lnTo>
                  <a:pt x="295200" y="44099"/>
                </a:lnTo>
                <a:lnTo>
                  <a:pt x="295200" y="0"/>
                </a:lnTo>
                <a:close/>
              </a:path>
            </a:pathLst>
          </a:custGeom>
          <a:solidFill>
            <a:srgbClr val="EB5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
          <p:cNvSpPr txBox="1"/>
          <p:nvPr>
            <p:ph type="title"/>
          </p:nvPr>
        </p:nvSpPr>
        <p:spPr>
          <a:xfrm>
            <a:off x="821749" y="303364"/>
            <a:ext cx="7500500" cy="42164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600" u="none" cap="none" strike="noStrike">
                <a:solidFill>
                  <a:srgbClr val="1A1A1A"/>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799630" y="1275041"/>
            <a:ext cx="7544739" cy="18923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rgbClr val="595959"/>
                </a:solidFill>
                <a:latin typeface="Verdana"/>
                <a:ea typeface="Verdana"/>
                <a:cs typeface="Verdana"/>
                <a:sym typeface="Verdan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7.jp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ayitianalytics.org" TargetMode="External"/><Relationship Id="rId4" Type="http://schemas.openxmlformats.org/officeDocument/2006/relationships/hyperlink" Target="https://www.coursera.org/learn/python-for-data-visualization" TargetMode="External"/><Relationship Id="rId5" Type="http://schemas.openxmlformats.org/officeDocument/2006/relationships/hyperlink" Target="https://spd.group/machine-learning/credit-card-fraud-detec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7"/>
          <p:cNvSpPr txBox="1"/>
          <p:nvPr/>
        </p:nvSpPr>
        <p:spPr>
          <a:xfrm>
            <a:off x="256855" y="3073537"/>
            <a:ext cx="3222000" cy="19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Group 5</a:t>
            </a:r>
            <a:endParaRPr b="0" i="0" sz="1200" u="none" cap="none" strike="noStrike">
              <a:solidFill>
                <a:schemeClr val="lt1"/>
              </a:solidFill>
              <a:latin typeface="Arial"/>
              <a:ea typeface="Arial"/>
              <a:cs typeface="Arial"/>
              <a:sym typeface="Arial"/>
            </a:endParaRPr>
          </a:p>
        </p:txBody>
      </p:sp>
      <p:pic>
        <p:nvPicPr>
          <p:cNvPr id="48" name="Google Shape;48;p7"/>
          <p:cNvPicPr preferRelativeResize="0"/>
          <p:nvPr/>
        </p:nvPicPr>
        <p:blipFill rotWithShape="1">
          <a:blip r:embed="rId3">
            <a:alphaModFix/>
          </a:blip>
          <a:srcRect b="0" l="0" r="0" t="0"/>
          <a:stretch/>
        </p:blipFill>
        <p:spPr>
          <a:xfrm>
            <a:off x="1" y="0"/>
            <a:ext cx="4289176" cy="5143500"/>
          </a:xfrm>
          <a:prstGeom prst="rect">
            <a:avLst/>
          </a:prstGeom>
          <a:noFill/>
          <a:ln>
            <a:noFill/>
          </a:ln>
        </p:spPr>
      </p:pic>
      <p:grpSp>
        <p:nvGrpSpPr>
          <p:cNvPr id="49" name="Google Shape;49;p7"/>
          <p:cNvGrpSpPr/>
          <p:nvPr/>
        </p:nvGrpSpPr>
        <p:grpSpPr>
          <a:xfrm>
            <a:off x="4289726" y="0"/>
            <a:ext cx="4854274" cy="2144110"/>
            <a:chOff x="1649" y="0"/>
            <a:chExt cx="5017135" cy="5143500"/>
          </a:xfrm>
        </p:grpSpPr>
        <p:sp>
          <p:nvSpPr>
            <p:cNvPr id="50" name="Google Shape;50;p7"/>
            <p:cNvSpPr/>
            <p:nvPr/>
          </p:nvSpPr>
          <p:spPr>
            <a:xfrm>
              <a:off x="1649" y="0"/>
              <a:ext cx="4996180" cy="5143500"/>
            </a:xfrm>
            <a:custGeom>
              <a:rect b="b" l="l" r="r" t="t"/>
              <a:pathLst>
                <a:path extrusionOk="0" h="5143500" w="4996180">
                  <a:moveTo>
                    <a:pt x="0" y="5143500"/>
                  </a:moveTo>
                  <a:lnTo>
                    <a:pt x="4996168" y="5143500"/>
                  </a:lnTo>
                  <a:lnTo>
                    <a:pt x="4996168" y="0"/>
                  </a:lnTo>
                  <a:lnTo>
                    <a:pt x="0" y="0"/>
                  </a:lnTo>
                  <a:lnTo>
                    <a:pt x="0" y="5143500"/>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 name="Google Shape;51;p7"/>
            <p:cNvSpPr/>
            <p:nvPr/>
          </p:nvSpPr>
          <p:spPr>
            <a:xfrm>
              <a:off x="1649" y="0"/>
              <a:ext cx="5017135" cy="5143500"/>
            </a:xfrm>
            <a:custGeom>
              <a:rect b="b" l="l" r="r" t="t"/>
              <a:pathLst>
                <a:path extrusionOk="0" h="5143500" w="5017135">
                  <a:moveTo>
                    <a:pt x="0" y="0"/>
                  </a:moveTo>
                  <a:lnTo>
                    <a:pt x="5016589" y="0"/>
                  </a:lnTo>
                  <a:lnTo>
                    <a:pt x="5016589" y="5143489"/>
                  </a:lnTo>
                  <a:lnTo>
                    <a:pt x="0" y="5143489"/>
                  </a:lnTo>
                  <a:lnTo>
                    <a:pt x="0" y="0"/>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2" name="Google Shape;52;p7"/>
          <p:cNvGrpSpPr/>
          <p:nvPr/>
        </p:nvGrpSpPr>
        <p:grpSpPr>
          <a:xfrm>
            <a:off x="4546774" y="306597"/>
            <a:ext cx="4618560" cy="4706837"/>
            <a:chOff x="4525805" y="0"/>
            <a:chExt cx="4618560" cy="5143500"/>
          </a:xfrm>
        </p:grpSpPr>
        <p:sp>
          <p:nvSpPr>
            <p:cNvPr id="53" name="Google Shape;53;p7"/>
            <p:cNvSpPr/>
            <p:nvPr/>
          </p:nvSpPr>
          <p:spPr>
            <a:xfrm>
              <a:off x="5436676" y="2866622"/>
              <a:ext cx="3622495" cy="95718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p7"/>
            <p:cNvSpPr/>
            <p:nvPr/>
          </p:nvSpPr>
          <p:spPr>
            <a:xfrm>
              <a:off x="4525806" y="2720383"/>
              <a:ext cx="4533366" cy="2423117"/>
            </a:xfrm>
            <a:custGeom>
              <a:rect b="b" l="l" r="r" t="t"/>
              <a:pathLst>
                <a:path extrusionOk="0" h="5143500" w="4146550">
                  <a:moveTo>
                    <a:pt x="4146296" y="0"/>
                  </a:moveTo>
                  <a:lnTo>
                    <a:pt x="0" y="0"/>
                  </a:lnTo>
                  <a:lnTo>
                    <a:pt x="0" y="5143500"/>
                  </a:lnTo>
                  <a:lnTo>
                    <a:pt x="4146296" y="5143500"/>
                  </a:lnTo>
                  <a:lnTo>
                    <a:pt x="414629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7"/>
            <p:cNvSpPr/>
            <p:nvPr/>
          </p:nvSpPr>
          <p:spPr>
            <a:xfrm>
              <a:off x="4997815" y="0"/>
              <a:ext cx="4146550" cy="5143500"/>
            </a:xfrm>
            <a:custGeom>
              <a:rect b="b" l="l" r="r" t="t"/>
              <a:pathLst>
                <a:path extrusionOk="0" h="5143500" w="4146550">
                  <a:moveTo>
                    <a:pt x="0" y="0"/>
                  </a:moveTo>
                  <a:lnTo>
                    <a:pt x="4146291" y="0"/>
                  </a:lnTo>
                  <a:lnTo>
                    <a:pt x="4146291" y="5143489"/>
                  </a:lnTo>
                  <a:lnTo>
                    <a:pt x="0" y="5143489"/>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 name="Google Shape;56;p7"/>
            <p:cNvSpPr/>
            <p:nvPr/>
          </p:nvSpPr>
          <p:spPr>
            <a:xfrm>
              <a:off x="4525805" y="2265153"/>
              <a:ext cx="4035272" cy="18661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7" name="Google Shape;57;p7"/>
          <p:cNvSpPr/>
          <p:nvPr/>
        </p:nvSpPr>
        <p:spPr>
          <a:xfrm>
            <a:off x="4289726" y="918165"/>
            <a:ext cx="4854273" cy="651845"/>
          </a:xfrm>
          <a:prstGeom prst="rect">
            <a:avLst/>
          </a:prstGeom>
          <a:noFill/>
          <a:ln>
            <a:noFill/>
          </a:ln>
        </p:spPr>
        <p:txBody>
          <a:bodyPr anchorCtr="0" anchor="t" bIns="45700" lIns="91425" spcFirstLastPara="1" rIns="91425" wrap="square" tIns="45700">
            <a:noAutofit/>
          </a:bodyPr>
          <a:lstStyle/>
          <a:p>
            <a:pPr indent="0" lvl="0" marL="12700" marR="5080" rtl="0" algn="ctr">
              <a:lnSpc>
                <a:spcPct val="100699"/>
              </a:lnSpc>
              <a:spcBef>
                <a:spcPts val="0"/>
              </a:spcBef>
              <a:spcAft>
                <a:spcPts val="0"/>
              </a:spcAft>
              <a:buNone/>
            </a:pPr>
            <a:r>
              <a:rPr b="1" i="0" lang="en-US" sz="1800" u="none" cap="none" strike="noStrike">
                <a:solidFill>
                  <a:srgbClr val="F8931F"/>
                </a:solidFill>
                <a:latin typeface="Verdana"/>
                <a:ea typeface="Verdana"/>
                <a:cs typeface="Verdana"/>
                <a:sym typeface="Verdana"/>
              </a:rPr>
              <a:t>FRAUDULENT CREDIT CARDS </a:t>
            </a:r>
            <a:endParaRPr/>
          </a:p>
          <a:p>
            <a:pPr indent="0" lvl="0" marL="12700" marR="5080" rtl="0" algn="ctr">
              <a:lnSpc>
                <a:spcPct val="100699"/>
              </a:lnSpc>
              <a:spcBef>
                <a:spcPts val="0"/>
              </a:spcBef>
              <a:spcAft>
                <a:spcPts val="0"/>
              </a:spcAft>
              <a:buNone/>
            </a:pPr>
            <a:r>
              <a:rPr b="1" i="0" lang="en-US" sz="1800" u="none" cap="none" strike="noStrike">
                <a:solidFill>
                  <a:srgbClr val="F8931F"/>
                </a:solidFill>
                <a:latin typeface="Verdana"/>
                <a:ea typeface="Verdana"/>
                <a:cs typeface="Verdana"/>
                <a:sym typeface="Verdana"/>
              </a:rPr>
              <a:t>TRANSACTIONS</a:t>
            </a:r>
            <a:endParaRPr b="1" i="0" sz="1800" u="none" cap="none" strike="noStrike">
              <a:solidFill>
                <a:srgbClr val="F8931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Results</a:t>
            </a:r>
            <a:endParaRPr b="0" i="0" sz="2600" u="none" cap="none" strike="noStrike">
              <a:solidFill>
                <a:srgbClr val="F8931F"/>
              </a:solidFill>
              <a:latin typeface="Verdana"/>
              <a:ea typeface="Verdana"/>
              <a:cs typeface="Verdana"/>
              <a:sym typeface="Verdana"/>
            </a:endParaRPr>
          </a:p>
        </p:txBody>
      </p:sp>
      <p:sp>
        <p:nvSpPr>
          <p:cNvPr id="134" name="Google Shape;134;p16"/>
          <p:cNvSpPr/>
          <p:nvPr/>
        </p:nvSpPr>
        <p:spPr>
          <a:xfrm>
            <a:off x="508000" y="5092700"/>
            <a:ext cx="4572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16"/>
          <p:cNvSpPr txBox="1"/>
          <p:nvPr/>
        </p:nvSpPr>
        <p:spPr>
          <a:xfrm>
            <a:off x="746125" y="841375"/>
            <a:ext cx="55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Daily trend transaction by gender</a:t>
            </a:r>
            <a:endParaRPr>
              <a:latin typeface="Verdana"/>
              <a:ea typeface="Verdana"/>
              <a:cs typeface="Verdana"/>
              <a:sym typeface="Verdana"/>
            </a:endParaRPr>
          </a:p>
        </p:txBody>
      </p:sp>
      <p:sp>
        <p:nvSpPr>
          <p:cNvPr id="136" name="Google Shape;136;p16"/>
          <p:cNvSpPr txBox="1"/>
          <p:nvPr/>
        </p:nvSpPr>
        <p:spPr>
          <a:xfrm>
            <a:off x="688975" y="1555750"/>
            <a:ext cx="5648400" cy="294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pic>
        <p:nvPicPr>
          <p:cNvPr id="137" name="Google Shape;137;p16"/>
          <p:cNvPicPr preferRelativeResize="0"/>
          <p:nvPr/>
        </p:nvPicPr>
        <p:blipFill>
          <a:blip r:embed="rId3">
            <a:alphaModFix/>
          </a:blip>
          <a:stretch>
            <a:fillRect/>
          </a:stretch>
        </p:blipFill>
        <p:spPr>
          <a:xfrm>
            <a:off x="601700" y="1403650"/>
            <a:ext cx="5822949" cy="3545725"/>
          </a:xfrm>
          <a:prstGeom prst="rect">
            <a:avLst/>
          </a:prstGeom>
          <a:noFill/>
          <a:ln>
            <a:noFill/>
          </a:ln>
        </p:spPr>
      </p:pic>
      <p:sp>
        <p:nvSpPr>
          <p:cNvPr id="138" name="Google Shape;138;p16"/>
          <p:cNvSpPr txBox="1"/>
          <p:nvPr/>
        </p:nvSpPr>
        <p:spPr>
          <a:xfrm>
            <a:off x="6642100" y="1593850"/>
            <a:ext cx="2267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This graph allows us to see that women spend significantly more than men.</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It also seems that the expenses of the two have only increased during the 180 days that the dataset covers.</a:t>
            </a:r>
            <a:endParaRPr>
              <a:latin typeface="Verdana"/>
              <a:ea typeface="Verdana"/>
              <a:cs typeface="Verdana"/>
              <a:sym typeface="Verdana"/>
            </a:endParaRPr>
          </a:p>
        </p:txBody>
      </p:sp>
      <p:sp>
        <p:nvSpPr>
          <p:cNvPr id="139" name="Google Shape;139;p16"/>
          <p:cNvSpPr txBox="1"/>
          <p:nvPr/>
        </p:nvSpPr>
        <p:spPr>
          <a:xfrm>
            <a:off x="6642100" y="3933550"/>
            <a:ext cx="226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Please zoom at 200% to see clearly the Graph.</a:t>
            </a:r>
            <a:endParaRPr>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Results</a:t>
            </a:r>
            <a:endParaRPr b="0" i="0" sz="2600" u="none" cap="none" strike="noStrike">
              <a:solidFill>
                <a:srgbClr val="F8931F"/>
              </a:solidFill>
              <a:latin typeface="Verdana"/>
              <a:ea typeface="Verdana"/>
              <a:cs typeface="Verdana"/>
              <a:sym typeface="Verdana"/>
            </a:endParaRPr>
          </a:p>
        </p:txBody>
      </p:sp>
      <p:sp>
        <p:nvSpPr>
          <p:cNvPr id="145" name="Google Shape;145;p17"/>
          <p:cNvSpPr/>
          <p:nvPr/>
        </p:nvSpPr>
        <p:spPr>
          <a:xfrm>
            <a:off x="508000" y="5092700"/>
            <a:ext cx="5080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17"/>
          <p:cNvSpPr txBox="1"/>
          <p:nvPr/>
        </p:nvSpPr>
        <p:spPr>
          <a:xfrm>
            <a:off x="920750" y="993775"/>
            <a:ext cx="55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Daily trend of transaction by Age</a:t>
            </a:r>
            <a:endParaRPr>
              <a:latin typeface="Verdana"/>
              <a:ea typeface="Verdana"/>
              <a:cs typeface="Verdana"/>
              <a:sym typeface="Verdana"/>
            </a:endParaRPr>
          </a:p>
        </p:txBody>
      </p:sp>
      <p:sp>
        <p:nvSpPr>
          <p:cNvPr id="147" name="Google Shape;147;p17"/>
          <p:cNvSpPr txBox="1"/>
          <p:nvPr/>
        </p:nvSpPr>
        <p:spPr>
          <a:xfrm>
            <a:off x="854075" y="2060575"/>
            <a:ext cx="5038500" cy="58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pic>
        <p:nvPicPr>
          <p:cNvPr id="148" name="Google Shape;148;p17"/>
          <p:cNvPicPr preferRelativeResize="0"/>
          <p:nvPr/>
        </p:nvPicPr>
        <p:blipFill>
          <a:blip r:embed="rId3">
            <a:alphaModFix/>
          </a:blip>
          <a:stretch>
            <a:fillRect/>
          </a:stretch>
        </p:blipFill>
        <p:spPr>
          <a:xfrm>
            <a:off x="801325" y="1555825"/>
            <a:ext cx="5514900" cy="3181276"/>
          </a:xfrm>
          <a:prstGeom prst="rect">
            <a:avLst/>
          </a:prstGeom>
          <a:noFill/>
          <a:ln>
            <a:noFill/>
          </a:ln>
        </p:spPr>
      </p:pic>
      <p:sp>
        <p:nvSpPr>
          <p:cNvPr id="149" name="Google Shape;149;p17"/>
          <p:cNvSpPr txBox="1"/>
          <p:nvPr/>
        </p:nvSpPr>
        <p:spPr>
          <a:xfrm>
            <a:off x="6483350" y="1670050"/>
            <a:ext cx="2486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The group that spends the most are the group 2 followed by those of 3 and 4.</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Groups 1 and 5 have practically the same level of consumption.</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Groups 1 and 0 are the least spent.</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Results</a:t>
            </a:r>
            <a:endParaRPr b="0" i="0" sz="2600" u="none" cap="none" strike="noStrike">
              <a:solidFill>
                <a:srgbClr val="F8931F"/>
              </a:solidFill>
              <a:latin typeface="Verdana"/>
              <a:ea typeface="Verdana"/>
              <a:cs typeface="Verdana"/>
              <a:sym typeface="Verdana"/>
            </a:endParaRPr>
          </a:p>
        </p:txBody>
      </p:sp>
      <p:sp>
        <p:nvSpPr>
          <p:cNvPr id="155" name="Google Shape;155;p18"/>
          <p:cNvSpPr/>
          <p:nvPr/>
        </p:nvSpPr>
        <p:spPr>
          <a:xfrm>
            <a:off x="508000" y="5092700"/>
            <a:ext cx="5588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18"/>
          <p:cNvSpPr txBox="1"/>
          <p:nvPr/>
        </p:nvSpPr>
        <p:spPr>
          <a:xfrm>
            <a:off x="920750" y="965200"/>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Daily trend transaction by category</a:t>
            </a:r>
            <a:endParaRPr>
              <a:latin typeface="Verdana"/>
              <a:ea typeface="Verdana"/>
              <a:cs typeface="Verdana"/>
              <a:sym typeface="Verdana"/>
            </a:endParaRPr>
          </a:p>
        </p:txBody>
      </p:sp>
      <p:sp>
        <p:nvSpPr>
          <p:cNvPr id="157" name="Google Shape;157;p18"/>
          <p:cNvSpPr txBox="1"/>
          <p:nvPr/>
        </p:nvSpPr>
        <p:spPr>
          <a:xfrm>
            <a:off x="815975" y="1631950"/>
            <a:ext cx="4934100" cy="271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pic>
        <p:nvPicPr>
          <p:cNvPr id="158" name="Google Shape;158;p18"/>
          <p:cNvPicPr preferRelativeResize="0"/>
          <p:nvPr/>
        </p:nvPicPr>
        <p:blipFill>
          <a:blip r:embed="rId3">
            <a:alphaModFix/>
          </a:blip>
          <a:stretch>
            <a:fillRect/>
          </a:stretch>
        </p:blipFill>
        <p:spPr>
          <a:xfrm>
            <a:off x="815975" y="1575250"/>
            <a:ext cx="4934101" cy="3174100"/>
          </a:xfrm>
          <a:prstGeom prst="rect">
            <a:avLst/>
          </a:prstGeom>
          <a:noFill/>
          <a:ln>
            <a:noFill/>
          </a:ln>
        </p:spPr>
      </p:pic>
      <p:sp>
        <p:nvSpPr>
          <p:cNvPr id="159" name="Google Shape;159;p18"/>
          <p:cNvSpPr txBox="1"/>
          <p:nvPr/>
        </p:nvSpPr>
        <p:spPr>
          <a:xfrm>
            <a:off x="6007100" y="1711750"/>
            <a:ext cx="2781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As we can see the transportation expense far exceeds the other categories.</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Food expenditure periodically experiences peaks and troughs, which can be explained by the purchase of food for a fixed period of consumption.</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21750" y="303375"/>
            <a:ext cx="61401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Discussion &amp; Proposed Solution</a:t>
            </a:r>
            <a:endParaRPr/>
          </a:p>
        </p:txBody>
      </p:sp>
      <p:sp>
        <p:nvSpPr>
          <p:cNvPr id="165" name="Google Shape;165;p19"/>
          <p:cNvSpPr/>
          <p:nvPr/>
        </p:nvSpPr>
        <p:spPr>
          <a:xfrm>
            <a:off x="508000" y="5092700"/>
            <a:ext cx="6604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19"/>
          <p:cNvSpPr txBox="1"/>
          <p:nvPr/>
        </p:nvSpPr>
        <p:spPr>
          <a:xfrm>
            <a:off x="898075" y="1070075"/>
            <a:ext cx="76803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Verdana"/>
                <a:ea typeface="Verdana"/>
                <a:cs typeface="Verdana"/>
                <a:sym typeface="Verdana"/>
              </a:rPr>
              <a:t>What are your thoughts on the fraudulent transactions?</a:t>
            </a:r>
            <a:endParaRPr b="1">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1-We asked ourselves about potential correlations between fraud and different categories of transaction, age  or gender. we could see that the probability of fraud is dependent on the different categories.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2-</a:t>
            </a:r>
            <a:r>
              <a:rPr lang="en-US">
                <a:solidFill>
                  <a:schemeClr val="dk1"/>
                </a:solidFill>
                <a:latin typeface="Verdana"/>
                <a:ea typeface="Verdana"/>
                <a:cs typeface="Verdana"/>
                <a:sym typeface="Verdana"/>
              </a:rPr>
              <a:t>From our pivot table between the fraud and class of amount values, we can see that the amount of fraudulent transactions per class exceeds the amount of non-fraudulent transaction from [277-370] dollars values.</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solidFill>
                  <a:schemeClr val="dk1"/>
                </a:solidFill>
                <a:latin typeface="Verdana"/>
                <a:ea typeface="Verdana"/>
                <a:cs typeface="Verdana"/>
                <a:sym typeface="Verdana"/>
              </a:rPr>
              <a:t>(Please see our repository on Github, link here: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sz="1200">
              <a:solidFill>
                <a:srgbClr val="D5D5D5"/>
              </a:solidFill>
              <a:highlight>
                <a:srgbClr val="383838"/>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21750" y="303375"/>
            <a:ext cx="61401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Discussion &amp; Proposed Solution</a:t>
            </a:r>
            <a:endParaRPr/>
          </a:p>
        </p:txBody>
      </p:sp>
      <p:sp>
        <p:nvSpPr>
          <p:cNvPr id="172" name="Google Shape;172;p20"/>
          <p:cNvSpPr/>
          <p:nvPr/>
        </p:nvSpPr>
        <p:spPr>
          <a:xfrm>
            <a:off x="508000" y="5092700"/>
            <a:ext cx="7112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p20"/>
          <p:cNvSpPr txBox="1"/>
          <p:nvPr/>
        </p:nvSpPr>
        <p:spPr>
          <a:xfrm>
            <a:off x="959300" y="1061350"/>
            <a:ext cx="73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sp>
        <p:nvSpPr>
          <p:cNvPr id="174" name="Google Shape;174;p20"/>
          <p:cNvSpPr txBox="1"/>
          <p:nvPr/>
        </p:nvSpPr>
        <p:spPr>
          <a:xfrm>
            <a:off x="863100" y="1157575"/>
            <a:ext cx="7304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Analysis, allow us to see that most transactions are worth less than $1000.</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Much of our fraud is also found in transaction under $1000.</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We also notice that Higher is the transactions amount, higher is the probability to being a fraud.</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Women are twice as victims of theft than men.This can be explained by the fact that they buy more often and for higher amounts than men.</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Paradoxically, we note that spending on sports and games is globally more often the victim than any other category except that is not the category where people spend the most in terms of volumes.This can be explain by </a:t>
            </a:r>
            <a:r>
              <a:rPr lang="en-US">
                <a:latin typeface="Verdana"/>
                <a:ea typeface="Verdana"/>
                <a:cs typeface="Verdana"/>
                <a:sym typeface="Verdana"/>
              </a:rPr>
              <a:t>unsecured</a:t>
            </a:r>
            <a:r>
              <a:rPr lang="en-US">
                <a:latin typeface="Verdana"/>
                <a:ea typeface="Verdana"/>
                <a:cs typeface="Verdana"/>
                <a:sym typeface="Verdana"/>
              </a:rPr>
              <a:t> sales sites.</a:t>
            </a:r>
            <a:endParaRPr>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21749" y="303364"/>
            <a:ext cx="7500600" cy="8004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Clr>
                <a:schemeClr val="dk1"/>
              </a:buClr>
              <a:buSzPts val="1400"/>
              <a:buFont typeface="Arial"/>
              <a:buNone/>
            </a:pPr>
            <a:r>
              <a:rPr lang="en-US"/>
              <a:t>Alternative Solution</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80" name="Google Shape;180;p21"/>
          <p:cNvSpPr/>
          <p:nvPr/>
        </p:nvSpPr>
        <p:spPr>
          <a:xfrm>
            <a:off x="508000" y="5092700"/>
            <a:ext cx="7620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p21"/>
          <p:cNvSpPr txBox="1"/>
          <p:nvPr/>
        </p:nvSpPr>
        <p:spPr>
          <a:xfrm>
            <a:off x="994300" y="1043850"/>
            <a:ext cx="7715400" cy="41001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0"/>
              </a:spcAft>
              <a:buClr>
                <a:schemeClr val="dk1"/>
              </a:buClr>
              <a:buSzPts val="1100"/>
              <a:buFont typeface="Arial"/>
              <a:buNone/>
            </a:pPr>
            <a:r>
              <a:rPr lang="en-US" sz="1200">
                <a:solidFill>
                  <a:schemeClr val="dk1"/>
                </a:solidFill>
              </a:rPr>
              <a:t>We will ask the bank to let us build a machine learning model. Able to predict, detect and report fraud in real time.</a:t>
            </a:r>
            <a:endParaRPr sz="1200">
              <a:solidFill>
                <a:schemeClr val="dk1"/>
              </a:solidFill>
            </a:endParaRPr>
          </a:p>
          <a:p>
            <a:pPr indent="0" lvl="0" marL="76200" marR="38100" rtl="0" algn="l">
              <a:lnSpc>
                <a:spcPct val="160000"/>
              </a:lnSpc>
              <a:spcBef>
                <a:spcPts val="600"/>
              </a:spcBef>
              <a:spcAft>
                <a:spcPts val="0"/>
              </a:spcAft>
              <a:buClr>
                <a:schemeClr val="dk1"/>
              </a:buClr>
              <a:buSzPts val="1100"/>
              <a:buFont typeface="Arial"/>
              <a:buNone/>
            </a:pPr>
            <a:r>
              <a:rPr lang="en-US" sz="1200">
                <a:solidFill>
                  <a:schemeClr val="dk1"/>
                </a:solidFill>
              </a:rPr>
              <a:t>This model would be particularly parameterized to delay the validations of any transactions made by women and of a value exceeding 500 dollars in the categories sport and leisure.</a:t>
            </a:r>
            <a:endParaRPr sz="1200">
              <a:solidFill>
                <a:schemeClr val="dk1"/>
              </a:solidFill>
            </a:endParaRPr>
          </a:p>
          <a:p>
            <a:pPr indent="0" lvl="0" marL="76200" marR="38100" rtl="0" algn="l">
              <a:lnSpc>
                <a:spcPct val="160000"/>
              </a:lnSpc>
              <a:spcBef>
                <a:spcPts val="600"/>
              </a:spcBef>
              <a:spcAft>
                <a:spcPts val="0"/>
              </a:spcAft>
              <a:buNone/>
            </a:pPr>
            <a:r>
              <a:rPr lang="en-US" sz="1200">
                <a:solidFill>
                  <a:schemeClr val="dk1"/>
                </a:solidFill>
              </a:rPr>
              <a:t>The system will have to ask these customers in these categories to reconfirm their transactions before validation.</a:t>
            </a:r>
            <a:endParaRPr sz="1200">
              <a:solidFill>
                <a:schemeClr val="dk1"/>
              </a:solidFill>
            </a:endParaRPr>
          </a:p>
          <a:p>
            <a:pPr indent="0" lvl="0" marL="76200" marR="38100" rtl="0" algn="l">
              <a:lnSpc>
                <a:spcPct val="160000"/>
              </a:lnSpc>
              <a:spcBef>
                <a:spcPts val="600"/>
              </a:spcBef>
              <a:spcAft>
                <a:spcPts val="0"/>
              </a:spcAft>
              <a:buNone/>
            </a:pPr>
            <a:r>
              <a:rPr lang="en-US" sz="1200">
                <a:solidFill>
                  <a:schemeClr val="dk1"/>
                </a:solidFill>
              </a:rPr>
              <a:t>We will recommend that the bank conduct a study to determine to what level it can improve the security of its electronic payment system.Makes it less vulnerable to hacks.</a:t>
            </a:r>
            <a:endParaRPr sz="1200">
              <a:solidFill>
                <a:schemeClr val="dk1"/>
              </a:solidFill>
            </a:endParaRPr>
          </a:p>
          <a:p>
            <a:pPr indent="0" lvl="0" marL="76200" marR="38100" rtl="0" algn="l">
              <a:lnSpc>
                <a:spcPct val="160000"/>
              </a:lnSpc>
              <a:spcBef>
                <a:spcPts val="600"/>
              </a:spcBef>
              <a:spcAft>
                <a:spcPts val="0"/>
              </a:spcAft>
              <a:buNone/>
            </a:pPr>
            <a:r>
              <a:rPr lang="en-US" sz="1200">
                <a:solidFill>
                  <a:schemeClr val="dk1"/>
                </a:solidFill>
              </a:rPr>
              <a:t>These solutions could drastically reduce theft complaints. Improve the security feeling of customers abd at the same time boost customer confidence and the bank’s public image.</a:t>
            </a:r>
            <a:endParaRPr sz="1200">
              <a:solidFill>
                <a:schemeClr val="dk1"/>
              </a:solidFill>
            </a:endParaRPr>
          </a:p>
          <a:p>
            <a:pPr indent="0" lvl="0" marL="76200" marR="38100" rtl="0" algn="l">
              <a:lnSpc>
                <a:spcPct val="160000"/>
              </a:lnSpc>
              <a:spcBef>
                <a:spcPts val="600"/>
              </a:spcBef>
              <a:spcAft>
                <a:spcPts val="0"/>
              </a:spcAft>
              <a:buClr>
                <a:schemeClr val="dk1"/>
              </a:buClr>
              <a:buSzPts val="1100"/>
              <a:buFont typeface="Arial"/>
              <a:buNone/>
            </a:pPr>
            <a:r>
              <a:t/>
            </a:r>
            <a:endParaRPr sz="1200">
              <a:solidFill>
                <a:schemeClr val="dk1"/>
              </a:solidFill>
            </a:endParaRPr>
          </a:p>
          <a:p>
            <a:pPr indent="0" lvl="0" marL="0" rtl="0" algn="l">
              <a:spcBef>
                <a:spcPts val="500"/>
              </a:spcBef>
              <a:spcAft>
                <a:spcPts val="0"/>
              </a:spcAft>
              <a:buNone/>
            </a:pPr>
            <a:r>
              <a:t/>
            </a:r>
            <a:endParaRPr>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21750" y="303368"/>
            <a:ext cx="7500600" cy="12006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SzPts val="1400"/>
              <a:buFont typeface="Arial"/>
              <a:buNone/>
            </a:pPr>
            <a:r>
              <a:rPr lang="en-US"/>
              <a:t>Alternative Solution</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None/>
            </a:pPr>
            <a:r>
              <a:t/>
            </a:r>
            <a:endParaRPr/>
          </a:p>
        </p:txBody>
      </p:sp>
      <p:sp>
        <p:nvSpPr>
          <p:cNvPr id="187" name="Google Shape;187;p22"/>
          <p:cNvSpPr txBox="1"/>
          <p:nvPr/>
        </p:nvSpPr>
        <p:spPr>
          <a:xfrm>
            <a:off x="968050" y="1019050"/>
            <a:ext cx="76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sp>
        <p:nvSpPr>
          <p:cNvPr id="188" name="Google Shape;188;p22"/>
          <p:cNvSpPr txBox="1"/>
          <p:nvPr/>
        </p:nvSpPr>
        <p:spPr>
          <a:xfrm>
            <a:off x="880575" y="1131325"/>
            <a:ext cx="803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We can notice that the ZipCodes are identical for all customers and all merchants,that means they living at the same geographic zone. yet we assume have to assume that the bank does not only do business there. </a:t>
            </a:r>
            <a:r>
              <a:rPr lang="en-US">
                <a:latin typeface="Verdana"/>
                <a:ea typeface="Verdana"/>
                <a:cs typeface="Verdana"/>
                <a:sym typeface="Verdana"/>
              </a:rPr>
              <a:t>Additional</a:t>
            </a:r>
            <a:r>
              <a:rPr lang="en-US">
                <a:latin typeface="Verdana"/>
                <a:ea typeface="Verdana"/>
                <a:cs typeface="Verdana"/>
                <a:sym typeface="Verdana"/>
              </a:rPr>
              <a:t> data on other geographic areas of transactions would be welcome and would help us refine our predictive machine learning model.</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21750" y="303375"/>
            <a:ext cx="4716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References &amp; Appendices</a:t>
            </a:r>
            <a:endParaRPr/>
          </a:p>
        </p:txBody>
      </p:sp>
      <p:sp>
        <p:nvSpPr>
          <p:cNvPr id="194" name="Google Shape;194;p23"/>
          <p:cNvSpPr/>
          <p:nvPr/>
        </p:nvSpPr>
        <p:spPr>
          <a:xfrm>
            <a:off x="508000" y="5092700"/>
            <a:ext cx="8128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5" name="Google Shape;195;p23"/>
          <p:cNvSpPr txBox="1"/>
          <p:nvPr/>
        </p:nvSpPr>
        <p:spPr>
          <a:xfrm>
            <a:off x="871825" y="1014700"/>
            <a:ext cx="7855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 Github Repository:  https://github.com/ChasnickDesir1995/Fraud-Detection-Project.git</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 Ayiti Analytics: </a:t>
            </a:r>
            <a:r>
              <a:rPr lang="en-US" u="sng">
                <a:solidFill>
                  <a:schemeClr val="hlink"/>
                </a:solidFill>
                <a:latin typeface="Verdana"/>
                <a:ea typeface="Verdana"/>
                <a:cs typeface="Verdana"/>
                <a:sym typeface="Verdana"/>
                <a:hlinkClick r:id="rId3"/>
              </a:rPr>
              <a:t>www.ayitianalytics.org</a:t>
            </a:r>
            <a:endParaRPr>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a:t>
            </a:r>
            <a:r>
              <a:rPr lang="en-US" u="sng">
                <a:solidFill>
                  <a:schemeClr val="hlink"/>
                </a:solidFill>
                <a:latin typeface="Verdana"/>
                <a:ea typeface="Verdana"/>
                <a:cs typeface="Verdana"/>
                <a:sym typeface="Verdana"/>
                <a:hlinkClick r:id="rId4"/>
              </a:rPr>
              <a:t>https://www.coursera.org/learn/python-for-data-visualization</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solidFill>
                  <a:schemeClr val="dk1"/>
                </a:solidFill>
                <a:latin typeface="Verdana"/>
                <a:ea typeface="Verdana"/>
                <a:cs typeface="Verdana"/>
                <a:sym typeface="Verdana"/>
              </a:rPr>
              <a:t>●</a:t>
            </a:r>
            <a:r>
              <a:rPr lang="en-US" u="sng">
                <a:solidFill>
                  <a:schemeClr val="hlink"/>
                </a:solidFill>
                <a:latin typeface="Verdana"/>
                <a:ea typeface="Verdana"/>
                <a:cs typeface="Verdana"/>
                <a:sym typeface="Verdana"/>
                <a:hlinkClick r:id="rId5"/>
              </a:rPr>
              <a:t>https://spd.group/machine-learning/credit-card-fraud-detection/</a:t>
            </a:r>
            <a:endParaRPr>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21750" y="303375"/>
            <a:ext cx="4716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Team Members</a:t>
            </a:r>
            <a:endParaRPr/>
          </a:p>
        </p:txBody>
      </p:sp>
      <p:sp>
        <p:nvSpPr>
          <p:cNvPr id="201" name="Google Shape;201;p24"/>
          <p:cNvSpPr txBox="1"/>
          <p:nvPr/>
        </p:nvSpPr>
        <p:spPr>
          <a:xfrm>
            <a:off x="1015581" y="1344468"/>
            <a:ext cx="7165500" cy="1153800"/>
          </a:xfrm>
          <a:prstGeom prst="rect">
            <a:avLst/>
          </a:prstGeom>
          <a:noFill/>
          <a:ln>
            <a:noFill/>
          </a:ln>
        </p:spPr>
        <p:txBody>
          <a:bodyPr anchorCtr="0" anchor="t" bIns="0" lIns="0" spcFirstLastPara="1" rIns="0" wrap="square" tIns="45075">
            <a:spAutoFit/>
          </a:bodyPr>
          <a:lstStyle/>
          <a:p>
            <a:pPr indent="-285750" lvl="0" marL="285750" marR="0" rtl="0" algn="l">
              <a:lnSpc>
                <a:spcPct val="100000"/>
              </a:lnSpc>
              <a:spcBef>
                <a:spcPts val="0"/>
              </a:spcBef>
              <a:spcAft>
                <a:spcPts val="0"/>
              </a:spcAft>
              <a:buClr>
                <a:schemeClr val="dk1"/>
              </a:buClr>
              <a:buSzPts val="1400"/>
              <a:buFont typeface="Noto Sans Symbols"/>
              <a:buChar char="❑"/>
            </a:pPr>
            <a:r>
              <a:rPr lang="en-US" sz="1600">
                <a:solidFill>
                  <a:schemeClr val="dk1"/>
                </a:solidFill>
              </a:rPr>
              <a:t>Désir </a:t>
            </a:r>
            <a:r>
              <a:rPr b="0" i="0" lang="en-US" sz="1400" u="none" cap="none" strike="noStrike">
                <a:solidFill>
                  <a:schemeClr val="dk1"/>
                </a:solidFill>
                <a:latin typeface="Arial"/>
                <a:ea typeface="Arial"/>
                <a:cs typeface="Arial"/>
                <a:sym typeface="Arial"/>
              </a:rPr>
              <a:t>Chasnick</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Fred Junior </a:t>
            </a:r>
            <a:r>
              <a:rPr lang="en-US" sz="1600">
                <a:solidFill>
                  <a:schemeClr val="dk1"/>
                </a:solidFill>
              </a:rPr>
              <a:t>Noël</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Fritz Gerald Junior Valcin</a:t>
            </a:r>
            <a:endParaRPr b="0" i="0" sz="1400" u="none" cap="none" strike="noStrike">
              <a:solidFill>
                <a:schemeClr val="dk1"/>
              </a:solidFill>
              <a:latin typeface="Arial"/>
              <a:ea typeface="Arial"/>
              <a:cs typeface="Arial"/>
              <a:sym typeface="Arial"/>
            </a:endParaRPr>
          </a:p>
          <a:p>
            <a:pPr indent="-184150" lvl="0" marL="742950" marR="0" rtl="0" algn="l">
              <a:lnSpc>
                <a:spcPct val="100000"/>
              </a:lnSpc>
              <a:spcBef>
                <a:spcPts val="1200"/>
              </a:spcBef>
              <a:spcAft>
                <a:spcPts val="0"/>
              </a:spcAft>
              <a:buClr>
                <a:srgbClr val="000000"/>
              </a:buClr>
              <a:buSzPts val="1600"/>
              <a:buFont typeface="Noto Sans Symbols"/>
              <a:buNone/>
            </a:pPr>
            <a:r>
              <a:t/>
            </a:r>
            <a:endParaRPr b="0" i="0" sz="1600" u="none" cap="none" strike="noStrike">
              <a:solidFill>
                <a:srgbClr val="595959"/>
              </a:solidFill>
              <a:latin typeface="Verdana"/>
              <a:ea typeface="Verdana"/>
              <a:cs typeface="Verdana"/>
              <a:sym typeface="Verdana"/>
            </a:endParaRPr>
          </a:p>
        </p:txBody>
      </p:sp>
      <p:sp>
        <p:nvSpPr>
          <p:cNvPr id="202" name="Google Shape;202;p24"/>
          <p:cNvSpPr/>
          <p:nvPr/>
        </p:nvSpPr>
        <p:spPr>
          <a:xfrm>
            <a:off x="508000" y="5092700"/>
            <a:ext cx="8636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grpSp>
        <p:nvGrpSpPr>
          <p:cNvPr id="207" name="Google Shape;207;p25"/>
          <p:cNvGrpSpPr/>
          <p:nvPr/>
        </p:nvGrpSpPr>
        <p:grpSpPr>
          <a:xfrm>
            <a:off x="1649" y="0"/>
            <a:ext cx="5017135" cy="5143500"/>
            <a:chOff x="1649" y="0"/>
            <a:chExt cx="5017135" cy="5143500"/>
          </a:xfrm>
        </p:grpSpPr>
        <p:sp>
          <p:nvSpPr>
            <p:cNvPr id="208" name="Google Shape;208;p25"/>
            <p:cNvSpPr/>
            <p:nvPr/>
          </p:nvSpPr>
          <p:spPr>
            <a:xfrm>
              <a:off x="1649" y="0"/>
              <a:ext cx="4996180" cy="5143500"/>
            </a:xfrm>
            <a:custGeom>
              <a:rect b="b" l="l" r="r" t="t"/>
              <a:pathLst>
                <a:path extrusionOk="0" h="5143500" w="4996180">
                  <a:moveTo>
                    <a:pt x="0" y="5143500"/>
                  </a:moveTo>
                  <a:lnTo>
                    <a:pt x="4996168" y="5143500"/>
                  </a:lnTo>
                  <a:lnTo>
                    <a:pt x="4996168" y="0"/>
                  </a:lnTo>
                  <a:lnTo>
                    <a:pt x="0" y="0"/>
                  </a:lnTo>
                  <a:lnTo>
                    <a:pt x="0" y="5143500"/>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p25"/>
            <p:cNvSpPr/>
            <p:nvPr/>
          </p:nvSpPr>
          <p:spPr>
            <a:xfrm>
              <a:off x="1649" y="0"/>
              <a:ext cx="5017135" cy="5143500"/>
            </a:xfrm>
            <a:custGeom>
              <a:rect b="b" l="l" r="r" t="t"/>
              <a:pathLst>
                <a:path extrusionOk="0" h="5143500" w="5017135">
                  <a:moveTo>
                    <a:pt x="0" y="0"/>
                  </a:moveTo>
                  <a:lnTo>
                    <a:pt x="5016589" y="0"/>
                  </a:lnTo>
                  <a:lnTo>
                    <a:pt x="5016589"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10" name="Google Shape;210;p25"/>
          <p:cNvGrpSpPr/>
          <p:nvPr/>
        </p:nvGrpSpPr>
        <p:grpSpPr>
          <a:xfrm>
            <a:off x="4997815" y="0"/>
            <a:ext cx="4146553" cy="5143500"/>
            <a:chOff x="4997815" y="0"/>
            <a:chExt cx="4146553" cy="5143500"/>
          </a:xfrm>
        </p:grpSpPr>
        <p:sp>
          <p:nvSpPr>
            <p:cNvPr id="211" name="Google Shape;211;p25"/>
            <p:cNvSpPr/>
            <p:nvPr/>
          </p:nvSpPr>
          <p:spPr>
            <a:xfrm>
              <a:off x="5436676" y="2866622"/>
              <a:ext cx="3622495" cy="9571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2" name="Google Shape;212;p25"/>
            <p:cNvSpPr/>
            <p:nvPr/>
          </p:nvSpPr>
          <p:spPr>
            <a:xfrm>
              <a:off x="4997818" y="0"/>
              <a:ext cx="4146550" cy="5143500"/>
            </a:xfrm>
            <a:custGeom>
              <a:rect b="b" l="l" r="r" t="t"/>
              <a:pathLst>
                <a:path extrusionOk="0" h="5143500" w="4146550">
                  <a:moveTo>
                    <a:pt x="4146296" y="0"/>
                  </a:moveTo>
                  <a:lnTo>
                    <a:pt x="0" y="0"/>
                  </a:lnTo>
                  <a:lnTo>
                    <a:pt x="0" y="5143500"/>
                  </a:lnTo>
                  <a:lnTo>
                    <a:pt x="4146296" y="5143500"/>
                  </a:lnTo>
                  <a:lnTo>
                    <a:pt x="414629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3" name="Google Shape;213;p25"/>
            <p:cNvSpPr/>
            <p:nvPr/>
          </p:nvSpPr>
          <p:spPr>
            <a:xfrm>
              <a:off x="4997815" y="0"/>
              <a:ext cx="4146550" cy="5143500"/>
            </a:xfrm>
            <a:custGeom>
              <a:rect b="b" l="l" r="r" t="t"/>
              <a:pathLst>
                <a:path extrusionOk="0" h="5143500" w="4146550">
                  <a:moveTo>
                    <a:pt x="0" y="0"/>
                  </a:moveTo>
                  <a:lnTo>
                    <a:pt x="4146291" y="0"/>
                  </a:lnTo>
                  <a:lnTo>
                    <a:pt x="4146291"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25"/>
            <p:cNvSpPr/>
            <p:nvPr/>
          </p:nvSpPr>
          <p:spPr>
            <a:xfrm>
              <a:off x="5053342" y="1277734"/>
              <a:ext cx="4035272" cy="18661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15" name="Google Shape;215;p25"/>
          <p:cNvSpPr txBox="1"/>
          <p:nvPr/>
        </p:nvSpPr>
        <p:spPr>
          <a:xfrm>
            <a:off x="256855" y="1930481"/>
            <a:ext cx="4796486" cy="786097"/>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Clr>
                <a:srgbClr val="000000"/>
              </a:buClr>
              <a:buSzPts val="3600"/>
              <a:buFont typeface="Arial"/>
              <a:buNone/>
            </a:pPr>
            <a:r>
              <a:rPr b="1" i="0" lang="en-US" sz="3600" u="none" cap="none" strike="noStrike">
                <a:solidFill>
                  <a:srgbClr val="F8931F"/>
                </a:solidFill>
                <a:latin typeface="Verdana"/>
                <a:ea typeface="Verdana"/>
                <a:cs typeface="Verdana"/>
                <a:sym typeface="Verdana"/>
              </a:rPr>
              <a:t>Thank you</a:t>
            </a:r>
            <a:endParaRPr b="1" i="0" sz="3600" u="none" cap="none" strike="noStrike">
              <a:solidFill>
                <a:srgbClr val="F8931F"/>
              </a:solidFill>
              <a:latin typeface="Verdana"/>
              <a:ea typeface="Verdana"/>
              <a:cs typeface="Verdana"/>
              <a:sym typeface="Verdana"/>
            </a:endParaRPr>
          </a:p>
          <a:p>
            <a:pPr indent="0" lvl="0" marL="12700" marR="5080" rtl="0" algn="l">
              <a:lnSpc>
                <a:spcPct val="100699"/>
              </a:lnSpc>
              <a:spcBef>
                <a:spcPts val="0"/>
              </a:spcBef>
              <a:spcAft>
                <a:spcPts val="0"/>
              </a:spcAft>
              <a:buClr>
                <a:srgbClr val="000000"/>
              </a:buClr>
              <a:buSzPts val="1400"/>
              <a:buFont typeface="Arial"/>
              <a:buNone/>
            </a:pPr>
            <a:r>
              <a:rPr b="1" i="0" lang="en-US" sz="1400" u="none" cap="none" strike="noStrike">
                <a:solidFill>
                  <a:schemeClr val="lt1"/>
                </a:solidFill>
                <a:latin typeface="Verdana"/>
                <a:ea typeface="Verdana"/>
                <a:cs typeface="Verdana"/>
                <a:sym typeface="Verdana"/>
              </a:rPr>
              <a:t>for you attention</a:t>
            </a:r>
            <a:endParaRPr b="1" i="0" sz="1400" u="none" cap="none" strike="noStrike">
              <a:solidFill>
                <a:schemeClr val="lt1"/>
              </a:solidFill>
              <a:latin typeface="Verdana"/>
              <a:ea typeface="Verdana"/>
              <a:cs typeface="Verdana"/>
              <a:sym typeface="Verdana"/>
            </a:endParaRPr>
          </a:p>
        </p:txBody>
      </p:sp>
      <p:sp>
        <p:nvSpPr>
          <p:cNvPr id="216" name="Google Shape;216;p25"/>
          <p:cNvSpPr/>
          <p:nvPr/>
        </p:nvSpPr>
        <p:spPr>
          <a:xfrm>
            <a:off x="508000" y="5092700"/>
            <a:ext cx="9144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7" name="Google Shape;217;p25"/>
          <p:cNvSpPr txBox="1"/>
          <p:nvPr/>
        </p:nvSpPr>
        <p:spPr>
          <a:xfrm>
            <a:off x="256854" y="3760762"/>
            <a:ext cx="4323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595959"/>
                </a:solidFill>
                <a:latin typeface="Arial"/>
                <a:ea typeface="Arial"/>
                <a:cs typeface="Arial"/>
                <a:sym typeface="Arial"/>
              </a:rPr>
              <a:t>Ressources : </a:t>
            </a:r>
            <a:endParaRPr/>
          </a:p>
          <a:p>
            <a:pPr indent="0" lvl="0" marL="0" marR="0" rtl="0" algn="l">
              <a:lnSpc>
                <a:spcPct val="100000"/>
              </a:lnSpc>
              <a:spcBef>
                <a:spcPts val="0"/>
              </a:spcBef>
              <a:spcAft>
                <a:spcPts val="0"/>
              </a:spcAft>
              <a:buNone/>
            </a:pPr>
            <a:r>
              <a:t/>
            </a:r>
            <a:endParaRPr b="0" i="0" sz="1600" u="none" cap="none" strike="noStrike">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 name="Shape 61"/>
        <p:cNvGrpSpPr/>
        <p:nvPr/>
      </p:nvGrpSpPr>
      <p:grpSpPr>
        <a:xfrm>
          <a:off x="0" y="0"/>
          <a:ext cx="0" cy="0"/>
          <a:chOff x="0" y="0"/>
          <a:chExt cx="0" cy="0"/>
        </a:xfrm>
      </p:grpSpPr>
      <p:grpSp>
        <p:nvGrpSpPr>
          <p:cNvPr id="62" name="Google Shape;62;p8"/>
          <p:cNvGrpSpPr/>
          <p:nvPr/>
        </p:nvGrpSpPr>
        <p:grpSpPr>
          <a:xfrm>
            <a:off x="1649" y="0"/>
            <a:ext cx="5017135" cy="5143500"/>
            <a:chOff x="1649" y="0"/>
            <a:chExt cx="5017135" cy="5143500"/>
          </a:xfrm>
        </p:grpSpPr>
        <p:sp>
          <p:nvSpPr>
            <p:cNvPr id="63" name="Google Shape;63;p8"/>
            <p:cNvSpPr/>
            <p:nvPr/>
          </p:nvSpPr>
          <p:spPr>
            <a:xfrm>
              <a:off x="1649" y="0"/>
              <a:ext cx="4996180" cy="5143500"/>
            </a:xfrm>
            <a:custGeom>
              <a:rect b="b" l="l" r="r" t="t"/>
              <a:pathLst>
                <a:path extrusionOk="0" h="5143500" w="4996180">
                  <a:moveTo>
                    <a:pt x="0" y="5143500"/>
                  </a:moveTo>
                  <a:lnTo>
                    <a:pt x="4996168" y="5143500"/>
                  </a:lnTo>
                  <a:lnTo>
                    <a:pt x="4996168" y="0"/>
                  </a:lnTo>
                  <a:lnTo>
                    <a:pt x="0" y="0"/>
                  </a:lnTo>
                  <a:lnTo>
                    <a:pt x="0" y="5143500"/>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 name="Google Shape;64;p8"/>
            <p:cNvSpPr/>
            <p:nvPr/>
          </p:nvSpPr>
          <p:spPr>
            <a:xfrm>
              <a:off x="1649" y="0"/>
              <a:ext cx="5017135" cy="5143500"/>
            </a:xfrm>
            <a:custGeom>
              <a:rect b="b" l="l" r="r" t="t"/>
              <a:pathLst>
                <a:path extrusionOk="0" h="5143500" w="5017135">
                  <a:moveTo>
                    <a:pt x="0" y="0"/>
                  </a:moveTo>
                  <a:lnTo>
                    <a:pt x="5016589" y="0"/>
                  </a:lnTo>
                  <a:lnTo>
                    <a:pt x="5016589"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65" name="Google Shape;65;p8"/>
          <p:cNvGrpSpPr/>
          <p:nvPr/>
        </p:nvGrpSpPr>
        <p:grpSpPr>
          <a:xfrm>
            <a:off x="4997815" y="0"/>
            <a:ext cx="4146553" cy="5143500"/>
            <a:chOff x="4997815" y="0"/>
            <a:chExt cx="4146553" cy="5143500"/>
          </a:xfrm>
        </p:grpSpPr>
        <p:sp>
          <p:nvSpPr>
            <p:cNvPr id="66" name="Google Shape;66;p8"/>
            <p:cNvSpPr/>
            <p:nvPr/>
          </p:nvSpPr>
          <p:spPr>
            <a:xfrm>
              <a:off x="5436676" y="2866622"/>
              <a:ext cx="3622495" cy="9571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 name="Google Shape;67;p8"/>
            <p:cNvSpPr/>
            <p:nvPr/>
          </p:nvSpPr>
          <p:spPr>
            <a:xfrm>
              <a:off x="4997818" y="0"/>
              <a:ext cx="4146550" cy="5143500"/>
            </a:xfrm>
            <a:custGeom>
              <a:rect b="b" l="l" r="r" t="t"/>
              <a:pathLst>
                <a:path extrusionOk="0" h="5143500" w="4146550">
                  <a:moveTo>
                    <a:pt x="4146296" y="0"/>
                  </a:moveTo>
                  <a:lnTo>
                    <a:pt x="0" y="0"/>
                  </a:lnTo>
                  <a:lnTo>
                    <a:pt x="0" y="5143500"/>
                  </a:lnTo>
                  <a:lnTo>
                    <a:pt x="4146296" y="5143500"/>
                  </a:lnTo>
                  <a:lnTo>
                    <a:pt x="414629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 name="Google Shape;68;p8"/>
            <p:cNvSpPr/>
            <p:nvPr/>
          </p:nvSpPr>
          <p:spPr>
            <a:xfrm>
              <a:off x="4997815" y="0"/>
              <a:ext cx="4146550" cy="5143500"/>
            </a:xfrm>
            <a:custGeom>
              <a:rect b="b" l="l" r="r" t="t"/>
              <a:pathLst>
                <a:path extrusionOk="0" h="5143500" w="4146550">
                  <a:moveTo>
                    <a:pt x="0" y="0"/>
                  </a:moveTo>
                  <a:lnTo>
                    <a:pt x="4146291" y="0"/>
                  </a:lnTo>
                  <a:lnTo>
                    <a:pt x="4146291"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p8"/>
            <p:cNvSpPr/>
            <p:nvPr/>
          </p:nvSpPr>
          <p:spPr>
            <a:xfrm>
              <a:off x="5053342" y="1277734"/>
              <a:ext cx="4035272" cy="18661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0" name="Google Shape;70;p8"/>
          <p:cNvSpPr txBox="1"/>
          <p:nvPr/>
        </p:nvSpPr>
        <p:spPr>
          <a:xfrm>
            <a:off x="209721" y="913789"/>
            <a:ext cx="4370100" cy="563100"/>
          </a:xfrm>
          <a:prstGeom prst="rect">
            <a:avLst/>
          </a:prstGeom>
          <a:noFill/>
          <a:ln>
            <a:noFill/>
          </a:ln>
        </p:spPr>
        <p:txBody>
          <a:bodyPr anchorCtr="0" anchor="t" bIns="0" lIns="0" spcFirstLastPara="1" rIns="0" wrap="square" tIns="8875">
            <a:spAutoFit/>
          </a:bodyPr>
          <a:lstStyle/>
          <a:p>
            <a:pPr indent="0" lvl="0" marL="12700" marR="5080" rtl="0" algn="ctr">
              <a:lnSpc>
                <a:spcPct val="100699"/>
              </a:lnSpc>
              <a:spcBef>
                <a:spcPts val="0"/>
              </a:spcBef>
              <a:spcAft>
                <a:spcPts val="0"/>
              </a:spcAft>
              <a:buClr>
                <a:srgbClr val="000000"/>
              </a:buClr>
              <a:buSzPts val="3600"/>
              <a:buFont typeface="Arial"/>
              <a:buNone/>
            </a:pPr>
            <a:r>
              <a:rPr b="1" lang="en-US" sz="3600">
                <a:solidFill>
                  <a:srgbClr val="F8931F"/>
                </a:solidFill>
                <a:latin typeface="Verdana"/>
                <a:ea typeface="Verdana"/>
                <a:cs typeface="Verdana"/>
                <a:sym typeface="Verdana"/>
              </a:rPr>
              <a:t>Fraud Detection</a:t>
            </a:r>
            <a:endParaRPr b="1" i="0" sz="3600" u="none" cap="none" strike="noStrike">
              <a:solidFill>
                <a:srgbClr val="F8931F"/>
              </a:solidFill>
              <a:latin typeface="Verdana"/>
              <a:ea typeface="Verdana"/>
              <a:cs typeface="Verdana"/>
              <a:sym typeface="Verdana"/>
            </a:endParaRPr>
          </a:p>
        </p:txBody>
      </p:sp>
      <p:sp>
        <p:nvSpPr>
          <p:cNvPr id="71" name="Google Shape;71;p8"/>
          <p:cNvSpPr/>
          <p:nvPr/>
        </p:nvSpPr>
        <p:spPr>
          <a:xfrm>
            <a:off x="508000" y="5092700"/>
            <a:ext cx="9144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 name="Google Shape;72;p8"/>
          <p:cNvSpPr txBox="1"/>
          <p:nvPr/>
        </p:nvSpPr>
        <p:spPr>
          <a:xfrm>
            <a:off x="256854" y="3760762"/>
            <a:ext cx="4323069"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595959"/>
                </a:solidFill>
                <a:latin typeface="Arial"/>
                <a:ea typeface="Arial"/>
                <a:cs typeface="Arial"/>
                <a:sym typeface="Arial"/>
              </a:rPr>
              <a:t>D</a:t>
            </a:r>
            <a:r>
              <a:rPr lang="en-US" sz="1600">
                <a:solidFill>
                  <a:srgbClr val="595959"/>
                </a:solidFill>
              </a:rPr>
              <a:t>é</a:t>
            </a:r>
            <a:r>
              <a:rPr b="0" i="0" lang="en-US" sz="1600" u="none" cap="none" strike="noStrike">
                <a:solidFill>
                  <a:srgbClr val="595959"/>
                </a:solidFill>
                <a:latin typeface="Arial"/>
                <a:ea typeface="Arial"/>
                <a:cs typeface="Arial"/>
                <a:sym typeface="Arial"/>
              </a:rPr>
              <a:t>sir Chasnick</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595959"/>
                </a:solidFill>
                <a:latin typeface="Arial"/>
                <a:ea typeface="Arial"/>
                <a:cs typeface="Arial"/>
                <a:sym typeface="Arial"/>
              </a:rPr>
              <a:t>Fred Junior No</a:t>
            </a:r>
            <a:r>
              <a:rPr lang="en-US" sz="1600">
                <a:solidFill>
                  <a:srgbClr val="595959"/>
                </a:solidFill>
              </a:rPr>
              <a:t>ë</a:t>
            </a:r>
            <a:r>
              <a:rPr b="0" i="0" lang="en-US" sz="1600" u="none" cap="none" strike="noStrike">
                <a:solidFill>
                  <a:srgbClr val="595959"/>
                </a:solidFill>
                <a:latin typeface="Arial"/>
                <a:ea typeface="Arial"/>
                <a:cs typeface="Arial"/>
                <a:sym typeface="Arial"/>
              </a:rPr>
              <a:t>l</a:t>
            </a:r>
            <a:endParaRPr/>
          </a:p>
          <a:p>
            <a:pPr indent="0" lvl="0" marL="0" marR="0" rtl="0" algn="l">
              <a:lnSpc>
                <a:spcPct val="100000"/>
              </a:lnSpc>
              <a:spcBef>
                <a:spcPts val="0"/>
              </a:spcBef>
              <a:spcAft>
                <a:spcPts val="0"/>
              </a:spcAft>
              <a:buNone/>
            </a:pPr>
            <a:r>
              <a:rPr b="0" i="0" lang="en-US" sz="1600" u="none" cap="none" strike="noStrike">
                <a:solidFill>
                  <a:srgbClr val="595959"/>
                </a:solidFill>
                <a:latin typeface="Arial"/>
                <a:ea typeface="Arial"/>
                <a:cs typeface="Arial"/>
                <a:sym typeface="Arial"/>
              </a:rPr>
              <a:t>Fritz Gerald Junior Valcin</a:t>
            </a:r>
            <a:endParaRPr b="0" i="0" sz="1600" u="none" cap="none" strike="noStrike">
              <a:solidFill>
                <a:srgbClr val="595959"/>
              </a:solidFill>
              <a:latin typeface="Arial"/>
              <a:ea typeface="Arial"/>
              <a:cs typeface="Arial"/>
              <a:sym typeface="Arial"/>
            </a:endParaRPr>
          </a:p>
          <a:p>
            <a:pPr indent="0" lvl="0" marL="0" marR="0" rtl="0" algn="r">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July 02, 2021 </a:t>
            </a:r>
            <a:r>
              <a:rPr b="0" i="0" lang="en-US" sz="1600" u="none" cap="none" strike="noStrike">
                <a:solidFill>
                  <a:srgbClr val="000000"/>
                </a:solidFill>
                <a:latin typeface="Arial"/>
                <a:ea typeface="Arial"/>
                <a:cs typeface="Arial"/>
                <a:sym typeface="Arial"/>
              </a:rPr>
              <a:t> </a:t>
            </a:r>
            <a:endParaRPr b="0" i="0" sz="1600" u="none" cap="none" strike="noStrike">
              <a:solidFill>
                <a:srgbClr val="59595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9"/>
          <p:cNvSpPr txBox="1"/>
          <p:nvPr>
            <p:ph type="title"/>
          </p:nvPr>
        </p:nvSpPr>
        <p:spPr>
          <a:xfrm>
            <a:off x="821751" y="303385"/>
            <a:ext cx="2565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solidFill>
                  <a:srgbClr val="F8931F"/>
                </a:solidFill>
              </a:rPr>
              <a:t>Agenda</a:t>
            </a:r>
            <a:endParaRPr>
              <a:solidFill>
                <a:srgbClr val="F8931F"/>
              </a:solidFill>
            </a:endParaRPr>
          </a:p>
        </p:txBody>
      </p:sp>
      <p:sp>
        <p:nvSpPr>
          <p:cNvPr id="78" name="Google Shape;78;p9"/>
          <p:cNvSpPr txBox="1"/>
          <p:nvPr/>
        </p:nvSpPr>
        <p:spPr>
          <a:xfrm>
            <a:off x="869517" y="1140554"/>
            <a:ext cx="6679500" cy="2167800"/>
          </a:xfrm>
          <a:prstGeom prst="rect">
            <a:avLst/>
          </a:prstGeom>
          <a:noFill/>
          <a:ln>
            <a:noFill/>
          </a:ln>
        </p:spPr>
        <p:txBody>
          <a:bodyPr anchorCtr="0" anchor="t" bIns="0" lIns="0" spcFirstLastPara="1" rIns="0" wrap="square" tIns="8875">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 Introduction - Team, Client, Problem</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 Systems Analysis of Problem - Review stakeholders, define measurements of performance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3. Relevant Analytics - Data sources,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US"/>
              <a:t>4. </a:t>
            </a:r>
            <a:r>
              <a:rPr lang="en-US">
                <a:solidFill>
                  <a:schemeClr val="dk1"/>
                </a:solidFill>
                <a:latin typeface="Verdana"/>
                <a:ea typeface="Verdana"/>
                <a:cs typeface="Verdana"/>
                <a:sym typeface="Verdana"/>
              </a:rPr>
              <a:t>Methodology-How did we deal with the subject?</a:t>
            </a:r>
            <a:endParaRPr>
              <a:solidFill>
                <a:schemeClr val="dk1"/>
              </a:solidFill>
            </a:endParaRPr>
          </a:p>
          <a:p>
            <a:pPr indent="0" lvl="0" marL="0" rtl="0" algn="just">
              <a:spcBef>
                <a:spcPts val="30"/>
              </a:spcBef>
              <a:spcAft>
                <a:spcPts val="0"/>
              </a:spcAft>
              <a:buNone/>
            </a:pPr>
            <a:r>
              <a:rPr lang="en-US">
                <a:solidFill>
                  <a:schemeClr val="dk1"/>
                </a:solidFill>
                <a:latin typeface="Verdana"/>
                <a:ea typeface="Verdana"/>
                <a:cs typeface="Verdana"/>
                <a:sym typeface="Verdana"/>
              </a:rPr>
              <a:t>5. Results- What did we find out?</a:t>
            </a:r>
            <a:endParaRPr/>
          </a:p>
          <a:p>
            <a:pPr indent="0" lvl="0" marL="0" marR="0" rtl="0" algn="l">
              <a:lnSpc>
                <a:spcPct val="100000"/>
              </a:lnSpc>
              <a:spcBef>
                <a:spcPts val="0"/>
              </a:spcBef>
              <a:spcAft>
                <a:spcPts val="0"/>
              </a:spcAft>
              <a:buNone/>
            </a:pPr>
            <a:r>
              <a:rPr lang="en-US"/>
              <a:t>6</a:t>
            </a:r>
            <a:r>
              <a:rPr b="0" i="0" lang="en-US" sz="1400" u="none" cap="none" strike="noStrike">
                <a:solidFill>
                  <a:srgbClr val="000000"/>
                </a:solidFill>
                <a:latin typeface="Arial"/>
                <a:ea typeface="Arial"/>
                <a:cs typeface="Arial"/>
                <a:sym typeface="Arial"/>
              </a:rPr>
              <a:t>. Alternative Solutions - Explanation of solutions, comparison of outcomes</a:t>
            </a:r>
            <a:endParaRPr/>
          </a:p>
          <a:p>
            <a:pPr indent="0" lvl="0" marL="0" marR="0" rtl="0" algn="l">
              <a:lnSpc>
                <a:spcPct val="100000"/>
              </a:lnSpc>
              <a:spcBef>
                <a:spcPts val="0"/>
              </a:spcBef>
              <a:spcAft>
                <a:spcPts val="0"/>
              </a:spcAft>
              <a:buNone/>
            </a:pPr>
            <a:r>
              <a:rPr lang="en-US"/>
              <a:t>7</a:t>
            </a:r>
            <a:r>
              <a:rPr b="0" i="0" lang="en-US" sz="1400" u="none" cap="none" strike="noStrike">
                <a:solidFill>
                  <a:srgbClr val="000000"/>
                </a:solidFill>
                <a:latin typeface="Arial"/>
                <a:ea typeface="Arial"/>
                <a:cs typeface="Arial"/>
                <a:sym typeface="Arial"/>
              </a:rPr>
              <a:t>. Recommendations - What should the client do next? What is the recommended next step?</a:t>
            </a:r>
            <a:endParaRPr/>
          </a:p>
          <a:p>
            <a:pPr indent="0" lvl="0" marL="0" marR="0" rtl="0" algn="l">
              <a:lnSpc>
                <a:spcPct val="100000"/>
              </a:lnSpc>
              <a:spcBef>
                <a:spcPts val="0"/>
              </a:spcBef>
              <a:spcAft>
                <a:spcPts val="0"/>
              </a:spcAft>
              <a:buNone/>
            </a:pPr>
            <a:r>
              <a:rPr lang="en-US"/>
              <a:t>8</a:t>
            </a:r>
            <a:r>
              <a:rPr b="0" i="0" lang="en-US" sz="1400" u="none" cap="none" strike="noStrike">
                <a:solidFill>
                  <a:srgbClr val="000000"/>
                </a:solidFill>
                <a:latin typeface="Arial"/>
                <a:ea typeface="Arial"/>
                <a:cs typeface="Arial"/>
                <a:sym typeface="Arial"/>
              </a:rPr>
              <a:t>. Appendix - Additional Resources</a:t>
            </a:r>
            <a:endParaRPr b="0" i="0" sz="1400" u="none" cap="none" strike="noStrike">
              <a:solidFill>
                <a:srgbClr val="000000"/>
              </a:solidFill>
              <a:latin typeface="Calibri"/>
              <a:ea typeface="Calibri"/>
              <a:cs typeface="Calibri"/>
              <a:sym typeface="Calibri"/>
            </a:endParaRPr>
          </a:p>
        </p:txBody>
      </p:sp>
      <p:sp>
        <p:nvSpPr>
          <p:cNvPr id="79" name="Google Shape;79;p9"/>
          <p:cNvSpPr/>
          <p:nvPr/>
        </p:nvSpPr>
        <p:spPr>
          <a:xfrm>
            <a:off x="508000" y="5092700"/>
            <a:ext cx="1524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0"/>
          <p:cNvSpPr txBox="1"/>
          <p:nvPr>
            <p:ph type="title"/>
          </p:nvPr>
        </p:nvSpPr>
        <p:spPr>
          <a:xfrm>
            <a:off x="821751" y="303385"/>
            <a:ext cx="2565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solidFill>
                  <a:srgbClr val="F8931F"/>
                </a:solidFill>
              </a:rPr>
              <a:t>Introduction</a:t>
            </a:r>
            <a:endParaRPr>
              <a:solidFill>
                <a:srgbClr val="F8931F"/>
              </a:solidFill>
            </a:endParaRPr>
          </a:p>
        </p:txBody>
      </p:sp>
      <p:sp>
        <p:nvSpPr>
          <p:cNvPr id="85" name="Google Shape;85;p10"/>
          <p:cNvSpPr txBox="1"/>
          <p:nvPr/>
        </p:nvSpPr>
        <p:spPr>
          <a:xfrm>
            <a:off x="647534" y="2470179"/>
            <a:ext cx="7098600" cy="967800"/>
          </a:xfrm>
          <a:prstGeom prst="rect">
            <a:avLst/>
          </a:prstGeom>
          <a:noFill/>
          <a:ln>
            <a:noFill/>
          </a:ln>
        </p:spPr>
        <p:txBody>
          <a:bodyPr anchorCtr="0" anchor="t" bIns="0" lIns="0" spcFirstLastPara="1" rIns="0" wrap="square" tIns="8875">
            <a:spAutoFit/>
          </a:bodyPr>
          <a:lstStyle/>
          <a:p>
            <a:pPr indent="0" lvl="0" marL="457200" marR="0" rtl="0" algn="just">
              <a:lnSpc>
                <a:spcPct val="115000"/>
              </a:lnSpc>
              <a:spcBef>
                <a:spcPts val="0"/>
              </a:spcBef>
              <a:spcAft>
                <a:spcPts val="0"/>
              </a:spcAft>
              <a:buNone/>
            </a:pPr>
            <a:r>
              <a:rPr b="0" i="0" lang="en-US" sz="1400" u="none" cap="none" strike="noStrike">
                <a:solidFill>
                  <a:schemeClr val="dk1"/>
                </a:solidFill>
                <a:latin typeface="Arial"/>
                <a:ea typeface="Arial"/>
                <a:cs typeface="Arial"/>
                <a:sym typeface="Arial"/>
              </a:rPr>
              <a:t>We are experts in data science, we work with AyitiAnalytics</a:t>
            </a:r>
            <a:r>
              <a:rPr lang="en-US">
                <a:solidFill>
                  <a:schemeClr val="dk1"/>
                </a:solidFill>
              </a:rPr>
              <a:t> and a bank asked us for our expertise in order to fight against credit card fraud of which its customers are victims.</a:t>
            </a:r>
            <a:br>
              <a:rPr lang="en-US">
                <a:solidFill>
                  <a:schemeClr val="dk1"/>
                </a:solidFill>
              </a:rPr>
            </a:br>
            <a:endParaRPr b="0" i="0" sz="1400" u="none" cap="none" strike="noStrike">
              <a:solidFill>
                <a:srgbClr val="595959"/>
              </a:solidFill>
              <a:latin typeface="Verdana"/>
              <a:ea typeface="Verdana"/>
              <a:cs typeface="Verdana"/>
              <a:sym typeface="Verdana"/>
            </a:endParaRPr>
          </a:p>
        </p:txBody>
      </p:sp>
      <p:sp>
        <p:nvSpPr>
          <p:cNvPr id="86" name="Google Shape;86;p10"/>
          <p:cNvSpPr/>
          <p:nvPr/>
        </p:nvSpPr>
        <p:spPr>
          <a:xfrm>
            <a:off x="508000" y="5092700"/>
            <a:ext cx="2032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txBox="1"/>
          <p:nvPr/>
        </p:nvSpPr>
        <p:spPr>
          <a:xfrm>
            <a:off x="829997" y="303375"/>
            <a:ext cx="5791519"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F8931F"/>
                </a:solidFill>
                <a:latin typeface="Verdana"/>
                <a:ea typeface="Verdana"/>
                <a:cs typeface="Verdana"/>
                <a:sym typeface="Verdana"/>
              </a:rPr>
              <a:t>Systems Analysis of Problem </a:t>
            </a:r>
            <a:endParaRPr b="1" i="0" sz="2400" u="none" cap="none" strike="noStrike">
              <a:solidFill>
                <a:srgbClr val="F8931F"/>
              </a:solidFill>
              <a:latin typeface="Verdana"/>
              <a:ea typeface="Verdana"/>
              <a:cs typeface="Verdana"/>
              <a:sym typeface="Verdana"/>
            </a:endParaRPr>
          </a:p>
        </p:txBody>
      </p:sp>
      <p:sp>
        <p:nvSpPr>
          <p:cNvPr id="92" name="Google Shape;92;p11"/>
          <p:cNvSpPr txBox="1"/>
          <p:nvPr/>
        </p:nvSpPr>
        <p:spPr>
          <a:xfrm>
            <a:off x="-12612" y="764272"/>
            <a:ext cx="7401600" cy="504049"/>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12700" marR="5080" rtl="0" algn="l">
              <a:lnSpc>
                <a:spcPct val="113300"/>
              </a:lnSpc>
              <a:spcBef>
                <a:spcPts val="0"/>
              </a:spcBef>
              <a:spcAft>
                <a:spcPts val="0"/>
              </a:spcAft>
              <a:buClr>
                <a:srgbClr val="000000"/>
              </a:buClr>
              <a:buSzPts val="1400"/>
              <a:buFont typeface="Arial"/>
              <a:buNone/>
            </a:pPr>
            <a:r>
              <a:t/>
            </a:r>
            <a:endParaRPr b="0" i="0" sz="1400" u="none" cap="none" strike="noStrike">
              <a:solidFill>
                <a:srgbClr val="595959"/>
              </a:solidFill>
              <a:latin typeface="Verdana"/>
              <a:ea typeface="Verdana"/>
              <a:cs typeface="Verdana"/>
              <a:sym typeface="Verdana"/>
            </a:endParaRPr>
          </a:p>
        </p:txBody>
      </p:sp>
      <p:sp>
        <p:nvSpPr>
          <p:cNvPr id="93" name="Google Shape;93;p11"/>
          <p:cNvSpPr/>
          <p:nvPr/>
        </p:nvSpPr>
        <p:spPr>
          <a:xfrm>
            <a:off x="508000" y="5092700"/>
            <a:ext cx="2540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1"/>
          <p:cNvSpPr txBox="1"/>
          <p:nvPr/>
        </p:nvSpPr>
        <p:spPr>
          <a:xfrm>
            <a:off x="830000" y="1752400"/>
            <a:ext cx="7986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This problem of credit card fraud affects both the bank because it erodes its image among its customers and lowers its trust capital.</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The customers of the bank are affected by the problem because they lose their money directly.</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We can measure success in this case by a significant reduction in the number of successful frauds as well as the overall volume of money stolen.</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Public perception can also be used to measure the performance of the decisions that the bank will have to make in order to secure the transactions of these customers.</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a:t>
            </a:r>
            <a:r>
              <a:rPr b="1" lang="en-US" sz="2600">
                <a:solidFill>
                  <a:srgbClr val="F8931F"/>
                </a:solidFill>
                <a:latin typeface="Verdana"/>
                <a:ea typeface="Verdana"/>
                <a:cs typeface="Verdana"/>
                <a:sym typeface="Verdana"/>
              </a:rPr>
              <a:t>levant Analytics</a:t>
            </a:r>
            <a:endParaRPr b="0" i="0" sz="2600" u="none" cap="none" strike="noStrike">
              <a:solidFill>
                <a:srgbClr val="F8931F"/>
              </a:solidFill>
              <a:latin typeface="Verdana"/>
              <a:ea typeface="Verdana"/>
              <a:cs typeface="Verdana"/>
              <a:sym typeface="Verdana"/>
            </a:endParaRPr>
          </a:p>
        </p:txBody>
      </p:sp>
      <p:sp>
        <p:nvSpPr>
          <p:cNvPr id="100" name="Google Shape;100;p12"/>
          <p:cNvSpPr txBox="1"/>
          <p:nvPr/>
        </p:nvSpPr>
        <p:spPr>
          <a:xfrm>
            <a:off x="802474" y="1275041"/>
            <a:ext cx="7130400" cy="259200"/>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Clr>
                <a:srgbClr val="000000"/>
              </a:buClr>
              <a:buSzPts val="1600"/>
              <a:buFont typeface="Arial"/>
              <a:buNone/>
            </a:pPr>
            <a:r>
              <a:t/>
            </a:r>
            <a:endParaRPr b="0" i="0" sz="1600" u="none" cap="none" strike="noStrike">
              <a:solidFill>
                <a:srgbClr val="000000"/>
              </a:solidFill>
              <a:latin typeface="Verdana"/>
              <a:ea typeface="Verdana"/>
              <a:cs typeface="Verdana"/>
              <a:sym typeface="Verdana"/>
            </a:endParaRPr>
          </a:p>
        </p:txBody>
      </p:sp>
      <p:sp>
        <p:nvSpPr>
          <p:cNvPr id="101" name="Google Shape;101;p12"/>
          <p:cNvSpPr/>
          <p:nvPr/>
        </p:nvSpPr>
        <p:spPr>
          <a:xfrm>
            <a:off x="508000" y="5092700"/>
            <a:ext cx="3048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12"/>
          <p:cNvSpPr txBox="1"/>
          <p:nvPr/>
        </p:nvSpPr>
        <p:spPr>
          <a:xfrm>
            <a:off x="1020525" y="1043850"/>
            <a:ext cx="7452900" cy="5079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en-US" sz="2100">
                <a:solidFill>
                  <a:srgbClr val="202124"/>
                </a:solidFill>
                <a:highlight>
                  <a:srgbClr val="F8F9FA"/>
                </a:highlight>
              </a:rPr>
              <a:t>the data was provided to us by the bank.</a:t>
            </a:r>
            <a:endParaRPr sz="2100">
              <a:solidFill>
                <a:srgbClr val="202124"/>
              </a:solidFill>
              <a:highlight>
                <a:srgbClr val="F8F9FA"/>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ph type="ctrTitle"/>
          </p:nvPr>
        </p:nvSpPr>
        <p:spPr>
          <a:xfrm>
            <a:off x="821749" y="303364"/>
            <a:ext cx="7500600" cy="400200"/>
          </a:xfrm>
          <a:prstGeom prst="rect">
            <a:avLst/>
          </a:prstGeom>
        </p:spPr>
        <p:txBody>
          <a:bodyPr anchorCtr="0" anchor="t" bIns="0" lIns="0" spcFirstLastPara="1" rIns="0" wrap="square" tIns="0">
            <a:spAutoFit/>
          </a:bodyPr>
          <a:lstStyle/>
          <a:p>
            <a:pPr indent="0" lvl="0" marL="12700" rtl="0" algn="l">
              <a:spcBef>
                <a:spcPts val="0"/>
              </a:spcBef>
              <a:spcAft>
                <a:spcPts val="0"/>
              </a:spcAft>
              <a:buNone/>
            </a:pPr>
            <a:r>
              <a:rPr b="1" lang="en-US">
                <a:solidFill>
                  <a:srgbClr val="F8931F"/>
                </a:solidFill>
              </a:rPr>
              <a:t>Methodology</a:t>
            </a:r>
            <a:endParaRPr/>
          </a:p>
        </p:txBody>
      </p:sp>
      <p:sp>
        <p:nvSpPr>
          <p:cNvPr id="108" name="Google Shape;108;p13"/>
          <p:cNvSpPr txBox="1"/>
          <p:nvPr/>
        </p:nvSpPr>
        <p:spPr>
          <a:xfrm>
            <a:off x="819350" y="1052600"/>
            <a:ext cx="8030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The problem being a financial fraud problem, we had to take the time:</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 to understand the context.</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 to question the bank.</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-to ask him to provide us with his data.</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After :Then we used the Python 3 libraries to clean the data, generate graphs, and reveal links between variables.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For this we had to:</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 carry out univariate analyzes on the data.</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-Process bi- and multivariate analysis by clearly crossing the different variables of the dataset.</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 Carry out qi square tests in order to verify the independence of the variables.</a:t>
            </a:r>
            <a:endParaRPr>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Results</a:t>
            </a:r>
            <a:endParaRPr b="0" i="0" sz="2600" u="none" cap="none" strike="noStrike">
              <a:solidFill>
                <a:srgbClr val="F8931F"/>
              </a:solidFill>
              <a:latin typeface="Verdana"/>
              <a:ea typeface="Verdana"/>
              <a:cs typeface="Verdana"/>
              <a:sym typeface="Verdana"/>
            </a:endParaRPr>
          </a:p>
        </p:txBody>
      </p:sp>
      <p:sp>
        <p:nvSpPr>
          <p:cNvPr id="114" name="Google Shape;114;p14"/>
          <p:cNvSpPr/>
          <p:nvPr/>
        </p:nvSpPr>
        <p:spPr>
          <a:xfrm>
            <a:off x="508000" y="5092700"/>
            <a:ext cx="3556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14"/>
          <p:cNvSpPr txBox="1"/>
          <p:nvPr/>
        </p:nvSpPr>
        <p:spPr>
          <a:xfrm>
            <a:off x="1032975" y="1052600"/>
            <a:ext cx="58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1-Data Fraud Histogram</a:t>
            </a:r>
            <a:endParaRPr>
              <a:latin typeface="Verdana"/>
              <a:ea typeface="Verdana"/>
              <a:cs typeface="Verdana"/>
              <a:sym typeface="Verdana"/>
            </a:endParaRPr>
          </a:p>
        </p:txBody>
      </p:sp>
      <p:sp>
        <p:nvSpPr>
          <p:cNvPr id="116" name="Google Shape;116;p14"/>
          <p:cNvSpPr txBox="1"/>
          <p:nvPr/>
        </p:nvSpPr>
        <p:spPr>
          <a:xfrm>
            <a:off x="4624475" y="1603700"/>
            <a:ext cx="3927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As we can see from over 594,000 transactions, only around 1.20% are fraud.</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The Blue columns is non-fraudulent transaction and yellow column is fraudulent transactions.</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This histogram give us simultaneously the number and the relative frequency of this variables.</a:t>
            </a:r>
            <a:endParaRPr>
              <a:latin typeface="Verdana"/>
              <a:ea typeface="Verdana"/>
              <a:cs typeface="Verdana"/>
              <a:sym typeface="Verdana"/>
            </a:endParaRPr>
          </a:p>
        </p:txBody>
      </p:sp>
      <p:sp>
        <p:nvSpPr>
          <p:cNvPr id="117" name="Google Shape;117;p14"/>
          <p:cNvSpPr txBox="1"/>
          <p:nvPr/>
        </p:nvSpPr>
        <p:spPr>
          <a:xfrm>
            <a:off x="845575" y="1638700"/>
            <a:ext cx="3822600" cy="29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pic>
        <p:nvPicPr>
          <p:cNvPr id="118" name="Google Shape;118;p14"/>
          <p:cNvPicPr preferRelativeResize="0"/>
          <p:nvPr/>
        </p:nvPicPr>
        <p:blipFill>
          <a:blip r:embed="rId3">
            <a:alphaModFix/>
          </a:blip>
          <a:stretch>
            <a:fillRect/>
          </a:stretch>
        </p:blipFill>
        <p:spPr>
          <a:xfrm>
            <a:off x="1000650" y="1603700"/>
            <a:ext cx="3273925" cy="2886650"/>
          </a:xfrm>
          <a:prstGeom prst="rect">
            <a:avLst/>
          </a:prstGeom>
          <a:noFill/>
          <a:ln>
            <a:noFill/>
          </a:ln>
        </p:spPr>
      </p:pic>
      <p:sp>
        <p:nvSpPr>
          <p:cNvPr id="119" name="Google Shape;119;p14"/>
          <p:cNvSpPr txBox="1"/>
          <p:nvPr/>
        </p:nvSpPr>
        <p:spPr>
          <a:xfrm>
            <a:off x="4775200" y="3943350"/>
            <a:ext cx="34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Please use zoom 200% on this slide.</a:t>
            </a:r>
            <a:endParaRPr>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Results</a:t>
            </a:r>
            <a:endParaRPr b="0" i="0" sz="2600" u="none" cap="none" strike="noStrike">
              <a:solidFill>
                <a:srgbClr val="F8931F"/>
              </a:solidFill>
              <a:latin typeface="Verdana"/>
              <a:ea typeface="Verdana"/>
              <a:cs typeface="Verdana"/>
              <a:sym typeface="Verdana"/>
            </a:endParaRPr>
          </a:p>
        </p:txBody>
      </p:sp>
      <p:sp>
        <p:nvSpPr>
          <p:cNvPr id="125" name="Google Shape;125;p15"/>
          <p:cNvSpPr/>
          <p:nvPr/>
        </p:nvSpPr>
        <p:spPr>
          <a:xfrm>
            <a:off x="508000" y="5092700"/>
            <a:ext cx="4064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15"/>
          <p:cNvSpPr txBox="1"/>
          <p:nvPr/>
        </p:nvSpPr>
        <p:spPr>
          <a:xfrm>
            <a:off x="889000" y="993775"/>
            <a:ext cx="56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Others descriptive summary</a:t>
            </a:r>
            <a:endParaRPr>
              <a:latin typeface="Verdana"/>
              <a:ea typeface="Verdana"/>
              <a:cs typeface="Verdana"/>
              <a:sym typeface="Verdana"/>
            </a:endParaRPr>
          </a:p>
        </p:txBody>
      </p:sp>
      <p:pic>
        <p:nvPicPr>
          <p:cNvPr id="127" name="Google Shape;127;p15"/>
          <p:cNvPicPr preferRelativeResize="0"/>
          <p:nvPr/>
        </p:nvPicPr>
        <p:blipFill>
          <a:blip r:embed="rId3">
            <a:alphaModFix/>
          </a:blip>
          <a:stretch>
            <a:fillRect/>
          </a:stretch>
        </p:blipFill>
        <p:spPr>
          <a:xfrm>
            <a:off x="858838" y="1671263"/>
            <a:ext cx="3362325" cy="2343150"/>
          </a:xfrm>
          <a:prstGeom prst="rect">
            <a:avLst/>
          </a:prstGeom>
          <a:noFill/>
          <a:ln>
            <a:noFill/>
          </a:ln>
        </p:spPr>
      </p:pic>
      <p:sp>
        <p:nvSpPr>
          <p:cNvPr id="128" name="Google Shape;128;p15"/>
          <p:cNvSpPr txBox="1"/>
          <p:nvPr/>
        </p:nvSpPr>
        <p:spPr>
          <a:xfrm>
            <a:off x="5099050" y="1593850"/>
            <a:ext cx="3562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As we can see:</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-The average spend is $ 37.89 per transaction.</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-The highest transaction exceeds $ 8,200.</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 the median of the transaction values ​​is at 26.90 dollars.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