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0" r:id="rId5"/>
    <p:sldId id="259" r:id="rId6"/>
    <p:sldId id="266" r:id="rId7"/>
    <p:sldId id="257" r:id="rId8"/>
    <p:sldId id="264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4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50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0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40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3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07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09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12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5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51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726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.slideshare.net/kaalnath/tsp-43384571" TargetMode="External"/><Relationship Id="rId2" Type="http://schemas.openxmlformats.org/officeDocument/2006/relationships/hyperlink" Target="http://www.cleveralgorithms.com/nature-inspired/stochastic/iterated_local_searc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Traveling</a:t>
            </a:r>
            <a:r>
              <a:rPr lang="de-AT" dirty="0" smtClean="0"/>
              <a:t> </a:t>
            </a:r>
            <a:r>
              <a:rPr lang="de-AT" dirty="0" err="1" smtClean="0"/>
              <a:t>Salesman</a:t>
            </a:r>
            <a:r>
              <a:rPr lang="de-AT" dirty="0" smtClean="0"/>
              <a:t> Problem</a:t>
            </a:r>
            <a:br>
              <a:rPr lang="de-AT" dirty="0" smtClean="0"/>
            </a:br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Fritz</a:t>
            </a:r>
          </a:p>
          <a:p>
            <a:r>
              <a:rPr lang="de-AT" dirty="0" err="1" smtClean="0"/>
              <a:t>Inkolov</a:t>
            </a:r>
            <a:r>
              <a:rPr lang="de-AT" dirty="0" smtClean="0"/>
              <a:t> </a:t>
            </a:r>
            <a:r>
              <a:rPr lang="de-AT" dirty="0" err="1" smtClean="0"/>
              <a:t>Svetoslav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00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Brownlee, Jason: “Clever Algorithms: Nature-Inspired Programming </a:t>
            </a:r>
            <a:r>
              <a:rPr lang="en-US" dirty="0" smtClean="0"/>
              <a:t>Recipes”(</a:t>
            </a:r>
            <a:r>
              <a:rPr lang="de-AT" dirty="0" smtClean="0">
                <a:hlinkClick r:id="rId2"/>
              </a:rPr>
              <a:t>http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www.cleveralgorithms.com/nature-inspired/stochastic/iterated_local_search.html</a:t>
            </a:r>
            <a:r>
              <a:rPr lang="de-AT" dirty="0" smtClean="0"/>
              <a:t>)</a:t>
            </a:r>
            <a:endParaRPr lang="de-AT" dirty="0" smtClean="0">
              <a:hlinkClick r:id="rId3"/>
            </a:endParaRP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www.econ.upf.edu/docs/papers/downloads/513.pdf</a:t>
            </a:r>
          </a:p>
          <a:p>
            <a:r>
              <a:rPr lang="de-AT" dirty="0">
                <a:hlinkClick r:id="rId3"/>
              </a:rPr>
              <a:t>http://</a:t>
            </a:r>
            <a:r>
              <a:rPr lang="de-AT" dirty="0" smtClean="0">
                <a:hlinkClick r:id="rId3"/>
              </a:rPr>
              <a:t>intelligent-optimization.org/reactive-search/thebook/node10.html</a:t>
            </a:r>
          </a:p>
          <a:p>
            <a:r>
              <a:rPr lang="de-AT" dirty="0">
                <a:hlinkClick r:id="rId3"/>
              </a:rPr>
              <a:t>http://www.scielo.br/scielo.php?script=sci_arttext&amp;pid=S2238-10312014000400010</a:t>
            </a: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de.slideshare.net/kaalnath/tsp-43384571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60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Vielen Dank für Ihre Aufmerksamkeit!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021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AT" dirty="0" smtClean="0"/>
              <a:t>Start ist zufälliger Pfad</a:t>
            </a:r>
          </a:p>
          <a:p>
            <a:endParaRPr lang="de-AT" dirty="0" smtClean="0"/>
          </a:p>
          <a:p>
            <a:r>
              <a:rPr lang="de-AT" dirty="0"/>
              <a:t>Jede </a:t>
            </a:r>
            <a:r>
              <a:rPr lang="de-AT" dirty="0" smtClean="0"/>
              <a:t>Iteration </a:t>
            </a:r>
            <a:r>
              <a:rPr lang="de-AT" dirty="0"/>
              <a:t>erhält </a:t>
            </a:r>
            <a:r>
              <a:rPr lang="de-AT" dirty="0" smtClean="0"/>
              <a:t>neuen Pfad durch </a:t>
            </a:r>
            <a:r>
              <a:rPr lang="de-AT" dirty="0"/>
              <a:t>Perturbation </a:t>
            </a:r>
            <a:r>
              <a:rPr lang="de-AT" dirty="0" smtClean="0"/>
              <a:t>des </a:t>
            </a:r>
            <a:r>
              <a:rPr lang="de-AT" dirty="0"/>
              <a:t>aktuell </a:t>
            </a:r>
            <a:r>
              <a:rPr lang="de-AT" dirty="0" smtClean="0"/>
              <a:t>besten Pfades</a:t>
            </a:r>
          </a:p>
          <a:p>
            <a:pPr lvl="1"/>
            <a:r>
              <a:rPr lang="de-AT" dirty="0" smtClean="0"/>
              <a:t>Neuer Pfad gilt als eigene Nachbarschafft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Lokales Optimum der Nachbarschafft wird mittels lokaler Suche bestimmt</a:t>
            </a:r>
          </a:p>
          <a:p>
            <a:endParaRPr lang="de-AT" dirty="0"/>
          </a:p>
          <a:p>
            <a:r>
              <a:rPr lang="de-AT" dirty="0" smtClean="0"/>
              <a:t>Globales Optimum ist bestes lokales Optimum nach Abbruchbedingung</a:t>
            </a:r>
          </a:p>
        </p:txBody>
      </p:sp>
    </p:spTree>
    <p:extLst>
      <p:ext uri="{BB962C8B-B14F-4D97-AF65-F5344CB8AC3E}">
        <p14:creationId xmlns:p14="http://schemas.microsoft.com/office/powerpoint/2010/main" val="188066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 - Algorithmus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Best-Solution </a:t>
            </a:r>
            <a:r>
              <a:rPr lang="de-AT" dirty="0" smtClean="0"/>
              <a:t>Initial Solution()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Best-Solution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 </a:t>
            </a:r>
            <a:r>
              <a:rPr lang="de-AT" dirty="0" err="1" smtClean="0">
                <a:sym typeface="Wingdings" panose="05000000000000000000" pitchFamily="2" charset="2"/>
              </a:rPr>
              <a:t>Local</a:t>
            </a:r>
            <a:r>
              <a:rPr lang="de-AT" dirty="0" smtClean="0">
                <a:sym typeface="Wingdings" panose="05000000000000000000" pitchFamily="2" charset="2"/>
              </a:rPr>
              <a:t> Search(</a:t>
            </a:r>
            <a:r>
              <a:rPr lang="de-AT" dirty="0">
                <a:sym typeface="Wingdings" panose="05000000000000000000" pitchFamily="2" charset="2"/>
              </a:rPr>
              <a:t>Best-Solution</a:t>
            </a:r>
            <a:r>
              <a:rPr lang="de-AT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AT" dirty="0" err="1" smtClean="0"/>
              <a:t>While</a:t>
            </a:r>
            <a:r>
              <a:rPr lang="de-AT" dirty="0" smtClean="0"/>
              <a:t> (</a:t>
            </a:r>
            <a:r>
              <a:rPr lang="de-AT" dirty="0"/>
              <a:t>I</a:t>
            </a:r>
            <a:r>
              <a:rPr lang="de-AT" dirty="0" smtClean="0"/>
              <a:t>teration &lt; </a:t>
            </a:r>
            <a:r>
              <a:rPr lang="de-AT" dirty="0"/>
              <a:t>M</a:t>
            </a:r>
            <a:r>
              <a:rPr lang="de-AT" dirty="0" smtClean="0"/>
              <a:t>ax-Iteration)</a:t>
            </a:r>
          </a:p>
          <a:p>
            <a:pPr marL="457200" lvl="1" indent="0">
              <a:buNone/>
            </a:pPr>
            <a:r>
              <a:rPr lang="de-AT" sz="2800" dirty="0" smtClean="0"/>
              <a:t>	New-Solution </a:t>
            </a:r>
            <a:r>
              <a:rPr lang="de-AT" sz="2800" dirty="0" smtClean="0">
                <a:sym typeface="Wingdings" panose="05000000000000000000" pitchFamily="2" charset="2"/>
              </a:rPr>
              <a:t> Perturbation(</a:t>
            </a:r>
            <a:r>
              <a:rPr lang="de-AT" sz="2800" dirty="0">
                <a:sym typeface="Wingdings" panose="05000000000000000000" pitchFamily="2" charset="2"/>
              </a:rPr>
              <a:t>Best-Solution</a:t>
            </a:r>
            <a:r>
              <a:rPr lang="de-AT" sz="2800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de-AT" sz="2800" dirty="0" smtClean="0"/>
              <a:t>	New-Solution</a:t>
            </a:r>
            <a:r>
              <a:rPr lang="de-AT" sz="2800" dirty="0" smtClean="0">
                <a:sym typeface="Wingdings" panose="05000000000000000000" pitchFamily="2" charset="2"/>
              </a:rPr>
              <a:t>  </a:t>
            </a:r>
            <a:r>
              <a:rPr lang="de-AT" sz="2800" dirty="0" err="1" smtClean="0">
                <a:sym typeface="Wingdings" panose="05000000000000000000" pitchFamily="2" charset="2"/>
              </a:rPr>
              <a:t>Local</a:t>
            </a:r>
            <a:r>
              <a:rPr lang="de-AT" sz="2800" dirty="0" smtClean="0">
                <a:sym typeface="Wingdings" panose="05000000000000000000" pitchFamily="2" charset="2"/>
              </a:rPr>
              <a:t> Search(New-Solution)</a:t>
            </a:r>
          </a:p>
          <a:p>
            <a:pPr marL="457200" lvl="1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	IF (New-Solution &lt; Best-Solution)</a:t>
            </a:r>
          </a:p>
          <a:p>
            <a:pPr marL="914400" lvl="2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	Best-Solution  New-Solution</a:t>
            </a:r>
          </a:p>
          <a:p>
            <a:pPr marL="914400" lvl="2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End</a:t>
            </a:r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End</a:t>
            </a:r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Return Best-Solution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993058" y="3123294"/>
            <a:ext cx="1553" cy="21074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904095" y="4310410"/>
            <a:ext cx="3363" cy="4877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Perturbation – Double Bridge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Für jede Iteration neue „grobe“ Nachbarschafft erstellen</a:t>
            </a:r>
          </a:p>
          <a:p>
            <a:r>
              <a:rPr lang="de-AT" dirty="0" smtClean="0"/>
              <a:t>Pfad in 4 Partitionen teilen und neu ordnen</a:t>
            </a:r>
          </a:p>
          <a:p>
            <a:pPr lvl="1"/>
            <a:r>
              <a:rPr lang="de-AT" dirty="0" smtClean="0"/>
              <a:t> </a:t>
            </a:r>
            <a:r>
              <a:rPr lang="de-AT" dirty="0" smtClean="0">
                <a:solidFill>
                  <a:schemeClr val="accent1"/>
                </a:solidFill>
              </a:rPr>
              <a:t>Part1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2"/>
                </a:solidFill>
              </a:rPr>
              <a:t>Part2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6"/>
                </a:solidFill>
              </a:rPr>
              <a:t>Part3</a:t>
            </a:r>
            <a:r>
              <a:rPr lang="de-AT" dirty="0" smtClean="0"/>
              <a:t>, </a:t>
            </a:r>
            <a:r>
              <a:rPr lang="de-AT" dirty="0" smtClean="0">
                <a:solidFill>
                  <a:srgbClr val="FF0000"/>
                </a:solidFill>
              </a:rPr>
              <a:t>Part4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Part1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rgbClr val="FF0000"/>
                </a:solidFill>
                <a:sym typeface="Wingdings" panose="05000000000000000000" pitchFamily="2" charset="2"/>
              </a:rPr>
              <a:t>Part4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Part3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Part2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Größe von Partitionen zufällig [0; Tour-Länge/4]</a:t>
            </a:r>
            <a:endParaRPr lang="de-AT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1817442" y="381729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47132" y="381729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3447133" y="5329100"/>
            <a:ext cx="640671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1817441" y="532910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485099" y="3817291"/>
            <a:ext cx="962033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4100275" y="4601062"/>
            <a:ext cx="0" cy="72803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485100" y="5992960"/>
            <a:ext cx="962032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1817441" y="4617306"/>
            <a:ext cx="0" cy="711795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6049279" y="381729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7678969" y="381729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7678970" y="5329100"/>
            <a:ext cx="653142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6049278" y="532910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6716936" y="381729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6049278" y="4601062"/>
            <a:ext cx="2282834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7678969" y="381729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6049278" y="5324876"/>
            <a:ext cx="2282834" cy="4226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feil nach rechts 65"/>
          <p:cNvSpPr/>
          <p:nvPr/>
        </p:nvSpPr>
        <p:spPr>
          <a:xfrm>
            <a:off x="4617401" y="4683899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26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Local</a:t>
            </a:r>
            <a:r>
              <a:rPr lang="de-AT" dirty="0" smtClean="0"/>
              <a:t> Search – </a:t>
            </a:r>
            <a:r>
              <a:rPr lang="de-AT" dirty="0" err="1" smtClean="0"/>
              <a:t>Stochastic</a:t>
            </a:r>
            <a:r>
              <a:rPr lang="de-AT" dirty="0" smtClean="0"/>
              <a:t> 2-opt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 Kanten werden entfernt und der Pfad dazwischen </a:t>
            </a:r>
            <a:r>
              <a:rPr lang="de-AT" dirty="0" smtClean="0"/>
              <a:t>umgedreht</a:t>
            </a:r>
          </a:p>
          <a:p>
            <a:r>
              <a:rPr lang="de-AT" dirty="0" smtClean="0"/>
              <a:t>2 Varianten um lokales Optimum zu bestimmen:</a:t>
            </a:r>
          </a:p>
          <a:p>
            <a:pPr lvl="1"/>
            <a:r>
              <a:rPr lang="de-AT" dirty="0" smtClean="0"/>
              <a:t>Lokales Optimum durch Kombination aller Kanten suchen</a:t>
            </a:r>
          </a:p>
          <a:p>
            <a:pPr lvl="1"/>
            <a:r>
              <a:rPr lang="de-AT" dirty="0" smtClean="0"/>
              <a:t>Alternativ: Kanten zufällig wählen, bei Verbesserung mit neuer Tour fortfahren (Abbruch nach x 2-Opt </a:t>
            </a:r>
            <a:r>
              <a:rPr lang="de-AT" dirty="0" err="1" smtClean="0"/>
              <a:t>Moves</a:t>
            </a:r>
            <a:r>
              <a:rPr lang="de-AT" dirty="0" smtClean="0"/>
              <a:t> ohne Verbesserung)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1845128" y="4136231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3474818" y="4136231"/>
            <a:ext cx="653143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3474819" y="5648040"/>
            <a:ext cx="640671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 flipV="1">
            <a:off x="1845127" y="5648040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512785" y="4136231"/>
            <a:ext cx="962033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4127961" y="4920002"/>
            <a:ext cx="0" cy="7280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512786" y="6311900"/>
            <a:ext cx="96203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845127" y="4936246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6261027" y="4136231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7890717" y="4136231"/>
            <a:ext cx="653143" cy="800015"/>
          </a:xfrm>
          <a:prstGeom prst="straightConnector1">
            <a:avLst/>
          </a:prstGeom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headEnd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890717" y="5648040"/>
            <a:ext cx="653144" cy="6638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6261026" y="5648040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928684" y="4136231"/>
            <a:ext cx="962033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8543860" y="4920002"/>
            <a:ext cx="0" cy="7280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28685" y="4136231"/>
            <a:ext cx="962032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61026" y="4936246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feil nach rechts 41"/>
          <p:cNvSpPr/>
          <p:nvPr/>
        </p:nvSpPr>
        <p:spPr>
          <a:xfrm>
            <a:off x="4686384" y="5070917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37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Local</a:t>
            </a:r>
            <a:r>
              <a:rPr lang="de-AT" dirty="0" smtClean="0"/>
              <a:t> Search – 2 Varianten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251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2-Opt mit allen möglichen Kanten-Kombinationen durchführen</a:t>
            </a:r>
          </a:p>
          <a:p>
            <a:pPr lvl="1"/>
            <a:r>
              <a:rPr lang="de-AT" dirty="0" smtClean="0"/>
              <a:t>Bestes Ergebnis ist lokales Optimum</a:t>
            </a:r>
          </a:p>
          <a:p>
            <a:pPr lvl="1"/>
            <a:r>
              <a:rPr lang="de-AT" dirty="0" smtClean="0"/>
              <a:t>&gt; 52 Knoten: (52 * 49) / 2 = 1 274 Kombinationen</a:t>
            </a:r>
          </a:p>
          <a:p>
            <a:pPr lvl="1"/>
            <a:r>
              <a:rPr lang="de-AT" dirty="0" smtClean="0"/>
              <a:t>&gt; 150 Knoten: (150*147) / 2 = 11 025 Kombinationen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2-Opt mit 2 zufällig gewählten Kanten</a:t>
            </a:r>
          </a:p>
          <a:p>
            <a:pPr lvl="1"/>
            <a:r>
              <a:rPr lang="de-AT" dirty="0" smtClean="0"/>
              <a:t>Bei Verbesserung (des globalen Optimum) wird Veränderung übernommen und mit dieser fortgefahren</a:t>
            </a:r>
          </a:p>
          <a:p>
            <a:pPr lvl="1"/>
            <a:r>
              <a:rPr lang="de-AT" dirty="0" smtClean="0"/>
              <a:t>Ein „</a:t>
            </a:r>
            <a:r>
              <a:rPr lang="de-AT" dirty="0" err="1" smtClean="0"/>
              <a:t>No-Improve</a:t>
            </a:r>
            <a:r>
              <a:rPr lang="de-AT" dirty="0" smtClean="0"/>
              <a:t>“ Parameter bestimmt, nach wie vielen </a:t>
            </a:r>
            <a:r>
              <a:rPr lang="de-AT" dirty="0" err="1" smtClean="0"/>
              <a:t>Moves</a:t>
            </a:r>
            <a:r>
              <a:rPr lang="de-AT" dirty="0" smtClean="0"/>
              <a:t> ohne Verbesserung die Nachbarschafft übersprungen wird</a:t>
            </a:r>
          </a:p>
          <a:p>
            <a:pPr lvl="1"/>
            <a:r>
              <a:rPr lang="de-AT" dirty="0" smtClean="0"/>
              <a:t>&gt; 52 Knoten mit „</a:t>
            </a:r>
            <a:r>
              <a:rPr lang="de-AT" dirty="0" err="1" smtClean="0"/>
              <a:t>No-Improve</a:t>
            </a:r>
            <a:r>
              <a:rPr lang="de-AT" dirty="0" smtClean="0"/>
              <a:t>“ Parameter P:</a:t>
            </a:r>
          </a:p>
          <a:p>
            <a:pPr lvl="2"/>
            <a:r>
              <a:rPr lang="de-AT" dirty="0" smtClean="0"/>
              <a:t>P=100: Ø 360;	P=200: Ø 800;	P=300: Ø 1235</a:t>
            </a:r>
          </a:p>
          <a:p>
            <a:pPr lvl="1"/>
            <a:r>
              <a:rPr lang="de-AT" dirty="0" smtClean="0"/>
              <a:t>&gt; </a:t>
            </a:r>
            <a:r>
              <a:rPr lang="de-AT" dirty="0"/>
              <a:t>150 Knoten mit „</a:t>
            </a:r>
            <a:r>
              <a:rPr lang="de-AT" dirty="0" err="1"/>
              <a:t>No-Improve</a:t>
            </a:r>
            <a:r>
              <a:rPr lang="de-AT" dirty="0"/>
              <a:t>“ Parameter P :</a:t>
            </a:r>
            <a:endParaRPr lang="de-AT" dirty="0" smtClean="0"/>
          </a:p>
          <a:p>
            <a:pPr lvl="2"/>
            <a:r>
              <a:rPr lang="de-AT" dirty="0" smtClean="0"/>
              <a:t>P=500: Ø 2442;	P=750: Ø 4479;	P=1000: Ø 5416</a:t>
            </a:r>
          </a:p>
        </p:txBody>
      </p:sp>
    </p:spTree>
    <p:extLst>
      <p:ext uri="{BB962C8B-B14F-4D97-AF65-F5344CB8AC3E}">
        <p14:creationId xmlns:p14="http://schemas.microsoft.com/office/powerpoint/2010/main" val="261553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Python 2.7.10</a:t>
            </a:r>
          </a:p>
          <a:p>
            <a:pPr lvl="1"/>
            <a:r>
              <a:rPr lang="de-AT" dirty="0" smtClean="0"/>
              <a:t>GUI: PyQt4 (</a:t>
            </a:r>
            <a:r>
              <a:rPr lang="de-AT" dirty="0" err="1" smtClean="0"/>
              <a:t>Qt</a:t>
            </a:r>
            <a:r>
              <a:rPr lang="de-AT" dirty="0" smtClean="0"/>
              <a:t> Designer)</a:t>
            </a:r>
          </a:p>
          <a:p>
            <a:pPr lvl="1"/>
            <a:r>
              <a:rPr lang="de-AT" dirty="0" smtClean="0"/>
              <a:t>Graph Visualisierung: </a:t>
            </a:r>
            <a:r>
              <a:rPr lang="de-AT" dirty="0" err="1" smtClean="0"/>
              <a:t>matplotlib</a:t>
            </a:r>
            <a:r>
              <a:rPr lang="de-AT" dirty="0" smtClean="0"/>
              <a:t> + </a:t>
            </a:r>
            <a:r>
              <a:rPr lang="de-AT" dirty="0" err="1" smtClean="0"/>
              <a:t>networkx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228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8516" y="1825625"/>
            <a:ext cx="10755284" cy="4351338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/>
              <a:t>Parameter</a:t>
            </a:r>
          </a:p>
          <a:p>
            <a:pPr lvl="1"/>
            <a:r>
              <a:rPr lang="de-AT" dirty="0" smtClean="0"/>
              <a:t>Iterationen</a:t>
            </a:r>
          </a:p>
          <a:p>
            <a:pPr lvl="1"/>
            <a:r>
              <a:rPr lang="de-AT" dirty="0" smtClean="0"/>
              <a:t>Modus</a:t>
            </a:r>
          </a:p>
          <a:p>
            <a:pPr lvl="1"/>
            <a:r>
              <a:rPr lang="de-AT" dirty="0" err="1" smtClean="0"/>
              <a:t>No-Improvement</a:t>
            </a:r>
            <a:endParaRPr lang="de-AT" dirty="0" smtClean="0"/>
          </a:p>
          <a:p>
            <a:r>
              <a:rPr lang="de-AT" dirty="0" smtClean="0"/>
              <a:t>Laufzeit</a:t>
            </a:r>
          </a:p>
          <a:p>
            <a:pPr lvl="1"/>
            <a:r>
              <a:rPr lang="de-AT" dirty="0" smtClean="0"/>
              <a:t>„Bis Best“ und Total</a:t>
            </a:r>
          </a:p>
          <a:p>
            <a:r>
              <a:rPr lang="de-AT" dirty="0" smtClean="0"/>
              <a:t>Visualisierung</a:t>
            </a:r>
          </a:p>
          <a:p>
            <a:pPr lvl="1"/>
            <a:r>
              <a:rPr lang="de-AT" dirty="0" smtClean="0"/>
              <a:t>Gerichteter Graph</a:t>
            </a:r>
          </a:p>
          <a:p>
            <a:pPr lvl="1"/>
            <a:r>
              <a:rPr lang="de-AT" dirty="0" smtClean="0"/>
              <a:t>Iteration Auswählbar</a:t>
            </a:r>
          </a:p>
          <a:p>
            <a:r>
              <a:rPr lang="de-AT" dirty="0" err="1" smtClean="0"/>
              <a:t>Logging</a:t>
            </a:r>
            <a:endParaRPr lang="de-AT" dirty="0" smtClean="0"/>
          </a:p>
          <a:p>
            <a:pPr lvl="1"/>
            <a:r>
              <a:rPr lang="de-AT" dirty="0" smtClean="0"/>
              <a:t>Ergebnis in CSV</a:t>
            </a:r>
          </a:p>
          <a:p>
            <a:pPr lvl="1"/>
            <a:r>
              <a:rPr lang="de-AT" dirty="0" smtClean="0"/>
              <a:t>Graph als PNG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968" y="804226"/>
            <a:ext cx="7831304" cy="57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Live Demo und Resultate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46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Breitbild</PresentationFormat>
  <Paragraphs>70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Traveling Salesman Problem Iterated Local Search</vt:lpstr>
      <vt:lpstr>Iterated Local Search</vt:lpstr>
      <vt:lpstr>Iterated Local Search - Algorithmus</vt:lpstr>
      <vt:lpstr>Perturbation – Double Bridge Move</vt:lpstr>
      <vt:lpstr>Local Search – Stochastic 2-opt Move</vt:lpstr>
      <vt:lpstr>Local Search – 2 Varianten</vt:lpstr>
      <vt:lpstr>Umsetzung</vt:lpstr>
      <vt:lpstr>UI</vt:lpstr>
      <vt:lpstr>Live Demo und Resultate</vt:lpstr>
      <vt:lpstr>Quellen: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 Iterated Local Search</dc:title>
  <dc:creator>StudentIn</dc:creator>
  <cp:lastModifiedBy>StudentIn</cp:lastModifiedBy>
  <cp:revision>31</cp:revision>
  <dcterms:created xsi:type="dcterms:W3CDTF">2016-01-03T21:43:56Z</dcterms:created>
  <dcterms:modified xsi:type="dcterms:W3CDTF">2016-01-17T19:24:18Z</dcterms:modified>
</cp:coreProperties>
</file>