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60" r:id="rId5"/>
    <p:sldId id="259" r:id="rId6"/>
    <p:sldId id="266" r:id="rId7"/>
    <p:sldId id="257" r:id="rId8"/>
    <p:sldId id="264" r:id="rId9"/>
    <p:sldId id="263" r:id="rId10"/>
    <p:sldId id="261" r:id="rId11"/>
    <p:sldId id="26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1BD-5D47-4620-B1B0-2F938A28E479}" type="datetimeFigureOut">
              <a:rPr lang="de-AT" smtClean="0"/>
              <a:t>17.01.2016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A3F0-186C-4C12-8FA7-62BD05EB23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948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1BD-5D47-4620-B1B0-2F938A28E479}" type="datetimeFigureOut">
              <a:rPr lang="de-AT" smtClean="0"/>
              <a:t>17.01.2016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A3F0-186C-4C12-8FA7-62BD05EB23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501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1BD-5D47-4620-B1B0-2F938A28E479}" type="datetimeFigureOut">
              <a:rPr lang="de-AT" smtClean="0"/>
              <a:t>17.01.2016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A3F0-186C-4C12-8FA7-62BD05EB23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400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1BD-5D47-4620-B1B0-2F938A28E479}" type="datetimeFigureOut">
              <a:rPr lang="de-AT" smtClean="0"/>
              <a:t>17.01.2016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A3F0-186C-4C12-8FA7-62BD05EB23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400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1BD-5D47-4620-B1B0-2F938A28E479}" type="datetimeFigureOut">
              <a:rPr lang="de-AT" smtClean="0"/>
              <a:t>17.01.2016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A3F0-186C-4C12-8FA7-62BD05EB23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232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1BD-5D47-4620-B1B0-2F938A28E479}" type="datetimeFigureOut">
              <a:rPr lang="de-AT" smtClean="0"/>
              <a:t>17.01.2016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A3F0-186C-4C12-8FA7-62BD05EB23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007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1BD-5D47-4620-B1B0-2F938A28E479}" type="datetimeFigureOut">
              <a:rPr lang="de-AT" smtClean="0"/>
              <a:t>17.01.2016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A3F0-186C-4C12-8FA7-62BD05EB23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8093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1BD-5D47-4620-B1B0-2F938A28E479}" type="datetimeFigureOut">
              <a:rPr lang="de-AT" smtClean="0"/>
              <a:t>17.01.2016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A3F0-186C-4C12-8FA7-62BD05EB23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127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1BD-5D47-4620-B1B0-2F938A28E479}" type="datetimeFigureOut">
              <a:rPr lang="de-AT" smtClean="0"/>
              <a:t>17.01.2016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A3F0-186C-4C12-8FA7-62BD05EB23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952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1BD-5D47-4620-B1B0-2F938A28E479}" type="datetimeFigureOut">
              <a:rPr lang="de-AT" smtClean="0"/>
              <a:t>17.01.2016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A3F0-186C-4C12-8FA7-62BD05EB23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0519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1BD-5D47-4620-B1B0-2F938A28E479}" type="datetimeFigureOut">
              <a:rPr lang="de-AT" smtClean="0"/>
              <a:t>17.01.2016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A3F0-186C-4C12-8FA7-62BD05EB23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3529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321BD-5D47-4620-B1B0-2F938A28E479}" type="datetimeFigureOut">
              <a:rPr lang="de-AT" smtClean="0"/>
              <a:t>17.01.2016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9A3F0-186C-4C12-8FA7-62BD05EB23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726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e.slideshare.net/kaalnath/tsp-43384571" TargetMode="External"/><Relationship Id="rId2" Type="http://schemas.openxmlformats.org/officeDocument/2006/relationships/hyperlink" Target="http://www.cleveralgorithms.com/nature-inspired/stochastic/iterated_local_search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Traveling</a:t>
            </a:r>
            <a:r>
              <a:rPr lang="de-AT" dirty="0" smtClean="0"/>
              <a:t> </a:t>
            </a:r>
            <a:r>
              <a:rPr lang="de-AT" dirty="0" err="1" smtClean="0"/>
              <a:t>Salesman</a:t>
            </a:r>
            <a:r>
              <a:rPr lang="de-AT" dirty="0" smtClean="0"/>
              <a:t> Problem</a:t>
            </a:r>
            <a:br>
              <a:rPr lang="de-AT" dirty="0" smtClean="0"/>
            </a:br>
            <a:r>
              <a:rPr lang="de-AT" dirty="0" err="1" smtClean="0"/>
              <a:t>Iterated</a:t>
            </a:r>
            <a:r>
              <a:rPr lang="de-AT" dirty="0" smtClean="0"/>
              <a:t> </a:t>
            </a:r>
            <a:r>
              <a:rPr lang="de-AT" dirty="0" err="1" smtClean="0"/>
              <a:t>Local</a:t>
            </a:r>
            <a:r>
              <a:rPr lang="de-AT" dirty="0" smtClean="0"/>
              <a:t> Search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Florian Fritz</a:t>
            </a:r>
          </a:p>
          <a:p>
            <a:r>
              <a:rPr lang="de-AT" dirty="0" err="1" smtClean="0"/>
              <a:t>Inkolov</a:t>
            </a:r>
            <a:r>
              <a:rPr lang="de-AT" dirty="0" smtClean="0"/>
              <a:t> </a:t>
            </a:r>
            <a:r>
              <a:rPr lang="de-AT" dirty="0" err="1" smtClean="0"/>
              <a:t>Svetoslav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21004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Quellen: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Brownlee, Jason: “Clever Algorithms: Nature-Inspired Programming </a:t>
            </a:r>
            <a:r>
              <a:rPr lang="en-US" dirty="0" smtClean="0"/>
              <a:t>Recipes”(</a:t>
            </a:r>
            <a:r>
              <a:rPr lang="de-AT" dirty="0" smtClean="0">
                <a:hlinkClick r:id="rId2"/>
              </a:rPr>
              <a:t>http</a:t>
            </a:r>
            <a:r>
              <a:rPr lang="de-AT" dirty="0">
                <a:hlinkClick r:id="rId2"/>
              </a:rPr>
              <a:t>://</a:t>
            </a:r>
            <a:r>
              <a:rPr lang="de-AT" dirty="0" smtClean="0">
                <a:hlinkClick r:id="rId2"/>
              </a:rPr>
              <a:t>www.cleveralgorithms.com/nature-inspired/stochastic/iterated_local_search.html</a:t>
            </a:r>
            <a:r>
              <a:rPr lang="de-AT" dirty="0" smtClean="0"/>
              <a:t>)</a:t>
            </a:r>
            <a:endParaRPr lang="de-AT" dirty="0" smtClean="0">
              <a:hlinkClick r:id="rId3"/>
            </a:endParaRPr>
          </a:p>
          <a:p>
            <a:r>
              <a:rPr lang="de-AT" dirty="0" smtClean="0">
                <a:hlinkClick r:id="rId3"/>
              </a:rPr>
              <a:t>http</a:t>
            </a:r>
            <a:r>
              <a:rPr lang="de-AT" dirty="0">
                <a:hlinkClick r:id="rId3"/>
              </a:rPr>
              <a:t>://</a:t>
            </a:r>
            <a:r>
              <a:rPr lang="de-AT" dirty="0" smtClean="0">
                <a:hlinkClick r:id="rId3"/>
              </a:rPr>
              <a:t>www.econ.upf.edu/docs/papers/downloads/513.pdf</a:t>
            </a:r>
          </a:p>
          <a:p>
            <a:r>
              <a:rPr lang="de-AT" dirty="0">
                <a:hlinkClick r:id="rId3"/>
              </a:rPr>
              <a:t>http://</a:t>
            </a:r>
            <a:r>
              <a:rPr lang="de-AT" dirty="0" smtClean="0">
                <a:hlinkClick r:id="rId3"/>
              </a:rPr>
              <a:t>intelligent-optimization.org/reactive-search/thebook/node10.html</a:t>
            </a:r>
          </a:p>
          <a:p>
            <a:r>
              <a:rPr lang="de-AT" dirty="0">
                <a:hlinkClick r:id="rId3"/>
              </a:rPr>
              <a:t>http://www.scielo.br/scielo.php?script=sci_arttext&amp;pid=S2238-10312014000400010</a:t>
            </a:r>
          </a:p>
          <a:p>
            <a:r>
              <a:rPr lang="de-AT" dirty="0" smtClean="0">
                <a:hlinkClick r:id="rId3"/>
              </a:rPr>
              <a:t>http</a:t>
            </a:r>
            <a:r>
              <a:rPr lang="de-AT" dirty="0">
                <a:hlinkClick r:id="rId3"/>
              </a:rPr>
              <a:t>://</a:t>
            </a:r>
            <a:r>
              <a:rPr lang="de-AT" dirty="0" smtClean="0">
                <a:hlinkClick r:id="rId3"/>
              </a:rPr>
              <a:t>de.slideshare.net/kaalnath/tsp-43384571</a:t>
            </a:r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36084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Vielen Dank für Ihre Aufmerksamkeit!</a:t>
            </a:r>
            <a:endParaRPr lang="de-AT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2021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Iterated</a:t>
            </a:r>
            <a:r>
              <a:rPr lang="de-AT" dirty="0" smtClean="0"/>
              <a:t> </a:t>
            </a:r>
            <a:r>
              <a:rPr lang="de-AT" dirty="0" err="1" smtClean="0"/>
              <a:t>Local</a:t>
            </a:r>
            <a:r>
              <a:rPr lang="de-AT" dirty="0" smtClean="0"/>
              <a:t> Search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AT" dirty="0" smtClean="0"/>
              <a:t>Start ist zufälliger Pfad</a:t>
            </a:r>
          </a:p>
          <a:p>
            <a:endParaRPr lang="de-AT" dirty="0" smtClean="0"/>
          </a:p>
          <a:p>
            <a:r>
              <a:rPr lang="de-AT" dirty="0"/>
              <a:t>Jede </a:t>
            </a:r>
            <a:r>
              <a:rPr lang="de-AT" dirty="0" smtClean="0"/>
              <a:t>Iteration </a:t>
            </a:r>
            <a:r>
              <a:rPr lang="de-AT" dirty="0"/>
              <a:t>erhält </a:t>
            </a:r>
            <a:r>
              <a:rPr lang="de-AT" dirty="0" smtClean="0"/>
              <a:t>neuen Pfad durch </a:t>
            </a:r>
            <a:r>
              <a:rPr lang="de-AT" dirty="0"/>
              <a:t>Perturbation </a:t>
            </a:r>
            <a:r>
              <a:rPr lang="de-AT" dirty="0" smtClean="0"/>
              <a:t>des </a:t>
            </a:r>
            <a:r>
              <a:rPr lang="de-AT" dirty="0"/>
              <a:t>aktuell </a:t>
            </a:r>
            <a:r>
              <a:rPr lang="de-AT" dirty="0" smtClean="0"/>
              <a:t>besten Pfades</a:t>
            </a:r>
          </a:p>
          <a:p>
            <a:pPr lvl="1"/>
            <a:r>
              <a:rPr lang="de-AT" dirty="0" smtClean="0"/>
              <a:t>Neuer Pfad gilt als eigene Nachbarschafft</a:t>
            </a:r>
            <a:endParaRPr lang="de-AT" dirty="0"/>
          </a:p>
          <a:p>
            <a:endParaRPr lang="de-AT" dirty="0" smtClean="0"/>
          </a:p>
          <a:p>
            <a:r>
              <a:rPr lang="de-AT" dirty="0" smtClean="0"/>
              <a:t>Lokales Optimum </a:t>
            </a:r>
            <a:r>
              <a:rPr lang="de-AT" dirty="0" smtClean="0"/>
              <a:t>der Nachbarschafft wird </a:t>
            </a:r>
            <a:r>
              <a:rPr lang="de-AT" dirty="0" smtClean="0"/>
              <a:t>mittels lokaler Suche bestimmt</a:t>
            </a:r>
          </a:p>
          <a:p>
            <a:endParaRPr lang="de-AT" dirty="0"/>
          </a:p>
          <a:p>
            <a:r>
              <a:rPr lang="de-AT" dirty="0" smtClean="0"/>
              <a:t>Globales Optimum ist bestes lokales Optimum nach </a:t>
            </a:r>
            <a:r>
              <a:rPr lang="de-AT" dirty="0" smtClean="0"/>
              <a:t>Abbruchbedingung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1880664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Iterated</a:t>
            </a:r>
            <a:r>
              <a:rPr lang="de-AT" dirty="0" smtClean="0"/>
              <a:t> </a:t>
            </a:r>
            <a:r>
              <a:rPr lang="de-AT" dirty="0" err="1" smtClean="0"/>
              <a:t>Local</a:t>
            </a:r>
            <a:r>
              <a:rPr lang="de-AT" dirty="0" smtClean="0"/>
              <a:t> Search - Algorithmus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dirty="0" smtClean="0">
                <a:sym typeface="Wingdings" panose="05000000000000000000" pitchFamily="2" charset="2"/>
              </a:rPr>
              <a:t>Best-Solution </a:t>
            </a:r>
            <a:r>
              <a:rPr lang="de-AT" dirty="0" smtClean="0"/>
              <a:t>Initial Solution()</a:t>
            </a:r>
          </a:p>
          <a:p>
            <a:pPr marL="0" indent="0">
              <a:buNone/>
            </a:pPr>
            <a:r>
              <a:rPr lang="de-AT" dirty="0">
                <a:sym typeface="Wingdings" panose="05000000000000000000" pitchFamily="2" charset="2"/>
              </a:rPr>
              <a:t>Best-Solution</a:t>
            </a:r>
            <a:r>
              <a:rPr lang="de-AT" dirty="0" smtClean="0"/>
              <a:t> </a:t>
            </a:r>
            <a:r>
              <a:rPr lang="de-AT" dirty="0" smtClean="0">
                <a:sym typeface="Wingdings" panose="05000000000000000000" pitchFamily="2" charset="2"/>
              </a:rPr>
              <a:t> </a:t>
            </a:r>
            <a:r>
              <a:rPr lang="de-AT" dirty="0" err="1" smtClean="0">
                <a:sym typeface="Wingdings" panose="05000000000000000000" pitchFamily="2" charset="2"/>
              </a:rPr>
              <a:t>Local</a:t>
            </a:r>
            <a:r>
              <a:rPr lang="de-AT" dirty="0" smtClean="0">
                <a:sym typeface="Wingdings" panose="05000000000000000000" pitchFamily="2" charset="2"/>
              </a:rPr>
              <a:t> Search(</a:t>
            </a:r>
            <a:r>
              <a:rPr lang="de-AT" dirty="0">
                <a:sym typeface="Wingdings" panose="05000000000000000000" pitchFamily="2" charset="2"/>
              </a:rPr>
              <a:t>Best-Solution</a:t>
            </a:r>
            <a:r>
              <a:rPr lang="de-AT" dirty="0" smtClean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de-AT" dirty="0" err="1" smtClean="0"/>
              <a:t>While</a:t>
            </a:r>
            <a:r>
              <a:rPr lang="de-AT" dirty="0" smtClean="0"/>
              <a:t> (</a:t>
            </a:r>
            <a:r>
              <a:rPr lang="de-AT" dirty="0"/>
              <a:t>I</a:t>
            </a:r>
            <a:r>
              <a:rPr lang="de-AT" dirty="0" smtClean="0"/>
              <a:t>teration &lt; </a:t>
            </a:r>
            <a:r>
              <a:rPr lang="de-AT" dirty="0"/>
              <a:t>M</a:t>
            </a:r>
            <a:r>
              <a:rPr lang="de-AT" dirty="0" smtClean="0"/>
              <a:t>ax-Iteration)</a:t>
            </a:r>
          </a:p>
          <a:p>
            <a:pPr marL="457200" lvl="1" indent="0">
              <a:buNone/>
            </a:pPr>
            <a:r>
              <a:rPr lang="de-AT" sz="2800" dirty="0" smtClean="0"/>
              <a:t>	New-Solution </a:t>
            </a:r>
            <a:r>
              <a:rPr lang="de-AT" sz="2800" dirty="0" smtClean="0">
                <a:sym typeface="Wingdings" panose="05000000000000000000" pitchFamily="2" charset="2"/>
              </a:rPr>
              <a:t> Perturbation(</a:t>
            </a:r>
            <a:r>
              <a:rPr lang="de-AT" sz="2800" dirty="0">
                <a:sym typeface="Wingdings" panose="05000000000000000000" pitchFamily="2" charset="2"/>
              </a:rPr>
              <a:t>Best-Solution</a:t>
            </a:r>
            <a:r>
              <a:rPr lang="de-AT" sz="2800" dirty="0" smtClean="0">
                <a:sym typeface="Wingdings" panose="05000000000000000000" pitchFamily="2" charset="2"/>
              </a:rPr>
              <a:t>)</a:t>
            </a:r>
          </a:p>
          <a:p>
            <a:pPr marL="457200" lvl="1" indent="0">
              <a:buNone/>
            </a:pPr>
            <a:r>
              <a:rPr lang="de-AT" sz="2800" dirty="0" smtClean="0"/>
              <a:t>	New-Solution</a:t>
            </a:r>
            <a:r>
              <a:rPr lang="de-AT" sz="2800" dirty="0" smtClean="0">
                <a:sym typeface="Wingdings" panose="05000000000000000000" pitchFamily="2" charset="2"/>
              </a:rPr>
              <a:t>  </a:t>
            </a:r>
            <a:r>
              <a:rPr lang="de-AT" sz="2800" dirty="0" err="1" smtClean="0">
                <a:sym typeface="Wingdings" panose="05000000000000000000" pitchFamily="2" charset="2"/>
              </a:rPr>
              <a:t>Local</a:t>
            </a:r>
            <a:r>
              <a:rPr lang="de-AT" sz="2800" dirty="0" smtClean="0">
                <a:sym typeface="Wingdings" panose="05000000000000000000" pitchFamily="2" charset="2"/>
              </a:rPr>
              <a:t> Search(New-Solution)</a:t>
            </a:r>
          </a:p>
          <a:p>
            <a:pPr marL="457200" lvl="1" indent="0">
              <a:buNone/>
            </a:pPr>
            <a:r>
              <a:rPr lang="de-AT" sz="2800" dirty="0" smtClean="0">
                <a:sym typeface="Wingdings" panose="05000000000000000000" pitchFamily="2" charset="2"/>
              </a:rPr>
              <a:t>	IF (New-Solution &lt; Best-Solution)</a:t>
            </a:r>
          </a:p>
          <a:p>
            <a:pPr marL="914400" lvl="2" indent="0">
              <a:buNone/>
            </a:pPr>
            <a:r>
              <a:rPr lang="de-AT" sz="2800" dirty="0" smtClean="0">
                <a:sym typeface="Wingdings" panose="05000000000000000000" pitchFamily="2" charset="2"/>
              </a:rPr>
              <a:t>	Best-Solution  New-Solution</a:t>
            </a:r>
          </a:p>
          <a:p>
            <a:pPr marL="914400" lvl="2" indent="0">
              <a:buNone/>
            </a:pPr>
            <a:r>
              <a:rPr lang="de-AT" sz="2800" dirty="0" smtClean="0">
                <a:sym typeface="Wingdings" panose="05000000000000000000" pitchFamily="2" charset="2"/>
              </a:rPr>
              <a:t>End</a:t>
            </a:r>
          </a:p>
          <a:p>
            <a:pPr marL="0" indent="0">
              <a:buNone/>
            </a:pPr>
            <a:r>
              <a:rPr lang="de-AT" dirty="0" smtClean="0">
                <a:sym typeface="Wingdings" panose="05000000000000000000" pitchFamily="2" charset="2"/>
              </a:rPr>
              <a:t>End</a:t>
            </a:r>
          </a:p>
          <a:p>
            <a:pPr marL="0" indent="0">
              <a:buNone/>
            </a:pPr>
            <a:r>
              <a:rPr lang="de-AT" dirty="0" smtClean="0">
                <a:sym typeface="Wingdings" panose="05000000000000000000" pitchFamily="2" charset="2"/>
              </a:rPr>
              <a:t>Return Best-Solution</a:t>
            </a:r>
            <a:endParaRPr lang="de-AT" dirty="0" smtClean="0"/>
          </a:p>
          <a:p>
            <a:pPr marL="0" indent="0">
              <a:buNone/>
            </a:pPr>
            <a:endParaRPr lang="de-AT" dirty="0"/>
          </a:p>
        </p:txBody>
      </p:sp>
      <p:cxnSp>
        <p:nvCxnSpPr>
          <p:cNvPr id="5" name="Gerader Verbinder 4"/>
          <p:cNvCxnSpPr/>
          <p:nvPr/>
        </p:nvCxnSpPr>
        <p:spPr>
          <a:xfrm flipH="1">
            <a:off x="993058" y="3123294"/>
            <a:ext cx="1553" cy="21074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904095" y="4310410"/>
            <a:ext cx="3363" cy="48773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83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Perturbation – Double Bridge Move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Für jede Iteration neue „grobe“ Nachbarschafft erstellen</a:t>
            </a:r>
          </a:p>
          <a:p>
            <a:r>
              <a:rPr lang="de-AT" dirty="0" smtClean="0"/>
              <a:t>Pfad in 4 Partitionen teilen und neu ordnen</a:t>
            </a:r>
          </a:p>
          <a:p>
            <a:pPr lvl="1"/>
            <a:r>
              <a:rPr lang="de-AT" dirty="0" smtClean="0"/>
              <a:t> </a:t>
            </a:r>
            <a:r>
              <a:rPr lang="de-AT" dirty="0" smtClean="0">
                <a:solidFill>
                  <a:schemeClr val="accent1"/>
                </a:solidFill>
              </a:rPr>
              <a:t>Part1</a:t>
            </a:r>
            <a:r>
              <a:rPr lang="de-AT" dirty="0" smtClean="0"/>
              <a:t>, </a:t>
            </a:r>
            <a:r>
              <a:rPr lang="de-AT" dirty="0" smtClean="0">
                <a:solidFill>
                  <a:schemeClr val="accent2"/>
                </a:solidFill>
              </a:rPr>
              <a:t>Part2</a:t>
            </a:r>
            <a:r>
              <a:rPr lang="de-AT" dirty="0" smtClean="0"/>
              <a:t>, </a:t>
            </a:r>
            <a:r>
              <a:rPr lang="de-AT" dirty="0" smtClean="0">
                <a:solidFill>
                  <a:schemeClr val="accent6"/>
                </a:solidFill>
              </a:rPr>
              <a:t>Part3</a:t>
            </a:r>
            <a:r>
              <a:rPr lang="de-AT" dirty="0" smtClean="0"/>
              <a:t>, </a:t>
            </a:r>
            <a:r>
              <a:rPr lang="de-AT" dirty="0" smtClean="0">
                <a:solidFill>
                  <a:srgbClr val="FF0000"/>
                </a:solidFill>
              </a:rPr>
              <a:t>Part4</a:t>
            </a:r>
            <a:r>
              <a:rPr lang="de-AT" dirty="0" smtClean="0"/>
              <a:t> </a:t>
            </a:r>
            <a:r>
              <a:rPr lang="de-AT" dirty="0" smtClean="0">
                <a:sym typeface="Wingdings" panose="05000000000000000000" pitchFamily="2" charset="2"/>
              </a:rPr>
              <a:t> </a:t>
            </a:r>
            <a:r>
              <a:rPr lang="de-AT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Part1</a:t>
            </a:r>
            <a:r>
              <a:rPr lang="de-AT" dirty="0" smtClean="0">
                <a:sym typeface="Wingdings" panose="05000000000000000000" pitchFamily="2" charset="2"/>
              </a:rPr>
              <a:t>, </a:t>
            </a:r>
            <a:r>
              <a:rPr lang="de-AT" dirty="0" smtClean="0">
                <a:solidFill>
                  <a:srgbClr val="FF0000"/>
                </a:solidFill>
                <a:sym typeface="Wingdings" panose="05000000000000000000" pitchFamily="2" charset="2"/>
              </a:rPr>
              <a:t>Part4</a:t>
            </a:r>
            <a:r>
              <a:rPr lang="de-AT" dirty="0" smtClean="0">
                <a:sym typeface="Wingdings" panose="05000000000000000000" pitchFamily="2" charset="2"/>
              </a:rPr>
              <a:t>, </a:t>
            </a:r>
            <a:r>
              <a:rPr lang="de-AT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Part3</a:t>
            </a:r>
            <a:r>
              <a:rPr lang="de-AT" dirty="0" smtClean="0">
                <a:sym typeface="Wingdings" panose="05000000000000000000" pitchFamily="2" charset="2"/>
              </a:rPr>
              <a:t>, </a:t>
            </a:r>
            <a:r>
              <a:rPr lang="de-AT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Part2</a:t>
            </a:r>
          </a:p>
          <a:p>
            <a:pPr lvl="1"/>
            <a:r>
              <a:rPr lang="de-AT" dirty="0" smtClean="0">
                <a:sym typeface="Wingdings" panose="05000000000000000000" pitchFamily="2" charset="2"/>
              </a:rPr>
              <a:t>Größe von Partitionen zufällig [0; Tour-Länge/4]</a:t>
            </a:r>
            <a:endParaRPr lang="de-AT" dirty="0"/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1817442" y="3817291"/>
            <a:ext cx="667658" cy="7837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3447132" y="3817291"/>
            <a:ext cx="653143" cy="7837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>
            <a:off x="3447133" y="5329100"/>
            <a:ext cx="640671" cy="6638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1817441" y="5329100"/>
            <a:ext cx="667658" cy="6638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2485099" y="3817291"/>
            <a:ext cx="962033" cy="0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>
            <a:off x="4100275" y="4601062"/>
            <a:ext cx="0" cy="728038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2485100" y="5992960"/>
            <a:ext cx="962032" cy="0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1817441" y="4617306"/>
            <a:ext cx="0" cy="711795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V="1">
            <a:off x="6049279" y="3817291"/>
            <a:ext cx="667658" cy="7837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>
            <a:off x="7678969" y="3817291"/>
            <a:ext cx="653143" cy="7837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 flipH="1">
            <a:off x="7678970" y="5329100"/>
            <a:ext cx="653142" cy="6638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H="1" flipV="1">
            <a:off x="6049278" y="5329100"/>
            <a:ext cx="667658" cy="6638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>
            <a:off x="6716936" y="3817291"/>
            <a:ext cx="0" cy="2175669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flipH="1">
            <a:off x="6049278" y="4601062"/>
            <a:ext cx="2282834" cy="0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7678969" y="3817291"/>
            <a:ext cx="0" cy="2175669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V="1">
            <a:off x="6049278" y="5324876"/>
            <a:ext cx="2282834" cy="4226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Pfeil nach rechts 65"/>
          <p:cNvSpPr/>
          <p:nvPr/>
        </p:nvSpPr>
        <p:spPr>
          <a:xfrm>
            <a:off x="4617401" y="4683899"/>
            <a:ext cx="963561" cy="442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52269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Local</a:t>
            </a:r>
            <a:r>
              <a:rPr lang="de-AT" dirty="0" smtClean="0"/>
              <a:t> Search – </a:t>
            </a:r>
            <a:r>
              <a:rPr lang="de-AT" dirty="0" err="1" smtClean="0"/>
              <a:t>Stochastic</a:t>
            </a:r>
            <a:r>
              <a:rPr lang="de-AT" dirty="0" smtClean="0"/>
              <a:t> 2-opt Move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2 Kanten werden entfernt und der Pfad dazwischen </a:t>
            </a:r>
            <a:r>
              <a:rPr lang="de-AT" dirty="0" smtClean="0"/>
              <a:t>umgedreht</a:t>
            </a:r>
            <a:endParaRPr lang="de-AT" dirty="0" smtClean="0"/>
          </a:p>
          <a:p>
            <a:r>
              <a:rPr lang="de-AT" dirty="0" smtClean="0"/>
              <a:t>2 Varianten um lokales Optimum zu bestimmen:</a:t>
            </a:r>
          </a:p>
          <a:p>
            <a:pPr lvl="1"/>
            <a:r>
              <a:rPr lang="de-AT" dirty="0" smtClean="0"/>
              <a:t>Lokales Optimum durch Kombination aller Kanten suchen</a:t>
            </a:r>
          </a:p>
          <a:p>
            <a:pPr lvl="1"/>
            <a:r>
              <a:rPr lang="de-AT" dirty="0" smtClean="0"/>
              <a:t>Alternativ: Kanten zufällig wählen, bei Verbesserung mit neuer Tour fortfahren (Abbruch nach x 2-Opt </a:t>
            </a:r>
            <a:r>
              <a:rPr lang="de-AT" dirty="0" err="1" smtClean="0"/>
              <a:t>Moves</a:t>
            </a:r>
            <a:r>
              <a:rPr lang="de-AT" dirty="0" smtClean="0"/>
              <a:t> ohne Verbesserung)</a:t>
            </a:r>
            <a:endParaRPr lang="de-AT" dirty="0" smtClean="0"/>
          </a:p>
        </p:txBody>
      </p:sp>
      <p:cxnSp>
        <p:nvCxnSpPr>
          <p:cNvPr id="4" name="Gerade Verbindung mit Pfeil 3"/>
          <p:cNvCxnSpPr/>
          <p:nvPr/>
        </p:nvCxnSpPr>
        <p:spPr>
          <a:xfrm flipV="1">
            <a:off x="1845128" y="4136231"/>
            <a:ext cx="667658" cy="7837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3474818" y="4136231"/>
            <a:ext cx="653143" cy="7837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 flipH="1">
            <a:off x="3474819" y="5648040"/>
            <a:ext cx="640671" cy="66386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H="1" flipV="1">
            <a:off x="1845127" y="5648040"/>
            <a:ext cx="667658" cy="66386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2512785" y="4136231"/>
            <a:ext cx="962033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4127961" y="4920002"/>
            <a:ext cx="0" cy="72803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2512786" y="6311900"/>
            <a:ext cx="962032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1845127" y="4936246"/>
            <a:ext cx="0" cy="71179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V="1">
            <a:off x="6261027" y="4136231"/>
            <a:ext cx="667658" cy="7837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H="1" flipV="1">
            <a:off x="7890717" y="4136231"/>
            <a:ext cx="653143" cy="800015"/>
          </a:xfrm>
          <a:prstGeom prst="straightConnector1">
            <a:avLst/>
          </a:prstGeom>
          <a:ln w="38100" cap="flat">
            <a:solidFill>
              <a:schemeClr val="tx1">
                <a:lumMod val="65000"/>
                <a:lumOff val="35000"/>
              </a:schemeClr>
            </a:solidFill>
            <a:prstDash val="solid"/>
            <a:headEnd w="lg" len="lg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7890717" y="5648040"/>
            <a:ext cx="653144" cy="66386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tailEnd type="triangle" w="lg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 flipV="1">
            <a:off x="6261026" y="5648040"/>
            <a:ext cx="667658" cy="66386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6928684" y="4136231"/>
            <a:ext cx="962033" cy="2175669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V="1">
            <a:off x="8543860" y="4920002"/>
            <a:ext cx="0" cy="72803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6928685" y="4136231"/>
            <a:ext cx="962032" cy="2175669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V="1">
            <a:off x="6261026" y="4936246"/>
            <a:ext cx="0" cy="71179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feil nach rechts 41"/>
          <p:cNvSpPr/>
          <p:nvPr/>
        </p:nvSpPr>
        <p:spPr>
          <a:xfrm>
            <a:off x="4686384" y="5070917"/>
            <a:ext cx="963561" cy="442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9379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Abbruchbedingungen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Abbruch von ILS geschieht unabhängig von Verlauf erst nach erreichen der angegebenen Max.-Iteration</a:t>
            </a:r>
          </a:p>
          <a:p>
            <a:pPr lvl="1"/>
            <a:r>
              <a:rPr lang="de-AT" dirty="0" smtClean="0"/>
              <a:t>Dadurch hat User allein Einfluss, </a:t>
            </a:r>
            <a:r>
              <a:rPr lang="de-AT" dirty="0" smtClean="0"/>
              <a:t>wie lange Algorithmus läuft</a:t>
            </a:r>
            <a:endParaRPr lang="de-AT" dirty="0" smtClean="0"/>
          </a:p>
          <a:p>
            <a:endParaRPr lang="de-AT" dirty="0"/>
          </a:p>
          <a:p>
            <a:r>
              <a:rPr lang="de-AT" dirty="0" smtClean="0"/>
              <a:t>Alternativer Modus: Lokale </a:t>
            </a:r>
            <a:r>
              <a:rPr lang="de-AT" dirty="0" smtClean="0"/>
              <a:t>Suche wird gestoppt falls lokales Optimum in letzten X Versuchen nicht verbessert wurde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1553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Umsetzung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Python 2.7.10</a:t>
            </a:r>
          </a:p>
          <a:p>
            <a:pPr lvl="1"/>
            <a:r>
              <a:rPr lang="de-AT" dirty="0" smtClean="0"/>
              <a:t>GUI: PyQt4 (</a:t>
            </a:r>
            <a:r>
              <a:rPr lang="de-AT" dirty="0" err="1" smtClean="0"/>
              <a:t>Qt</a:t>
            </a:r>
            <a:r>
              <a:rPr lang="de-AT" dirty="0" smtClean="0"/>
              <a:t> Designer)</a:t>
            </a:r>
          </a:p>
          <a:p>
            <a:pPr lvl="1"/>
            <a:r>
              <a:rPr lang="de-AT" dirty="0" smtClean="0"/>
              <a:t>Graph Visualisierung</a:t>
            </a:r>
            <a:r>
              <a:rPr lang="de-AT" dirty="0" smtClean="0"/>
              <a:t>: </a:t>
            </a:r>
            <a:r>
              <a:rPr lang="de-AT" dirty="0" err="1" smtClean="0"/>
              <a:t>matplotlib</a:t>
            </a:r>
            <a:r>
              <a:rPr lang="de-AT" dirty="0" smtClean="0"/>
              <a:t> + </a:t>
            </a:r>
            <a:r>
              <a:rPr lang="de-AT" dirty="0" err="1" smtClean="0"/>
              <a:t>networkx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22289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UI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98516" y="1825625"/>
            <a:ext cx="10755284" cy="4351338"/>
          </a:xfrm>
        </p:spPr>
        <p:txBody>
          <a:bodyPr>
            <a:normAutofit fontScale="92500" lnSpcReduction="20000"/>
          </a:bodyPr>
          <a:lstStyle/>
          <a:p>
            <a:r>
              <a:rPr lang="de-AT" dirty="0" smtClean="0"/>
              <a:t>Parameter</a:t>
            </a:r>
          </a:p>
          <a:p>
            <a:pPr lvl="1"/>
            <a:r>
              <a:rPr lang="de-AT" dirty="0" smtClean="0"/>
              <a:t>Iterationen</a:t>
            </a:r>
          </a:p>
          <a:p>
            <a:pPr lvl="1"/>
            <a:r>
              <a:rPr lang="de-AT" dirty="0" smtClean="0"/>
              <a:t>Modus</a:t>
            </a:r>
            <a:endParaRPr lang="de-AT" dirty="0" smtClean="0"/>
          </a:p>
          <a:p>
            <a:pPr lvl="1"/>
            <a:r>
              <a:rPr lang="de-AT" dirty="0" err="1" smtClean="0"/>
              <a:t>No-Improvement</a:t>
            </a:r>
            <a:endParaRPr lang="de-AT" dirty="0" smtClean="0"/>
          </a:p>
          <a:p>
            <a:r>
              <a:rPr lang="de-AT" dirty="0" smtClean="0"/>
              <a:t>Laufzeit</a:t>
            </a:r>
          </a:p>
          <a:p>
            <a:pPr lvl="1"/>
            <a:r>
              <a:rPr lang="de-AT" dirty="0" smtClean="0"/>
              <a:t>„Bis Best“ und Total</a:t>
            </a:r>
          </a:p>
          <a:p>
            <a:r>
              <a:rPr lang="de-AT" dirty="0" smtClean="0"/>
              <a:t>Visualisierung</a:t>
            </a:r>
          </a:p>
          <a:p>
            <a:pPr lvl="1"/>
            <a:r>
              <a:rPr lang="de-AT" dirty="0" smtClean="0"/>
              <a:t>Gerichteter Graph</a:t>
            </a:r>
          </a:p>
          <a:p>
            <a:pPr lvl="1"/>
            <a:r>
              <a:rPr lang="de-AT" dirty="0" smtClean="0"/>
              <a:t>Iteration Auswählbar</a:t>
            </a:r>
          </a:p>
          <a:p>
            <a:r>
              <a:rPr lang="de-AT" dirty="0" err="1" smtClean="0"/>
              <a:t>Logging</a:t>
            </a:r>
            <a:endParaRPr lang="de-AT" dirty="0" smtClean="0"/>
          </a:p>
          <a:p>
            <a:pPr lvl="1"/>
            <a:r>
              <a:rPr lang="de-AT" dirty="0" smtClean="0"/>
              <a:t>Ergebnis in CSV</a:t>
            </a:r>
          </a:p>
          <a:p>
            <a:pPr lvl="1"/>
            <a:r>
              <a:rPr lang="de-AT" dirty="0" smtClean="0"/>
              <a:t>Graph als </a:t>
            </a:r>
            <a:r>
              <a:rPr lang="de-AT" dirty="0" smtClean="0"/>
              <a:t>PNG</a:t>
            </a:r>
            <a:endParaRPr lang="de-AT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968" y="804226"/>
            <a:ext cx="7831304" cy="576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3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Ergebnisse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8468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Microsoft Office PowerPoint</Application>
  <PresentationFormat>Breitbild</PresentationFormat>
  <Paragraphs>63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Traveling Salesman Problem Iterated Local Search</vt:lpstr>
      <vt:lpstr>Iterated Local Search</vt:lpstr>
      <vt:lpstr>Iterated Local Search - Algorithmus</vt:lpstr>
      <vt:lpstr>Perturbation – Double Bridge Move</vt:lpstr>
      <vt:lpstr>Local Search – Stochastic 2-opt Move</vt:lpstr>
      <vt:lpstr>Abbruchbedingungen</vt:lpstr>
      <vt:lpstr>Umsetzung</vt:lpstr>
      <vt:lpstr>UI</vt:lpstr>
      <vt:lpstr>Ergebnisse</vt:lpstr>
      <vt:lpstr>Quellen:</vt:lpstr>
      <vt:lpstr>Vielen Dank für Ihre Aufmerksamkeit!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Traveling Salesman Problem Iterated Local Search</dc:title>
  <dc:creator>StudentIn</dc:creator>
  <cp:lastModifiedBy>StudentIn</cp:lastModifiedBy>
  <cp:revision>23</cp:revision>
  <dcterms:created xsi:type="dcterms:W3CDTF">2016-01-03T21:43:56Z</dcterms:created>
  <dcterms:modified xsi:type="dcterms:W3CDTF">2016-01-17T13:18:07Z</dcterms:modified>
</cp:coreProperties>
</file>