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0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40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07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9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5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51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21BD-5D47-4620-B1B0-2F938A28E479}" type="datetimeFigureOut">
              <a:rPr lang="de-AT" smtClean="0"/>
              <a:t>04.01.2016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A3F0-186C-4C12-8FA7-62BD05EB23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72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kaalnath/tsp-43384571" TargetMode="External"/><Relationship Id="rId2" Type="http://schemas.openxmlformats.org/officeDocument/2006/relationships/hyperlink" Target="http://www.cleveralgorithms.com/nature-inspired/stochastic/iterated_local_searc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Traveling</a:t>
            </a:r>
            <a:r>
              <a:rPr lang="de-AT" dirty="0" smtClean="0"/>
              <a:t> </a:t>
            </a:r>
            <a:r>
              <a:rPr lang="de-AT" dirty="0" err="1" smtClean="0"/>
              <a:t>Salesman</a:t>
            </a:r>
            <a:r>
              <a:rPr lang="de-AT" dirty="0" smtClean="0"/>
              <a:t> Problem</a:t>
            </a:r>
            <a:br>
              <a:rPr lang="de-AT" dirty="0" smtClean="0"/>
            </a:br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Fritz</a:t>
            </a:r>
          </a:p>
          <a:p>
            <a:r>
              <a:rPr lang="de-AT" dirty="0" err="1" smtClean="0"/>
              <a:t>Inkolov</a:t>
            </a:r>
            <a:r>
              <a:rPr lang="de-AT" dirty="0" smtClean="0"/>
              <a:t> </a:t>
            </a:r>
            <a:r>
              <a:rPr lang="de-AT" dirty="0" err="1" smtClean="0"/>
              <a:t>Svetoslav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00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Python 2.7.10</a:t>
            </a:r>
          </a:p>
          <a:p>
            <a:pPr lvl="1"/>
            <a:r>
              <a:rPr lang="de-AT" dirty="0" smtClean="0"/>
              <a:t>GUI: PyQt4 (</a:t>
            </a:r>
            <a:r>
              <a:rPr lang="de-AT" dirty="0" err="1" smtClean="0"/>
              <a:t>Qt</a:t>
            </a:r>
            <a:r>
              <a:rPr lang="de-AT" dirty="0" smtClean="0"/>
              <a:t> Designer)</a:t>
            </a:r>
          </a:p>
          <a:p>
            <a:pPr lvl="1"/>
            <a:r>
              <a:rPr lang="de-AT" dirty="0" smtClean="0"/>
              <a:t>Visualisierung: </a:t>
            </a:r>
            <a:r>
              <a:rPr lang="de-AT" dirty="0" err="1" smtClean="0"/>
              <a:t>matplotlib</a:t>
            </a:r>
            <a:r>
              <a:rPr lang="de-AT" dirty="0" smtClean="0"/>
              <a:t> + </a:t>
            </a:r>
            <a:r>
              <a:rPr lang="de-AT" dirty="0" err="1" smtClean="0"/>
              <a:t>networkx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2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Iterationen</a:t>
            </a:r>
          </a:p>
          <a:p>
            <a:pPr lvl="1"/>
            <a:r>
              <a:rPr lang="de-AT" dirty="0" err="1" smtClean="0"/>
              <a:t>No-Improvement</a:t>
            </a:r>
            <a:endParaRPr lang="de-AT" dirty="0" smtClean="0"/>
          </a:p>
          <a:p>
            <a:r>
              <a:rPr lang="de-AT" dirty="0" smtClean="0"/>
              <a:t>Laufzeit</a:t>
            </a:r>
          </a:p>
          <a:p>
            <a:pPr lvl="1"/>
            <a:r>
              <a:rPr lang="de-AT" dirty="0" smtClean="0"/>
              <a:t>Bis „Best“ und Total</a:t>
            </a:r>
          </a:p>
          <a:p>
            <a:r>
              <a:rPr lang="de-AT" dirty="0" smtClean="0"/>
              <a:t>Verlauf</a:t>
            </a:r>
          </a:p>
          <a:p>
            <a:pPr lvl="1"/>
            <a:r>
              <a:rPr lang="de-AT" dirty="0" smtClean="0"/>
              <a:t>Iteration auswählbar</a:t>
            </a:r>
          </a:p>
          <a:p>
            <a:r>
              <a:rPr lang="de-AT" dirty="0" smtClean="0"/>
              <a:t>Visualisierung</a:t>
            </a:r>
          </a:p>
          <a:p>
            <a:pPr lvl="1"/>
            <a:r>
              <a:rPr lang="de-AT" dirty="0" smtClean="0"/>
              <a:t>Gerichteter Graph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9" y="1112896"/>
            <a:ext cx="7624262" cy="5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Iterated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Search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7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Stochastic</a:t>
            </a:r>
            <a:r>
              <a:rPr lang="de-AT" dirty="0" smtClean="0"/>
              <a:t> 2-opt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2 Kanten werden entfernt und der Pfad dazwischen umgedreht</a:t>
            </a:r>
            <a:endParaRPr lang="de-AT" dirty="0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837107" y="3669806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3466797" y="3669806"/>
            <a:ext cx="653143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3466798" y="5181615"/>
            <a:ext cx="640671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1837106" y="5181615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04764" y="3669806"/>
            <a:ext cx="96203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4119940" y="4453577"/>
            <a:ext cx="0" cy="7280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504765" y="5845475"/>
            <a:ext cx="96203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837106" y="4469821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253006" y="3669806"/>
            <a:ext cx="667658" cy="783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7882696" y="3669806"/>
            <a:ext cx="653143" cy="800015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headEnd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882696" y="5181615"/>
            <a:ext cx="653144" cy="6638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6253005" y="5181615"/>
            <a:ext cx="667658" cy="6638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920663" y="3669806"/>
            <a:ext cx="962033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8535839" y="4453577"/>
            <a:ext cx="0" cy="7280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920664" y="3669806"/>
            <a:ext cx="962032" cy="21756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53005" y="4469821"/>
            <a:ext cx="0" cy="7117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4678363" y="4604492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3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Double Bridge Move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Pfad in 4 Partitionen teilen und neu ordnen</a:t>
            </a:r>
          </a:p>
          <a:p>
            <a:pPr lvl="1"/>
            <a:r>
              <a:rPr lang="de-AT" dirty="0" smtClean="0"/>
              <a:t> </a:t>
            </a:r>
            <a:r>
              <a:rPr lang="de-AT" dirty="0" smtClean="0">
                <a:solidFill>
                  <a:schemeClr val="accent1"/>
                </a:solidFill>
              </a:rPr>
              <a:t>Part1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2"/>
                </a:solidFill>
              </a:rPr>
              <a:t>Part2</a:t>
            </a:r>
            <a:r>
              <a:rPr lang="de-AT" dirty="0" smtClean="0"/>
              <a:t>, </a:t>
            </a:r>
            <a:r>
              <a:rPr lang="de-AT" dirty="0" smtClean="0">
                <a:solidFill>
                  <a:schemeClr val="accent6"/>
                </a:solidFill>
              </a:rPr>
              <a:t>Part3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FF0000"/>
                </a:solidFill>
              </a:rPr>
              <a:t>Part4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Part1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Part4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Part3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Part2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Größe von Partitionen zufällig [0; Tour-Länge/4]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1827275" y="368947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456965" y="368947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456966" y="5201280"/>
            <a:ext cx="640671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1827274" y="520128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494932" y="3689471"/>
            <a:ext cx="962033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10108" y="4473242"/>
            <a:ext cx="0" cy="72803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494933" y="5865140"/>
            <a:ext cx="962032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827274" y="4489486"/>
            <a:ext cx="0" cy="711795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059112" y="3689471"/>
            <a:ext cx="667658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88802" y="3689471"/>
            <a:ext cx="653143" cy="783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7688803" y="5201280"/>
            <a:ext cx="653142" cy="663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6059111" y="5201280"/>
            <a:ext cx="667658" cy="66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6726769" y="368947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6059111" y="4473242"/>
            <a:ext cx="2282834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7688802" y="3689471"/>
            <a:ext cx="0" cy="2175669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59111" y="5197056"/>
            <a:ext cx="2282834" cy="4226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feil nach rechts 65"/>
          <p:cNvSpPr/>
          <p:nvPr/>
        </p:nvSpPr>
        <p:spPr>
          <a:xfrm>
            <a:off x="4627234" y="4556079"/>
            <a:ext cx="963561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6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46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Brownlee, Jason: “Clever Algorithms: Nature-Inspired Programming </a:t>
            </a:r>
            <a:r>
              <a:rPr lang="en-US" dirty="0" smtClean="0"/>
              <a:t>Recipes”(</a:t>
            </a:r>
            <a:r>
              <a:rPr lang="de-AT" dirty="0" smtClean="0">
                <a:hlinkClick r:id="rId2"/>
              </a:rPr>
              <a:t>http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www.cleveralgorithms.com/nature-inspired/stochastic/iterated_local_search.html</a:t>
            </a:r>
            <a:r>
              <a:rPr lang="de-AT" dirty="0" smtClean="0"/>
              <a:t>)</a:t>
            </a:r>
            <a:endParaRPr lang="de-AT" dirty="0" smtClean="0">
              <a:hlinkClick r:id="rId3"/>
            </a:endParaRP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www.econ.upf.edu/docs/papers/downloads/513.pdf</a:t>
            </a:r>
          </a:p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intelligent-optimization.org/reactive-search/thebook/node10.html</a:t>
            </a:r>
          </a:p>
          <a:p>
            <a:r>
              <a:rPr lang="de-AT" dirty="0">
                <a:hlinkClick r:id="rId3"/>
              </a:rPr>
              <a:t>http://www.scielo.br/scielo.php?script=sci_arttext&amp;pid=S2238-10312014000400010</a:t>
            </a:r>
          </a:p>
          <a:p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de.slideshare.net/kaalnath/tsp-43384571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08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Vielen Dank für Ihre Aufmerksamkeit!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21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Traveling Salesman Problem Iterated Local Search</vt:lpstr>
      <vt:lpstr>Umsetzung</vt:lpstr>
      <vt:lpstr>UI</vt:lpstr>
      <vt:lpstr>Iterated Local Search</vt:lpstr>
      <vt:lpstr>Stochastic 2-opt Move</vt:lpstr>
      <vt:lpstr>Double Bridge Move</vt:lpstr>
      <vt:lpstr>PowerPoint-Präsentation</vt:lpstr>
      <vt:lpstr>Quellen: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 Iterated Local Search</dc:title>
  <dc:creator>StudentIn</dc:creator>
  <cp:lastModifiedBy>StudentIn</cp:lastModifiedBy>
  <cp:revision>11</cp:revision>
  <dcterms:created xsi:type="dcterms:W3CDTF">2016-01-03T21:43:56Z</dcterms:created>
  <dcterms:modified xsi:type="dcterms:W3CDTF">2016-01-04T10:51:31Z</dcterms:modified>
</cp:coreProperties>
</file>