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uHW7cAdBR8FOstMfmizNFyfA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C8B0F3-196F-4F74-9546-6DAD99AC84CC}">
  <a:tblStyle styleId="{79C8B0F3-196F-4F74-9546-6DAD99AC84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2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3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18c40a90_0_4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118c40a90_0_48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300904d3_0_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2300904d3_0_6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0e0c677d_4_7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d0e0c677d_4_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d0e0c677d_4_7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300904d3_2_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2300904d3_2_9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300904d3_2_15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300904d3_2_15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2300904d3_2_15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300904d3_2_29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2300904d3_2_2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2300904d3_2_29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0e0c677d_4_16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0e0c677d_4_1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d0e0c677d_4_16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300904d3_2_63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300904d3_2_6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f2300904d3_2_63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7f3dbb7b0_1_3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7f3dbb7b0_1_3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300904d3_2_73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300904d3_2_7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f2300904d3_2_73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d0e0c677d_3_4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d0e0c677d_3_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d0e0c677d_3_4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slide</a:t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7f3dbb7b0_1_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97f3dbb7b0_1_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97f3dbb7b0_1_0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i="1" lang="en-US" sz="1200"/>
              <a:t>Uses a weighted “fair share” queuing system, with job limits, access is distributed evenly across the system.</a:t>
            </a:r>
            <a:endParaRPr/>
          </a:p>
        </p:txBody>
      </p:sp>
      <p:sp>
        <p:nvSpPr>
          <p:cNvPr id="57" name="Google Shape;57;p8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18c40a90_0_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should not be a separate slide. We can just mention them as we discuss Mercury</a:t>
            </a:r>
            <a:endParaRPr/>
          </a:p>
        </p:txBody>
      </p:sp>
      <p:sp>
        <p:nvSpPr>
          <p:cNvPr id="63" name="Google Shape;63;gf118c40a90_0_7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4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5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Whitney\Documents\CHICAGO GSB\PPT-Large-Logo-with-Tag-Pos.png" id="13" name="Google Shape;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type="ctrTitle"/>
          </p:nvPr>
        </p:nvSpPr>
        <p:spPr>
          <a:xfrm>
            <a:off x="457200" y="1163321"/>
            <a:ext cx="822960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subTitle"/>
          </p:nvPr>
        </p:nvSpPr>
        <p:spPr>
          <a:xfrm>
            <a:off x="457200" y="2406015"/>
            <a:ext cx="640080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6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18" name="Google Shape;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6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2600"/>
            </a:lvl1pPr>
            <a:lvl2pPr indent="-393700" lvl="1" marL="9144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2pPr>
            <a:lvl3pPr indent="-393700" lvl="2" marL="13716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3pPr>
            <a:lvl4pPr indent="-393700" lvl="3" marL="18288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4pPr>
            <a:lvl5pPr indent="-393700" lvl="4" marL="22860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5pPr>
            <a:lvl6pPr indent="-2286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/>
        </p:nvSpPr>
        <p:spPr>
          <a:xfrm>
            <a:off x="549442" y="6216134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s-graphic_fade_thinner.png" id="23" name="Google Shape;2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0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0"/>
          <p:cNvSpPr txBox="1"/>
          <p:nvPr>
            <p:ph type="ctrTitle"/>
          </p:nvPr>
        </p:nvSpPr>
        <p:spPr>
          <a:xfrm>
            <a:off x="457200" y="1002652"/>
            <a:ext cx="8229600" cy="27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1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1"/>
          <p:cNvSpPr txBox="1"/>
          <p:nvPr>
            <p:ph type="ctrTitle"/>
          </p:nvPr>
        </p:nvSpPr>
        <p:spPr>
          <a:xfrm>
            <a:off x="457200" y="2313432"/>
            <a:ext cx="8229600" cy="1115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6E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PT-Large-Logo-with-Tag-Pos.png" id="31" name="Google Shape;3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idx="1" type="body"/>
          </p:nvPr>
        </p:nvSpPr>
        <p:spPr>
          <a:xfrm>
            <a:off x="914400" y="19050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381000" y="9144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pyter.chicagobooth.edu" TargetMode="External"/><Relationship Id="rId4" Type="http://schemas.openxmlformats.org/officeDocument/2006/relationships/hyperlink" Target="https://rstudio-research.chicagobooth.ed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support@chicagobooth.ed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pc-docs.chicagobooth.edu/connectin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pc-docs.chicagobooth.edu/faq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cc.uchicago.edu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pc-docs.chicagobooth.edu/" TargetMode="External"/><Relationship Id="rId4" Type="http://schemas.openxmlformats.org/officeDocument/2006/relationships/hyperlink" Target="https://slurm.schedmd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.chicagoboot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457200" y="609600"/>
            <a:ext cx="8229600" cy="1666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Booth IT </a:t>
            </a:r>
            <a:br>
              <a:rPr lang="en-US"/>
            </a:br>
            <a:r>
              <a:rPr lang="en-US"/>
              <a:t>Research Computing Technology</a:t>
            </a:r>
            <a:br>
              <a:rPr lang="en-US"/>
            </a:br>
            <a:endParaRPr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384048" y="2449640"/>
            <a:ext cx="3581400" cy="462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September 23, 2021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457200" y="3086100"/>
            <a:ext cx="61722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Ernesto Vargas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Fritz Ratnasamy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Kaihua Ding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Lightweight Servers for Prototyping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Python / R / Julia environment for *light* tasks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suitable for CPU or RAM intensive jobs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suitable for parallel computing workflows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Password controlled access via BoothID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Administered by Booth ID with common packages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Accessible with any browser (except IE of course)	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Booth home directory is auto-mounted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URLs: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https://jupyter.chicagobooth.edu (Python, Julia)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https://rstudio-research.chicagobooth.edu</a:t>
            </a:r>
            <a:r>
              <a:rPr lang="en-US" sz="1800"/>
              <a:t> (R/RStudio)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388150" y="7770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Cluster Architecture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388150" y="726900"/>
            <a:ext cx="82296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Front end (login) </a:t>
            </a:r>
            <a:r>
              <a:rPr lang="en-US" sz="1800"/>
              <a:t>nodes mfe01 or mfe02 accessible when login to Mercury:</a:t>
            </a:r>
            <a:br>
              <a:rPr lang="en-US" sz="1800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ssh &lt;boothID&gt;@mercury.chicagobooth.edu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Compute nodes (make sure to email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rsupport@chicagobooth.edu</a:t>
            </a:r>
            <a:r>
              <a:rPr lang="en-US" sz="1800"/>
              <a:t> with PI info/Booth Center to have access to compute nodes)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Software modules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Scratch directory</a:t>
            </a:r>
            <a:endParaRPr sz="1800"/>
          </a:p>
        </p:txBody>
      </p:sp>
      <p:sp>
        <p:nvSpPr>
          <p:cNvPr id="106" name="Google Shape;106;p13"/>
          <p:cNvSpPr/>
          <p:nvPr/>
        </p:nvSpPr>
        <p:spPr>
          <a:xfrm>
            <a:off x="3249900" y="2134525"/>
            <a:ext cx="5701500" cy="363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347000" y="2953950"/>
            <a:ext cx="1322100" cy="9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Machine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3477600" y="2687425"/>
            <a:ext cx="1322100" cy="124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(login)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054700" y="2687425"/>
            <a:ext cx="1322100" cy="124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961650" y="3190200"/>
            <a:ext cx="1223400" cy="477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4909545" y="27732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srun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909542" y="34119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5423650" y="2134513"/>
            <a:ext cx="1243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376800" y="2687425"/>
            <a:ext cx="1322100" cy="64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modules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7376800" y="3336625"/>
            <a:ext cx="1322100" cy="59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 directory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3477600" y="4695025"/>
            <a:ext cx="13221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6054700" y="4695025"/>
            <a:ext cx="26322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3477600" y="3934225"/>
            <a:ext cx="13221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6054700" y="3934225"/>
            <a:ext cx="26322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18c40a90_0_48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25" name="Google Shape;125;gf118c40a90_0_48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	Initiate remote connection to Mercury from your machine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#2	Check the home directory space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df -h /home/&lt;BoothID&gt;/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#3	Navigage to the backup files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$cd /home/&lt;BoothID&gt;/.snapshot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cd /project/&lt;project_name&gt;/.snapshot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#4	Check account association (slurm command starts with s (srun,sacctmgr)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sacctmgr show associations where user=&lt;BoothID&gt;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#5	Start an interactive session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 --account=workshop --mem=2G--pty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/scratch/&lt;boothID&gt; #accessible only in a compute node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300904d3_0_6"/>
          <p:cNvSpPr txBox="1"/>
          <p:nvPr>
            <p:ph type="title"/>
          </p:nvPr>
        </p:nvSpPr>
        <p:spPr>
          <a:xfrm>
            <a:off x="457200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31" name="Google Shape;131;gf2300904d3_0_6"/>
          <p:cNvSpPr txBox="1"/>
          <p:nvPr>
            <p:ph idx="1" type="body"/>
          </p:nvPr>
        </p:nvSpPr>
        <p:spPr>
          <a:xfrm>
            <a:off x="496675" y="649200"/>
            <a:ext cx="8229600" cy="5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#7	Check Mercury partitions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sinfo -s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#8	View the available software modules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avail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#9	Load and open a module 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python/booth/3.8/3.8.5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python3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Python 3.8.5 (default, Aug  9 2021, 22:29:49)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[GCC 8.4.1 20200928 (Red Hat 8.4.1-1)] on linux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 information.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&gt;&gt;&gt;exit()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  <p:pic>
        <p:nvPicPr>
          <p:cNvPr id="132" name="Google Shape;132;gf2300904d3_0_6"/>
          <p:cNvPicPr preferRelativeResize="0"/>
          <p:nvPr/>
        </p:nvPicPr>
        <p:blipFill rotWithShape="1">
          <a:blip r:embed="rId3">
            <a:alphaModFix/>
          </a:blip>
          <a:srcRect b="43983" l="0" r="18956" t="0"/>
          <a:stretch/>
        </p:blipFill>
        <p:spPr>
          <a:xfrm>
            <a:off x="866700" y="1420925"/>
            <a:ext cx="7410600" cy="13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0e0c677d_4_7"/>
          <p:cNvSpPr txBox="1"/>
          <p:nvPr>
            <p:ph type="title"/>
          </p:nvPr>
        </p:nvSpPr>
        <p:spPr>
          <a:xfrm>
            <a:off x="368375" y="12702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39" name="Google Shape;139;ged0e0c677d_4_7"/>
          <p:cNvSpPr txBox="1"/>
          <p:nvPr>
            <p:ph idx="1" type="body"/>
          </p:nvPr>
        </p:nvSpPr>
        <p:spPr>
          <a:xfrm>
            <a:off x="368374" y="776225"/>
            <a:ext cx="8229600" cy="47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#10	Load R module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R/4.0/4.0.2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R #opens R prompt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R version 4.0.2 (2020-06-22) -- "Taking Off Again"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Copyright (C) 2020 The R Foundation for Statistical Computing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Platform: x86_64-pc-linux-gnu (64-bit)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 quit()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Save workspace image? [y/n/c]: 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#11	Load MATLAB module (without Graphic Interface)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matlab/R2019b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matlab #opens matlab terminal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MATLAB is selecting SOFTWARE OPENGL rendering.                                                                                                                                                                                 	&gt;&gt; exit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#12 List all current module loaded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list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300904d3_2_9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45" name="Google Shape;145;gf2300904d3_2_9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#13	Run a program in an interactive session: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/home/&lt;BoothID&gt;/workshop/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python3 /home/&lt;BoothID&gt;/workshop/eigen_val.py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Rscript /home/&lt;BoothID&gt;/workshop/eigen_val.R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matlab -nodisplay -nojvm &lt; eigen_val.m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#14	For longer jobs, it is recommended to submit your program through sbatch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sbatch submit.sh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Submitted batch job nnnnnn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Each job submission creates an output file (</a:t>
            </a:r>
            <a:r>
              <a:rPr lang="en-US" sz="1800">
                <a:solidFill>
                  <a:srgbClr val="201F1E"/>
                </a:solidFill>
                <a:highlight>
                  <a:schemeClr val="lt1"/>
                </a:highlight>
              </a:rPr>
              <a:t>slurm-nnnnnn.out) in the working directory where you submit your job	from. Note that number nnnnnn (corresponds to the job ID). If you specified #SBATCH --output, then slurm-nnnnnn.out will not be generated.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f2300904d3_2_15"/>
          <p:cNvPicPr preferRelativeResize="0"/>
          <p:nvPr/>
        </p:nvPicPr>
        <p:blipFill rotWithShape="1">
          <a:blip r:embed="rId3">
            <a:alphaModFix/>
          </a:blip>
          <a:srcRect b="52173" l="0" r="0" t="0"/>
          <a:stretch/>
        </p:blipFill>
        <p:spPr>
          <a:xfrm>
            <a:off x="922075" y="83325"/>
            <a:ext cx="7439025" cy="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f2300904d3_2_15"/>
          <p:cNvSpPr txBox="1"/>
          <p:nvPr/>
        </p:nvSpPr>
        <p:spPr>
          <a:xfrm>
            <a:off x="1730088" y="769700"/>
            <a:ext cx="56838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Account information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--account=workshop    # account you belong to, should be pi-&lt;prof/booth center&gt;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Resources requested (recommended parameters to specify)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--partition=standard  #standard (default), long, gpu, mpi, highmem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--cpus-per-task=1  # number of CPUs requested (for parallel tasks)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--mem=2G           #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--time=0-04:00:00  # Time your job is allowed to run (d-hh:mm:ss)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Job specific name (helps organize and track progress of jobs,optional parameters)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--job-name=fratnasamy_workshop_job    #Job name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--output=final_output.out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Print some useful variables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ID: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$SLURM_JOB_ID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User: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$SLURM_JOB_USER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"Num Cores: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$SLURM_JOB_CPUS_PER_NODE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Load necessary modules for the job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module load &lt;modulename&gt;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Commands to execute below...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300904d3_2_29"/>
          <p:cNvSpPr txBox="1"/>
          <p:nvPr>
            <p:ph idx="1" type="body"/>
          </p:nvPr>
        </p:nvSpPr>
        <p:spPr>
          <a:xfrm>
            <a:off x="5621275" y="3050200"/>
            <a:ext cx="6854700" cy="47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   </a:t>
            </a:r>
            <a:r>
              <a:rPr lang="en-US"/>
              <a:t>               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2300904d3_2_29"/>
          <p:cNvSpPr txBox="1"/>
          <p:nvPr/>
        </p:nvSpPr>
        <p:spPr>
          <a:xfrm>
            <a:off x="3049100" y="38483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f2300904d3_2_29"/>
          <p:cNvSpPr txBox="1"/>
          <p:nvPr/>
        </p:nvSpPr>
        <p:spPr>
          <a:xfrm>
            <a:off x="1009950" y="70062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submit.sh</a:t>
            </a:r>
            <a:endParaRPr/>
          </a:p>
        </p:txBody>
      </p:sp>
      <p:sp>
        <p:nvSpPr>
          <p:cNvPr id="161" name="Google Shape;161;gf2300904d3_2_29"/>
          <p:cNvSpPr/>
          <p:nvPr/>
        </p:nvSpPr>
        <p:spPr>
          <a:xfrm>
            <a:off x="82350" y="1053600"/>
            <a:ext cx="4548900" cy="47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2300904d3_2_29"/>
          <p:cNvSpPr txBox="1"/>
          <p:nvPr/>
        </p:nvSpPr>
        <p:spPr>
          <a:xfrm>
            <a:off x="269850" y="1275925"/>
            <a:ext cx="4173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00"/>
                </a:solidFill>
              </a:rPr>
              <a:t>#!</a:t>
            </a:r>
            <a:r>
              <a:rPr lang="en-US" sz="1600">
                <a:solidFill>
                  <a:schemeClr val="dk1"/>
                </a:solidFill>
              </a:rPr>
              <a:t>/bin/bash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FF"/>
                </a:solidFill>
              </a:rPr>
              <a:t>    #SBATCH</a:t>
            </a:r>
            <a:r>
              <a:rPr lang="en-US" sz="1600">
                <a:solidFill>
                  <a:schemeClr val="dk1"/>
                </a:solidFill>
              </a:rPr>
              <a:t> --partition=workshop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--cpus-per-task=1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--mem=5G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</a:t>
            </a:r>
            <a:r>
              <a:rPr lang="en-US" sz="1600">
                <a:solidFill>
                  <a:srgbClr val="FF00FF"/>
                </a:solidFill>
              </a:rPr>
              <a:t> #SBATCH</a:t>
            </a:r>
            <a:r>
              <a:rPr lang="en-US" sz="1600">
                <a:solidFill>
                  <a:schemeClr val="dk1"/>
                </a:solidFill>
              </a:rPr>
              <a:t> --time=0-04:00:00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--job-name=basic_test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module load python/booth/3.8/3.8.5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D85C6"/>
                </a:solidFill>
              </a:rPr>
              <a:t>    # Run your program 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srun python3 hello_world.py </a:t>
            </a:r>
            <a:endParaRPr/>
          </a:p>
        </p:txBody>
      </p:sp>
      <p:sp>
        <p:nvSpPr>
          <p:cNvPr id="163" name="Google Shape;163;gf2300904d3_2_29"/>
          <p:cNvSpPr txBox="1"/>
          <p:nvPr/>
        </p:nvSpPr>
        <p:spPr>
          <a:xfrm>
            <a:off x="4746350" y="1203850"/>
            <a:ext cx="56838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00"/>
                </a:solidFill>
              </a:rPr>
              <a:t>#!</a:t>
            </a:r>
            <a:r>
              <a:rPr lang="en-US" sz="1600">
                <a:solidFill>
                  <a:schemeClr val="dk1"/>
                </a:solidFill>
              </a:rPr>
              <a:t> is a called a shebang and tells the operating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system to use /bin/bash with this script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D85C6"/>
                </a:solidFill>
              </a:rPr>
              <a:t># Run your program </a:t>
            </a:r>
            <a:r>
              <a:rPr lang="en-US" sz="1600">
                <a:solidFill>
                  <a:schemeClr val="dk1"/>
                </a:solidFill>
              </a:rPr>
              <a:t>is a comment. Everything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after # is ignored by bash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#SBATCH</a:t>
            </a:r>
            <a:r>
              <a:rPr lang="en-US"/>
              <a:t> </a:t>
            </a:r>
            <a:r>
              <a:rPr lang="en-US" sz="1600"/>
              <a:t>is a slurm directive. To comment out</a:t>
            </a:r>
            <a:br>
              <a:rPr lang="en-US" sz="1600"/>
            </a:br>
            <a:r>
              <a:rPr lang="en-US" sz="1600"/>
              <a:t>directives</a:t>
            </a:r>
            <a:r>
              <a:rPr lang="en-US" sz="1600"/>
              <a:t>, break the pattern, e.g.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##SBATCH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SBATCH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Submit the job with the command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sbatch submit.sh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d0e0c677d_4_16"/>
          <p:cNvSpPr txBox="1"/>
          <p:nvPr>
            <p:ph type="title"/>
          </p:nvPr>
        </p:nvSpPr>
        <p:spPr>
          <a:xfrm>
            <a:off x="457200" y="9742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modules with GUI	</a:t>
            </a:r>
            <a:endParaRPr/>
          </a:p>
        </p:txBody>
      </p:sp>
      <p:sp>
        <p:nvSpPr>
          <p:cNvPr id="170" name="Google Shape;170;ged0e0c677d_4_16"/>
          <p:cNvSpPr txBox="1"/>
          <p:nvPr>
            <p:ph idx="1" type="body"/>
          </p:nvPr>
        </p:nvSpPr>
        <p:spPr>
          <a:xfrm>
            <a:off x="457200" y="914375"/>
            <a:ext cx="8229600" cy="4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MATLAB, SAS and Stata can be opened with a Graphic Interface (not recommended, requires lot of memory and network communication creating lags)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Your machine needs a X11 server (see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https://hpc-docs.chicagobooth.edu/connecting.html</a:t>
            </a:r>
            <a:r>
              <a:rPr lang="en-US" sz="1800"/>
              <a:t>) 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Live demo on GPU partition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Initiate remote connection to Mercury from your machine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Start an interactive session on the GPU partition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srun --partition=gpu --account=workshop --gres=gpu:1 --pty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module load matlab/R2019b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matlab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300904d3_2_6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How to monitor your job</a:t>
            </a:r>
            <a:endParaRPr/>
          </a:p>
        </p:txBody>
      </p:sp>
      <p:sp>
        <p:nvSpPr>
          <p:cNvPr id="177" name="Google Shape;177;gf2300904d3_2_63"/>
          <p:cNvSpPr txBox="1"/>
          <p:nvPr>
            <p:ph idx="1" type="body"/>
          </p:nvPr>
        </p:nvSpPr>
        <p:spPr>
          <a:xfrm>
            <a:off x="368400" y="957250"/>
            <a:ext cx="8775600" cy="48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	squeue: list all Running and all Pending jobs (500 max jobs/user in queue)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squeue #Check ST col. for R or PD job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JOBID   PARTITION     NAME USER      ST   TIME  NODE NODELIST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6793676  standard SS_10_10 rpauliks   R    0:09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6793675  standard SS_11_10 vargaslo   R    0:10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6793667  highmem  MDPS_10  fratnasamy R    0:19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squeue --user=&lt;boothID&gt; #list only your jobs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This will help you get your job ID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#2	sacct: If job is completed, it will not show up in the queue. </a:t>
            </a: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F1E"/>
                </a:solidFill>
                <a:highlight>
                  <a:srgbClr val="FFFFFF"/>
                </a:highlight>
              </a:rPr>
              <a:t>    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sacct -j &lt;jobID&gt; #job info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F1E"/>
                </a:solidFill>
                <a:highlight>
                  <a:srgbClr val="FFFFFF"/>
                </a:highlight>
              </a:rPr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sacct --user=&lt;boothID&gt; --starttime=2021-09-23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   #This will help you find your jobID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7f3dbb7b0_1_30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 Resources</a:t>
            </a:r>
            <a:endParaRPr/>
          </a:p>
        </p:txBody>
      </p:sp>
      <p:pic>
        <p:nvPicPr>
          <p:cNvPr id="45" name="Google Shape;45;g97f3dbb7b0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950" y="188400"/>
            <a:ext cx="3052926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97f3dbb7b0_1_30"/>
          <p:cNvSpPr txBox="1"/>
          <p:nvPr>
            <p:ph idx="1" type="body"/>
          </p:nvPr>
        </p:nvSpPr>
        <p:spPr>
          <a:xfrm>
            <a:off x="539825" y="1122300"/>
            <a:ext cx="82296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Booth Cloud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Virtual machines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Physical servers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Mercury High Performance Computing Cluster (Booth)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Cloud Computing (AWS)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UChicago (RCC) Midway Cluster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We do not troubleshoot issues with personal devices (computer, laptops, tablets)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300904d3_2_7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did my job fail? </a:t>
            </a:r>
            <a:endParaRPr/>
          </a:p>
        </p:txBody>
      </p:sp>
      <p:sp>
        <p:nvSpPr>
          <p:cNvPr id="184" name="Google Shape;184;gf2300904d3_2_73"/>
          <p:cNvSpPr txBox="1"/>
          <p:nvPr>
            <p:ph idx="1" type="body"/>
          </p:nvPr>
        </p:nvSpPr>
        <p:spPr>
          <a:xfrm>
            <a:off x="217100" y="1066800"/>
            <a:ext cx="8801700" cy="48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Make sure to review our FAQ section: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https://hpc-docs.chicagobooth.edu/faq.html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 out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 out of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in your submit 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with your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Node failure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=&gt; For node failure, please email rsupport@chicagobooth.edu</a:t>
            </a:r>
            <a:endParaRPr/>
          </a:p>
        </p:txBody>
      </p:sp>
      <p:sp>
        <p:nvSpPr>
          <p:cNvPr id="185" name="Google Shape;185;gf2300904d3_2_73"/>
          <p:cNvSpPr/>
          <p:nvPr/>
        </p:nvSpPr>
        <p:spPr>
          <a:xfrm>
            <a:off x="5121300" y="2259725"/>
            <a:ext cx="473700" cy="186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2300904d3_2_73"/>
          <p:cNvSpPr txBox="1"/>
          <p:nvPr/>
        </p:nvSpPr>
        <p:spPr>
          <a:xfrm>
            <a:off x="5752825" y="2812275"/>
            <a:ext cx="297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You can fix these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0e0c677d_3_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Out of memory (oom) errors</a:t>
            </a:r>
            <a:endParaRPr/>
          </a:p>
        </p:txBody>
      </p:sp>
      <p:sp>
        <p:nvSpPr>
          <p:cNvPr id="193" name="Google Shape;193;ged0e0c677d_3_4"/>
          <p:cNvSpPr txBox="1"/>
          <p:nvPr>
            <p:ph idx="1" type="body"/>
          </p:nvPr>
        </p:nvSpPr>
        <p:spPr>
          <a:xfrm>
            <a:off x="457199" y="1113575"/>
            <a:ext cx="8229600" cy="4706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Error message: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lurmstepd: error: Detected 2 oom-kill event(s) in StepId=6795832.0 cgroup. Some of your processes may have been killed by the cgroup out-of-memory handler.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srun: error: mcn61: task 0: Out Of Memory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You probably need to request more memory. But how much more?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Check how much memory your job used: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sacct -a --format="JobID%15,user,JobName%18,Partition,Account,AllocCPUS,State%30,AllocTRES%42,Submit,Start,End,Elapsed,AveCPU,MaxRSS,MaxVMSize" -j &lt;jobID&gt;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Check the value MaxRSS: amount of memory consumed during the running of your job. If MaxRSS&gt; #SBATCH --mem, then increase the memory requested.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</a:rPr>
              <a:t>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Research Computing Center (RCC)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	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https://rcc.uchicago.edu</a:t>
            </a:r>
            <a:br>
              <a:rPr lang="en-US" sz="1800"/>
            </a:b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Central University department offering high performance computing, data visualization and consulting services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Research allocations are granted by the RCC to faculty on a per person basis based on relative need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Booth IT will work with you to determine if this is a suitable option for your research</a:t>
            </a:r>
            <a:endParaRPr sz="1800"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3050" y="1219200"/>
            <a:ext cx="2733772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14" y="1084580"/>
            <a:ext cx="7326586" cy="424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Large-Logo-with-Tag-Pos.png"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9175"/>
            <a:ext cx="8229600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7f3dbb7b0_1_0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Resource Comparisons</a:t>
            </a:r>
            <a:endParaRPr/>
          </a:p>
        </p:txBody>
      </p:sp>
      <p:graphicFrame>
        <p:nvGraphicFramePr>
          <p:cNvPr id="53" name="Google Shape;53;g97f3dbb7b0_1_0"/>
          <p:cNvGraphicFramePr/>
          <p:nvPr/>
        </p:nvGraphicFramePr>
        <p:xfrm>
          <a:off x="645625" y="10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{79C8B0F3-196F-4F74-9546-6DAD99AC84CC}</a:tableStyleId>
              </a:tblPr>
              <a:tblGrid>
                <a:gridCol w="1881550"/>
                <a:gridCol w="1477475"/>
                <a:gridCol w="1440625"/>
                <a:gridCol w="1526550"/>
                <a:gridCol w="1526550"/>
              </a:tblGrid>
              <a:tr h="27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Personal Computing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Faculty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Server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RCC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Midway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Booth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Mercury</a:t>
                      </a:r>
                      <a:endParaRPr b="1" sz="1400" u="none" cap="none" strike="noStrike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Personal control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Backup and security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Scheduled resource sharing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Accessible to all Booth researchers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Requires grant application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Requires PI approval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Automatic mounting of homedir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Scale (annual cpu-hr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 user)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~ 35K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~ 350K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~ 100K+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~ 1000K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Computing Cluster - What is it?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143000"/>
            <a:ext cx="82296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 shared Linux compute cluster that: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 available to all Booth faculty, staff and students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 managed by Booth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Makes common applications available to its users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e.g. Python, R, Matlab, Stata, ampl, knitro, C++ compilers 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The cluster is comprised of: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50 “standard” nodes (physical servers)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28-64 CPUs per node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≥ 256 GB RAM per node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high-memory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 TB RAM per node (500 GB max per user)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GPU-equipped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4 NVIDIA K80 logical GPUs per node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18c40a90_0_7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Cluster – Why use it?</a:t>
            </a:r>
            <a:endParaRPr/>
          </a:p>
        </p:txBody>
      </p:sp>
      <p:sp>
        <p:nvSpPr>
          <p:cNvPr id="66" name="Google Shape;66;gf118c40a90_0_7"/>
          <p:cNvSpPr txBox="1"/>
          <p:nvPr>
            <p:ph idx="1" type="body"/>
          </p:nvPr>
        </p:nvSpPr>
        <p:spPr>
          <a:xfrm>
            <a:off x="457200" y="1423625"/>
            <a:ext cx="82296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No up-front cost to gain access to additional compute capacity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Faster than running jobs on your laptop or desktop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Run jobs in the background, “fire and forget”, so your local machine isn’t tied up, output is saved in your home or project directory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All Booth researchers can access it for research projects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No ongoing software license costs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7" name="Google Shape;67;gf118c40a90_0_7"/>
          <p:cNvPicPr preferRelativeResize="0"/>
          <p:nvPr/>
        </p:nvPicPr>
        <p:blipFill rotWithShape="1">
          <a:blip r:embed="rId3">
            <a:alphaModFix/>
          </a:blip>
          <a:srcRect b="9226" l="0" r="0" t="4462"/>
          <a:stretch/>
        </p:blipFill>
        <p:spPr>
          <a:xfrm>
            <a:off x="7391400" y="4038600"/>
            <a:ext cx="1507435" cy="170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Usage Limits</a:t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368179" y="2611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{79C8B0F3-196F-4F74-9546-6DAD99AC84CC}</a:tableStyleId>
              </a:tblPr>
              <a:tblGrid>
                <a:gridCol w="1624975"/>
                <a:gridCol w="865825"/>
                <a:gridCol w="1394825"/>
                <a:gridCol w="1496650"/>
                <a:gridCol w="1316775"/>
                <a:gridCol w="1740675"/>
              </a:tblGrid>
              <a:tr h="9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--account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QOS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Concurrent service units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Concurrent jobs</a:t>
                      </a:r>
                      <a:endParaRPr b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(1 cpu, 2 GB)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Max submit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phd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bronze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pi-&lt;BoothID&gt;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silver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request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faculty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gold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4"/>
          <p:cNvSpPr txBox="1"/>
          <p:nvPr/>
        </p:nvSpPr>
        <p:spPr>
          <a:xfrm>
            <a:off x="368238" y="1066775"/>
            <a:ext cx="8439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limits are in place to ensure fair usage among all researchers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duration limits are in place (7 days for standard job; 30 days for long job)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yearly limits or project-based limits (unlike RCC)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Cluster Documentation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Mercury documentation website is your primary resource for learning how to use the cluster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https://hpc-docs.chicagobooth.edu/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SchedMD documentation website is a great resource for advanced usage of the Slurm scheduler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https://slurm.schedmd.com</a:t>
            </a: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Booth Home Directories</a:t>
            </a:r>
            <a:endParaRPr/>
          </a:p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Booth researchers are provisioned home directories based on affiliation: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14 GB for Staff (including RPs) and Faculty Collaborators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Keep an eye on your home directory space. If you submit a job from your home directory filled up, it will not run!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Your Booth home directory is: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Secured so that ONLY you can access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Auto-mounted to any Booth Linux resource you access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Automatically backed up (30 days of daily snapshots)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Shares and Git Version Control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57199" y="1075663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Shared storage space designed for research projects where multiple people need access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 backups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cd /project/&lt;project_name&gt;/.snapshot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Accessible from Windows, Mac and Linux using Booth credentials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Enterprise-grade network storage mounted on Mercury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Git </a:t>
            </a:r>
            <a:r>
              <a:rPr lang="en-US" sz="1800"/>
              <a:t>repository</a:t>
            </a:r>
            <a:r>
              <a:rPr lang="en-US" sz="1800"/>
              <a:t> available to share code among researchers and faculty (accessible via VPN)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https://git.chicagobooth.edu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Pauliks, Ray</dc:creator>
</cp:coreProperties>
</file>