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i6xUN0Rt30/5NLG0dot2mG3Jd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1AEAD7-4F63-4216-B656-1BCEB0292661}">
  <a:tblStyle styleId="{7B1AEAD7-4F63-4216-B656-1BCEB029266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7363" cy="4635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56050" y="0"/>
            <a:ext cx="3027363" cy="4635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18563"/>
            <a:ext cx="3027363" cy="4635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56050" y="8818563"/>
            <a:ext cx="3027363" cy="4635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 name="Google Shape;35;p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2: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2: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3: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118c40a90_0_48: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f118c40a90_0_4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2300904d3_0_6: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f2300904d3_0_6: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d0e0c677d_4_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d0e0c677d_4_7: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ed0e0c677d_4_7: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2300904d3_2_9: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f2300904d3_2_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2300904d3_2_1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2300904d3_2_15: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f2300904d3_2_15: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2300904d3_2_2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2300904d3_2_29: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f2300904d3_2_29: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d0e0c677d_4_16: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d0e0c677d_4_16: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ed0e0c677d_4_16: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2300904d3_2_6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2300904d3_2_63: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f2300904d3_2_63: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97f3dbb7b0_1_30: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g97f3dbb7b0_1_3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2300904d3_2_73: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2300904d3_2_73: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f2300904d3_2_73: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d0e0c677d_3_4: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d0e0c677d_3_4: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ed0e0c677d_3_4:notes"/>
          <p:cNvSpPr txBox="1">
            <a:spLocks noGrp="1"/>
          </p:cNvSpPr>
          <p:nvPr>
            <p:ph type="sldNum" idx="12"/>
          </p:nvPr>
        </p:nvSpPr>
        <p:spPr>
          <a:xfrm>
            <a:off x="3956050" y="8818563"/>
            <a:ext cx="3027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Delete slide</a:t>
            </a:r>
            <a:endParaRPr/>
          </a:p>
        </p:txBody>
      </p:sp>
      <p:sp>
        <p:nvSpPr>
          <p:cNvPr id="198" name="Google Shape;198;p11: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7: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97f3dbb7b0_1_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g97f3dbb7b0_1_0: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RCC cluster Research I, Research II allocation, and special allocations are completely free for any faculty and PI. No grant application needed. All Booth researchers can use RCC, they only need PI approval. Also, what is automatic mounting of homedir?</a:t>
            </a:r>
            <a:endParaRPr/>
          </a:p>
        </p:txBody>
      </p:sp>
      <p:sp>
        <p:nvSpPr>
          <p:cNvPr id="51" name="Google Shape;51;g97f3dbb7b0_1_0:notes"/>
          <p:cNvSpPr txBox="1">
            <a:spLocks noGrp="1"/>
          </p:cNvSpPr>
          <p:nvPr>
            <p:ph type="sldNum" idx="12"/>
          </p:nvPr>
        </p:nvSpPr>
        <p:spPr>
          <a:xfrm>
            <a:off x="3956050" y="8818563"/>
            <a:ext cx="3027300" cy="463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8: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8: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Noto Sans Symbols"/>
              <a:buNone/>
            </a:pPr>
            <a:r>
              <a:rPr lang="en-US" sz="1200" i="1"/>
              <a:t>Uses a weighted “fair share” queuing system, with job limits, access is distributed evenly across the system.</a:t>
            </a:r>
            <a:endParaRPr/>
          </a:p>
        </p:txBody>
      </p:sp>
      <p:sp>
        <p:nvSpPr>
          <p:cNvPr id="59" name="Google Shape;59;p8:notes"/>
          <p:cNvSpPr txBox="1">
            <a:spLocks noGrp="1"/>
          </p:cNvSpPr>
          <p:nvPr>
            <p:ph type="sldNum" idx="12"/>
          </p:nvPr>
        </p:nvSpPr>
        <p:spPr>
          <a:xfrm>
            <a:off x="3956050" y="8818563"/>
            <a:ext cx="3027300" cy="463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118c40a90_0_7:notes"/>
          <p:cNvSpPr txBox="1">
            <a:spLocks noGrp="1"/>
          </p:cNvSpPr>
          <p:nvPr>
            <p:ph type="body" idx="1"/>
          </p:nvPr>
        </p:nvSpPr>
        <p:spPr>
          <a:xfrm>
            <a:off x="698500" y="4410075"/>
            <a:ext cx="5588100" cy="4176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These should not be a separate slide. We can just mention them as we discuss Mercury</a:t>
            </a:r>
            <a:endParaRPr/>
          </a:p>
        </p:txBody>
      </p:sp>
      <p:sp>
        <p:nvSpPr>
          <p:cNvPr id="65" name="Google Shape;65;gf118c40a90_0_7:notes"/>
          <p:cNvSpPr>
            <a:spLocks noGrp="1" noRot="1" noChangeAspect="1"/>
          </p:cNvSpPr>
          <p:nvPr>
            <p:ph type="sldImg" idx="2"/>
          </p:nvPr>
        </p:nvSpPr>
        <p:spPr>
          <a:xfrm>
            <a:off x="1171575" y="696913"/>
            <a:ext cx="4641900" cy="3481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4: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4:notes"/>
          <p:cNvSpPr txBox="1">
            <a:spLocks noGrp="1"/>
          </p:cNvSpPr>
          <p:nvPr>
            <p:ph type="body" idx="1"/>
          </p:nvPr>
        </p:nvSpPr>
        <p:spPr>
          <a:xfrm>
            <a:off x="698500" y="4410075"/>
            <a:ext cx="5588100" cy="4176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14:notes"/>
          <p:cNvSpPr txBox="1">
            <a:spLocks noGrp="1"/>
          </p:cNvSpPr>
          <p:nvPr>
            <p:ph type="sldNum" idx="12"/>
          </p:nvPr>
        </p:nvSpPr>
        <p:spPr>
          <a:xfrm>
            <a:off x="3956050" y="8818563"/>
            <a:ext cx="3027300" cy="463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5: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5: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9: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9: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txBox="1">
            <a:spLocks noGrp="1"/>
          </p:cNvSpPr>
          <p:nvPr>
            <p:ph type="body" idx="1"/>
          </p:nvPr>
        </p:nvSpPr>
        <p:spPr>
          <a:xfrm>
            <a:off x="698500" y="4410075"/>
            <a:ext cx="5588000" cy="4176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10:notes"/>
          <p:cNvSpPr>
            <a:spLocks noGrp="1" noRot="1" noChangeAspect="1"/>
          </p:cNvSpPr>
          <p:nvPr>
            <p:ph type="sldImg" idx="2"/>
          </p:nvPr>
        </p:nvSpPr>
        <p:spPr>
          <a:xfrm>
            <a:off x="117157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Slide" type="title">
  <p:cSld name="TITLE">
    <p:spTree>
      <p:nvGrpSpPr>
        <p:cNvPr id="1" name="Shape 12"/>
        <p:cNvGrpSpPr/>
        <p:nvPr/>
      </p:nvGrpSpPr>
      <p:grpSpPr>
        <a:xfrm>
          <a:off x="0" y="0"/>
          <a:ext cx="0" cy="0"/>
          <a:chOff x="0" y="0"/>
          <a:chExt cx="0" cy="0"/>
        </a:xfrm>
      </p:grpSpPr>
      <p:pic>
        <p:nvPicPr>
          <p:cNvPr id="13" name="Google Shape;13;p35" descr="C:\Users\Whitney\Documents\CHICAGO GSB\PPT-Large-Logo-with-Tag-Pos.png"/>
          <p:cNvPicPr preferRelativeResize="0"/>
          <p:nvPr/>
        </p:nvPicPr>
        <p:blipFill rotWithShape="1">
          <a:blip r:embed="rId2">
            <a:alphaModFix/>
          </a:blip>
          <a:srcRect/>
          <a:stretch/>
        </p:blipFill>
        <p:spPr>
          <a:xfrm>
            <a:off x="457200" y="4232275"/>
            <a:ext cx="8229600" cy="2273300"/>
          </a:xfrm>
          <a:prstGeom prst="rect">
            <a:avLst/>
          </a:prstGeom>
          <a:noFill/>
          <a:ln>
            <a:noFill/>
          </a:ln>
        </p:spPr>
      </p:pic>
      <p:sp>
        <p:nvSpPr>
          <p:cNvPr id="14" name="Google Shape;14;p35"/>
          <p:cNvSpPr txBox="1">
            <a:spLocks noGrp="1"/>
          </p:cNvSpPr>
          <p:nvPr>
            <p:ph type="ctrTitle"/>
          </p:nvPr>
        </p:nvSpPr>
        <p:spPr>
          <a:xfrm>
            <a:off x="457200" y="1163321"/>
            <a:ext cx="8229600" cy="111252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5"/>
          <p:cNvSpPr txBox="1">
            <a:spLocks noGrp="1"/>
          </p:cNvSpPr>
          <p:nvPr>
            <p:ph type="subTitle" idx="1"/>
          </p:nvPr>
        </p:nvSpPr>
        <p:spPr>
          <a:xfrm>
            <a:off x="457200" y="2406015"/>
            <a:ext cx="6400800" cy="1180465"/>
          </a:xfrm>
          <a:prstGeom prst="rect">
            <a:avLst/>
          </a:prstGeom>
          <a:noFill/>
          <a:ln>
            <a:noFill/>
          </a:ln>
        </p:spPr>
        <p:txBody>
          <a:bodyPr spcFirstLastPara="1" wrap="square" lIns="0" tIns="0" rIns="0" bIns="0" anchor="t" anchorCtr="0">
            <a:noAutofit/>
          </a:bodyPr>
          <a:lstStyle>
            <a:lvl1pPr lvl="0" algn="l">
              <a:lnSpc>
                <a:spcPct val="114000"/>
              </a:lnSpc>
              <a:spcBef>
                <a:spcPts val="0"/>
              </a:spcBef>
              <a:spcAft>
                <a:spcPts val="0"/>
              </a:spcAft>
              <a:buSzPts val="2000"/>
              <a:buFont typeface="Arial"/>
              <a:buNone/>
              <a:defRPr sz="2000"/>
            </a:lvl1pPr>
            <a:lvl2pPr lvl="1" algn="ctr">
              <a:lnSpc>
                <a:spcPct val="100000"/>
              </a:lnSpc>
              <a:spcBef>
                <a:spcPts val="560"/>
              </a:spcBef>
              <a:spcAft>
                <a:spcPts val="0"/>
              </a:spcAft>
              <a:buSzPts val="2800"/>
              <a:buFont typeface="Arial"/>
              <a:buNone/>
              <a:defRPr/>
            </a:lvl2pPr>
            <a:lvl3pPr lvl="2" algn="ctr">
              <a:lnSpc>
                <a:spcPct val="100000"/>
              </a:lnSpc>
              <a:spcBef>
                <a:spcPts val="480"/>
              </a:spcBef>
              <a:spcAft>
                <a:spcPts val="0"/>
              </a:spcAft>
              <a:buSzPts val="2400"/>
              <a:buFont typeface="Arial"/>
              <a:buNone/>
              <a:defRPr/>
            </a:lvl3pPr>
            <a:lvl4pPr lvl="3" algn="ctr">
              <a:lnSpc>
                <a:spcPct val="100000"/>
              </a:lnSpc>
              <a:spcBef>
                <a:spcPts val="400"/>
              </a:spcBef>
              <a:spcAft>
                <a:spcPts val="0"/>
              </a:spcAft>
              <a:buSzPts val="2000"/>
              <a:buFont typeface="Arial"/>
              <a:buNone/>
              <a:defRPr/>
            </a:lvl4pPr>
            <a:lvl5pPr lvl="4" algn="ctr">
              <a:lnSpc>
                <a:spcPct val="100000"/>
              </a:lnSpc>
              <a:spcBef>
                <a:spcPts val="400"/>
              </a:spcBef>
              <a:spcAft>
                <a:spcPts val="0"/>
              </a:spcAft>
              <a:buSzPts val="2000"/>
              <a:buFont typeface="Arial"/>
              <a:buNone/>
              <a:defRPr/>
            </a:lvl5pPr>
            <a:lvl6pPr lvl="5" algn="ctr">
              <a:lnSpc>
                <a:spcPct val="100000"/>
              </a:lnSpc>
              <a:spcBef>
                <a:spcPts val="400"/>
              </a:spcBef>
              <a:spcAft>
                <a:spcPts val="0"/>
              </a:spcAft>
              <a:buSzPts val="2000"/>
              <a:buFont typeface="Arial"/>
              <a:buNone/>
              <a:defRPr/>
            </a:lvl6pPr>
            <a:lvl7pPr lvl="6" algn="ctr">
              <a:lnSpc>
                <a:spcPct val="100000"/>
              </a:lnSpc>
              <a:spcBef>
                <a:spcPts val="400"/>
              </a:spcBef>
              <a:spcAft>
                <a:spcPts val="0"/>
              </a:spcAft>
              <a:buSzPts val="2000"/>
              <a:buFont typeface="Arial"/>
              <a:buNone/>
              <a:defRPr/>
            </a:lvl7pPr>
            <a:lvl8pPr lvl="7" algn="ctr">
              <a:lnSpc>
                <a:spcPct val="100000"/>
              </a:lnSpc>
              <a:spcBef>
                <a:spcPts val="400"/>
              </a:spcBef>
              <a:spcAft>
                <a:spcPts val="0"/>
              </a:spcAft>
              <a:buSzPts val="2000"/>
              <a:buFont typeface="Arial"/>
              <a:buNone/>
              <a:defRPr/>
            </a:lvl8pPr>
            <a:lvl9pPr lvl="8" algn="ctr">
              <a:lnSpc>
                <a:spcPct val="100000"/>
              </a:lnSpc>
              <a:spcBef>
                <a:spcPts val="400"/>
              </a:spcBef>
              <a:spcAft>
                <a:spcPts val="0"/>
              </a:spcAft>
              <a:buSzPts val="2000"/>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6"/>
        <p:cNvGrpSpPr/>
        <p:nvPr/>
      </p:nvGrpSpPr>
      <p:grpSpPr>
        <a:xfrm>
          <a:off x="0" y="0"/>
          <a:ext cx="0" cy="0"/>
          <a:chOff x="0" y="0"/>
          <a:chExt cx="0" cy="0"/>
        </a:xfrm>
      </p:grpSpPr>
      <p:cxnSp>
        <p:nvCxnSpPr>
          <p:cNvPr id="17" name="Google Shape;17;p36"/>
          <p:cNvCxnSpPr/>
          <p:nvPr/>
        </p:nvCxnSpPr>
        <p:spPr>
          <a:xfrm>
            <a:off x="0" y="5943600"/>
            <a:ext cx="9144000" cy="1588"/>
          </a:xfrm>
          <a:prstGeom prst="straightConnector1">
            <a:avLst/>
          </a:prstGeom>
          <a:noFill/>
          <a:ln w="9525" cap="flat" cmpd="sng">
            <a:solidFill>
              <a:srgbClr val="6E0000"/>
            </a:solidFill>
            <a:prstDash val="solid"/>
            <a:round/>
            <a:headEnd type="none" w="sm" len="sm"/>
            <a:tailEnd type="none" w="sm" len="sm"/>
          </a:ln>
        </p:spPr>
      </p:cxnSp>
      <p:pic>
        <p:nvPicPr>
          <p:cNvPr id="18" name="Google Shape;18;p36" descr="PPT-Large-Logo-with-Tag-Pos.png"/>
          <p:cNvPicPr preferRelativeResize="0"/>
          <p:nvPr/>
        </p:nvPicPr>
        <p:blipFill rotWithShape="1">
          <a:blip r:embed="rId2">
            <a:alphaModFix/>
          </a:blip>
          <a:srcRect/>
          <a:stretch/>
        </p:blipFill>
        <p:spPr>
          <a:xfrm>
            <a:off x="6291263" y="6070600"/>
            <a:ext cx="2395537" cy="660400"/>
          </a:xfrm>
          <a:prstGeom prst="rect">
            <a:avLst/>
          </a:prstGeom>
          <a:noFill/>
          <a:ln>
            <a:noFill/>
          </a:ln>
        </p:spPr>
      </p:pic>
      <p:sp>
        <p:nvSpPr>
          <p:cNvPr id="19" name="Google Shape;19;p36"/>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body" idx="1"/>
          </p:nvPr>
        </p:nvSpPr>
        <p:spPr>
          <a:xfrm>
            <a:off x="457199" y="1066800"/>
            <a:ext cx="8229600" cy="470667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SzPts val="1400"/>
              <a:buNone/>
              <a:defRPr sz="2600"/>
            </a:lvl1pPr>
            <a:lvl2pPr marL="914400" lvl="1" indent="-393700" algn="just">
              <a:lnSpc>
                <a:spcPct val="100000"/>
              </a:lnSpc>
              <a:spcBef>
                <a:spcPts val="900"/>
              </a:spcBef>
              <a:spcAft>
                <a:spcPts val="0"/>
              </a:spcAft>
              <a:buSzPts val="2600"/>
              <a:buFont typeface="Noto Sans Symbols"/>
              <a:buChar char="▪"/>
              <a:defRPr sz="2600"/>
            </a:lvl2pPr>
            <a:lvl3pPr marL="1371600" lvl="2" indent="-393700" algn="just">
              <a:lnSpc>
                <a:spcPct val="100000"/>
              </a:lnSpc>
              <a:spcBef>
                <a:spcPts val="900"/>
              </a:spcBef>
              <a:spcAft>
                <a:spcPts val="0"/>
              </a:spcAft>
              <a:buSzPts val="2600"/>
              <a:buFont typeface="Noto Sans Symbols"/>
              <a:buChar char="▪"/>
              <a:defRPr sz="2600"/>
            </a:lvl3pPr>
            <a:lvl4pPr marL="1828800" lvl="3" indent="-393700" algn="just">
              <a:lnSpc>
                <a:spcPct val="100000"/>
              </a:lnSpc>
              <a:spcBef>
                <a:spcPts val="900"/>
              </a:spcBef>
              <a:spcAft>
                <a:spcPts val="0"/>
              </a:spcAft>
              <a:buSzPts val="2600"/>
              <a:buFont typeface="Noto Sans Symbols"/>
              <a:buChar char="▪"/>
              <a:defRPr sz="2600"/>
            </a:lvl4pPr>
            <a:lvl5pPr marL="2286000" lvl="4" indent="-393700" algn="just">
              <a:lnSpc>
                <a:spcPct val="100000"/>
              </a:lnSpc>
              <a:spcBef>
                <a:spcPts val="900"/>
              </a:spcBef>
              <a:spcAft>
                <a:spcPts val="0"/>
              </a:spcAft>
              <a:buSzPts val="2600"/>
              <a:buFont typeface="Noto Sans Symbols"/>
              <a:buChar char="▪"/>
              <a:defRPr sz="2600"/>
            </a:lvl5pPr>
            <a:lvl6pPr marL="2743200" lvl="5" indent="-228600" algn="just">
              <a:lnSpc>
                <a:spcPct val="100000"/>
              </a:lnSpc>
              <a:spcBef>
                <a:spcPts val="360"/>
              </a:spcBef>
              <a:spcAft>
                <a:spcPts val="0"/>
              </a:spcAft>
              <a:buSzPts val="1400"/>
              <a:buNone/>
              <a:defRPr/>
            </a:lvl6pPr>
            <a:lvl7pPr marL="3200400" lvl="6" indent="-228600" algn="just">
              <a:lnSpc>
                <a:spcPct val="100000"/>
              </a:lnSpc>
              <a:spcBef>
                <a:spcPts val="360"/>
              </a:spcBef>
              <a:spcAft>
                <a:spcPts val="0"/>
              </a:spcAft>
              <a:buSzPts val="1400"/>
              <a:buNone/>
              <a:defRPr/>
            </a:lvl7pPr>
            <a:lvl8pPr marL="3657600" lvl="7" indent="-228600" algn="just">
              <a:lnSpc>
                <a:spcPct val="100000"/>
              </a:lnSpc>
              <a:spcBef>
                <a:spcPts val="360"/>
              </a:spcBef>
              <a:spcAft>
                <a:spcPts val="0"/>
              </a:spcAft>
              <a:buSzPts val="1400"/>
              <a:buNone/>
              <a:defRPr/>
            </a:lvl8pPr>
            <a:lvl9pPr marL="4114800" lvl="8" indent="-228600" algn="just">
              <a:lnSpc>
                <a:spcPct val="100000"/>
              </a:lnSpc>
              <a:spcBef>
                <a:spcPts val="360"/>
              </a:spcBef>
              <a:spcAft>
                <a:spcPts val="0"/>
              </a:spcAft>
              <a:buSzPts val="1400"/>
              <a:buNone/>
              <a:defRPr/>
            </a:lvl9pPr>
          </a:lstStyle>
          <a:p>
            <a:endParaRPr/>
          </a:p>
        </p:txBody>
      </p:sp>
      <p:sp>
        <p:nvSpPr>
          <p:cNvPr id="21" name="Google Shape;21;p36"/>
          <p:cNvSpPr txBox="1"/>
          <p:nvPr/>
        </p:nvSpPr>
        <p:spPr>
          <a:xfrm>
            <a:off x="549442" y="6216134"/>
            <a:ext cx="4667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a:t>
            </a:fld>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22"/>
        <p:cNvGrpSpPr/>
        <p:nvPr/>
      </p:nvGrpSpPr>
      <p:grpSpPr>
        <a:xfrm>
          <a:off x="0" y="0"/>
          <a:ext cx="0" cy="0"/>
          <a:chOff x="0" y="0"/>
          <a:chExt cx="0" cy="0"/>
        </a:xfrm>
      </p:grpSpPr>
      <p:pic>
        <p:nvPicPr>
          <p:cNvPr id="23" name="Google Shape;23;p37" descr="Stripes-graphic_fade_thinner.png"/>
          <p:cNvPicPr preferRelativeResize="0"/>
          <p:nvPr/>
        </p:nvPicPr>
        <p:blipFill rotWithShape="1">
          <a:blip r:embed="rId2">
            <a:alphaModFix/>
          </a:blip>
          <a:srcRect/>
          <a:stretch/>
        </p:blipFill>
        <p:spPr>
          <a:xfrm>
            <a:off x="0" y="0"/>
            <a:ext cx="9144000" cy="33083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24"/>
        <p:cNvGrpSpPr/>
        <p:nvPr/>
      </p:nvGrpSpPr>
      <p:grpSpPr>
        <a:xfrm>
          <a:off x="0" y="0"/>
          <a:ext cx="0" cy="0"/>
          <a:chOff x="0" y="0"/>
          <a:chExt cx="0" cy="0"/>
        </a:xfrm>
      </p:grpSpPr>
      <p:cxnSp>
        <p:nvCxnSpPr>
          <p:cNvPr id="25" name="Google Shape;25;p40"/>
          <p:cNvCxnSpPr/>
          <p:nvPr/>
        </p:nvCxnSpPr>
        <p:spPr>
          <a:xfrm>
            <a:off x="0" y="5943600"/>
            <a:ext cx="9144000" cy="1588"/>
          </a:xfrm>
          <a:prstGeom prst="straightConnector1">
            <a:avLst/>
          </a:prstGeom>
          <a:noFill/>
          <a:ln w="9525" cap="flat" cmpd="sng">
            <a:solidFill>
              <a:srgbClr val="6E0000"/>
            </a:solidFill>
            <a:prstDash val="solid"/>
            <a:round/>
            <a:headEnd type="none" w="sm" len="sm"/>
            <a:tailEnd type="none" w="sm" len="sm"/>
          </a:ln>
        </p:spPr>
      </p:cxnSp>
      <p:pic>
        <p:nvPicPr>
          <p:cNvPr id="26" name="Google Shape;26;p40" descr="PPT-Large-Logo-with-Tag-Pos.png"/>
          <p:cNvPicPr preferRelativeResize="0"/>
          <p:nvPr/>
        </p:nvPicPr>
        <p:blipFill rotWithShape="1">
          <a:blip r:embed="rId2">
            <a:alphaModFix/>
          </a:blip>
          <a:srcRect/>
          <a:stretch/>
        </p:blipFill>
        <p:spPr>
          <a:xfrm>
            <a:off x="6291263" y="6070600"/>
            <a:ext cx="2395537" cy="660400"/>
          </a:xfrm>
          <a:prstGeom prst="rect">
            <a:avLst/>
          </a:prstGeom>
          <a:noFill/>
          <a:ln>
            <a:noFill/>
          </a:ln>
        </p:spPr>
      </p:pic>
      <p:sp>
        <p:nvSpPr>
          <p:cNvPr id="27" name="Google Shape;27;p40"/>
          <p:cNvSpPr txBox="1">
            <a:spLocks noGrp="1"/>
          </p:cNvSpPr>
          <p:nvPr>
            <p:ph type="ctrTitle"/>
          </p:nvPr>
        </p:nvSpPr>
        <p:spPr>
          <a:xfrm>
            <a:off x="457200" y="1002652"/>
            <a:ext cx="8229600" cy="2717799"/>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SzPts val="1400"/>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3_Title Slide">
  <p:cSld name="13_Title Slide">
    <p:bg>
      <p:bgPr>
        <a:solidFill>
          <a:schemeClr val="lt1"/>
        </a:solidFill>
        <a:effectLst/>
      </p:bgPr>
    </p:bg>
    <p:spTree>
      <p:nvGrpSpPr>
        <p:cNvPr id="1" name="Shape 28"/>
        <p:cNvGrpSpPr/>
        <p:nvPr/>
      </p:nvGrpSpPr>
      <p:grpSpPr>
        <a:xfrm>
          <a:off x="0" y="0"/>
          <a:ext cx="0" cy="0"/>
          <a:chOff x="0" y="0"/>
          <a:chExt cx="0" cy="0"/>
        </a:xfrm>
      </p:grpSpPr>
      <p:cxnSp>
        <p:nvCxnSpPr>
          <p:cNvPr id="29" name="Google Shape;29;p41"/>
          <p:cNvCxnSpPr/>
          <p:nvPr/>
        </p:nvCxnSpPr>
        <p:spPr>
          <a:xfrm>
            <a:off x="0" y="5943600"/>
            <a:ext cx="9144000" cy="1588"/>
          </a:xfrm>
          <a:prstGeom prst="straightConnector1">
            <a:avLst/>
          </a:prstGeom>
          <a:noFill/>
          <a:ln w="9525" cap="flat" cmpd="sng">
            <a:solidFill>
              <a:srgbClr val="6E0000"/>
            </a:solidFill>
            <a:prstDash val="solid"/>
            <a:round/>
            <a:headEnd type="none" w="sm" len="sm"/>
            <a:tailEnd type="none" w="sm" len="sm"/>
          </a:ln>
        </p:spPr>
      </p:cxnSp>
      <p:sp>
        <p:nvSpPr>
          <p:cNvPr id="30" name="Google Shape;30;p41"/>
          <p:cNvSpPr txBox="1">
            <a:spLocks noGrp="1"/>
          </p:cNvSpPr>
          <p:nvPr>
            <p:ph type="ctrTitle"/>
          </p:nvPr>
        </p:nvSpPr>
        <p:spPr>
          <a:xfrm>
            <a:off x="457200" y="2313432"/>
            <a:ext cx="8229600" cy="1115568"/>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SzPts val="1400"/>
              <a:buNone/>
              <a:defRPr sz="4000">
                <a:solidFill>
                  <a:srgbClr val="6E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1" name="Google Shape;31;p41" descr="PPT-Large-Logo-with-Tag-Pos.png"/>
          <p:cNvPicPr preferRelativeResize="0"/>
          <p:nvPr/>
        </p:nvPicPr>
        <p:blipFill rotWithShape="1">
          <a:blip r:embed="rId2">
            <a:alphaModFix/>
          </a:blip>
          <a:srcRect/>
          <a:stretch/>
        </p:blipFill>
        <p:spPr>
          <a:xfrm>
            <a:off x="6291263" y="6070600"/>
            <a:ext cx="2395537" cy="660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body" idx="1"/>
          </p:nvPr>
        </p:nvSpPr>
        <p:spPr>
          <a:xfrm>
            <a:off x="914400" y="1905000"/>
            <a:ext cx="7315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4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L="914400" marR="0" lvl="1" indent="-228600" algn="just" rtl="0">
              <a:lnSpc>
                <a:spcPct val="100000"/>
              </a:lnSpc>
              <a:spcBef>
                <a:spcPts val="560"/>
              </a:spcBef>
              <a:spcAft>
                <a:spcPts val="0"/>
              </a:spcAft>
              <a:buClr>
                <a:srgbClr val="000000"/>
              </a:buClr>
              <a:buSzPts val="1400"/>
              <a:buFont typeface="Arial"/>
              <a:buNone/>
              <a:defRPr sz="2800" b="0" i="0" u="none" strike="noStrike" cap="none">
                <a:solidFill>
                  <a:schemeClr val="dk1"/>
                </a:solidFill>
                <a:latin typeface="Arial"/>
                <a:ea typeface="Arial"/>
                <a:cs typeface="Arial"/>
                <a:sym typeface="Arial"/>
              </a:defRPr>
            </a:lvl2pPr>
            <a:lvl3pPr marL="1371600" marR="0" lvl="2" indent="-228600" algn="just" rtl="0">
              <a:lnSpc>
                <a:spcPct val="100000"/>
              </a:lnSpc>
              <a:spcBef>
                <a:spcPts val="48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3pPr>
            <a:lvl4pPr marL="1828800" marR="0" lvl="3"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L="2286000" marR="0" lvl="4"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L="2743200" marR="0" lvl="5"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L="3200400" marR="0" lvl="6"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L="3657600" marR="0" lvl="7"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L="4114800" marR="0" lvl="8" indent="-228600" algn="just" rtl="0">
              <a:lnSpc>
                <a:spcPct val="100000"/>
              </a:lnSpc>
              <a:spcBef>
                <a:spcPts val="40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11" name="Google Shape;11;p34"/>
          <p:cNvSpPr txBox="1">
            <a:spLocks noGrp="1"/>
          </p:cNvSpPr>
          <p:nvPr>
            <p:ph type="title"/>
          </p:nvPr>
        </p:nvSpPr>
        <p:spPr>
          <a:xfrm>
            <a:off x="381000" y="914400"/>
            <a:ext cx="8305800" cy="762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1" i="0" u="none" strike="noStrike" cap="none">
                <a:solidFill>
                  <a:schemeClr val="hlink"/>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upyter.chicagobooth.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rstudio-research.chicagobooth.edu"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mailto:rsupport@chicagobooth.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pc-docs.chicagobooth.edu/connecting.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pc-docs.chicagobooth.edu/faq.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cc.uchicago.ed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pc-docs.chicagobooth.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lurm.schedmd.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chicagobooth.ed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ctrTitle"/>
          </p:nvPr>
        </p:nvSpPr>
        <p:spPr>
          <a:xfrm>
            <a:off x="457200" y="609600"/>
            <a:ext cx="8229600" cy="166624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Booth IT </a:t>
            </a:r>
            <a:br>
              <a:rPr lang="en-US" dirty="0"/>
            </a:br>
            <a:r>
              <a:rPr lang="en-US" dirty="0"/>
              <a:t>Research </a:t>
            </a:r>
            <a:r>
              <a:rPr lang="en-US" dirty="0" smtClean="0"/>
              <a:t>Support </a:t>
            </a:r>
            <a:r>
              <a:rPr lang="en-US" dirty="0"/>
              <a:t/>
            </a:r>
            <a:br>
              <a:rPr lang="en-US" dirty="0"/>
            </a:br>
            <a:endParaRPr dirty="0"/>
          </a:p>
        </p:txBody>
      </p:sp>
      <p:sp>
        <p:nvSpPr>
          <p:cNvPr id="38" name="Google Shape;38;p1"/>
          <p:cNvSpPr txBox="1">
            <a:spLocks noGrp="1"/>
          </p:cNvSpPr>
          <p:nvPr>
            <p:ph type="subTitle" idx="1"/>
          </p:nvPr>
        </p:nvSpPr>
        <p:spPr>
          <a:xfrm>
            <a:off x="292998" y="2075390"/>
            <a:ext cx="3581400" cy="4626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SzPts val="2000"/>
              <a:buFont typeface="Arial"/>
              <a:buNone/>
            </a:pPr>
            <a:r>
              <a:rPr lang="en-US" dirty="0"/>
              <a:t>September </a:t>
            </a:r>
            <a:r>
              <a:rPr lang="en-US" dirty="0" smtClean="0"/>
              <a:t>15, 2022</a:t>
            </a:r>
            <a:endParaRPr dirty="0"/>
          </a:p>
        </p:txBody>
      </p:sp>
      <p:sp>
        <p:nvSpPr>
          <p:cNvPr id="39" name="Google Shape;39;p1"/>
          <p:cNvSpPr txBox="1"/>
          <p:nvPr/>
        </p:nvSpPr>
        <p:spPr>
          <a:xfrm>
            <a:off x="293000" y="3045650"/>
            <a:ext cx="3927308" cy="959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Clr>
                <a:schemeClr val="dk1"/>
              </a:buClr>
              <a:buSzPts val="1600"/>
              <a:buFont typeface="Arial"/>
              <a:buNone/>
            </a:pPr>
            <a:r>
              <a:rPr lang="en-US" sz="1800" b="1" i="0" u="none" strike="noStrike" cap="none" dirty="0">
                <a:solidFill>
                  <a:schemeClr val="dk1"/>
                </a:solidFill>
                <a:latin typeface="Arial"/>
                <a:ea typeface="Arial"/>
                <a:cs typeface="Arial"/>
                <a:sym typeface="Arial"/>
              </a:rPr>
              <a:t>Ernesto </a:t>
            </a:r>
            <a:r>
              <a:rPr lang="en-US" sz="1800" b="1" i="0" u="none" strike="noStrike" cap="none" dirty="0" smtClean="0">
                <a:solidFill>
                  <a:schemeClr val="dk1"/>
                </a:solidFill>
                <a:latin typeface="Arial"/>
                <a:ea typeface="Arial"/>
                <a:cs typeface="Arial"/>
                <a:sym typeface="Arial"/>
              </a:rPr>
              <a:t>Vargas: Sr Data Scientist </a:t>
            </a:r>
            <a:endParaRPr sz="1800" b="1" i="0" u="none" strike="noStrike" cap="none" dirty="0">
              <a:solidFill>
                <a:schemeClr val="dk1"/>
              </a:solidFill>
              <a:latin typeface="Arial"/>
              <a:ea typeface="Arial"/>
              <a:cs typeface="Arial"/>
              <a:sym typeface="Arial"/>
            </a:endParaRPr>
          </a:p>
          <a:p>
            <a:pPr marL="0" marR="0" lvl="0" indent="0" algn="l" rtl="0">
              <a:lnSpc>
                <a:spcPct val="114000"/>
              </a:lnSpc>
              <a:spcBef>
                <a:spcPts val="0"/>
              </a:spcBef>
              <a:spcAft>
                <a:spcPts val="0"/>
              </a:spcAft>
              <a:buClr>
                <a:schemeClr val="dk1"/>
              </a:buClr>
              <a:buSzPts val="1600"/>
              <a:buFont typeface="Arial"/>
              <a:buNone/>
            </a:pPr>
            <a:r>
              <a:rPr lang="en-US" sz="1800" b="1" i="0" u="none" strike="noStrike" cap="none" dirty="0">
                <a:solidFill>
                  <a:schemeClr val="dk1"/>
                </a:solidFill>
                <a:latin typeface="Arial"/>
                <a:ea typeface="Arial"/>
                <a:cs typeface="Arial"/>
                <a:sym typeface="Arial"/>
              </a:rPr>
              <a:t>Fritz </a:t>
            </a:r>
            <a:r>
              <a:rPr lang="en-US" sz="1800" b="1" i="0" u="none" strike="noStrike" cap="none" dirty="0" smtClean="0">
                <a:solidFill>
                  <a:schemeClr val="dk1"/>
                </a:solidFill>
                <a:latin typeface="Arial"/>
                <a:ea typeface="Arial"/>
                <a:cs typeface="Arial"/>
                <a:sym typeface="Arial"/>
              </a:rPr>
              <a:t>Ratnasamy: Data Scientist</a:t>
            </a:r>
            <a:endParaRPr sz="1800" b="1" i="0" u="none" strike="noStrike" cap="none" dirty="0">
              <a:solidFill>
                <a:schemeClr val="dk1"/>
              </a:solidFill>
              <a:latin typeface="Arial"/>
              <a:ea typeface="Arial"/>
              <a:cs typeface="Arial"/>
              <a:sym typeface="Arial"/>
            </a:endParaRPr>
          </a:p>
        </p:txBody>
      </p:sp>
      <p:sp>
        <p:nvSpPr>
          <p:cNvPr id="40" name="Google Shape;40;p1"/>
          <p:cNvSpPr txBox="1">
            <a:spLocks noGrp="1"/>
          </p:cNvSpPr>
          <p:nvPr>
            <p:ph type="subTitle" idx="1"/>
          </p:nvPr>
        </p:nvSpPr>
        <p:spPr>
          <a:xfrm>
            <a:off x="293000" y="2470575"/>
            <a:ext cx="5378038" cy="4626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SzPts val="2000"/>
              <a:buFont typeface="Arial"/>
              <a:buNone/>
            </a:pPr>
            <a:r>
              <a:rPr lang="en-US" dirty="0" smtClean="0"/>
              <a:t>Contact: research.support@chicagobooth.edu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Lightweight Servers for Prototyping</a:t>
            </a:r>
            <a:endParaRPr/>
          </a:p>
        </p:txBody>
      </p:sp>
      <p:sp>
        <p:nvSpPr>
          <p:cNvPr id="101" name="Google Shape;101;p12"/>
          <p:cNvSpPr txBox="1">
            <a:spLocks noGrp="1"/>
          </p:cNvSpPr>
          <p:nvPr>
            <p:ph type="body" idx="1"/>
          </p:nvPr>
        </p:nvSpPr>
        <p:spPr>
          <a:xfrm>
            <a:off x="457199" y="1066800"/>
            <a:ext cx="8229600" cy="4706679"/>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0"/>
              </a:spcBef>
              <a:spcAft>
                <a:spcPts val="0"/>
              </a:spcAft>
              <a:buSzPts val="1800"/>
              <a:buChar char="●"/>
            </a:pPr>
            <a:r>
              <a:rPr lang="en-US" sz="1800"/>
              <a:t>Python / R / Julia environment for *light* tasks</a:t>
            </a:r>
            <a:endParaRPr sz="1800"/>
          </a:p>
          <a:p>
            <a:pPr marL="914400" lvl="1" indent="-342900" algn="l" rtl="0">
              <a:lnSpc>
                <a:spcPct val="150000"/>
              </a:lnSpc>
              <a:spcBef>
                <a:spcPts val="0"/>
              </a:spcBef>
              <a:spcAft>
                <a:spcPts val="0"/>
              </a:spcAft>
              <a:buSzPts val="1800"/>
              <a:buChar char="○"/>
            </a:pPr>
            <a:r>
              <a:rPr lang="en-US" sz="1800"/>
              <a:t>Not suitable for CPU or RAM intensive jobs</a:t>
            </a:r>
            <a:endParaRPr sz="1800"/>
          </a:p>
          <a:p>
            <a:pPr marL="914400" lvl="1" indent="-342900" algn="l" rtl="0">
              <a:lnSpc>
                <a:spcPct val="150000"/>
              </a:lnSpc>
              <a:spcBef>
                <a:spcPts val="0"/>
              </a:spcBef>
              <a:spcAft>
                <a:spcPts val="0"/>
              </a:spcAft>
              <a:buSzPts val="1800"/>
              <a:buChar char="○"/>
            </a:pPr>
            <a:r>
              <a:rPr lang="en-US" sz="1800"/>
              <a:t>Not suitable for parallel computing workflows</a:t>
            </a:r>
            <a:endParaRPr sz="1800"/>
          </a:p>
          <a:p>
            <a:pPr marL="914400" lvl="1" indent="-342900" algn="l" rtl="0">
              <a:lnSpc>
                <a:spcPct val="150000"/>
              </a:lnSpc>
              <a:spcBef>
                <a:spcPts val="0"/>
              </a:spcBef>
              <a:spcAft>
                <a:spcPts val="0"/>
              </a:spcAft>
              <a:buSzPts val="1800"/>
              <a:buChar char="○"/>
            </a:pPr>
            <a:r>
              <a:rPr lang="en-US" sz="1800"/>
              <a:t>Password controlled access via BoothID</a:t>
            </a:r>
            <a:endParaRPr sz="1800"/>
          </a:p>
          <a:p>
            <a:pPr marL="914400" lvl="1" indent="-342900" algn="l" rtl="0">
              <a:lnSpc>
                <a:spcPct val="150000"/>
              </a:lnSpc>
              <a:spcBef>
                <a:spcPts val="0"/>
              </a:spcBef>
              <a:spcAft>
                <a:spcPts val="0"/>
              </a:spcAft>
              <a:buSzPts val="1800"/>
              <a:buChar char="○"/>
            </a:pPr>
            <a:r>
              <a:rPr lang="en-US" sz="1800"/>
              <a:t>Administered by Booth ID with common packages</a:t>
            </a:r>
            <a:endParaRPr sz="1800"/>
          </a:p>
          <a:p>
            <a:pPr marL="914400" lvl="1" indent="-342900" algn="l" rtl="0">
              <a:lnSpc>
                <a:spcPct val="150000"/>
              </a:lnSpc>
              <a:spcBef>
                <a:spcPts val="0"/>
              </a:spcBef>
              <a:spcAft>
                <a:spcPts val="0"/>
              </a:spcAft>
              <a:buSzPts val="1800"/>
              <a:buChar char="○"/>
            </a:pPr>
            <a:r>
              <a:rPr lang="en-US" sz="1800"/>
              <a:t>Accessible with any browser (except IE of course)	</a:t>
            </a:r>
            <a:endParaRPr sz="1800"/>
          </a:p>
          <a:p>
            <a:pPr marL="914400" lvl="1" indent="-342900" algn="l" rtl="0">
              <a:lnSpc>
                <a:spcPct val="150000"/>
              </a:lnSpc>
              <a:spcBef>
                <a:spcPts val="0"/>
              </a:spcBef>
              <a:spcAft>
                <a:spcPts val="0"/>
              </a:spcAft>
              <a:buSzPts val="1800"/>
              <a:buChar char="○"/>
            </a:pPr>
            <a:r>
              <a:rPr lang="en-US" sz="1800"/>
              <a:t>Booth home directory is auto-mounted</a:t>
            </a:r>
            <a:br>
              <a:rPr lang="en-US" sz="1800"/>
            </a:br>
            <a:endParaRPr sz="1800"/>
          </a:p>
          <a:p>
            <a:pPr marL="457200" lvl="0" indent="-342900" algn="l" rtl="0">
              <a:lnSpc>
                <a:spcPct val="150000"/>
              </a:lnSpc>
              <a:spcBef>
                <a:spcPts val="0"/>
              </a:spcBef>
              <a:spcAft>
                <a:spcPts val="0"/>
              </a:spcAft>
              <a:buSzPts val="1800"/>
              <a:buChar char="●"/>
            </a:pPr>
            <a:r>
              <a:rPr lang="en-US" sz="1800"/>
              <a:t>URLs:</a:t>
            </a:r>
            <a:endParaRPr sz="1800"/>
          </a:p>
          <a:p>
            <a:pPr marL="914400" lvl="1" indent="-342900" algn="just" rtl="0">
              <a:lnSpc>
                <a:spcPct val="150000"/>
              </a:lnSpc>
              <a:spcBef>
                <a:spcPts val="0"/>
              </a:spcBef>
              <a:spcAft>
                <a:spcPts val="0"/>
              </a:spcAft>
              <a:buSzPts val="1800"/>
              <a:buChar char="○"/>
            </a:pPr>
            <a:r>
              <a:rPr lang="en-US" sz="1800" u="sng">
                <a:solidFill>
                  <a:schemeClr val="hlink"/>
                </a:solidFill>
                <a:hlinkClick r:id="rId3"/>
              </a:rPr>
              <a:t>https://jupyter.chicagobooth.edu (Python, Julia)</a:t>
            </a:r>
            <a:endParaRPr sz="1800"/>
          </a:p>
          <a:p>
            <a:pPr marL="914400" lvl="1" indent="-342900" algn="l" rtl="0">
              <a:lnSpc>
                <a:spcPct val="150000"/>
              </a:lnSpc>
              <a:spcBef>
                <a:spcPts val="0"/>
              </a:spcBef>
              <a:spcAft>
                <a:spcPts val="0"/>
              </a:spcAft>
              <a:buSzPts val="1800"/>
              <a:buChar char="○"/>
            </a:pPr>
            <a:r>
              <a:rPr lang="en-US" sz="1800" u="sng">
                <a:solidFill>
                  <a:schemeClr val="hlink"/>
                </a:solidFill>
                <a:hlinkClick r:id="rId4"/>
              </a:rPr>
              <a:t>https://rstudio-research.chicagobooth.edu</a:t>
            </a:r>
            <a:r>
              <a:rPr lang="en-US" sz="1800"/>
              <a:t> (R/RStudio)</a:t>
            </a:r>
            <a:endParaRPr sz="1800"/>
          </a:p>
          <a:p>
            <a:pPr marL="457200" lvl="0" indent="0" algn="l" rtl="0">
              <a:lnSpc>
                <a:spcPct val="115000"/>
              </a:lnSpc>
              <a:spcBef>
                <a:spcPts val="0"/>
              </a:spcBef>
              <a:spcAft>
                <a:spcPts val="0"/>
              </a:spcAft>
              <a:buSzPts val="1400"/>
              <a:buNone/>
            </a:pPr>
            <a:endParaRPr sz="1800"/>
          </a:p>
          <a:p>
            <a:pPr marL="457200" lvl="0" indent="0" algn="l" rtl="0">
              <a:lnSpc>
                <a:spcPct val="115000"/>
              </a:lnSpc>
              <a:spcBef>
                <a:spcPts val="0"/>
              </a:spcBef>
              <a:spcAft>
                <a:spcPts val="0"/>
              </a:spcAft>
              <a:buSzPts val="1400"/>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388150" y="7770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Cluster Architecture</a:t>
            </a:r>
            <a:endParaRPr/>
          </a:p>
        </p:txBody>
      </p:sp>
      <p:sp>
        <p:nvSpPr>
          <p:cNvPr id="107" name="Google Shape;107;p13"/>
          <p:cNvSpPr txBox="1">
            <a:spLocks noGrp="1"/>
          </p:cNvSpPr>
          <p:nvPr>
            <p:ph type="body" idx="1"/>
          </p:nvPr>
        </p:nvSpPr>
        <p:spPr>
          <a:xfrm>
            <a:off x="388150" y="726900"/>
            <a:ext cx="8229600" cy="51246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SzPts val="1800"/>
              <a:buChar char="●"/>
            </a:pPr>
            <a:r>
              <a:rPr lang="en-US" sz="1800"/>
              <a:t>Front end (login) nodes mfe01 or mfe02 accessible when login to Mercury:</a:t>
            </a:r>
            <a:br>
              <a:rPr lang="en-US" sz="1800"/>
            </a:br>
            <a:r>
              <a:rPr lang="en-US" sz="1800">
                <a:latin typeface="Calibri"/>
                <a:ea typeface="Calibri"/>
                <a:cs typeface="Calibri"/>
                <a:sym typeface="Calibri"/>
              </a:rPr>
              <a:t>ssh &lt;boothID&gt;@mercury.chicagobooth.edu</a:t>
            </a:r>
            <a:endParaRPr sz="1800">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US" sz="1800"/>
              <a:t>Compute nodes (make sure to email </a:t>
            </a:r>
            <a:r>
              <a:rPr lang="en-US" sz="1800" u="sng">
                <a:solidFill>
                  <a:schemeClr val="hlink"/>
                </a:solidFill>
                <a:hlinkClick r:id="rId3"/>
              </a:rPr>
              <a:t>rsupport@chicagobooth.edu</a:t>
            </a:r>
            <a:r>
              <a:rPr lang="en-US" sz="1800"/>
              <a:t> with PI info/Booth Center to have access to compute nodes)</a:t>
            </a:r>
            <a:endParaRPr sz="1800"/>
          </a:p>
          <a:p>
            <a:pPr marL="914400" lvl="1" indent="-342900" algn="l" rtl="0">
              <a:lnSpc>
                <a:spcPct val="115000"/>
              </a:lnSpc>
              <a:spcBef>
                <a:spcPts val="0"/>
              </a:spcBef>
              <a:spcAft>
                <a:spcPts val="0"/>
              </a:spcAft>
              <a:buSzPts val="1800"/>
              <a:buChar char="○"/>
            </a:pPr>
            <a:r>
              <a:rPr lang="en-US" sz="1800"/>
              <a:t>Software modules</a:t>
            </a:r>
            <a:endParaRPr sz="1800"/>
          </a:p>
          <a:p>
            <a:pPr marL="914400" lvl="1" indent="-342900" algn="l" rtl="0">
              <a:lnSpc>
                <a:spcPct val="115000"/>
              </a:lnSpc>
              <a:spcBef>
                <a:spcPts val="0"/>
              </a:spcBef>
              <a:spcAft>
                <a:spcPts val="0"/>
              </a:spcAft>
              <a:buSzPts val="1800"/>
              <a:buChar char="○"/>
            </a:pPr>
            <a:r>
              <a:rPr lang="en-US" sz="1800"/>
              <a:t>Scratch directory</a:t>
            </a:r>
            <a:endParaRPr sz="1800"/>
          </a:p>
        </p:txBody>
      </p:sp>
      <p:sp>
        <p:nvSpPr>
          <p:cNvPr id="108" name="Google Shape;108;p13"/>
          <p:cNvSpPr/>
          <p:nvPr/>
        </p:nvSpPr>
        <p:spPr>
          <a:xfrm>
            <a:off x="3249900" y="2134525"/>
            <a:ext cx="5701500" cy="3638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a:off x="347000" y="2953950"/>
            <a:ext cx="1322100" cy="95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Personal Machine</a:t>
            </a:r>
            <a:endParaRPr sz="1800" b="1" i="0" u="none" strike="noStrike" cap="none">
              <a:solidFill>
                <a:srgbClr val="000000"/>
              </a:solidFill>
              <a:latin typeface="Arial"/>
              <a:ea typeface="Arial"/>
              <a:cs typeface="Arial"/>
              <a:sym typeface="Arial"/>
            </a:endParaRPr>
          </a:p>
        </p:txBody>
      </p:sp>
      <p:sp>
        <p:nvSpPr>
          <p:cNvPr id="110" name="Google Shape;110;p13"/>
          <p:cNvSpPr/>
          <p:nvPr/>
        </p:nvSpPr>
        <p:spPr>
          <a:xfrm>
            <a:off x="3477600" y="2687425"/>
            <a:ext cx="1322100" cy="12468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Front end (login) nodes</a:t>
            </a:r>
            <a:endParaRPr sz="1400" b="1" i="0" u="none" strike="noStrike" cap="none">
              <a:solidFill>
                <a:srgbClr val="000000"/>
              </a:solidFill>
              <a:latin typeface="Arial"/>
              <a:ea typeface="Arial"/>
              <a:cs typeface="Arial"/>
              <a:sym typeface="Arial"/>
            </a:endParaRPr>
          </a:p>
        </p:txBody>
      </p:sp>
      <p:sp>
        <p:nvSpPr>
          <p:cNvPr id="111" name="Google Shape;111;p13"/>
          <p:cNvSpPr/>
          <p:nvPr/>
        </p:nvSpPr>
        <p:spPr>
          <a:xfrm>
            <a:off x="6054700" y="2687425"/>
            <a:ext cx="1322100" cy="1246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Compute nodes</a:t>
            </a:r>
            <a:endParaRPr sz="1400" b="1" i="0" u="none" strike="noStrike" cap="none">
              <a:solidFill>
                <a:srgbClr val="000000"/>
              </a:solidFill>
              <a:latin typeface="Arial"/>
              <a:ea typeface="Arial"/>
              <a:cs typeface="Arial"/>
              <a:sym typeface="Arial"/>
            </a:endParaRPr>
          </a:p>
        </p:txBody>
      </p:sp>
      <p:sp>
        <p:nvSpPr>
          <p:cNvPr id="112" name="Google Shape;112;p13"/>
          <p:cNvSpPr/>
          <p:nvPr/>
        </p:nvSpPr>
        <p:spPr>
          <a:xfrm>
            <a:off x="1961650" y="3190200"/>
            <a:ext cx="1223400" cy="4776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ssh</a:t>
            </a:r>
            <a:endParaRPr sz="1800" b="0" i="0" u="none" strike="noStrike" cap="none">
              <a:solidFill>
                <a:srgbClr val="000000"/>
              </a:solidFill>
              <a:latin typeface="Arial"/>
              <a:ea typeface="Arial"/>
              <a:cs typeface="Arial"/>
              <a:sym typeface="Arial"/>
            </a:endParaRPr>
          </a:p>
        </p:txBody>
      </p:sp>
      <p:sp>
        <p:nvSpPr>
          <p:cNvPr id="113" name="Google Shape;113;p13"/>
          <p:cNvSpPr/>
          <p:nvPr/>
        </p:nvSpPr>
        <p:spPr>
          <a:xfrm>
            <a:off x="4909545" y="2773225"/>
            <a:ext cx="1035300" cy="477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srun</a:t>
            </a:r>
            <a:endParaRPr sz="1800" b="0" i="0" u="none" strike="noStrike" cap="none">
              <a:solidFill>
                <a:srgbClr val="000000"/>
              </a:solidFill>
              <a:latin typeface="Arial"/>
              <a:ea typeface="Arial"/>
              <a:cs typeface="Arial"/>
              <a:sym typeface="Arial"/>
            </a:endParaRPr>
          </a:p>
        </p:txBody>
      </p:sp>
      <p:sp>
        <p:nvSpPr>
          <p:cNvPr id="114" name="Google Shape;114;p13"/>
          <p:cNvSpPr/>
          <p:nvPr/>
        </p:nvSpPr>
        <p:spPr>
          <a:xfrm>
            <a:off x="4909542" y="3411925"/>
            <a:ext cx="1035300" cy="4776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sbatch</a:t>
            </a:r>
            <a:endParaRPr sz="1800" b="0" i="0" u="none" strike="noStrike" cap="none">
              <a:solidFill>
                <a:srgbClr val="000000"/>
              </a:solidFill>
              <a:latin typeface="Arial"/>
              <a:ea typeface="Arial"/>
              <a:cs typeface="Arial"/>
              <a:sym typeface="Arial"/>
            </a:endParaRPr>
          </a:p>
        </p:txBody>
      </p:sp>
      <p:sp>
        <p:nvSpPr>
          <p:cNvPr id="115" name="Google Shape;115;p13"/>
          <p:cNvSpPr txBox="1"/>
          <p:nvPr/>
        </p:nvSpPr>
        <p:spPr>
          <a:xfrm>
            <a:off x="5423650" y="2134513"/>
            <a:ext cx="1243800" cy="47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Mercury</a:t>
            </a:r>
            <a:endParaRPr sz="1800" b="1" i="0" u="none" strike="noStrike" cap="none">
              <a:solidFill>
                <a:srgbClr val="000000"/>
              </a:solidFill>
              <a:latin typeface="Arial"/>
              <a:ea typeface="Arial"/>
              <a:cs typeface="Arial"/>
              <a:sym typeface="Arial"/>
            </a:endParaRPr>
          </a:p>
        </p:txBody>
      </p:sp>
      <p:sp>
        <p:nvSpPr>
          <p:cNvPr id="116" name="Google Shape;116;p13"/>
          <p:cNvSpPr/>
          <p:nvPr/>
        </p:nvSpPr>
        <p:spPr>
          <a:xfrm>
            <a:off x="7376800" y="2687425"/>
            <a:ext cx="1322100" cy="649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Software modules</a:t>
            </a:r>
            <a:endParaRPr sz="1400" b="1" i="0" u="none" strike="noStrike" cap="none">
              <a:solidFill>
                <a:srgbClr val="000000"/>
              </a:solidFill>
              <a:latin typeface="Arial"/>
              <a:ea typeface="Arial"/>
              <a:cs typeface="Arial"/>
              <a:sym typeface="Arial"/>
            </a:endParaRPr>
          </a:p>
        </p:txBody>
      </p:sp>
      <p:sp>
        <p:nvSpPr>
          <p:cNvPr id="117" name="Google Shape;117;p13"/>
          <p:cNvSpPr/>
          <p:nvPr/>
        </p:nvSpPr>
        <p:spPr>
          <a:xfrm>
            <a:off x="7376800" y="3336625"/>
            <a:ext cx="1322100" cy="597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Scratch directory</a:t>
            </a:r>
            <a:endParaRPr sz="1400" b="1" i="0" u="none" strike="noStrike" cap="none">
              <a:solidFill>
                <a:srgbClr val="000000"/>
              </a:solidFill>
              <a:latin typeface="Arial"/>
              <a:ea typeface="Arial"/>
              <a:cs typeface="Arial"/>
              <a:sym typeface="Arial"/>
            </a:endParaRPr>
          </a:p>
        </p:txBody>
      </p:sp>
      <p:sp>
        <p:nvSpPr>
          <p:cNvPr id="118" name="Google Shape;118;p13"/>
          <p:cNvSpPr/>
          <p:nvPr/>
        </p:nvSpPr>
        <p:spPr>
          <a:xfrm>
            <a:off x="3477600" y="4695025"/>
            <a:ext cx="1322100" cy="649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User home directory </a:t>
            </a:r>
            <a:endParaRPr sz="1400" b="1" i="0" u="none" strike="noStrike" cap="none">
              <a:solidFill>
                <a:srgbClr val="000000"/>
              </a:solidFill>
              <a:latin typeface="Arial"/>
              <a:ea typeface="Arial"/>
              <a:cs typeface="Arial"/>
              <a:sym typeface="Arial"/>
            </a:endParaRPr>
          </a:p>
        </p:txBody>
      </p:sp>
      <p:sp>
        <p:nvSpPr>
          <p:cNvPr id="119" name="Google Shape;119;p13"/>
          <p:cNvSpPr/>
          <p:nvPr/>
        </p:nvSpPr>
        <p:spPr>
          <a:xfrm>
            <a:off x="6054700" y="4695025"/>
            <a:ext cx="2632200" cy="649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User home directory </a:t>
            </a:r>
            <a:endParaRPr sz="1400" b="1" i="0" u="none" strike="noStrike" cap="none">
              <a:solidFill>
                <a:srgbClr val="000000"/>
              </a:solidFill>
              <a:latin typeface="Arial"/>
              <a:ea typeface="Arial"/>
              <a:cs typeface="Arial"/>
              <a:sym typeface="Arial"/>
            </a:endParaRPr>
          </a:p>
        </p:txBody>
      </p:sp>
      <p:sp>
        <p:nvSpPr>
          <p:cNvPr id="120" name="Google Shape;120;p13"/>
          <p:cNvSpPr/>
          <p:nvPr/>
        </p:nvSpPr>
        <p:spPr>
          <a:xfrm>
            <a:off x="3477600" y="3934225"/>
            <a:ext cx="1322100" cy="760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Slurm commands</a:t>
            </a:r>
            <a:endParaRPr sz="1400" b="1" i="0" u="none" strike="noStrike" cap="none">
              <a:solidFill>
                <a:srgbClr val="000000"/>
              </a:solidFill>
              <a:latin typeface="Arial"/>
              <a:ea typeface="Arial"/>
              <a:cs typeface="Arial"/>
              <a:sym typeface="Arial"/>
            </a:endParaRPr>
          </a:p>
        </p:txBody>
      </p:sp>
      <p:sp>
        <p:nvSpPr>
          <p:cNvPr id="121" name="Google Shape;121;p13"/>
          <p:cNvSpPr/>
          <p:nvPr/>
        </p:nvSpPr>
        <p:spPr>
          <a:xfrm>
            <a:off x="6054700" y="3934225"/>
            <a:ext cx="2632200" cy="760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Slurm commands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f118c40a90_0_48"/>
          <p:cNvSpPr txBox="1">
            <a:spLocks noGrp="1"/>
          </p:cNvSpPr>
          <p:nvPr>
            <p:ph type="title"/>
          </p:nvPr>
        </p:nvSpPr>
        <p:spPr>
          <a:xfrm>
            <a:off x="652950" y="-114299"/>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dirty="0"/>
              <a:t>Mercury Hands-On Demonstration</a:t>
            </a:r>
            <a:endParaRPr dirty="0"/>
          </a:p>
        </p:txBody>
      </p:sp>
      <p:sp>
        <p:nvSpPr>
          <p:cNvPr id="127" name="Google Shape;127;gf118c40a90_0_48"/>
          <p:cNvSpPr txBox="1">
            <a:spLocks noGrp="1"/>
          </p:cNvSpPr>
          <p:nvPr>
            <p:ph type="body" idx="1"/>
          </p:nvPr>
        </p:nvSpPr>
        <p:spPr>
          <a:xfrm>
            <a:off x="505800" y="534901"/>
            <a:ext cx="8752500" cy="5223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800" dirty="0"/>
              <a:t>#1	Initiate remote connection to Mercury from your machine</a:t>
            </a:r>
            <a:endParaRPr sz="1800" dirty="0"/>
          </a:p>
          <a:p>
            <a:pPr marL="0" lvl="0" indent="457200" algn="l" rtl="0">
              <a:lnSpc>
                <a:spcPct val="100000"/>
              </a:lnSpc>
              <a:spcBef>
                <a:spcPts val="0"/>
              </a:spcBef>
              <a:spcAft>
                <a:spcPts val="0"/>
              </a:spcAft>
              <a:buNone/>
            </a:pPr>
            <a:r>
              <a:rPr lang="en-US" sz="1800" dirty="0" err="1">
                <a:highlight>
                  <a:srgbClr val="D9D9D9"/>
                </a:highlight>
                <a:latin typeface="Consolas"/>
                <a:ea typeface="Consolas"/>
                <a:cs typeface="Consolas"/>
                <a:sym typeface="Consolas"/>
              </a:rPr>
              <a:t>ssh</a:t>
            </a:r>
            <a:r>
              <a:rPr lang="en-US" sz="1800" dirty="0">
                <a:highlight>
                  <a:srgbClr val="D9D9D9"/>
                </a:highlight>
                <a:latin typeface="Consolas"/>
                <a:ea typeface="Consolas"/>
                <a:cs typeface="Consolas"/>
                <a:sym typeface="Consolas"/>
              </a:rPr>
              <a:t> &lt;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&gt;@mercury.chicagobooth.edu</a:t>
            </a:r>
            <a:r>
              <a:rPr lang="en-US" sz="1800" dirty="0">
                <a:highlight>
                  <a:srgbClr val="EFEFEF"/>
                </a:highlight>
                <a:latin typeface="Consolas"/>
                <a:ea typeface="Consolas"/>
                <a:cs typeface="Consolas"/>
                <a:sym typeface="Consolas"/>
              </a:rPr>
              <a:t/>
            </a:r>
            <a:br>
              <a:rPr lang="en-US" sz="1800" dirty="0">
                <a:highlight>
                  <a:srgbClr val="EFEFEF"/>
                </a:highlight>
                <a:latin typeface="Consolas"/>
                <a:ea typeface="Consolas"/>
                <a:cs typeface="Consolas"/>
                <a:sym typeface="Consolas"/>
              </a:rPr>
            </a:b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#2	Check the home directory space</a:t>
            </a:r>
            <a:endParaRPr sz="1800" dirty="0"/>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fratnasamy@mfe01:~ $ </a:t>
            </a:r>
            <a:r>
              <a:rPr lang="en-US" sz="1800" dirty="0" err="1">
                <a:highlight>
                  <a:srgbClr val="D9D9D9"/>
                </a:highlight>
                <a:latin typeface="Consolas"/>
                <a:ea typeface="Consolas"/>
                <a:cs typeface="Consolas"/>
                <a:sym typeface="Consolas"/>
              </a:rPr>
              <a:t>df</a:t>
            </a:r>
            <a:r>
              <a:rPr lang="en-US" sz="1800" dirty="0">
                <a:highlight>
                  <a:srgbClr val="D9D9D9"/>
                </a:highlight>
                <a:latin typeface="Consolas"/>
                <a:ea typeface="Consolas"/>
                <a:cs typeface="Consolas"/>
                <a:sym typeface="Consolas"/>
              </a:rPr>
              <a:t> -h /home/&lt;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a:t>
            </a:r>
            <a:endParaRPr sz="1800" dirty="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#3	Clone Repo from </a:t>
            </a:r>
            <a:r>
              <a:rPr lang="en-US" sz="1800" dirty="0" err="1"/>
              <a:t>Github</a:t>
            </a:r>
            <a:endParaRPr sz="1800" dirty="0"/>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fratnasamy@mfe01:~ $</a:t>
            </a:r>
            <a:r>
              <a:rPr lang="en-US" sz="1800" dirty="0" err="1">
                <a:highlight>
                  <a:srgbClr val="D9D9D9"/>
                </a:highlight>
                <a:latin typeface="Consolas"/>
                <a:ea typeface="Consolas"/>
                <a:cs typeface="Consolas"/>
                <a:sym typeface="Consolas"/>
              </a:rPr>
              <a:t>git</a:t>
            </a:r>
            <a:r>
              <a:rPr lang="en-US" sz="1800" dirty="0">
                <a:highlight>
                  <a:srgbClr val="D9D9D9"/>
                </a:highlight>
                <a:latin typeface="Consolas"/>
                <a:ea typeface="Consolas"/>
                <a:cs typeface="Consolas"/>
                <a:sym typeface="Consolas"/>
              </a:rPr>
              <a:t> clone  https://github.com/fritzratna/workshop.git</a:t>
            </a:r>
            <a:endParaRPr sz="1800" dirty="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#4	Check account association (</a:t>
            </a:r>
            <a:r>
              <a:rPr lang="en-US" sz="1800" dirty="0" err="1"/>
              <a:t>slurm</a:t>
            </a:r>
            <a:r>
              <a:rPr lang="en-US" sz="1800" dirty="0"/>
              <a:t> command starts with s (</a:t>
            </a:r>
            <a:r>
              <a:rPr lang="en-US" sz="1800" dirty="0" err="1"/>
              <a:t>srun,sacctmgr</a:t>
            </a:r>
            <a:r>
              <a:rPr lang="en-US" sz="1800" dirty="0"/>
              <a:t>)</a:t>
            </a:r>
            <a:endParaRPr sz="1800" dirty="0"/>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fratnasamy@mfe01:~ $ </a:t>
            </a:r>
            <a:r>
              <a:rPr lang="en-US" sz="1800" dirty="0" err="1">
                <a:highlight>
                  <a:srgbClr val="D9D9D9"/>
                </a:highlight>
                <a:latin typeface="Consolas"/>
                <a:ea typeface="Consolas"/>
                <a:cs typeface="Consolas"/>
                <a:sym typeface="Consolas"/>
              </a:rPr>
              <a:t>sacctmgr</a:t>
            </a:r>
            <a:r>
              <a:rPr lang="en-US" sz="1800" dirty="0">
                <a:highlight>
                  <a:srgbClr val="D9D9D9"/>
                </a:highlight>
                <a:latin typeface="Consolas"/>
                <a:ea typeface="Consolas"/>
                <a:cs typeface="Consolas"/>
                <a:sym typeface="Consolas"/>
              </a:rPr>
              <a:t> show associations where user=&lt;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a:t>
            </a:r>
            <a:endParaRPr sz="1800" dirty="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US" sz="1800" dirty="0"/>
              <a:t>#5	Start an interactive session </a:t>
            </a:r>
            <a:r>
              <a:rPr lang="en-US" sz="1800" dirty="0" smtClean="0"/>
              <a:t>:</a:t>
            </a:r>
          </a:p>
          <a:p>
            <a:pPr marL="0" lvl="0" indent="0" algn="l" rtl="0">
              <a:lnSpc>
                <a:spcPct val="100000"/>
              </a:lnSpc>
              <a:spcBef>
                <a:spcPts val="0"/>
              </a:spcBef>
              <a:spcAft>
                <a:spcPts val="0"/>
              </a:spcAft>
              <a:buNone/>
            </a:pPr>
            <a:r>
              <a:rPr lang="en-US" sz="1800" dirty="0" smtClean="0">
                <a:highlight>
                  <a:srgbClr val="D9D9D9"/>
                </a:highlight>
                <a:latin typeface="Consolas"/>
                <a:ea typeface="Consolas"/>
                <a:cs typeface="Consolas"/>
                <a:sym typeface="Consolas"/>
              </a:rPr>
              <a:t>fratnasamy@mcn01</a:t>
            </a:r>
            <a:r>
              <a:rPr lang="en-US" sz="1800" dirty="0">
                <a:highlight>
                  <a:srgbClr val="D9D9D9"/>
                </a:highlight>
                <a:latin typeface="Consolas"/>
                <a:ea typeface="Consolas"/>
                <a:cs typeface="Consolas"/>
                <a:sym typeface="Consolas"/>
              </a:rPr>
              <a:t>:~ $ </a:t>
            </a:r>
            <a:r>
              <a:rPr lang="en-US" sz="1800" dirty="0" err="1" smtClean="0">
                <a:highlight>
                  <a:srgbClr val="D9D9D9"/>
                </a:highlight>
                <a:latin typeface="Consolas"/>
                <a:ea typeface="Consolas"/>
                <a:cs typeface="Consolas"/>
                <a:sym typeface="Consolas"/>
              </a:rPr>
              <a:t>srun</a:t>
            </a:r>
            <a:r>
              <a:rPr lang="en-US" sz="1800" dirty="0" smtClean="0">
                <a:highlight>
                  <a:srgbClr val="D9D9D9"/>
                </a:highlight>
                <a:latin typeface="Consolas"/>
                <a:ea typeface="Consolas"/>
                <a:cs typeface="Consolas"/>
                <a:sym typeface="Consolas"/>
              </a:rPr>
              <a:t> –reservation=workshop_2022 </a:t>
            </a:r>
          </a:p>
          <a:p>
            <a:pPr marL="0" lvl="0" indent="0" algn="l" rtl="0">
              <a:lnSpc>
                <a:spcPct val="100000"/>
              </a:lnSpc>
              <a:spcBef>
                <a:spcPts val="0"/>
              </a:spcBef>
              <a:spcAft>
                <a:spcPts val="0"/>
              </a:spcAft>
              <a:buNone/>
            </a:pPr>
            <a:r>
              <a:rPr lang="en-US" sz="1800" dirty="0" smtClean="0">
                <a:highlight>
                  <a:srgbClr val="D9D9D9"/>
                </a:highlight>
                <a:latin typeface="Consolas"/>
                <a:ea typeface="Consolas"/>
                <a:cs typeface="Consolas"/>
                <a:sym typeface="Consolas"/>
              </a:rPr>
              <a:t>--account=workshop --</a:t>
            </a:r>
            <a:r>
              <a:rPr lang="en-US" sz="1800" dirty="0" err="1" smtClean="0">
                <a:highlight>
                  <a:srgbClr val="D9D9D9"/>
                </a:highlight>
                <a:latin typeface="Consolas"/>
                <a:ea typeface="Consolas"/>
                <a:cs typeface="Consolas"/>
                <a:sym typeface="Consolas"/>
              </a:rPr>
              <a:t>pty</a:t>
            </a:r>
            <a:r>
              <a:rPr lang="en-US" sz="1800" dirty="0" smtClean="0">
                <a:highlight>
                  <a:srgbClr val="D9D9D9"/>
                </a:highlight>
                <a:latin typeface="Consolas"/>
                <a:ea typeface="Consolas"/>
                <a:cs typeface="Consolas"/>
                <a:sym typeface="Consolas"/>
              </a:rPr>
              <a:t> bash --login</a:t>
            </a:r>
            <a:endParaRPr sz="1800" dirty="0" smtClean="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lang="en-US" sz="1800" dirty="0" smtClean="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smtClean="0">
                <a:highlight>
                  <a:srgbClr val="D9D9D9"/>
                </a:highlight>
                <a:latin typeface="Consolas"/>
                <a:ea typeface="Consolas"/>
                <a:cs typeface="Consolas"/>
                <a:sym typeface="Consolas"/>
              </a:rPr>
              <a:t>fratnasamy@mcn01:~ cd /scratch/&lt;</a:t>
            </a:r>
            <a:r>
              <a:rPr lang="en-US" sz="1800" dirty="0" err="1" smtClean="0">
                <a:highlight>
                  <a:srgbClr val="D9D9D9"/>
                </a:highlight>
                <a:latin typeface="Consolas"/>
                <a:ea typeface="Consolas"/>
                <a:cs typeface="Consolas"/>
                <a:sym typeface="Consolas"/>
              </a:rPr>
              <a:t>boothID</a:t>
            </a:r>
            <a:r>
              <a:rPr lang="en-US" sz="1800" dirty="0" smtClean="0">
                <a:highlight>
                  <a:srgbClr val="D9D9D9"/>
                </a:highlight>
                <a:latin typeface="Consolas"/>
                <a:ea typeface="Consolas"/>
                <a:cs typeface="Consolas"/>
                <a:sym typeface="Consolas"/>
              </a:rPr>
              <a:t>&gt; #accessible only in a compute node  </a:t>
            </a:r>
            <a:endParaRPr sz="1800" dirty="0" smtClean="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457200" algn="l" rtl="0">
              <a:lnSpc>
                <a:spcPct val="100000"/>
              </a:lnSpc>
              <a:spcBef>
                <a:spcPts val="0"/>
              </a:spcBef>
              <a:spcAft>
                <a:spcPts val="0"/>
              </a:spcAft>
              <a:buNone/>
            </a:pPr>
            <a:endParaRPr sz="1800" dirty="0">
              <a:highlight>
                <a:srgbClr val="D9D9D9"/>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f2300904d3_0_6"/>
          <p:cNvSpPr txBox="1">
            <a:spLocks noGrp="1"/>
          </p:cNvSpPr>
          <p:nvPr>
            <p:ph type="title"/>
          </p:nvPr>
        </p:nvSpPr>
        <p:spPr>
          <a:xfrm>
            <a:off x="457200" y="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a:t>Mercury Hands-On Demonstration</a:t>
            </a:r>
            <a:endParaRPr/>
          </a:p>
        </p:txBody>
      </p:sp>
      <p:sp>
        <p:nvSpPr>
          <p:cNvPr id="133" name="Google Shape;133;gf2300904d3_0_6"/>
          <p:cNvSpPr txBox="1">
            <a:spLocks noGrp="1"/>
          </p:cNvSpPr>
          <p:nvPr>
            <p:ph type="body" idx="1"/>
          </p:nvPr>
        </p:nvSpPr>
        <p:spPr>
          <a:xfrm>
            <a:off x="496675" y="649200"/>
            <a:ext cx="8229600" cy="524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800"/>
              <a:t>#7	Check Mercury partitions </a:t>
            </a:r>
            <a:endParaRPr sz="1800"/>
          </a:p>
          <a:p>
            <a:pPr marL="0" lvl="0" indent="457200" algn="l" rtl="0">
              <a:lnSpc>
                <a:spcPct val="100000"/>
              </a:lnSpc>
              <a:spcBef>
                <a:spcPts val="0"/>
              </a:spcBef>
              <a:spcAft>
                <a:spcPts val="0"/>
              </a:spcAft>
              <a:buNone/>
            </a:pPr>
            <a:r>
              <a:rPr lang="en-US" sz="1800">
                <a:highlight>
                  <a:srgbClr val="D9D9D9"/>
                </a:highlight>
                <a:latin typeface="Consolas"/>
                <a:ea typeface="Consolas"/>
                <a:cs typeface="Consolas"/>
                <a:sym typeface="Consolas"/>
              </a:rPr>
              <a:t>fratnasamy@mcn01:~ $ sinfo -s</a:t>
            </a:r>
            <a:endParaRPr sz="180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r>
              <a:rPr lang="en-US" sz="1800">
                <a:highlight>
                  <a:srgbClr val="EFEFEF"/>
                </a:highlight>
                <a:latin typeface="Consolas"/>
                <a:ea typeface="Consolas"/>
                <a:cs typeface="Consolas"/>
                <a:sym typeface="Consolas"/>
              </a:rPr>
              <a:t/>
            </a:r>
            <a:br>
              <a:rPr lang="en-US" sz="1800">
                <a:highlight>
                  <a:srgbClr val="EFEFEF"/>
                </a:highlight>
                <a:latin typeface="Consolas"/>
                <a:ea typeface="Consolas"/>
                <a:cs typeface="Consolas"/>
                <a:sym typeface="Consolas"/>
              </a:rPr>
            </a:br>
            <a:endParaRPr sz="1800">
              <a:highlight>
                <a:srgbClr val="EFEFEF"/>
              </a:highlight>
              <a:latin typeface="Consolas"/>
              <a:ea typeface="Consolas"/>
              <a:cs typeface="Consolas"/>
              <a:sym typeface="Consolas"/>
            </a:endParaRPr>
          </a:p>
          <a:p>
            <a:pPr marL="0" lvl="0" indent="0" algn="l" rtl="0">
              <a:spcBef>
                <a:spcPts val="0"/>
              </a:spcBef>
              <a:spcAft>
                <a:spcPts val="0"/>
              </a:spcAft>
              <a:buNone/>
            </a:pPr>
            <a:r>
              <a:rPr lang="en-US" sz="1800"/>
              <a:t>#8	View the available software modules</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module avail</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US" sz="1800"/>
              <a:t>#9	Load and open a module  </a:t>
            </a:r>
            <a:endParaRPr sz="1800"/>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 module load python/booth/3.8/3.8.5</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fratnasamy@mcn01:~ $ python3</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Python 3.8.5 (default, Aug  9 2021, 22:29:49)</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[GCC 8.4.1 20200928 (Red Hat 8.4.1-1)] on linux</a:t>
            </a:r>
            <a:endParaRPr sz="1800">
              <a:highlight>
                <a:srgbClr val="D9D9D9"/>
              </a:highlight>
              <a:latin typeface="Consolas"/>
              <a:ea typeface="Consolas"/>
              <a:cs typeface="Consolas"/>
              <a:sym typeface="Consolas"/>
            </a:endParaRPr>
          </a:p>
          <a:p>
            <a:pPr marL="457200" lvl="0" indent="0" algn="l" rtl="0">
              <a:spcBef>
                <a:spcPts val="0"/>
              </a:spcBef>
              <a:spcAft>
                <a:spcPts val="0"/>
              </a:spcAft>
              <a:buNone/>
            </a:pPr>
            <a:r>
              <a:rPr lang="en-US" sz="1800">
                <a:highlight>
                  <a:srgbClr val="D9D9D9"/>
                </a:highlight>
                <a:latin typeface="Consolas"/>
                <a:ea typeface="Consolas"/>
                <a:cs typeface="Consolas"/>
                <a:sym typeface="Consolas"/>
              </a:rPr>
              <a:t>Type "help", "copyright", "credits" or "license" for more  information.</a:t>
            </a:r>
            <a:endParaRPr sz="180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a:highlight>
                  <a:srgbClr val="D9D9D9"/>
                </a:highlight>
                <a:latin typeface="Consolas"/>
                <a:ea typeface="Consolas"/>
                <a:cs typeface="Consolas"/>
                <a:sym typeface="Consolas"/>
              </a:rPr>
              <a:t>&gt;&gt;&gt;exit()</a:t>
            </a:r>
            <a:endParaRPr sz="180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endParaRPr sz="180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a:highlight>
                <a:srgbClr val="D9D9D9"/>
              </a:highlight>
            </a:endParaRPr>
          </a:p>
        </p:txBody>
      </p:sp>
      <p:pic>
        <p:nvPicPr>
          <p:cNvPr id="134" name="Google Shape;134;gf2300904d3_0_6"/>
          <p:cNvPicPr preferRelativeResize="0"/>
          <p:nvPr/>
        </p:nvPicPr>
        <p:blipFill rotWithShape="1">
          <a:blip r:embed="rId3">
            <a:alphaModFix/>
          </a:blip>
          <a:srcRect r="18956" b="43983"/>
          <a:stretch/>
        </p:blipFill>
        <p:spPr>
          <a:xfrm>
            <a:off x="866700" y="1420925"/>
            <a:ext cx="7410600" cy="133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ed0e0c677d_4_7"/>
          <p:cNvSpPr txBox="1">
            <a:spLocks noGrp="1"/>
          </p:cNvSpPr>
          <p:nvPr>
            <p:ph type="title"/>
          </p:nvPr>
        </p:nvSpPr>
        <p:spPr>
          <a:xfrm>
            <a:off x="368375" y="12702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Font typeface="Arial"/>
              <a:buNone/>
            </a:pPr>
            <a:endParaRPr/>
          </a:p>
          <a:p>
            <a:pPr marL="0" lvl="0" indent="0" algn="l" rtl="0">
              <a:spcBef>
                <a:spcPts val="0"/>
              </a:spcBef>
              <a:spcAft>
                <a:spcPts val="0"/>
              </a:spcAft>
              <a:buClr>
                <a:schemeClr val="dk1"/>
              </a:buClr>
              <a:buSzPts val="1100"/>
              <a:buFont typeface="Arial"/>
              <a:buNone/>
            </a:pPr>
            <a:r>
              <a:rPr lang="en-US"/>
              <a:t>Mercury Hands-On Demonstration</a:t>
            </a:r>
            <a:endParaRPr/>
          </a:p>
        </p:txBody>
      </p:sp>
      <p:sp>
        <p:nvSpPr>
          <p:cNvPr id="141" name="Google Shape;141;ged0e0c677d_4_7"/>
          <p:cNvSpPr txBox="1">
            <a:spLocks noGrp="1"/>
          </p:cNvSpPr>
          <p:nvPr>
            <p:ph type="body" idx="1"/>
          </p:nvPr>
        </p:nvSpPr>
        <p:spPr>
          <a:xfrm>
            <a:off x="368374" y="776225"/>
            <a:ext cx="8229600" cy="4706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dirty="0"/>
              <a:t>#10	Load R module</a:t>
            </a:r>
            <a:endParaRPr sz="1800" dirty="0"/>
          </a:p>
          <a:p>
            <a:pPr marL="0" lvl="0" indent="457200" algn="l" rtl="0">
              <a:spcBef>
                <a:spcPts val="0"/>
              </a:spcBef>
              <a:spcAft>
                <a:spcPts val="0"/>
              </a:spcAft>
              <a:buClr>
                <a:schemeClr val="dk1"/>
              </a:buClr>
              <a:buSzPts val="1100"/>
              <a:buFont typeface="Arial"/>
              <a:buNone/>
            </a:pPr>
            <a:r>
              <a:rPr lang="en-US" sz="1800" dirty="0">
                <a:highlight>
                  <a:srgbClr val="D9D9D9"/>
                </a:highlight>
                <a:latin typeface="Consolas"/>
                <a:ea typeface="Consolas"/>
                <a:cs typeface="Consolas"/>
                <a:sym typeface="Consolas"/>
              </a:rPr>
              <a:t>fratnasamy@mcn01:~ $ module load R/4.0/4.0.2</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fratnasamy@mcn01:~ $ R #opens R prompt</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R version 4.0.2 (2020-06-22) -- "Taking Off Again"</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Copyright (C) 2020 The R Foundation for Statistical Computing</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Platform: x86_64-pc-linux-gnu (64-bit)</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&gt;&gt; quit()</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Save workspace image? [y/n/c]: n</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endParaRPr sz="1800" dirty="0">
              <a:highlight>
                <a:srgbClr val="D9D9D9"/>
              </a:highlight>
              <a:latin typeface="Consolas"/>
              <a:ea typeface="Consolas"/>
              <a:cs typeface="Consolas"/>
              <a:sym typeface="Consolas"/>
            </a:endParaRPr>
          </a:p>
          <a:p>
            <a:pPr marL="0" lvl="0" indent="0" algn="l" rtl="0">
              <a:spcBef>
                <a:spcPts val="0"/>
              </a:spcBef>
              <a:spcAft>
                <a:spcPts val="0"/>
              </a:spcAft>
              <a:buNone/>
            </a:pPr>
            <a:r>
              <a:rPr lang="en-US" sz="1800" dirty="0"/>
              <a:t>#11	Load MATLAB module (without Graphic Interface)</a:t>
            </a:r>
            <a:endParaRPr sz="1800" dirty="0"/>
          </a:p>
          <a:p>
            <a:pPr marL="0" lvl="0" indent="0" algn="l" rtl="0">
              <a:spcBef>
                <a:spcPts val="0"/>
              </a:spcBef>
              <a:spcAft>
                <a:spcPts val="0"/>
              </a:spcAft>
              <a:buNone/>
            </a:pPr>
            <a:r>
              <a:rPr lang="en-US" sz="1800" dirty="0">
                <a:highlight>
                  <a:srgbClr val="D9D9D9"/>
                </a:highlight>
                <a:ea typeface="Consolas"/>
              </a:rPr>
              <a:t> </a:t>
            </a:r>
            <a:r>
              <a:rPr lang="en-US" sz="1800" dirty="0" smtClean="0">
                <a:highlight>
                  <a:srgbClr val="D9D9D9"/>
                </a:highlight>
                <a:ea typeface="Consolas"/>
              </a:rPr>
              <a:t>      </a:t>
            </a:r>
            <a:r>
              <a:rPr lang="en-US" sz="1800" dirty="0" smtClean="0">
                <a:highlight>
                  <a:srgbClr val="D9D9D9"/>
                </a:highlight>
                <a:latin typeface="Consolas"/>
                <a:ea typeface="Consolas"/>
                <a:cs typeface="Consolas"/>
                <a:sym typeface="Consolas"/>
              </a:rPr>
              <a:t>fratnasamy@mcn01</a:t>
            </a:r>
            <a:r>
              <a:rPr lang="en-US" sz="1800" dirty="0">
                <a:highlight>
                  <a:srgbClr val="D9D9D9"/>
                </a:highlight>
                <a:latin typeface="Consolas"/>
                <a:ea typeface="Consolas"/>
                <a:cs typeface="Consolas"/>
                <a:sym typeface="Consolas"/>
              </a:rPr>
              <a:t>:~ $ module load </a:t>
            </a:r>
            <a:r>
              <a:rPr lang="en-US" sz="1800" dirty="0" err="1" smtClean="0">
                <a:highlight>
                  <a:srgbClr val="D9D9D9"/>
                </a:highlight>
                <a:latin typeface="Consolas"/>
                <a:ea typeface="Consolas"/>
                <a:cs typeface="Consolas"/>
                <a:sym typeface="Consolas"/>
              </a:rPr>
              <a:t>matlab</a:t>
            </a:r>
            <a:r>
              <a:rPr lang="en-US" sz="1800" dirty="0" smtClean="0">
                <a:highlight>
                  <a:srgbClr val="D9D9D9"/>
                </a:highlight>
                <a:latin typeface="Consolas"/>
                <a:ea typeface="Consolas"/>
                <a:cs typeface="Consolas"/>
                <a:sym typeface="Consolas"/>
              </a:rPr>
              <a:t>/R2021b</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fratnasamy@mcn01:~ $ </a:t>
            </a:r>
            <a:r>
              <a:rPr lang="en-US" sz="1800" dirty="0" err="1">
                <a:highlight>
                  <a:srgbClr val="D9D9D9"/>
                </a:highlight>
                <a:latin typeface="Consolas"/>
                <a:ea typeface="Consolas"/>
                <a:cs typeface="Consolas"/>
                <a:sym typeface="Consolas"/>
              </a:rPr>
              <a:t>matlab</a:t>
            </a:r>
            <a:r>
              <a:rPr lang="en-US" sz="1800" dirty="0">
                <a:highlight>
                  <a:srgbClr val="D9D9D9"/>
                </a:highlight>
                <a:latin typeface="Consolas"/>
                <a:ea typeface="Consolas"/>
                <a:cs typeface="Consolas"/>
                <a:sym typeface="Consolas"/>
              </a:rPr>
              <a:t> #opens </a:t>
            </a:r>
            <a:r>
              <a:rPr lang="en-US" sz="1800" dirty="0" err="1">
                <a:highlight>
                  <a:srgbClr val="D9D9D9"/>
                </a:highlight>
                <a:latin typeface="Consolas"/>
                <a:ea typeface="Consolas"/>
                <a:cs typeface="Consolas"/>
                <a:sym typeface="Consolas"/>
              </a:rPr>
              <a:t>matlab</a:t>
            </a:r>
            <a:r>
              <a:rPr lang="en-US" sz="1800" dirty="0">
                <a:highlight>
                  <a:srgbClr val="D9D9D9"/>
                </a:highlight>
                <a:latin typeface="Consolas"/>
                <a:ea typeface="Consolas"/>
                <a:cs typeface="Consolas"/>
                <a:sym typeface="Consolas"/>
              </a:rPr>
              <a:t> terminal</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MATLAB is selecting SOFTWARE OPENGL rendering.                                                                                                                                                                                 	&gt;&gt; exit</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endParaRPr sz="1800" dirty="0">
              <a:highlight>
                <a:srgbClr val="D9D9D9"/>
              </a:highlight>
              <a:latin typeface="Consolas"/>
              <a:ea typeface="Consolas"/>
              <a:cs typeface="Consolas"/>
              <a:sym typeface="Consolas"/>
            </a:endParaRPr>
          </a:p>
          <a:p>
            <a:pPr marL="0" lvl="0" indent="0" algn="l" rtl="0">
              <a:spcBef>
                <a:spcPts val="0"/>
              </a:spcBef>
              <a:spcAft>
                <a:spcPts val="0"/>
              </a:spcAft>
              <a:buNone/>
            </a:pPr>
            <a:r>
              <a:rPr lang="en-US" sz="1800" dirty="0"/>
              <a:t>#12 List all current module loaded </a:t>
            </a:r>
            <a:endParaRPr sz="1800" dirty="0"/>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module list</a:t>
            </a:r>
            <a:endParaRPr sz="1800"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f2300904d3_2_9"/>
          <p:cNvSpPr txBox="1">
            <a:spLocks noGrp="1"/>
          </p:cNvSpPr>
          <p:nvPr>
            <p:ph type="title"/>
          </p:nvPr>
        </p:nvSpPr>
        <p:spPr>
          <a:xfrm>
            <a:off x="496675" y="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a:t>Mercury Hands-On Demonstration</a:t>
            </a:r>
            <a:endParaRPr/>
          </a:p>
        </p:txBody>
      </p:sp>
      <p:sp>
        <p:nvSpPr>
          <p:cNvPr id="147" name="Google Shape;147;gf2300904d3_2_9"/>
          <p:cNvSpPr txBox="1">
            <a:spLocks noGrp="1"/>
          </p:cNvSpPr>
          <p:nvPr>
            <p:ph type="body" idx="1"/>
          </p:nvPr>
        </p:nvSpPr>
        <p:spPr>
          <a:xfrm>
            <a:off x="236825" y="649200"/>
            <a:ext cx="8752500" cy="5223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1800" dirty="0"/>
              <a:t>#13	Run a program in an interactive session:</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dirty="0">
                <a:highlight>
                  <a:srgbClr val="D9D9D9"/>
                </a:highlight>
                <a:latin typeface="Consolas"/>
                <a:ea typeface="Consolas"/>
                <a:cs typeface="Consolas"/>
                <a:sym typeface="Consolas"/>
              </a:rPr>
              <a:t>fratnasamy@mcn01:~ cd /home/&lt;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&gt;/workshop/</a:t>
            </a:r>
            <a:endParaRPr sz="1800" dirty="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r>
              <a:rPr lang="en-US" sz="1800" dirty="0">
                <a:highlight>
                  <a:srgbClr val="D9D9D9"/>
                </a:highlight>
                <a:latin typeface="Consolas"/>
                <a:ea typeface="Consolas"/>
                <a:cs typeface="Consolas"/>
                <a:sym typeface="Consolas"/>
              </a:rPr>
              <a:t>fratnasamy@mcn01:~ python3 /home/&lt;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&gt;/workshop/eigen_val.py</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fratnasamy@mcn01:~ </a:t>
            </a:r>
            <a:r>
              <a:rPr lang="en-US" sz="1800" dirty="0" err="1">
                <a:highlight>
                  <a:srgbClr val="D9D9D9"/>
                </a:highlight>
                <a:latin typeface="Consolas"/>
                <a:ea typeface="Consolas"/>
                <a:cs typeface="Consolas"/>
                <a:sym typeface="Consolas"/>
              </a:rPr>
              <a:t>Rscript</a:t>
            </a:r>
            <a:r>
              <a:rPr lang="en-US" sz="1800" dirty="0">
                <a:highlight>
                  <a:srgbClr val="D9D9D9"/>
                </a:highlight>
                <a:latin typeface="Consolas"/>
                <a:ea typeface="Consolas"/>
                <a:cs typeface="Consolas"/>
                <a:sym typeface="Consolas"/>
              </a:rPr>
              <a:t> /home/&lt;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&gt;/workshop/</a:t>
            </a:r>
            <a:r>
              <a:rPr lang="en-US" sz="1800" dirty="0" err="1">
                <a:highlight>
                  <a:srgbClr val="D9D9D9"/>
                </a:highlight>
                <a:latin typeface="Consolas"/>
                <a:ea typeface="Consolas"/>
                <a:cs typeface="Consolas"/>
                <a:sym typeface="Consolas"/>
              </a:rPr>
              <a:t>eigen_val.R</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dirty="0">
                <a:highlight>
                  <a:srgbClr val="D9D9D9"/>
                </a:highlight>
                <a:latin typeface="Consolas"/>
                <a:ea typeface="Consolas"/>
                <a:cs typeface="Consolas"/>
                <a:sym typeface="Consolas"/>
              </a:rPr>
              <a:t>fratnasamy@mcn01:~ </a:t>
            </a:r>
            <a:r>
              <a:rPr lang="en-US" sz="1800" dirty="0" err="1">
                <a:highlight>
                  <a:srgbClr val="D9D9D9"/>
                </a:highlight>
                <a:latin typeface="Consolas"/>
                <a:ea typeface="Consolas"/>
                <a:cs typeface="Consolas"/>
                <a:sym typeface="Consolas"/>
              </a:rPr>
              <a:t>matlab</a:t>
            </a:r>
            <a:r>
              <a:rPr lang="en-US" sz="1800" dirty="0">
                <a:highlight>
                  <a:srgbClr val="D9D9D9"/>
                </a:highlight>
                <a:latin typeface="Consolas"/>
                <a:ea typeface="Consolas"/>
                <a:cs typeface="Consolas"/>
                <a:sym typeface="Consolas"/>
              </a:rPr>
              <a:t> -</a:t>
            </a:r>
            <a:r>
              <a:rPr lang="en-US" sz="1800" dirty="0" err="1">
                <a:highlight>
                  <a:srgbClr val="D9D9D9"/>
                </a:highlight>
                <a:latin typeface="Consolas"/>
                <a:ea typeface="Consolas"/>
                <a:cs typeface="Consolas"/>
                <a:sym typeface="Consolas"/>
              </a:rPr>
              <a:t>nodisplay</a:t>
            </a:r>
            <a:r>
              <a:rPr lang="en-US" sz="1800" dirty="0">
                <a:highlight>
                  <a:srgbClr val="D9D9D9"/>
                </a:highlight>
                <a:latin typeface="Consolas"/>
                <a:ea typeface="Consolas"/>
                <a:cs typeface="Consolas"/>
                <a:sym typeface="Consolas"/>
              </a:rPr>
              <a:t> -</a:t>
            </a:r>
            <a:r>
              <a:rPr lang="en-US" sz="1800" dirty="0" err="1">
                <a:highlight>
                  <a:srgbClr val="D9D9D9"/>
                </a:highlight>
                <a:latin typeface="Consolas"/>
                <a:ea typeface="Consolas"/>
                <a:cs typeface="Consolas"/>
                <a:sym typeface="Consolas"/>
              </a:rPr>
              <a:t>nojvm</a:t>
            </a:r>
            <a:r>
              <a:rPr lang="en-US" sz="1800" dirty="0">
                <a:highlight>
                  <a:srgbClr val="D9D9D9"/>
                </a:highlight>
                <a:latin typeface="Consolas"/>
                <a:ea typeface="Consolas"/>
                <a:cs typeface="Consolas"/>
                <a:sym typeface="Consolas"/>
              </a:rPr>
              <a:t> &lt; </a:t>
            </a:r>
            <a:r>
              <a:rPr lang="en-US" sz="1800" dirty="0" err="1">
                <a:highlight>
                  <a:srgbClr val="D9D9D9"/>
                </a:highlight>
                <a:latin typeface="Consolas"/>
                <a:ea typeface="Consolas"/>
                <a:cs typeface="Consolas"/>
                <a:sym typeface="Consolas"/>
              </a:rPr>
              <a:t>eigen_val.m</a:t>
            </a:r>
            <a:endParaRPr sz="1800" dirty="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dirty="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dirty="0"/>
              <a:t> </a:t>
            </a:r>
            <a:endParaRPr sz="1800"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t>#14	For longer jobs, it is recommended to submit your program through </a:t>
            </a:r>
            <a:r>
              <a:rPr lang="en-US" sz="1800" dirty="0" err="1"/>
              <a:t>sbatch</a:t>
            </a:r>
            <a:endParaRPr sz="1800" dirty="0"/>
          </a:p>
          <a:p>
            <a:pPr marL="0" lvl="0" indent="457200" algn="l" rtl="0">
              <a:spcBef>
                <a:spcPts val="0"/>
              </a:spcBef>
              <a:spcAft>
                <a:spcPts val="0"/>
              </a:spcAft>
              <a:buClr>
                <a:schemeClr val="dk1"/>
              </a:buClr>
              <a:buSzPts val="1100"/>
              <a:buFont typeface="Arial"/>
              <a:buNone/>
            </a:pPr>
            <a:r>
              <a:rPr lang="en-US" sz="1800" dirty="0">
                <a:highlight>
                  <a:srgbClr val="D9D9D9"/>
                </a:highlight>
                <a:latin typeface="Consolas"/>
                <a:ea typeface="Consolas"/>
                <a:cs typeface="Consolas"/>
                <a:sym typeface="Consolas"/>
              </a:rPr>
              <a:t>fratnasamy@mcn01:~ </a:t>
            </a:r>
            <a:r>
              <a:rPr lang="en-US" sz="1800" dirty="0" err="1">
                <a:highlight>
                  <a:srgbClr val="D9D9D9"/>
                </a:highlight>
                <a:latin typeface="Consolas"/>
                <a:ea typeface="Consolas"/>
                <a:cs typeface="Consolas"/>
                <a:sym typeface="Consolas"/>
              </a:rPr>
              <a:t>sbatch</a:t>
            </a:r>
            <a:r>
              <a:rPr lang="en-US" sz="1800" dirty="0">
                <a:highlight>
                  <a:srgbClr val="D9D9D9"/>
                </a:highlight>
                <a:latin typeface="Consolas"/>
                <a:ea typeface="Consolas"/>
                <a:cs typeface="Consolas"/>
                <a:sym typeface="Consolas"/>
              </a:rPr>
              <a:t> submit.sh</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dirty="0">
                <a:highlight>
                  <a:srgbClr val="D9D9D9"/>
                </a:highlight>
                <a:latin typeface="Consolas"/>
                <a:ea typeface="Consolas"/>
                <a:cs typeface="Consolas"/>
                <a:sym typeface="Consolas"/>
              </a:rPr>
              <a:t>Submitted batch job </a:t>
            </a:r>
            <a:r>
              <a:rPr lang="en-US" sz="1800" dirty="0" err="1">
                <a:highlight>
                  <a:srgbClr val="D9D9D9"/>
                </a:highlight>
                <a:latin typeface="Consolas"/>
                <a:ea typeface="Consolas"/>
                <a:cs typeface="Consolas"/>
                <a:sym typeface="Consolas"/>
              </a:rPr>
              <a:t>nnnnnn</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endParaRPr sz="1800" dirty="0">
              <a:highlight>
                <a:srgbClr val="D9D9D9"/>
              </a:highlight>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US" sz="1800" dirty="0"/>
              <a:t>Each job submission creates an output file (</a:t>
            </a:r>
            <a:r>
              <a:rPr lang="en-US" sz="1800" dirty="0" err="1">
                <a:solidFill>
                  <a:srgbClr val="201F1E"/>
                </a:solidFill>
                <a:highlight>
                  <a:schemeClr val="lt1"/>
                </a:highlight>
              </a:rPr>
              <a:t>slurm-nnnnnn.out</a:t>
            </a:r>
            <a:r>
              <a:rPr lang="en-US" sz="1800" dirty="0">
                <a:solidFill>
                  <a:srgbClr val="201F1E"/>
                </a:solidFill>
                <a:highlight>
                  <a:schemeClr val="lt1"/>
                </a:highlight>
              </a:rPr>
              <a:t>) in the working directory where you submit your </a:t>
            </a:r>
            <a:r>
              <a:rPr lang="en-US" sz="1800" dirty="0" smtClean="0">
                <a:solidFill>
                  <a:srgbClr val="201F1E"/>
                </a:solidFill>
                <a:highlight>
                  <a:schemeClr val="lt1"/>
                </a:highlight>
              </a:rPr>
              <a:t>job from</a:t>
            </a:r>
            <a:r>
              <a:rPr lang="en-US" sz="1800" dirty="0">
                <a:solidFill>
                  <a:srgbClr val="201F1E"/>
                </a:solidFill>
                <a:highlight>
                  <a:schemeClr val="lt1"/>
                </a:highlight>
              </a:rPr>
              <a:t>. Note that number </a:t>
            </a:r>
            <a:r>
              <a:rPr lang="en-US" sz="1800" dirty="0" err="1">
                <a:solidFill>
                  <a:srgbClr val="201F1E"/>
                </a:solidFill>
                <a:highlight>
                  <a:schemeClr val="lt1"/>
                </a:highlight>
              </a:rPr>
              <a:t>nnnnnn</a:t>
            </a:r>
            <a:r>
              <a:rPr lang="en-US" sz="1800" dirty="0">
                <a:solidFill>
                  <a:srgbClr val="201F1E"/>
                </a:solidFill>
                <a:highlight>
                  <a:schemeClr val="lt1"/>
                </a:highlight>
              </a:rPr>
              <a:t> (corresponds to the job ID). If you specified #SBATCH --output, then </a:t>
            </a:r>
            <a:r>
              <a:rPr lang="en-US" sz="1800" dirty="0" err="1">
                <a:solidFill>
                  <a:srgbClr val="201F1E"/>
                </a:solidFill>
                <a:highlight>
                  <a:schemeClr val="lt1"/>
                </a:highlight>
              </a:rPr>
              <a:t>slurm-nnnnnn.out</a:t>
            </a:r>
            <a:r>
              <a:rPr lang="en-US" sz="1800" dirty="0">
                <a:solidFill>
                  <a:srgbClr val="201F1E"/>
                </a:solidFill>
                <a:highlight>
                  <a:schemeClr val="lt1"/>
                </a:highlight>
              </a:rPr>
              <a:t> will not be generated</a:t>
            </a:r>
            <a:r>
              <a:rPr lang="en-US" sz="1800" dirty="0" smtClean="0">
                <a:solidFill>
                  <a:srgbClr val="201F1E"/>
                </a:solidFill>
                <a:highlight>
                  <a:schemeClr val="lt1"/>
                </a:highlight>
              </a:rPr>
              <a:t>. The output file will be the file you defined in #SBATCH --output</a:t>
            </a:r>
            <a:endParaRPr sz="1800" dirty="0">
              <a:highlight>
                <a:srgbClr val="D9D9D9"/>
              </a:highlight>
              <a:latin typeface="Consolas"/>
              <a:ea typeface="Consolas"/>
              <a:cs typeface="Consolas"/>
              <a:sym typeface="Consolas"/>
            </a:endParaRPr>
          </a:p>
          <a:p>
            <a:pPr marL="0" lvl="0" indent="457200" algn="l" rtl="0">
              <a:lnSpc>
                <a:spcPct val="100000"/>
              </a:lnSpc>
              <a:spcBef>
                <a:spcPts val="0"/>
              </a:spcBef>
              <a:spcAft>
                <a:spcPts val="0"/>
              </a:spcAft>
              <a:buNone/>
            </a:pPr>
            <a:endParaRPr sz="1800" dirty="0">
              <a:highlight>
                <a:srgbClr val="EFEFEF"/>
              </a:highlight>
              <a:latin typeface="Consolas"/>
              <a:ea typeface="Consolas"/>
              <a:cs typeface="Consolas"/>
              <a:sym typeface="Consolas"/>
            </a:endParaRPr>
          </a:p>
          <a:p>
            <a:pPr marL="0" lvl="0" indent="457200" algn="l" rtl="0">
              <a:lnSpc>
                <a:spcPct val="100000"/>
              </a:lnSpc>
              <a:spcBef>
                <a:spcPts val="0"/>
              </a:spcBef>
              <a:spcAft>
                <a:spcPts val="0"/>
              </a:spcAft>
              <a:buNone/>
            </a:pPr>
            <a:r>
              <a:rPr lang="en-US" sz="1800" dirty="0">
                <a:highlight>
                  <a:srgbClr val="EFEFEF"/>
                </a:highlight>
                <a:latin typeface="Consolas"/>
                <a:ea typeface="Consolas"/>
                <a:cs typeface="Consolas"/>
                <a:sym typeface="Consolas"/>
              </a:rPr>
              <a:t/>
            </a:r>
            <a:br>
              <a:rPr lang="en-US" sz="1800" dirty="0">
                <a:highlight>
                  <a:srgbClr val="EFEFEF"/>
                </a:highlight>
                <a:latin typeface="Consolas"/>
                <a:ea typeface="Consolas"/>
                <a:cs typeface="Consolas"/>
                <a:sym typeface="Consolas"/>
              </a:rPr>
            </a:br>
            <a:endParaRPr sz="1800" dirty="0">
              <a:latin typeface="Consolas"/>
              <a:ea typeface="Consolas"/>
              <a:cs typeface="Consolas"/>
              <a:sym typeface="Consolas"/>
            </a:endParaRPr>
          </a:p>
          <a:p>
            <a:pPr marL="0" lvl="0" indent="0" algn="l" rtl="0">
              <a:spcBef>
                <a:spcPts val="0"/>
              </a:spcBef>
              <a:spcAft>
                <a:spcPts val="0"/>
              </a:spcAft>
              <a:buNone/>
            </a:pPr>
            <a:endParaRPr sz="1800" dirty="0">
              <a:highlight>
                <a:srgbClr val="D9D9D9"/>
              </a:highlight>
              <a:latin typeface="Consolas"/>
              <a:ea typeface="Consolas"/>
              <a:cs typeface="Consolas"/>
              <a:sym typeface="Consolas"/>
            </a:endParaRPr>
          </a:p>
          <a:p>
            <a:pPr marL="0" lvl="0" indent="0" algn="l" rtl="0">
              <a:lnSpc>
                <a:spcPct val="100000"/>
              </a:lnSpc>
              <a:spcBef>
                <a:spcPts val="0"/>
              </a:spcBef>
              <a:spcAft>
                <a:spcPts val="0"/>
              </a:spcAft>
              <a:buNone/>
            </a:pPr>
            <a:endParaRPr sz="1800" dirty="0">
              <a:latin typeface="Consolas"/>
              <a:ea typeface="Consolas"/>
              <a:cs typeface="Consolas"/>
              <a:sym typeface="Consolas"/>
            </a:endParaRPr>
          </a:p>
          <a:p>
            <a:pPr marL="0" lvl="0" indent="457200" algn="l" rtl="0">
              <a:lnSpc>
                <a:spcPct val="100000"/>
              </a:lnSpc>
              <a:spcBef>
                <a:spcPts val="0"/>
              </a:spcBef>
              <a:spcAft>
                <a:spcPts val="0"/>
              </a:spcAft>
              <a:buNone/>
            </a:pPr>
            <a:endParaRPr sz="1800" dirty="0">
              <a:highlight>
                <a:srgbClr val="D9D9D9"/>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f2300904d3_2_15"/>
          <p:cNvPicPr preferRelativeResize="0"/>
          <p:nvPr/>
        </p:nvPicPr>
        <p:blipFill rotWithShape="1">
          <a:blip r:embed="rId3">
            <a:alphaModFix/>
          </a:blip>
          <a:srcRect b="52173"/>
          <a:stretch/>
        </p:blipFill>
        <p:spPr>
          <a:xfrm>
            <a:off x="922075" y="83325"/>
            <a:ext cx="7439025" cy="646875"/>
          </a:xfrm>
          <a:prstGeom prst="rect">
            <a:avLst/>
          </a:prstGeom>
          <a:noFill/>
          <a:ln>
            <a:noFill/>
          </a:ln>
        </p:spPr>
      </p:pic>
      <p:sp>
        <p:nvSpPr>
          <p:cNvPr id="154" name="Google Shape;154;gf2300904d3_2_15"/>
          <p:cNvSpPr txBox="1"/>
          <p:nvPr/>
        </p:nvSpPr>
        <p:spPr>
          <a:xfrm>
            <a:off x="1730088" y="769700"/>
            <a:ext cx="5683800" cy="557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i="1" dirty="0">
                <a:solidFill>
                  <a:srgbClr val="408090"/>
                </a:solidFill>
                <a:latin typeface="Consolas"/>
                <a:ea typeface="Consolas"/>
                <a:cs typeface="Consolas"/>
                <a:sym typeface="Consolas"/>
              </a:rPr>
              <a:t>#!/bin/bash</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 Account information</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#SBATCH --account=workshop    # account you belong to, should be pi-&lt;prof/booth center&gt; </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 Resources requested (recommended parameters to specify)</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#SBATCH </a:t>
            </a:r>
            <a:r>
              <a:rPr lang="en-US" sz="900" i="1" dirty="0" smtClean="0">
                <a:solidFill>
                  <a:srgbClr val="408090"/>
                </a:solidFill>
                <a:latin typeface="Consolas"/>
                <a:ea typeface="Consolas"/>
                <a:cs typeface="Consolas"/>
                <a:sym typeface="Consolas"/>
              </a:rPr>
              <a:t>–</a:t>
            </a:r>
            <a:r>
              <a:rPr lang="en-US" sz="900" i="1" dirty="0" smtClean="0">
                <a:solidFill>
                  <a:srgbClr val="408090"/>
                </a:solidFill>
                <a:latin typeface="Consolas"/>
                <a:ea typeface="Consolas"/>
                <a:cs typeface="Consolas"/>
                <a:sym typeface="Consolas"/>
              </a:rPr>
              <a:t>reservation=workshop_2022</a:t>
            </a:r>
            <a:r>
              <a:rPr lang="en-US" sz="900" i="1" dirty="0" smtClean="0">
                <a:solidFill>
                  <a:srgbClr val="408090"/>
                </a:solidFill>
                <a:latin typeface="Consolas"/>
                <a:ea typeface="Consolas"/>
                <a:cs typeface="Consolas"/>
                <a:sym typeface="Consolas"/>
              </a:rPr>
              <a:t>  </a:t>
            </a:r>
            <a:r>
              <a:rPr lang="en-US" sz="900" i="1" dirty="0">
                <a:solidFill>
                  <a:srgbClr val="408090"/>
                </a:solidFill>
                <a:latin typeface="Consolas"/>
                <a:ea typeface="Consolas"/>
                <a:cs typeface="Consolas"/>
                <a:sym typeface="Consolas"/>
              </a:rPr>
              <a:t>#standard (default), long, </a:t>
            </a:r>
            <a:r>
              <a:rPr lang="en-US" sz="900" i="1" dirty="0" err="1">
                <a:solidFill>
                  <a:srgbClr val="408090"/>
                </a:solidFill>
                <a:latin typeface="Consolas"/>
                <a:ea typeface="Consolas"/>
                <a:cs typeface="Consolas"/>
                <a:sym typeface="Consolas"/>
              </a:rPr>
              <a:t>gpu</a:t>
            </a:r>
            <a:r>
              <a:rPr lang="en-US" sz="900" i="1" dirty="0">
                <a:solidFill>
                  <a:srgbClr val="408090"/>
                </a:solidFill>
                <a:latin typeface="Consolas"/>
                <a:ea typeface="Consolas"/>
                <a:cs typeface="Consolas"/>
                <a:sym typeface="Consolas"/>
              </a:rPr>
              <a:t>, </a:t>
            </a:r>
            <a:r>
              <a:rPr lang="en-US" sz="900" i="1" dirty="0" err="1">
                <a:solidFill>
                  <a:srgbClr val="408090"/>
                </a:solidFill>
                <a:latin typeface="Consolas"/>
                <a:ea typeface="Consolas"/>
                <a:cs typeface="Consolas"/>
                <a:sym typeface="Consolas"/>
              </a:rPr>
              <a:t>mpi</a:t>
            </a:r>
            <a:r>
              <a:rPr lang="en-US" sz="900" i="1" dirty="0">
                <a:solidFill>
                  <a:srgbClr val="408090"/>
                </a:solidFill>
                <a:latin typeface="Consolas"/>
                <a:ea typeface="Consolas"/>
                <a:cs typeface="Consolas"/>
                <a:sym typeface="Consolas"/>
              </a:rPr>
              <a:t>, </a:t>
            </a:r>
            <a:r>
              <a:rPr lang="en-US" sz="900" i="1" dirty="0" err="1">
                <a:solidFill>
                  <a:srgbClr val="408090"/>
                </a:solidFill>
                <a:latin typeface="Consolas"/>
                <a:ea typeface="Consolas"/>
                <a:cs typeface="Consolas"/>
                <a:sym typeface="Consolas"/>
              </a:rPr>
              <a:t>highmem</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#SBATCH --</a:t>
            </a:r>
            <a:r>
              <a:rPr lang="en-US" sz="900" i="1" dirty="0" err="1">
                <a:solidFill>
                  <a:srgbClr val="408090"/>
                </a:solidFill>
                <a:latin typeface="Consolas"/>
                <a:ea typeface="Consolas"/>
                <a:cs typeface="Consolas"/>
                <a:sym typeface="Consolas"/>
              </a:rPr>
              <a:t>cpus</a:t>
            </a:r>
            <a:r>
              <a:rPr lang="en-US" sz="900" i="1" dirty="0">
                <a:solidFill>
                  <a:srgbClr val="408090"/>
                </a:solidFill>
                <a:latin typeface="Consolas"/>
                <a:ea typeface="Consolas"/>
                <a:cs typeface="Consolas"/>
                <a:sym typeface="Consolas"/>
              </a:rPr>
              <a:t>-per-task=1  # number of CPUs requested (for parallel tasks)</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#SBATCH --mem=2G           # </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#SBATCH --time=0-04:00:00  # Time your job is allowed to run (</a:t>
            </a:r>
            <a:r>
              <a:rPr lang="en-US" sz="900" i="1" dirty="0" err="1">
                <a:solidFill>
                  <a:srgbClr val="408090"/>
                </a:solidFill>
                <a:latin typeface="Consolas"/>
                <a:ea typeface="Consolas"/>
                <a:cs typeface="Consolas"/>
                <a:sym typeface="Consolas"/>
              </a:rPr>
              <a:t>d-hh:mm:ss</a:t>
            </a:r>
            <a:r>
              <a:rPr lang="en-US" sz="900" i="1" dirty="0">
                <a:solidFill>
                  <a:srgbClr val="40809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 Job specific name (helps organize and track progress of </a:t>
            </a:r>
            <a:r>
              <a:rPr lang="en-US" sz="900" i="1" dirty="0" err="1">
                <a:solidFill>
                  <a:srgbClr val="408090"/>
                </a:solidFill>
                <a:latin typeface="Consolas"/>
                <a:ea typeface="Consolas"/>
                <a:cs typeface="Consolas"/>
                <a:sym typeface="Consolas"/>
              </a:rPr>
              <a:t>jobs,optional</a:t>
            </a:r>
            <a:r>
              <a:rPr lang="en-US" sz="900" i="1" dirty="0">
                <a:solidFill>
                  <a:srgbClr val="408090"/>
                </a:solidFill>
                <a:latin typeface="Consolas"/>
                <a:ea typeface="Consolas"/>
                <a:cs typeface="Consolas"/>
                <a:sym typeface="Consolas"/>
              </a:rPr>
              <a:t> parameters)</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#SBATCH --job-name=</a:t>
            </a:r>
            <a:r>
              <a:rPr lang="en-US" sz="900" i="1" dirty="0" err="1">
                <a:solidFill>
                  <a:srgbClr val="408090"/>
                </a:solidFill>
                <a:latin typeface="Consolas"/>
                <a:ea typeface="Consolas"/>
                <a:cs typeface="Consolas"/>
                <a:sym typeface="Consolas"/>
              </a:rPr>
              <a:t>fratnasamy_workshop_job</a:t>
            </a:r>
            <a:r>
              <a:rPr lang="en-US" sz="900" i="1" dirty="0">
                <a:solidFill>
                  <a:srgbClr val="408090"/>
                </a:solidFill>
                <a:latin typeface="Consolas"/>
                <a:ea typeface="Consolas"/>
                <a:cs typeface="Consolas"/>
                <a:sym typeface="Consolas"/>
              </a:rPr>
              <a:t>    #Job name </a:t>
            </a:r>
            <a:endParaRPr sz="900" dirty="0">
              <a:solidFill>
                <a:srgbClr val="40404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900" i="1" dirty="0">
                <a:solidFill>
                  <a:srgbClr val="408090"/>
                </a:solidFill>
                <a:latin typeface="Consolas"/>
                <a:ea typeface="Consolas"/>
                <a:cs typeface="Consolas"/>
                <a:sym typeface="Consolas"/>
              </a:rPr>
              <a:t>#SBATCH --output=</a:t>
            </a:r>
            <a:r>
              <a:rPr lang="en-US" sz="900" i="1" dirty="0" err="1">
                <a:solidFill>
                  <a:srgbClr val="408090"/>
                </a:solidFill>
                <a:latin typeface="Consolas"/>
                <a:ea typeface="Consolas"/>
                <a:cs typeface="Consolas"/>
                <a:sym typeface="Consolas"/>
              </a:rPr>
              <a:t>final_output.out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 Print some useful variables</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dirty="0">
                <a:solidFill>
                  <a:srgbClr val="007020"/>
                </a:solidFill>
                <a:latin typeface="Consolas"/>
                <a:ea typeface="Consolas"/>
                <a:cs typeface="Consolas"/>
                <a:sym typeface="Consolas"/>
              </a:rPr>
              <a:t>echo</a:t>
            </a:r>
            <a:r>
              <a:rPr lang="en-US" sz="900" dirty="0">
                <a:solidFill>
                  <a:srgbClr val="404040"/>
                </a:solidFill>
                <a:latin typeface="Consolas"/>
                <a:ea typeface="Consolas"/>
                <a:cs typeface="Consolas"/>
                <a:sym typeface="Consolas"/>
              </a:rPr>
              <a:t> </a:t>
            </a:r>
            <a:r>
              <a:rPr lang="en-US" sz="900" dirty="0">
                <a:solidFill>
                  <a:srgbClr val="4070A0"/>
                </a:solidFill>
                <a:latin typeface="Consolas"/>
                <a:ea typeface="Consolas"/>
                <a:cs typeface="Consolas"/>
                <a:sym typeface="Consolas"/>
              </a:rPr>
              <a:t>"Job ID: </a:t>
            </a:r>
            <a:r>
              <a:rPr lang="en-US" sz="900" dirty="0">
                <a:solidFill>
                  <a:srgbClr val="BB60D5"/>
                </a:solidFill>
                <a:latin typeface="Consolas"/>
                <a:ea typeface="Consolas"/>
                <a:cs typeface="Consolas"/>
                <a:sym typeface="Consolas"/>
              </a:rPr>
              <a:t>$SLURM_JOB_ID</a:t>
            </a:r>
            <a:r>
              <a:rPr lang="en-US" sz="900" dirty="0">
                <a:solidFill>
                  <a:srgbClr val="4070A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dirty="0">
                <a:solidFill>
                  <a:srgbClr val="007020"/>
                </a:solidFill>
                <a:latin typeface="Consolas"/>
                <a:ea typeface="Consolas"/>
                <a:cs typeface="Consolas"/>
                <a:sym typeface="Consolas"/>
              </a:rPr>
              <a:t>echo</a:t>
            </a:r>
            <a:r>
              <a:rPr lang="en-US" sz="900" dirty="0">
                <a:solidFill>
                  <a:srgbClr val="404040"/>
                </a:solidFill>
                <a:latin typeface="Consolas"/>
                <a:ea typeface="Consolas"/>
                <a:cs typeface="Consolas"/>
                <a:sym typeface="Consolas"/>
              </a:rPr>
              <a:t> </a:t>
            </a:r>
            <a:r>
              <a:rPr lang="en-US" sz="900" dirty="0">
                <a:solidFill>
                  <a:srgbClr val="4070A0"/>
                </a:solidFill>
                <a:latin typeface="Consolas"/>
                <a:ea typeface="Consolas"/>
                <a:cs typeface="Consolas"/>
                <a:sym typeface="Consolas"/>
              </a:rPr>
              <a:t>"Job User: </a:t>
            </a:r>
            <a:r>
              <a:rPr lang="en-US" sz="900" dirty="0">
                <a:solidFill>
                  <a:srgbClr val="BB60D5"/>
                </a:solidFill>
                <a:latin typeface="Consolas"/>
                <a:ea typeface="Consolas"/>
                <a:cs typeface="Consolas"/>
                <a:sym typeface="Consolas"/>
              </a:rPr>
              <a:t>$SLURM_JOB_USER</a:t>
            </a:r>
            <a:r>
              <a:rPr lang="en-US" sz="900" dirty="0">
                <a:solidFill>
                  <a:srgbClr val="4070A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dirty="0">
                <a:solidFill>
                  <a:srgbClr val="007020"/>
                </a:solidFill>
                <a:latin typeface="Consolas"/>
                <a:ea typeface="Consolas"/>
                <a:cs typeface="Consolas"/>
                <a:sym typeface="Consolas"/>
              </a:rPr>
              <a:t>echo</a:t>
            </a:r>
            <a:r>
              <a:rPr lang="en-US" sz="900" dirty="0">
                <a:solidFill>
                  <a:srgbClr val="404040"/>
                </a:solidFill>
                <a:latin typeface="Consolas"/>
                <a:ea typeface="Consolas"/>
                <a:cs typeface="Consolas"/>
                <a:sym typeface="Consolas"/>
              </a:rPr>
              <a:t> </a:t>
            </a:r>
            <a:r>
              <a:rPr lang="en-US" sz="900" dirty="0">
                <a:solidFill>
                  <a:srgbClr val="4070A0"/>
                </a:solidFill>
                <a:latin typeface="Consolas"/>
                <a:ea typeface="Consolas"/>
                <a:cs typeface="Consolas"/>
                <a:sym typeface="Consolas"/>
              </a:rPr>
              <a:t>"</a:t>
            </a:r>
            <a:r>
              <a:rPr lang="en-US" sz="900" dirty="0" err="1">
                <a:solidFill>
                  <a:srgbClr val="4070A0"/>
                </a:solidFill>
                <a:latin typeface="Consolas"/>
                <a:ea typeface="Consolas"/>
                <a:cs typeface="Consolas"/>
                <a:sym typeface="Consolas"/>
              </a:rPr>
              <a:t>Num</a:t>
            </a:r>
            <a:r>
              <a:rPr lang="en-US" sz="900" dirty="0">
                <a:solidFill>
                  <a:srgbClr val="4070A0"/>
                </a:solidFill>
                <a:latin typeface="Consolas"/>
                <a:ea typeface="Consolas"/>
                <a:cs typeface="Consolas"/>
                <a:sym typeface="Consolas"/>
              </a:rPr>
              <a:t> Cores: </a:t>
            </a:r>
            <a:r>
              <a:rPr lang="en-US" sz="900" dirty="0">
                <a:solidFill>
                  <a:srgbClr val="BB60D5"/>
                </a:solidFill>
                <a:latin typeface="Consolas"/>
                <a:ea typeface="Consolas"/>
                <a:cs typeface="Consolas"/>
                <a:sym typeface="Consolas"/>
              </a:rPr>
              <a:t>$SLURM_JOB_CPUS_PER_NODE</a:t>
            </a:r>
            <a:r>
              <a:rPr lang="en-US" sz="900" dirty="0">
                <a:solidFill>
                  <a:srgbClr val="4070A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 Load necessary modules for the job</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dirty="0">
                <a:solidFill>
                  <a:srgbClr val="404040"/>
                </a:solidFill>
                <a:latin typeface="Consolas"/>
                <a:ea typeface="Consolas"/>
                <a:cs typeface="Consolas"/>
                <a:sym typeface="Consolas"/>
              </a:rPr>
              <a:t>module load &lt;</a:t>
            </a:r>
            <a:r>
              <a:rPr lang="en-US" sz="900" dirty="0" err="1">
                <a:solidFill>
                  <a:srgbClr val="404040"/>
                </a:solidFill>
                <a:latin typeface="Consolas"/>
                <a:ea typeface="Consolas"/>
                <a:cs typeface="Consolas"/>
                <a:sym typeface="Consolas"/>
              </a:rPr>
              <a:t>modulename</a:t>
            </a:r>
            <a:r>
              <a:rPr lang="en-US" sz="900" dirty="0">
                <a:solidFill>
                  <a:srgbClr val="404040"/>
                </a:solidFill>
                <a:latin typeface="Consolas"/>
                <a:ea typeface="Consolas"/>
                <a:cs typeface="Consolas"/>
                <a:sym typeface="Consolas"/>
              </a:rPr>
              <a:t>&gt;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a:t>
            </a: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r>
              <a:rPr lang="en-US" sz="900" i="1" dirty="0">
                <a:solidFill>
                  <a:srgbClr val="408090"/>
                </a:solidFill>
                <a:latin typeface="Consolas"/>
                <a:ea typeface="Consolas"/>
                <a:cs typeface="Consolas"/>
                <a:sym typeface="Consolas"/>
              </a:rPr>
              <a:t># Commands to execute below...</a:t>
            </a:r>
            <a:endParaRPr sz="900" dirty="0">
              <a:solidFill>
                <a:srgbClr val="404040"/>
              </a:solidFill>
              <a:latin typeface="Consolas"/>
              <a:ea typeface="Consolas"/>
              <a:cs typeface="Consolas"/>
              <a:sym typeface="Consolas"/>
            </a:endParaRPr>
          </a:p>
          <a:p>
            <a:pPr marL="114300" marR="114300" lvl="0" indent="0" algn="l" rtl="0">
              <a:lnSpc>
                <a:spcPct val="140000"/>
              </a:lnSpc>
              <a:spcBef>
                <a:spcPts val="0"/>
              </a:spcBef>
              <a:spcAft>
                <a:spcPts val="0"/>
              </a:spcAft>
              <a:buClr>
                <a:schemeClr val="dk1"/>
              </a:buClr>
              <a:buSzPts val="1100"/>
              <a:buFont typeface="Arial"/>
              <a:buNone/>
            </a:pPr>
            <a:endParaRPr sz="900" dirty="0">
              <a:solidFill>
                <a:srgbClr val="404040"/>
              </a:solidFill>
              <a:latin typeface="Consolas"/>
              <a:ea typeface="Consolas"/>
              <a:cs typeface="Consolas"/>
              <a:sym typeface="Consolas"/>
            </a:endParaRPr>
          </a:p>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f2300904d3_2_29"/>
          <p:cNvSpPr txBox="1">
            <a:spLocks noGrp="1"/>
          </p:cNvSpPr>
          <p:nvPr>
            <p:ph type="body" idx="1"/>
          </p:nvPr>
        </p:nvSpPr>
        <p:spPr>
          <a:xfrm>
            <a:off x="5621275" y="3050200"/>
            <a:ext cx="6854700" cy="4706700"/>
          </a:xfrm>
          <a:prstGeom prst="rect">
            <a:avLst/>
          </a:prstGeom>
        </p:spPr>
        <p:txBody>
          <a:bodyPr spcFirstLastPara="1" wrap="square" lIns="0" tIns="0" rIns="0" bIns="0" anchor="t" anchorCtr="0">
            <a:noAutofit/>
          </a:bodyPr>
          <a:lstStyle/>
          <a:p>
            <a:pPr marL="0" lvl="0" indent="0" algn="l" rtl="0">
              <a:spcBef>
                <a:spcPts val="900"/>
              </a:spcBef>
              <a:spcAft>
                <a:spcPts val="0"/>
              </a:spcAft>
              <a:buNone/>
            </a:pPr>
            <a:endParaRPr sz="1600"/>
          </a:p>
          <a:p>
            <a:pPr marL="0" lvl="0" indent="0" algn="l" rtl="0">
              <a:spcBef>
                <a:spcPts val="900"/>
              </a:spcBef>
              <a:spcAft>
                <a:spcPts val="0"/>
              </a:spcAft>
              <a:buClr>
                <a:schemeClr val="dk1"/>
              </a:buClr>
              <a:buSzPts val="1100"/>
              <a:buFont typeface="Arial"/>
              <a:buNone/>
            </a:pPr>
            <a:r>
              <a:rPr lang="en-US" sz="1800"/>
              <a:t>               </a:t>
            </a:r>
            <a:r>
              <a:rPr lang="en-US"/>
              <a:t>                </a:t>
            </a:r>
            <a:endParaRPr/>
          </a:p>
          <a:p>
            <a:pPr marL="0" lvl="0" indent="0" algn="l" rtl="0">
              <a:spcBef>
                <a:spcPts val="900"/>
              </a:spcBef>
              <a:spcAft>
                <a:spcPts val="0"/>
              </a:spcAft>
              <a:buNone/>
            </a:pPr>
            <a:endParaRPr/>
          </a:p>
        </p:txBody>
      </p:sp>
      <p:sp>
        <p:nvSpPr>
          <p:cNvPr id="161" name="Google Shape;161;gf2300904d3_2_29"/>
          <p:cNvSpPr txBox="1"/>
          <p:nvPr/>
        </p:nvSpPr>
        <p:spPr>
          <a:xfrm>
            <a:off x="3049100" y="3848375"/>
            <a:ext cx="56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2" name="Google Shape;162;gf2300904d3_2_29"/>
          <p:cNvSpPr txBox="1"/>
          <p:nvPr/>
        </p:nvSpPr>
        <p:spPr>
          <a:xfrm>
            <a:off x="1009950" y="700625"/>
            <a:ext cx="112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submit.sh</a:t>
            </a:r>
            <a:endParaRPr/>
          </a:p>
        </p:txBody>
      </p:sp>
      <p:sp>
        <p:nvSpPr>
          <p:cNvPr id="163" name="Google Shape;163;gf2300904d3_2_29"/>
          <p:cNvSpPr/>
          <p:nvPr/>
        </p:nvSpPr>
        <p:spPr>
          <a:xfrm>
            <a:off x="82350" y="1053600"/>
            <a:ext cx="4548900" cy="4750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f2300904d3_2_29"/>
          <p:cNvSpPr txBox="1"/>
          <p:nvPr/>
        </p:nvSpPr>
        <p:spPr>
          <a:xfrm>
            <a:off x="269850" y="1275925"/>
            <a:ext cx="4173900" cy="4162648"/>
          </a:xfrm>
          <a:prstGeom prst="rect">
            <a:avLst/>
          </a:prstGeom>
          <a:noFill/>
          <a:ln>
            <a:noFill/>
          </a:ln>
        </p:spPr>
        <p:txBody>
          <a:bodyPr spcFirstLastPara="1" wrap="square" lIns="91425" tIns="91425" rIns="91425" bIns="91425" anchor="t" anchorCtr="0">
            <a:spAutoFit/>
          </a:bodyPr>
          <a:lstStyle/>
          <a:p>
            <a:pPr marL="0" lvl="0" indent="0" algn="l" rtl="0">
              <a:spcBef>
                <a:spcPts val="900"/>
              </a:spcBef>
              <a:spcAft>
                <a:spcPts val="0"/>
              </a:spcAft>
              <a:buClr>
                <a:schemeClr val="dk1"/>
              </a:buClr>
              <a:buSzPts val="1100"/>
              <a:buFont typeface="Arial"/>
              <a:buNone/>
            </a:pPr>
            <a:r>
              <a:rPr lang="en-US" sz="1600" dirty="0">
                <a:solidFill>
                  <a:schemeClr val="dk1"/>
                </a:solidFill>
              </a:rPr>
              <a:t>    </a:t>
            </a:r>
            <a:endParaRPr sz="1600" dirty="0">
              <a:solidFill>
                <a:schemeClr val="dk1"/>
              </a:solidFill>
            </a:endParaRPr>
          </a:p>
          <a:p>
            <a:pPr marL="0" lvl="0" indent="0" algn="l" rtl="0">
              <a:spcBef>
                <a:spcPts val="900"/>
              </a:spcBef>
              <a:spcAft>
                <a:spcPts val="0"/>
              </a:spcAft>
              <a:buNone/>
            </a:pPr>
            <a:r>
              <a:rPr lang="en-US" sz="1600" dirty="0">
                <a:solidFill>
                  <a:schemeClr val="dk1"/>
                </a:solidFill>
              </a:rPr>
              <a:t>    </a:t>
            </a:r>
            <a:r>
              <a:rPr lang="en-US" sz="1600" dirty="0">
                <a:solidFill>
                  <a:srgbClr val="FF0000"/>
                </a:solidFill>
              </a:rPr>
              <a:t>#!</a:t>
            </a:r>
            <a:r>
              <a:rPr lang="en-US" sz="1600" dirty="0">
                <a:solidFill>
                  <a:schemeClr val="dk1"/>
                </a:solidFill>
              </a:rPr>
              <a:t>/bin/bash</a:t>
            </a:r>
            <a:endParaRPr sz="1600" dirty="0">
              <a:solidFill>
                <a:schemeClr val="dk1"/>
              </a:solidFill>
            </a:endParaRPr>
          </a:p>
          <a:p>
            <a:pPr marL="0" lvl="0" indent="0" algn="l" rtl="0">
              <a:spcBef>
                <a:spcPts val="900"/>
              </a:spcBef>
              <a:spcAft>
                <a:spcPts val="0"/>
              </a:spcAft>
              <a:buNone/>
            </a:pPr>
            <a:endParaRPr sz="1600" dirty="0">
              <a:solidFill>
                <a:srgbClr val="FF00FF"/>
              </a:solidFill>
            </a:endParaRPr>
          </a:p>
          <a:p>
            <a:pPr marL="0" lvl="0" indent="0" algn="l" rtl="0">
              <a:spcBef>
                <a:spcPts val="900"/>
              </a:spcBef>
              <a:spcAft>
                <a:spcPts val="0"/>
              </a:spcAft>
              <a:buClr>
                <a:schemeClr val="dk1"/>
              </a:buClr>
              <a:buSzPts val="1100"/>
              <a:buFont typeface="Arial"/>
              <a:buNone/>
            </a:pPr>
            <a:r>
              <a:rPr lang="en-US" sz="1600" dirty="0">
                <a:solidFill>
                  <a:srgbClr val="FF00FF"/>
                </a:solidFill>
              </a:rPr>
              <a:t>    #SBATCH</a:t>
            </a:r>
            <a:r>
              <a:rPr lang="en-US" sz="1600" dirty="0">
                <a:solidFill>
                  <a:schemeClr val="dk1"/>
                </a:solidFill>
              </a:rPr>
              <a:t> </a:t>
            </a:r>
            <a:r>
              <a:rPr lang="en-US" sz="1600" dirty="0" smtClean="0">
                <a:solidFill>
                  <a:schemeClr val="dk1"/>
                </a:solidFill>
              </a:rPr>
              <a:t>--reservation=workshop_2022</a:t>
            </a:r>
            <a:endParaRPr sz="1600" dirty="0">
              <a:solidFill>
                <a:schemeClr val="dk1"/>
              </a:solidFill>
            </a:endParaRPr>
          </a:p>
          <a:p>
            <a:pPr marL="0" lvl="0" indent="0" algn="l" rtl="0">
              <a:spcBef>
                <a:spcPts val="900"/>
              </a:spcBef>
              <a:spcAft>
                <a:spcPts val="0"/>
              </a:spcAft>
              <a:buClr>
                <a:schemeClr val="dk1"/>
              </a:buClr>
              <a:buSzPts val="1100"/>
              <a:buFont typeface="Arial"/>
              <a:buNone/>
            </a:pPr>
            <a:r>
              <a:rPr lang="en-US" sz="1600" dirty="0">
                <a:solidFill>
                  <a:schemeClr val="dk1"/>
                </a:solidFill>
              </a:rPr>
              <a:t>    </a:t>
            </a:r>
            <a:r>
              <a:rPr lang="en-US" sz="1600" dirty="0">
                <a:solidFill>
                  <a:srgbClr val="FF00FF"/>
                </a:solidFill>
              </a:rPr>
              <a:t>#SBATCH</a:t>
            </a:r>
            <a:r>
              <a:rPr lang="en-US" sz="1600" dirty="0">
                <a:solidFill>
                  <a:schemeClr val="dk1"/>
                </a:solidFill>
              </a:rPr>
              <a:t> --</a:t>
            </a:r>
            <a:r>
              <a:rPr lang="en-US" sz="1600" dirty="0" err="1">
                <a:solidFill>
                  <a:schemeClr val="dk1"/>
                </a:solidFill>
              </a:rPr>
              <a:t>cpus</a:t>
            </a:r>
            <a:r>
              <a:rPr lang="en-US" sz="1600" dirty="0">
                <a:solidFill>
                  <a:schemeClr val="dk1"/>
                </a:solidFill>
              </a:rPr>
              <a:t>-per-task=1  </a:t>
            </a:r>
            <a:endParaRPr sz="1600" dirty="0">
              <a:solidFill>
                <a:schemeClr val="dk1"/>
              </a:solidFill>
            </a:endParaRPr>
          </a:p>
          <a:p>
            <a:pPr marL="0" lvl="0" indent="0" algn="l" rtl="0">
              <a:spcBef>
                <a:spcPts val="900"/>
              </a:spcBef>
              <a:spcAft>
                <a:spcPts val="0"/>
              </a:spcAft>
              <a:buClr>
                <a:schemeClr val="dk1"/>
              </a:buClr>
              <a:buSzPts val="1100"/>
              <a:buFont typeface="Arial"/>
              <a:buNone/>
            </a:pPr>
            <a:r>
              <a:rPr lang="en-US" sz="1600" dirty="0">
                <a:solidFill>
                  <a:schemeClr val="dk1"/>
                </a:solidFill>
              </a:rPr>
              <a:t>    </a:t>
            </a:r>
            <a:r>
              <a:rPr lang="en-US" sz="1600" dirty="0">
                <a:solidFill>
                  <a:srgbClr val="FF00FF"/>
                </a:solidFill>
              </a:rPr>
              <a:t>#SBATCH</a:t>
            </a:r>
            <a:r>
              <a:rPr lang="en-US" sz="1600" dirty="0">
                <a:solidFill>
                  <a:schemeClr val="dk1"/>
                </a:solidFill>
              </a:rPr>
              <a:t> --mem=5G   </a:t>
            </a:r>
            <a:endParaRPr sz="1600" dirty="0">
              <a:solidFill>
                <a:schemeClr val="dk1"/>
              </a:solidFill>
            </a:endParaRPr>
          </a:p>
          <a:p>
            <a:pPr marL="0" lvl="0" indent="0" algn="l" rtl="0">
              <a:spcBef>
                <a:spcPts val="900"/>
              </a:spcBef>
              <a:spcAft>
                <a:spcPts val="0"/>
              </a:spcAft>
              <a:buClr>
                <a:schemeClr val="dk1"/>
              </a:buClr>
              <a:buSzPts val="1100"/>
              <a:buFont typeface="Arial"/>
              <a:buNone/>
            </a:pPr>
            <a:r>
              <a:rPr lang="en-US" sz="1600" dirty="0">
                <a:solidFill>
                  <a:schemeClr val="dk1"/>
                </a:solidFill>
              </a:rPr>
              <a:t>   </a:t>
            </a:r>
            <a:r>
              <a:rPr lang="en-US" sz="1600" dirty="0">
                <a:solidFill>
                  <a:srgbClr val="FF00FF"/>
                </a:solidFill>
              </a:rPr>
              <a:t> #SBATCH</a:t>
            </a:r>
            <a:r>
              <a:rPr lang="en-US" sz="1600" dirty="0">
                <a:solidFill>
                  <a:schemeClr val="dk1"/>
                </a:solidFill>
              </a:rPr>
              <a:t> --time=0-04:00:00     </a:t>
            </a:r>
            <a:endParaRPr sz="1600" dirty="0">
              <a:solidFill>
                <a:schemeClr val="dk1"/>
              </a:solidFill>
            </a:endParaRPr>
          </a:p>
          <a:p>
            <a:pPr marL="0" lvl="0" indent="0" algn="l" rtl="0">
              <a:spcBef>
                <a:spcPts val="900"/>
              </a:spcBef>
              <a:spcAft>
                <a:spcPts val="0"/>
              </a:spcAft>
              <a:buClr>
                <a:schemeClr val="dk1"/>
              </a:buClr>
              <a:buSzPts val="1100"/>
              <a:buFont typeface="Arial"/>
              <a:buNone/>
            </a:pPr>
            <a:r>
              <a:rPr lang="en-US" sz="1600" dirty="0">
                <a:solidFill>
                  <a:schemeClr val="dk1"/>
                </a:solidFill>
              </a:rPr>
              <a:t>    </a:t>
            </a:r>
            <a:r>
              <a:rPr lang="en-US" sz="1600" dirty="0">
                <a:solidFill>
                  <a:srgbClr val="FF00FF"/>
                </a:solidFill>
              </a:rPr>
              <a:t>#SBATCH</a:t>
            </a:r>
            <a:r>
              <a:rPr lang="en-US" sz="1600" dirty="0">
                <a:solidFill>
                  <a:schemeClr val="dk1"/>
                </a:solidFill>
              </a:rPr>
              <a:t> --job-name=</a:t>
            </a:r>
            <a:r>
              <a:rPr lang="en-US" sz="1600" dirty="0" err="1">
                <a:solidFill>
                  <a:schemeClr val="dk1"/>
                </a:solidFill>
              </a:rPr>
              <a:t>basic_test</a:t>
            </a:r>
            <a:r>
              <a:rPr lang="en-US" sz="1600" dirty="0">
                <a:solidFill>
                  <a:schemeClr val="dk1"/>
                </a:solidFill>
              </a:rPr>
              <a:t>    </a:t>
            </a:r>
            <a:endParaRPr sz="1600" dirty="0">
              <a:solidFill>
                <a:schemeClr val="dk1"/>
              </a:solidFill>
            </a:endParaRPr>
          </a:p>
          <a:p>
            <a:pPr marL="0" lvl="0" indent="0" algn="l" rtl="0">
              <a:spcBef>
                <a:spcPts val="900"/>
              </a:spcBef>
              <a:spcAft>
                <a:spcPts val="0"/>
              </a:spcAft>
              <a:buClr>
                <a:schemeClr val="dk1"/>
              </a:buClr>
              <a:buSzPts val="1100"/>
              <a:buFont typeface="Arial"/>
              <a:buNone/>
            </a:pPr>
            <a:r>
              <a:rPr lang="en-US" sz="1600" dirty="0">
                <a:solidFill>
                  <a:schemeClr val="dk1"/>
                </a:solidFill>
              </a:rPr>
              <a:t>    module load python/booth/3.8/3.8.5</a:t>
            </a:r>
            <a:endParaRPr sz="1600" dirty="0">
              <a:solidFill>
                <a:schemeClr val="dk1"/>
              </a:solidFill>
            </a:endParaRPr>
          </a:p>
          <a:p>
            <a:pPr marL="0" lvl="0" indent="0" algn="l" rtl="0">
              <a:spcBef>
                <a:spcPts val="900"/>
              </a:spcBef>
              <a:spcAft>
                <a:spcPts val="0"/>
              </a:spcAft>
              <a:buClr>
                <a:schemeClr val="dk1"/>
              </a:buClr>
              <a:buSzPts val="1100"/>
              <a:buFont typeface="Arial"/>
              <a:buNone/>
            </a:pPr>
            <a:r>
              <a:rPr lang="en-US" sz="1600" dirty="0">
                <a:solidFill>
                  <a:srgbClr val="3D85C6"/>
                </a:solidFill>
              </a:rPr>
              <a:t>    # Run your program </a:t>
            </a:r>
            <a:endParaRPr sz="1600" dirty="0">
              <a:solidFill>
                <a:srgbClr val="3D85C6"/>
              </a:solidFill>
            </a:endParaRPr>
          </a:p>
          <a:p>
            <a:pPr marL="0" lvl="0" indent="0" algn="l" rtl="0">
              <a:spcBef>
                <a:spcPts val="900"/>
              </a:spcBef>
              <a:spcAft>
                <a:spcPts val="0"/>
              </a:spcAft>
              <a:buClr>
                <a:schemeClr val="dk1"/>
              </a:buClr>
              <a:buSzPts val="1100"/>
              <a:buFont typeface="Arial"/>
              <a:buNone/>
            </a:pPr>
            <a:r>
              <a:rPr lang="en-US" sz="1600" dirty="0">
                <a:solidFill>
                  <a:schemeClr val="dk1"/>
                </a:solidFill>
              </a:rPr>
              <a:t>    </a:t>
            </a:r>
            <a:r>
              <a:rPr lang="en-US" sz="1600" dirty="0" err="1">
                <a:solidFill>
                  <a:schemeClr val="dk1"/>
                </a:solidFill>
              </a:rPr>
              <a:t>srun</a:t>
            </a:r>
            <a:r>
              <a:rPr lang="en-US" sz="1600" dirty="0">
                <a:solidFill>
                  <a:schemeClr val="dk1"/>
                </a:solidFill>
              </a:rPr>
              <a:t> python3 hello_world.py </a:t>
            </a:r>
            <a:endParaRPr dirty="0"/>
          </a:p>
        </p:txBody>
      </p:sp>
      <p:sp>
        <p:nvSpPr>
          <p:cNvPr id="165" name="Google Shape;165;gf2300904d3_2_29"/>
          <p:cNvSpPr txBox="1"/>
          <p:nvPr/>
        </p:nvSpPr>
        <p:spPr>
          <a:xfrm>
            <a:off x="4746350" y="1203850"/>
            <a:ext cx="5683800" cy="447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00FF"/>
              </a:solidFill>
            </a:endParaRPr>
          </a:p>
          <a:p>
            <a:pPr marL="0" lvl="0" indent="0" algn="l" rtl="0">
              <a:spcBef>
                <a:spcPts val="900"/>
              </a:spcBef>
              <a:spcAft>
                <a:spcPts val="0"/>
              </a:spcAft>
              <a:buClr>
                <a:schemeClr val="dk1"/>
              </a:buClr>
              <a:buSzPts val="1100"/>
              <a:buFont typeface="Arial"/>
              <a:buNone/>
            </a:pPr>
            <a:r>
              <a:rPr lang="en-US" sz="1600" dirty="0">
                <a:solidFill>
                  <a:srgbClr val="FF0000"/>
                </a:solidFill>
              </a:rPr>
              <a:t>#!</a:t>
            </a:r>
            <a:r>
              <a:rPr lang="en-US" sz="1600" dirty="0">
                <a:solidFill>
                  <a:schemeClr val="dk1"/>
                </a:solidFill>
              </a:rPr>
              <a:t> is a called a shebang and tells the operating</a:t>
            </a:r>
            <a:br>
              <a:rPr lang="en-US" sz="1600" dirty="0">
                <a:solidFill>
                  <a:schemeClr val="dk1"/>
                </a:solidFill>
              </a:rPr>
            </a:br>
            <a:r>
              <a:rPr lang="en-US" sz="1600" dirty="0">
                <a:solidFill>
                  <a:schemeClr val="dk1"/>
                </a:solidFill>
              </a:rPr>
              <a:t> system to use /bin/bash with this script</a:t>
            </a:r>
            <a:endParaRPr dirty="0">
              <a:solidFill>
                <a:srgbClr val="FF00FF"/>
              </a:solidFill>
            </a:endParaRPr>
          </a:p>
          <a:p>
            <a:pPr marL="0" lvl="0" indent="0" algn="l" rtl="0">
              <a:spcBef>
                <a:spcPts val="0"/>
              </a:spcBef>
              <a:spcAft>
                <a:spcPts val="0"/>
              </a:spcAft>
              <a:buNone/>
            </a:pPr>
            <a:endParaRPr dirty="0">
              <a:solidFill>
                <a:srgbClr val="FF00FF"/>
              </a:solidFill>
            </a:endParaRPr>
          </a:p>
          <a:p>
            <a:pPr marL="0" lvl="0" indent="0" algn="l" rtl="0">
              <a:spcBef>
                <a:spcPts val="900"/>
              </a:spcBef>
              <a:spcAft>
                <a:spcPts val="0"/>
              </a:spcAft>
              <a:buClr>
                <a:schemeClr val="dk1"/>
              </a:buClr>
              <a:buSzPts val="1100"/>
              <a:buFont typeface="Arial"/>
              <a:buNone/>
            </a:pPr>
            <a:r>
              <a:rPr lang="en-US" sz="1600" dirty="0">
                <a:solidFill>
                  <a:srgbClr val="3D85C6"/>
                </a:solidFill>
              </a:rPr>
              <a:t># Run your program </a:t>
            </a:r>
            <a:r>
              <a:rPr lang="en-US" sz="1600" dirty="0">
                <a:solidFill>
                  <a:schemeClr val="dk1"/>
                </a:solidFill>
              </a:rPr>
              <a:t>is a comment. Everything</a:t>
            </a:r>
            <a:br>
              <a:rPr lang="en-US" sz="1600" dirty="0">
                <a:solidFill>
                  <a:schemeClr val="dk1"/>
                </a:solidFill>
              </a:rPr>
            </a:br>
            <a:r>
              <a:rPr lang="en-US" sz="1600" dirty="0">
                <a:solidFill>
                  <a:schemeClr val="dk1"/>
                </a:solidFill>
              </a:rPr>
              <a:t>after # is ignored by bash</a:t>
            </a:r>
            <a:endParaRPr dirty="0">
              <a:solidFill>
                <a:srgbClr val="FF00FF"/>
              </a:solidFill>
            </a:endParaRPr>
          </a:p>
          <a:p>
            <a:pPr marL="0" lvl="0" indent="0" algn="l" rtl="0">
              <a:spcBef>
                <a:spcPts val="0"/>
              </a:spcBef>
              <a:spcAft>
                <a:spcPts val="0"/>
              </a:spcAft>
              <a:buNone/>
            </a:pPr>
            <a:endParaRPr dirty="0">
              <a:solidFill>
                <a:srgbClr val="FF00FF"/>
              </a:solidFill>
            </a:endParaRPr>
          </a:p>
          <a:p>
            <a:pPr marL="0" lvl="0" indent="0" algn="l" rtl="0">
              <a:spcBef>
                <a:spcPts val="0"/>
              </a:spcBef>
              <a:spcAft>
                <a:spcPts val="0"/>
              </a:spcAft>
              <a:buNone/>
            </a:pPr>
            <a:r>
              <a:rPr lang="en-US" dirty="0">
                <a:solidFill>
                  <a:srgbClr val="FF00FF"/>
                </a:solidFill>
              </a:rPr>
              <a:t>#SBATCH</a:t>
            </a:r>
            <a:r>
              <a:rPr lang="en-US" dirty="0"/>
              <a:t> </a:t>
            </a:r>
            <a:r>
              <a:rPr lang="en-US" sz="1600" dirty="0"/>
              <a:t>is a </a:t>
            </a:r>
            <a:r>
              <a:rPr lang="en-US" sz="1600" dirty="0" err="1"/>
              <a:t>slurm</a:t>
            </a:r>
            <a:r>
              <a:rPr lang="en-US" sz="1600" dirty="0"/>
              <a:t> directive. To comment out</a:t>
            </a:r>
            <a:br>
              <a:rPr lang="en-US" sz="1600" dirty="0"/>
            </a:br>
            <a:r>
              <a:rPr lang="en-US" sz="1600" dirty="0"/>
              <a:t>directives, break the pattern, e.g.</a:t>
            </a:r>
            <a:endParaRPr sz="1600" dirty="0"/>
          </a:p>
          <a:p>
            <a:pPr marL="0" lvl="0" indent="0" algn="l" rtl="0">
              <a:spcBef>
                <a:spcPts val="0"/>
              </a:spcBef>
              <a:spcAft>
                <a:spcPts val="0"/>
              </a:spcAft>
              <a:buNone/>
            </a:pPr>
            <a:r>
              <a:rPr lang="en-US" sz="1600" dirty="0"/>
              <a:t>##SBATCH</a:t>
            </a:r>
            <a:endParaRPr sz="1600" dirty="0"/>
          </a:p>
          <a:p>
            <a:pPr marL="0" lvl="0" indent="0" algn="l" rtl="0">
              <a:spcBef>
                <a:spcPts val="0"/>
              </a:spcBef>
              <a:spcAft>
                <a:spcPts val="0"/>
              </a:spcAft>
              <a:buNone/>
            </a:pPr>
            <a:r>
              <a:rPr lang="en-US" sz="1600" dirty="0"/>
              <a:t># SBATCH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Submit the job with the command </a:t>
            </a:r>
            <a:endParaRPr sz="1600" dirty="0"/>
          </a:p>
          <a:p>
            <a:pPr marL="0" lvl="0" indent="0" algn="l" rtl="0">
              <a:spcBef>
                <a:spcPts val="0"/>
              </a:spcBef>
              <a:spcAft>
                <a:spcPts val="0"/>
              </a:spcAft>
              <a:buNone/>
            </a:pPr>
            <a:r>
              <a:rPr lang="en-US" sz="1600" dirty="0" err="1"/>
              <a:t>sbatch</a:t>
            </a:r>
            <a:r>
              <a:rPr lang="en-US" sz="1600" dirty="0"/>
              <a:t> submit.sh</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ed0e0c677d_4_16"/>
          <p:cNvSpPr txBox="1">
            <a:spLocks noGrp="1"/>
          </p:cNvSpPr>
          <p:nvPr>
            <p:ph type="title"/>
          </p:nvPr>
        </p:nvSpPr>
        <p:spPr>
          <a:xfrm>
            <a:off x="457200" y="9742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Mercury modules with GUI	</a:t>
            </a:r>
            <a:endParaRPr/>
          </a:p>
        </p:txBody>
      </p:sp>
      <p:sp>
        <p:nvSpPr>
          <p:cNvPr id="172" name="Google Shape;172;ged0e0c677d_4_16"/>
          <p:cNvSpPr txBox="1">
            <a:spLocks noGrp="1"/>
          </p:cNvSpPr>
          <p:nvPr>
            <p:ph type="body" idx="1"/>
          </p:nvPr>
        </p:nvSpPr>
        <p:spPr>
          <a:xfrm>
            <a:off x="457200" y="914375"/>
            <a:ext cx="8229600" cy="4927200"/>
          </a:xfrm>
          <a:prstGeom prst="rect">
            <a:avLst/>
          </a:prstGeom>
        </p:spPr>
        <p:txBody>
          <a:bodyPr spcFirstLastPara="1" wrap="square" lIns="0" tIns="0" rIns="0" bIns="0" anchor="t" anchorCtr="0">
            <a:noAutofit/>
          </a:bodyPr>
          <a:lstStyle/>
          <a:p>
            <a:pPr lvl="0" indent="-342900">
              <a:buSzPts val="1800"/>
              <a:buChar char="●"/>
            </a:pPr>
            <a:r>
              <a:rPr lang="en-US" sz="1800" dirty="0"/>
              <a:t>MATLAB, SAS and Stata can be opened with a Graphic Interface (not recommended</a:t>
            </a:r>
            <a:r>
              <a:rPr lang="en-US" sz="1800" dirty="0" smtClean="0"/>
              <a:t>,</a:t>
            </a:r>
            <a:r>
              <a:rPr lang="en-US" dirty="0"/>
              <a:t> </a:t>
            </a:r>
            <a:r>
              <a:rPr lang="en-US" sz="1800" dirty="0" smtClean="0"/>
              <a:t>pushing </a:t>
            </a:r>
            <a:r>
              <a:rPr lang="en-US" sz="1800" dirty="0"/>
              <a:t>graphics over the network is frustratingly slow</a:t>
            </a:r>
            <a:r>
              <a:rPr lang="en-US" sz="1800" dirty="0" smtClean="0"/>
              <a:t>)</a:t>
            </a:r>
            <a:endParaRPr sz="1800" dirty="0"/>
          </a:p>
          <a:p>
            <a:pPr marL="457200" lvl="0" indent="0" algn="l" rtl="0">
              <a:spcBef>
                <a:spcPts val="900"/>
              </a:spcBef>
              <a:spcAft>
                <a:spcPts val="0"/>
              </a:spcAft>
              <a:buNone/>
            </a:pPr>
            <a:endParaRPr sz="1800" dirty="0"/>
          </a:p>
          <a:p>
            <a:pPr marL="457200" lvl="0" indent="-342900" algn="l" rtl="0">
              <a:spcBef>
                <a:spcPts val="900"/>
              </a:spcBef>
              <a:spcAft>
                <a:spcPts val="0"/>
              </a:spcAft>
              <a:buSzPts val="1800"/>
              <a:buChar char="●"/>
            </a:pPr>
            <a:r>
              <a:rPr lang="en-US" sz="1800" dirty="0"/>
              <a:t>Your machine needs a X11 server (see </a:t>
            </a:r>
            <a:r>
              <a:rPr lang="en-US" sz="1800" u="sng" dirty="0">
                <a:solidFill>
                  <a:schemeClr val="hlink"/>
                </a:solidFill>
                <a:hlinkClick r:id="rId3"/>
              </a:rPr>
              <a:t>https://hpc-docs.chicagobooth.edu/connecting.html</a:t>
            </a:r>
            <a:r>
              <a:rPr lang="en-US" sz="1800" dirty="0"/>
              <a:t>) </a:t>
            </a:r>
            <a:endParaRPr sz="1800" dirty="0"/>
          </a:p>
          <a:p>
            <a:pPr marL="457200" lvl="0" indent="0" algn="l" rtl="0">
              <a:spcBef>
                <a:spcPts val="900"/>
              </a:spcBef>
              <a:spcAft>
                <a:spcPts val="0"/>
              </a:spcAft>
              <a:buNone/>
            </a:pPr>
            <a:endParaRPr sz="1800" dirty="0"/>
          </a:p>
          <a:p>
            <a:pPr marL="457200" lvl="0" indent="-342900" algn="l" rtl="0">
              <a:spcBef>
                <a:spcPts val="900"/>
              </a:spcBef>
              <a:spcAft>
                <a:spcPts val="0"/>
              </a:spcAft>
              <a:buSzPts val="1800"/>
              <a:buChar char="●"/>
            </a:pPr>
            <a:r>
              <a:rPr lang="en-US" sz="1800" dirty="0"/>
              <a:t>Live demo on GPU partition with MATLAB GUI</a:t>
            </a:r>
            <a:endParaRPr sz="1800" dirty="0"/>
          </a:p>
          <a:p>
            <a:pPr marL="0" lvl="0" indent="0" algn="l" rtl="0">
              <a:spcBef>
                <a:spcPts val="0"/>
              </a:spcBef>
              <a:spcAft>
                <a:spcPts val="0"/>
              </a:spcAft>
              <a:buNone/>
            </a:pPr>
            <a:r>
              <a:rPr lang="en-US" sz="1800" dirty="0"/>
              <a:t>	Initiate remote connection to Mercury from your machine</a:t>
            </a:r>
            <a:endParaRPr sz="1800" dirty="0"/>
          </a:p>
          <a:p>
            <a:pPr marL="0" lvl="0" indent="457200" algn="l" rtl="0">
              <a:spcBef>
                <a:spcPts val="0"/>
              </a:spcBef>
              <a:spcAft>
                <a:spcPts val="0"/>
              </a:spcAft>
              <a:buNone/>
            </a:pPr>
            <a:r>
              <a:rPr lang="en-US" sz="1800" dirty="0" err="1">
                <a:highlight>
                  <a:srgbClr val="D9D9D9"/>
                </a:highlight>
                <a:latin typeface="Consolas"/>
                <a:ea typeface="Consolas"/>
                <a:cs typeface="Consolas"/>
                <a:sym typeface="Consolas"/>
              </a:rPr>
              <a:t>ssh</a:t>
            </a:r>
            <a:r>
              <a:rPr lang="en-US" sz="1800" dirty="0">
                <a:highlight>
                  <a:srgbClr val="D9D9D9"/>
                </a:highlight>
                <a:latin typeface="Consolas"/>
                <a:ea typeface="Consolas"/>
                <a:cs typeface="Consolas"/>
                <a:sym typeface="Consolas"/>
              </a:rPr>
              <a:t> &lt;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&gt;@mercury.chicagobooth.edu</a:t>
            </a:r>
            <a:r>
              <a:rPr lang="en-US" sz="1800" dirty="0">
                <a:highlight>
                  <a:srgbClr val="EFEFEF"/>
                </a:highlight>
                <a:latin typeface="Consolas"/>
                <a:ea typeface="Consolas"/>
                <a:cs typeface="Consolas"/>
                <a:sym typeface="Consolas"/>
              </a:rPr>
              <a:t/>
            </a:r>
            <a:br>
              <a:rPr lang="en-US" sz="1800" dirty="0">
                <a:highlight>
                  <a:srgbClr val="EFEFEF"/>
                </a:highlight>
                <a:latin typeface="Consolas"/>
                <a:ea typeface="Consolas"/>
                <a:cs typeface="Consolas"/>
                <a:sym typeface="Consolas"/>
              </a:rPr>
            </a:br>
            <a:endParaRPr sz="1800" dirty="0">
              <a:latin typeface="Consolas"/>
              <a:ea typeface="Consolas"/>
              <a:cs typeface="Consolas"/>
              <a:sym typeface="Consolas"/>
            </a:endParaRPr>
          </a:p>
          <a:p>
            <a:pPr marL="0" lvl="0" indent="0" algn="l" rtl="0">
              <a:spcBef>
                <a:spcPts val="0"/>
              </a:spcBef>
              <a:spcAft>
                <a:spcPts val="0"/>
              </a:spcAft>
              <a:buNone/>
            </a:pPr>
            <a:r>
              <a:rPr lang="en-US" sz="1800" dirty="0"/>
              <a:t>	Start an interactive session on the GPU partition</a:t>
            </a:r>
            <a:endParaRPr sz="1800" dirty="0"/>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fratnasamy@mfe01:~ $ </a:t>
            </a:r>
            <a:r>
              <a:rPr lang="en-US" sz="1800" dirty="0" err="1">
                <a:highlight>
                  <a:srgbClr val="D9D9D9"/>
                </a:highlight>
                <a:latin typeface="Consolas"/>
                <a:ea typeface="Consolas"/>
                <a:cs typeface="Consolas"/>
                <a:sym typeface="Consolas"/>
              </a:rPr>
              <a:t>srun</a:t>
            </a:r>
            <a:r>
              <a:rPr lang="en-US" sz="1800" dirty="0">
                <a:highlight>
                  <a:srgbClr val="D9D9D9"/>
                </a:highlight>
                <a:latin typeface="Consolas"/>
                <a:ea typeface="Consolas"/>
                <a:cs typeface="Consolas"/>
                <a:sym typeface="Consolas"/>
              </a:rPr>
              <a:t> --partition=</a:t>
            </a:r>
            <a:r>
              <a:rPr lang="en-US" sz="1800" dirty="0" err="1">
                <a:highlight>
                  <a:srgbClr val="D9D9D9"/>
                </a:highlight>
                <a:latin typeface="Consolas"/>
                <a:ea typeface="Consolas"/>
                <a:cs typeface="Consolas"/>
                <a:sym typeface="Consolas"/>
              </a:rPr>
              <a:t>gpu</a:t>
            </a:r>
            <a:r>
              <a:rPr lang="en-US" sz="1800" dirty="0">
                <a:highlight>
                  <a:srgbClr val="D9D9D9"/>
                </a:highlight>
                <a:latin typeface="Consolas"/>
                <a:ea typeface="Consolas"/>
                <a:cs typeface="Consolas"/>
                <a:sym typeface="Consolas"/>
              </a:rPr>
              <a:t> --account=workshop --</a:t>
            </a:r>
            <a:r>
              <a:rPr lang="en-US" sz="1800" dirty="0" err="1">
                <a:highlight>
                  <a:srgbClr val="D9D9D9"/>
                </a:highlight>
                <a:latin typeface="Consolas"/>
                <a:ea typeface="Consolas"/>
                <a:cs typeface="Consolas"/>
                <a:sym typeface="Consolas"/>
              </a:rPr>
              <a:t>gres</a:t>
            </a:r>
            <a:r>
              <a:rPr lang="en-US" sz="1800" dirty="0">
                <a:highlight>
                  <a:srgbClr val="D9D9D9"/>
                </a:highlight>
                <a:latin typeface="Consolas"/>
                <a:ea typeface="Consolas"/>
                <a:cs typeface="Consolas"/>
                <a:sym typeface="Consolas"/>
              </a:rPr>
              <a:t>=gpu:1 --</a:t>
            </a:r>
            <a:r>
              <a:rPr lang="en-US" sz="1800" dirty="0" err="1">
                <a:highlight>
                  <a:srgbClr val="D9D9D9"/>
                </a:highlight>
                <a:latin typeface="Consolas"/>
                <a:ea typeface="Consolas"/>
                <a:cs typeface="Consolas"/>
                <a:sym typeface="Consolas"/>
              </a:rPr>
              <a:t>pty</a:t>
            </a:r>
            <a:r>
              <a:rPr lang="en-US" sz="1800" dirty="0">
                <a:highlight>
                  <a:srgbClr val="D9D9D9"/>
                </a:highlight>
                <a:latin typeface="Consolas"/>
                <a:ea typeface="Consolas"/>
                <a:cs typeface="Consolas"/>
                <a:sym typeface="Consolas"/>
              </a:rPr>
              <a:t> bash --login</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fratnasamy@mgpu01:~ $ module load </a:t>
            </a:r>
            <a:r>
              <a:rPr lang="en-US" sz="1800" dirty="0" err="1">
                <a:highlight>
                  <a:srgbClr val="D9D9D9"/>
                </a:highlight>
                <a:latin typeface="Consolas"/>
                <a:ea typeface="Consolas"/>
                <a:cs typeface="Consolas"/>
                <a:sym typeface="Consolas"/>
              </a:rPr>
              <a:t>matlab</a:t>
            </a:r>
            <a:r>
              <a:rPr lang="en-US" sz="1800" dirty="0">
                <a:highlight>
                  <a:srgbClr val="D9D9D9"/>
                </a:highlight>
                <a:latin typeface="Consolas"/>
                <a:ea typeface="Consolas"/>
                <a:cs typeface="Consolas"/>
                <a:sym typeface="Consolas"/>
              </a:rPr>
              <a:t>/R2019b</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US" sz="1800" dirty="0">
                <a:highlight>
                  <a:srgbClr val="D9D9D9"/>
                </a:highlight>
                <a:latin typeface="Consolas"/>
                <a:ea typeface="Consolas"/>
                <a:cs typeface="Consolas"/>
                <a:sym typeface="Consolas"/>
              </a:rPr>
              <a:t>fratnasamy@mgpu01:~ $ </a:t>
            </a:r>
            <a:r>
              <a:rPr lang="en-US" sz="1800" dirty="0" err="1">
                <a:highlight>
                  <a:srgbClr val="D9D9D9"/>
                </a:highlight>
                <a:latin typeface="Consolas"/>
                <a:ea typeface="Consolas"/>
                <a:cs typeface="Consolas"/>
                <a:sym typeface="Consolas"/>
              </a:rPr>
              <a:t>matlab</a:t>
            </a:r>
            <a:endParaRPr sz="1800" dirty="0">
              <a:highlight>
                <a:srgbClr val="D9D9D9"/>
              </a:highlight>
              <a:latin typeface="Consolas"/>
              <a:ea typeface="Consolas"/>
              <a:cs typeface="Consolas"/>
              <a:sym typeface="Consolas"/>
            </a:endParaRPr>
          </a:p>
          <a:p>
            <a:pPr marL="0" lvl="0" indent="0" algn="l" rtl="0">
              <a:spcBef>
                <a:spcPts val="9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f2300904d3_2_63"/>
          <p:cNvSpPr txBox="1">
            <a:spLocks noGrp="1"/>
          </p:cNvSpPr>
          <p:nvPr>
            <p:ph type="title"/>
          </p:nvPr>
        </p:nvSpPr>
        <p:spPr>
          <a:xfrm>
            <a:off x="457200" y="26517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 How to monitor your job</a:t>
            </a:r>
            <a:endParaRPr/>
          </a:p>
        </p:txBody>
      </p:sp>
      <p:sp>
        <p:nvSpPr>
          <p:cNvPr id="179" name="Google Shape;179;gf2300904d3_2_63"/>
          <p:cNvSpPr txBox="1">
            <a:spLocks noGrp="1"/>
          </p:cNvSpPr>
          <p:nvPr>
            <p:ph type="body" idx="1"/>
          </p:nvPr>
        </p:nvSpPr>
        <p:spPr>
          <a:xfrm>
            <a:off x="368400" y="957250"/>
            <a:ext cx="8775600" cy="4835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dirty="0"/>
              <a:t>#1	</a:t>
            </a:r>
            <a:r>
              <a:rPr lang="en-US" sz="1800" dirty="0" err="1"/>
              <a:t>squeue</a:t>
            </a:r>
            <a:r>
              <a:rPr lang="en-US" sz="1800" dirty="0"/>
              <a:t>: list all Running and all Pending jobs (500 max jobs/user in queue)</a:t>
            </a:r>
            <a:endParaRPr sz="1800" dirty="0"/>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fratnasamy@mcn01:~ $ </a:t>
            </a:r>
            <a:r>
              <a:rPr lang="en-US" sz="1800" dirty="0" err="1">
                <a:highlight>
                  <a:srgbClr val="D9D9D9"/>
                </a:highlight>
                <a:latin typeface="Consolas"/>
                <a:ea typeface="Consolas"/>
                <a:cs typeface="Consolas"/>
                <a:sym typeface="Consolas"/>
              </a:rPr>
              <a:t>squeue</a:t>
            </a:r>
            <a:r>
              <a:rPr lang="en-US" sz="1800" dirty="0">
                <a:highlight>
                  <a:srgbClr val="D9D9D9"/>
                </a:highlight>
                <a:latin typeface="Consolas"/>
                <a:ea typeface="Consolas"/>
                <a:cs typeface="Consolas"/>
                <a:sym typeface="Consolas"/>
              </a:rPr>
              <a:t> #Check ST col. for R or PD job</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JOBID   PARTITION     NAME USER      ST   TIME  NODE NODELIST </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6793676  standard SS_10_10 </a:t>
            </a:r>
            <a:r>
              <a:rPr lang="en-US" sz="1800" dirty="0" err="1">
                <a:highlight>
                  <a:srgbClr val="D9D9D9"/>
                </a:highlight>
                <a:latin typeface="Consolas"/>
                <a:ea typeface="Consolas"/>
                <a:cs typeface="Consolas"/>
                <a:sym typeface="Consolas"/>
              </a:rPr>
              <a:t>rpauliks</a:t>
            </a:r>
            <a:r>
              <a:rPr lang="en-US" sz="1800" dirty="0">
                <a:highlight>
                  <a:srgbClr val="D9D9D9"/>
                </a:highlight>
                <a:latin typeface="Consolas"/>
                <a:ea typeface="Consolas"/>
                <a:cs typeface="Consolas"/>
                <a:sym typeface="Consolas"/>
              </a:rPr>
              <a:t>   R    0:09   1   mcn01</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6793675  standard SS_11_10 </a:t>
            </a:r>
            <a:r>
              <a:rPr lang="en-US" sz="1800" dirty="0" err="1">
                <a:highlight>
                  <a:srgbClr val="D9D9D9"/>
                </a:highlight>
                <a:latin typeface="Consolas"/>
                <a:ea typeface="Consolas"/>
                <a:cs typeface="Consolas"/>
                <a:sym typeface="Consolas"/>
              </a:rPr>
              <a:t>vargaslo</a:t>
            </a:r>
            <a:r>
              <a:rPr lang="en-US" sz="1800" dirty="0">
                <a:highlight>
                  <a:srgbClr val="D9D9D9"/>
                </a:highlight>
                <a:latin typeface="Consolas"/>
                <a:ea typeface="Consolas"/>
                <a:cs typeface="Consolas"/>
                <a:sym typeface="Consolas"/>
              </a:rPr>
              <a:t>   R    0:10   1   mcn01</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6793667  </a:t>
            </a:r>
            <a:r>
              <a:rPr lang="en-US" sz="1800" dirty="0" err="1">
                <a:highlight>
                  <a:srgbClr val="D9D9D9"/>
                </a:highlight>
                <a:latin typeface="Consolas"/>
                <a:ea typeface="Consolas"/>
                <a:cs typeface="Consolas"/>
                <a:sym typeface="Consolas"/>
              </a:rPr>
              <a:t>highmem</a:t>
            </a:r>
            <a:r>
              <a:rPr lang="en-US" sz="1800" dirty="0">
                <a:highlight>
                  <a:srgbClr val="D9D9D9"/>
                </a:highlight>
                <a:latin typeface="Consolas"/>
                <a:ea typeface="Consolas"/>
                <a:cs typeface="Consolas"/>
                <a:sym typeface="Consolas"/>
              </a:rPr>
              <a:t>  MDPS_10  </a:t>
            </a:r>
            <a:r>
              <a:rPr lang="en-US" sz="1800" dirty="0" err="1">
                <a:highlight>
                  <a:srgbClr val="D9D9D9"/>
                </a:highlight>
                <a:latin typeface="Consolas"/>
                <a:ea typeface="Consolas"/>
                <a:cs typeface="Consolas"/>
                <a:sym typeface="Consolas"/>
              </a:rPr>
              <a:t>fratnasamy</a:t>
            </a:r>
            <a:r>
              <a:rPr lang="en-US" sz="1800" dirty="0">
                <a:highlight>
                  <a:srgbClr val="D9D9D9"/>
                </a:highlight>
                <a:latin typeface="Consolas"/>
                <a:ea typeface="Consolas"/>
                <a:cs typeface="Consolas"/>
                <a:sym typeface="Consolas"/>
              </a:rPr>
              <a:t> R    0:19   1   mcn01</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r>
              <a:rPr lang="en-US" sz="1800" dirty="0">
                <a:highlight>
                  <a:srgbClr val="D9D9D9"/>
                </a:highlight>
                <a:latin typeface="Consolas"/>
                <a:ea typeface="Consolas"/>
                <a:cs typeface="Consolas"/>
                <a:sym typeface="Consolas"/>
              </a:rPr>
              <a:t>fratnasamy@mcn01:~$ </a:t>
            </a:r>
            <a:r>
              <a:rPr lang="en-US" sz="1800" dirty="0" err="1">
                <a:highlight>
                  <a:srgbClr val="D9D9D9"/>
                </a:highlight>
                <a:latin typeface="Consolas"/>
                <a:ea typeface="Consolas"/>
                <a:cs typeface="Consolas"/>
                <a:sym typeface="Consolas"/>
              </a:rPr>
              <a:t>squeue</a:t>
            </a:r>
            <a:r>
              <a:rPr lang="en-US" sz="1800" dirty="0">
                <a:highlight>
                  <a:srgbClr val="D9D9D9"/>
                </a:highlight>
                <a:latin typeface="Consolas"/>
                <a:ea typeface="Consolas"/>
                <a:cs typeface="Consolas"/>
                <a:sym typeface="Consolas"/>
              </a:rPr>
              <a:t> --user=&lt;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 #list only your jobs</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endParaRPr sz="1800" dirty="0">
              <a:highlight>
                <a:srgbClr val="D9D9D9"/>
              </a:highlight>
              <a:latin typeface="Consolas"/>
              <a:ea typeface="Consolas"/>
              <a:cs typeface="Consolas"/>
              <a:sym typeface="Consolas"/>
            </a:endParaRPr>
          </a:p>
          <a:p>
            <a:pPr marL="0" lvl="0" indent="0" algn="l" rtl="0">
              <a:spcBef>
                <a:spcPts val="0"/>
              </a:spcBef>
              <a:spcAft>
                <a:spcPts val="0"/>
              </a:spcAft>
              <a:buNone/>
            </a:pPr>
            <a:r>
              <a:rPr lang="en-US" sz="1800" dirty="0"/>
              <a:t>	This will help you get your job ID </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None/>
            </a:pPr>
            <a:endParaRPr sz="1800" dirty="0">
              <a:highlight>
                <a:srgbClr val="D9D9D9"/>
              </a:highlight>
              <a:latin typeface="Consolas"/>
              <a:ea typeface="Consolas"/>
              <a:cs typeface="Consolas"/>
              <a:sym typeface="Consolas"/>
            </a:endParaRPr>
          </a:p>
          <a:p>
            <a:pPr marL="0" lvl="0" indent="0" algn="l" rtl="0">
              <a:spcBef>
                <a:spcPts val="0"/>
              </a:spcBef>
              <a:spcAft>
                <a:spcPts val="0"/>
              </a:spcAft>
              <a:buNone/>
            </a:pPr>
            <a:r>
              <a:rPr lang="en-US" sz="1800" dirty="0"/>
              <a:t>#2	</a:t>
            </a:r>
            <a:r>
              <a:rPr lang="en-US" sz="1800" dirty="0" err="1"/>
              <a:t>sacct</a:t>
            </a:r>
            <a:r>
              <a:rPr lang="en-US" sz="1800" dirty="0"/>
              <a:t>: If job is completed, it will not show up in the queue. </a:t>
            </a:r>
            <a:endParaRPr sz="1800" dirty="0">
              <a:solidFill>
                <a:srgbClr val="201F1E"/>
              </a:solidFill>
              <a:highlight>
                <a:srgbClr val="FFFFFF"/>
              </a:highlight>
            </a:endParaRPr>
          </a:p>
          <a:p>
            <a:pPr marL="0" lvl="0" indent="0" algn="l" rtl="0">
              <a:spcBef>
                <a:spcPts val="0"/>
              </a:spcBef>
              <a:spcAft>
                <a:spcPts val="0"/>
              </a:spcAft>
              <a:buNone/>
            </a:pPr>
            <a:r>
              <a:rPr lang="en-US" sz="1800" dirty="0">
                <a:solidFill>
                  <a:srgbClr val="201F1E"/>
                </a:solidFill>
                <a:highlight>
                  <a:srgbClr val="FFFFFF"/>
                </a:highlight>
              </a:rPr>
              <a:t>       </a:t>
            </a:r>
            <a:r>
              <a:rPr lang="en-US" sz="1800" dirty="0">
                <a:highlight>
                  <a:srgbClr val="D9D9D9"/>
                </a:highlight>
                <a:latin typeface="Consolas"/>
                <a:ea typeface="Consolas"/>
                <a:cs typeface="Consolas"/>
                <a:sym typeface="Consolas"/>
              </a:rPr>
              <a:t>fratnasamy@mcn01:~ $ </a:t>
            </a:r>
            <a:r>
              <a:rPr lang="en-US" sz="1800" dirty="0" err="1">
                <a:highlight>
                  <a:srgbClr val="D9D9D9"/>
                </a:highlight>
                <a:latin typeface="Consolas"/>
                <a:ea typeface="Consolas"/>
                <a:cs typeface="Consolas"/>
                <a:sym typeface="Consolas"/>
              </a:rPr>
              <a:t>sacct</a:t>
            </a:r>
            <a:r>
              <a:rPr lang="en-US" sz="1800" dirty="0">
                <a:highlight>
                  <a:srgbClr val="D9D9D9"/>
                </a:highlight>
                <a:latin typeface="Consolas"/>
                <a:ea typeface="Consolas"/>
                <a:cs typeface="Consolas"/>
                <a:sym typeface="Consolas"/>
              </a:rPr>
              <a:t> -j &lt;</a:t>
            </a:r>
            <a:r>
              <a:rPr lang="en-US" sz="1800" dirty="0" err="1">
                <a:highlight>
                  <a:srgbClr val="D9D9D9"/>
                </a:highlight>
                <a:latin typeface="Consolas"/>
                <a:ea typeface="Consolas"/>
                <a:cs typeface="Consolas"/>
                <a:sym typeface="Consolas"/>
              </a:rPr>
              <a:t>jobID</a:t>
            </a:r>
            <a:r>
              <a:rPr lang="en-US" sz="1800" dirty="0">
                <a:highlight>
                  <a:srgbClr val="D9D9D9"/>
                </a:highlight>
                <a:latin typeface="Consolas"/>
                <a:ea typeface="Consolas"/>
                <a:cs typeface="Consolas"/>
                <a:sym typeface="Consolas"/>
              </a:rPr>
              <a:t>&gt; #job info </a:t>
            </a:r>
            <a:endParaRPr sz="1800" dirty="0">
              <a:highlight>
                <a:srgbClr val="D9D9D9"/>
              </a:highlight>
              <a:latin typeface="Consolas"/>
              <a:ea typeface="Consolas"/>
              <a:cs typeface="Consolas"/>
              <a:sym typeface="Consolas"/>
            </a:endParaRPr>
          </a:p>
          <a:p>
            <a:pPr marL="0" lvl="0" indent="0" algn="l" rtl="0">
              <a:spcBef>
                <a:spcPts val="0"/>
              </a:spcBef>
              <a:spcAft>
                <a:spcPts val="0"/>
              </a:spcAft>
              <a:buNone/>
            </a:pPr>
            <a:r>
              <a:rPr lang="en-US" sz="1800" dirty="0">
                <a:solidFill>
                  <a:srgbClr val="201F1E"/>
                </a:solidFill>
                <a:highlight>
                  <a:srgbClr val="FFFFFF"/>
                </a:highlight>
              </a:rPr>
              <a:t>	</a:t>
            </a:r>
            <a:r>
              <a:rPr lang="en-US" sz="1800" dirty="0">
                <a:highlight>
                  <a:srgbClr val="D9D9D9"/>
                </a:highlight>
                <a:latin typeface="Consolas"/>
                <a:ea typeface="Consolas"/>
                <a:cs typeface="Consolas"/>
                <a:sym typeface="Consolas"/>
              </a:rPr>
              <a:t>fratnasamy@mcn01:~$ </a:t>
            </a:r>
            <a:r>
              <a:rPr lang="en-US" sz="1800" dirty="0" err="1">
                <a:highlight>
                  <a:srgbClr val="D9D9D9"/>
                </a:highlight>
                <a:latin typeface="Consolas"/>
                <a:ea typeface="Consolas"/>
                <a:cs typeface="Consolas"/>
                <a:sym typeface="Consolas"/>
              </a:rPr>
              <a:t>sacct</a:t>
            </a:r>
            <a:r>
              <a:rPr lang="en-US" sz="1800" dirty="0">
                <a:highlight>
                  <a:srgbClr val="D9D9D9"/>
                </a:highlight>
                <a:latin typeface="Consolas"/>
                <a:ea typeface="Consolas"/>
                <a:cs typeface="Consolas"/>
                <a:sym typeface="Consolas"/>
              </a:rPr>
              <a:t> --user=&lt;</a:t>
            </a:r>
            <a:r>
              <a:rPr lang="en-US" sz="1800" dirty="0" err="1">
                <a:highlight>
                  <a:srgbClr val="D9D9D9"/>
                </a:highlight>
                <a:latin typeface="Consolas"/>
                <a:ea typeface="Consolas"/>
                <a:cs typeface="Consolas"/>
                <a:sym typeface="Consolas"/>
              </a:rPr>
              <a:t>boothID</a:t>
            </a:r>
            <a:r>
              <a:rPr lang="en-US" sz="1800" dirty="0">
                <a:highlight>
                  <a:srgbClr val="D9D9D9"/>
                </a:highlight>
                <a:latin typeface="Consolas"/>
                <a:ea typeface="Consolas"/>
                <a:cs typeface="Consolas"/>
                <a:sym typeface="Consolas"/>
              </a:rPr>
              <a:t>&gt; --</a:t>
            </a:r>
            <a:r>
              <a:rPr lang="en-US" sz="1800" dirty="0" err="1" smtClean="0">
                <a:highlight>
                  <a:srgbClr val="D9D9D9"/>
                </a:highlight>
                <a:latin typeface="Consolas"/>
                <a:ea typeface="Consolas"/>
                <a:cs typeface="Consolas"/>
                <a:sym typeface="Consolas"/>
              </a:rPr>
              <a:t>starttime</a:t>
            </a:r>
            <a:r>
              <a:rPr lang="en-US" sz="1800" dirty="0" smtClean="0">
                <a:highlight>
                  <a:srgbClr val="D9D9D9"/>
                </a:highlight>
                <a:latin typeface="Consolas"/>
                <a:ea typeface="Consolas"/>
                <a:cs typeface="Consolas"/>
                <a:sym typeface="Consolas"/>
              </a:rPr>
              <a:t>=2022-09-15</a:t>
            </a:r>
            <a:endParaRPr sz="1800" dirty="0">
              <a:highlight>
                <a:srgbClr val="D9D9D9"/>
              </a:highlight>
              <a:latin typeface="Consolas"/>
              <a:ea typeface="Consolas"/>
              <a:cs typeface="Consolas"/>
              <a:sym typeface="Consolas"/>
            </a:endParaRPr>
          </a:p>
          <a:p>
            <a:pPr marL="0" lvl="0" indent="0" algn="l" rtl="0">
              <a:spcBef>
                <a:spcPts val="0"/>
              </a:spcBef>
              <a:spcAft>
                <a:spcPts val="0"/>
              </a:spcAft>
              <a:buNone/>
            </a:pPr>
            <a:r>
              <a:rPr lang="en-US" sz="1800" dirty="0">
                <a:highlight>
                  <a:srgbClr val="D9D9D9"/>
                </a:highlight>
                <a:latin typeface="Consolas"/>
                <a:ea typeface="Consolas"/>
                <a:cs typeface="Consolas"/>
                <a:sym typeface="Consolas"/>
              </a:rPr>
              <a:t>    #This will help you find your </a:t>
            </a:r>
            <a:r>
              <a:rPr lang="en-US" sz="1800" dirty="0" err="1">
                <a:highlight>
                  <a:srgbClr val="D9D9D9"/>
                </a:highlight>
                <a:latin typeface="Consolas"/>
                <a:ea typeface="Consolas"/>
                <a:cs typeface="Consolas"/>
                <a:sym typeface="Consolas"/>
              </a:rPr>
              <a:t>jobID</a:t>
            </a:r>
            <a:endParaRPr sz="1800" dirty="0">
              <a:highlight>
                <a:srgbClr val="D9D9D9"/>
              </a:highlight>
              <a:latin typeface="Consolas"/>
              <a:ea typeface="Consolas"/>
              <a:cs typeface="Consolas"/>
              <a:sym typeface="Consolas"/>
            </a:endParaRPr>
          </a:p>
          <a:p>
            <a:pPr marL="0" lvl="0" indent="0" algn="l" rtl="0">
              <a:spcBef>
                <a:spcPts val="0"/>
              </a:spcBef>
              <a:spcAft>
                <a:spcPts val="0"/>
              </a:spcAft>
              <a:buNone/>
            </a:pPr>
            <a:r>
              <a:rPr lang="en-US" sz="1800" dirty="0">
                <a:highlight>
                  <a:srgbClr val="D9D9D9"/>
                </a:highlight>
                <a:latin typeface="Consolas"/>
                <a:ea typeface="Consolas"/>
                <a:cs typeface="Consolas"/>
                <a:sym typeface="Consolas"/>
              </a:rPr>
              <a:t/>
            </a:r>
            <a:br>
              <a:rPr lang="en-US" sz="1800" dirty="0">
                <a:highlight>
                  <a:srgbClr val="D9D9D9"/>
                </a:highlight>
                <a:latin typeface="Consolas"/>
                <a:ea typeface="Consolas"/>
                <a:cs typeface="Consolas"/>
                <a:sym typeface="Consolas"/>
              </a:rPr>
            </a:br>
            <a:endParaRPr sz="1800" dirty="0">
              <a:solidFill>
                <a:srgbClr val="201F1E"/>
              </a:solidFill>
              <a:highlight>
                <a:srgbClr val="FFFFFF"/>
              </a:highlight>
            </a:endParaRPr>
          </a:p>
          <a:p>
            <a:pPr marL="0" lvl="0" indent="457200" algn="l" rtl="0">
              <a:spcBef>
                <a:spcPts val="0"/>
              </a:spcBef>
              <a:spcAft>
                <a:spcPts val="0"/>
              </a:spcAft>
              <a:buClr>
                <a:schemeClr val="dk1"/>
              </a:buClr>
              <a:buSzPts val="1100"/>
              <a:buFont typeface="Arial"/>
              <a:buNone/>
            </a:pPr>
            <a:endParaRPr sz="1800" dirty="0">
              <a:highlight>
                <a:srgbClr val="D9D9D9"/>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97f3dbb7b0_1_30"/>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Compute Resources</a:t>
            </a:r>
            <a:endParaRPr/>
          </a:p>
        </p:txBody>
      </p:sp>
      <p:pic>
        <p:nvPicPr>
          <p:cNvPr id="46" name="Google Shape;46;g97f3dbb7b0_1_30"/>
          <p:cNvPicPr preferRelativeResize="0"/>
          <p:nvPr/>
        </p:nvPicPr>
        <p:blipFill rotWithShape="1">
          <a:blip r:embed="rId3">
            <a:alphaModFix/>
          </a:blip>
          <a:srcRect/>
          <a:stretch/>
        </p:blipFill>
        <p:spPr>
          <a:xfrm>
            <a:off x="5856704" y="1647923"/>
            <a:ext cx="3052926" cy="2034001"/>
          </a:xfrm>
          <a:prstGeom prst="rect">
            <a:avLst/>
          </a:prstGeom>
          <a:noFill/>
          <a:ln>
            <a:noFill/>
          </a:ln>
        </p:spPr>
      </p:pic>
      <p:sp>
        <p:nvSpPr>
          <p:cNvPr id="47" name="Google Shape;47;g97f3dbb7b0_1_30"/>
          <p:cNvSpPr txBox="1">
            <a:spLocks noGrp="1"/>
          </p:cNvSpPr>
          <p:nvPr>
            <p:ph type="body" idx="1"/>
          </p:nvPr>
        </p:nvSpPr>
        <p:spPr>
          <a:xfrm>
            <a:off x="539825" y="1122300"/>
            <a:ext cx="8229600" cy="4613400"/>
          </a:xfrm>
          <a:prstGeom prst="rect">
            <a:avLst/>
          </a:prstGeom>
          <a:noFill/>
          <a:ln>
            <a:noFill/>
          </a:ln>
        </p:spPr>
        <p:txBody>
          <a:bodyPr spcFirstLastPara="1" wrap="square" lIns="0" tIns="0" rIns="0" bIns="0" anchor="t" anchorCtr="0">
            <a:noAutofit/>
          </a:bodyPr>
          <a:lstStyle/>
          <a:p>
            <a:pPr indent="-342900">
              <a:lnSpc>
                <a:spcPct val="150000"/>
              </a:lnSpc>
              <a:spcBef>
                <a:spcPts val="0"/>
              </a:spcBef>
              <a:buClr>
                <a:schemeClr val="dk1"/>
              </a:buClr>
              <a:buSzPts val="1800"/>
              <a:buFont typeface="Arial"/>
              <a:buChar char="●"/>
            </a:pPr>
            <a:r>
              <a:rPr lang="en-US" sz="1800" dirty="0" smtClean="0"/>
              <a:t>Mercury </a:t>
            </a:r>
            <a:r>
              <a:rPr lang="en-US" sz="1800" dirty="0"/>
              <a:t>High Performance Computing </a:t>
            </a:r>
            <a:r>
              <a:rPr lang="en-US" sz="1800" dirty="0" smtClean="0"/>
              <a:t>Cluster(Booth</a:t>
            </a:r>
            <a:r>
              <a:rPr lang="en-US" sz="1800" dirty="0"/>
              <a:t>)</a:t>
            </a:r>
          </a:p>
          <a:p>
            <a:pPr marL="457200" lvl="0" indent="-342900" algn="l" rtl="0">
              <a:lnSpc>
                <a:spcPct val="150000"/>
              </a:lnSpc>
              <a:spcBef>
                <a:spcPts val="0"/>
              </a:spcBef>
              <a:spcAft>
                <a:spcPts val="0"/>
              </a:spcAft>
              <a:buClr>
                <a:schemeClr val="dk1"/>
              </a:buClr>
              <a:buSzPts val="1800"/>
              <a:buChar char="●"/>
            </a:pPr>
            <a:r>
              <a:rPr lang="en-US" sz="1800" dirty="0" smtClean="0"/>
              <a:t>Booth Cloud server on premise</a:t>
            </a:r>
            <a:endParaRPr sz="1800" dirty="0"/>
          </a:p>
          <a:p>
            <a:pPr marL="914400" lvl="1" indent="-342900" algn="just" rtl="0">
              <a:lnSpc>
                <a:spcPct val="150000"/>
              </a:lnSpc>
              <a:spcBef>
                <a:spcPts val="0"/>
              </a:spcBef>
              <a:spcAft>
                <a:spcPts val="0"/>
              </a:spcAft>
              <a:buClr>
                <a:schemeClr val="dk1"/>
              </a:buClr>
              <a:buSzPts val="1800"/>
              <a:buChar char="○"/>
            </a:pPr>
            <a:r>
              <a:rPr lang="en-US" sz="1800" dirty="0"/>
              <a:t>Virtual machines</a:t>
            </a:r>
            <a:endParaRPr sz="1800" dirty="0"/>
          </a:p>
          <a:p>
            <a:pPr marL="914400" lvl="1" indent="-342900" algn="just" rtl="0">
              <a:lnSpc>
                <a:spcPct val="150000"/>
              </a:lnSpc>
              <a:spcBef>
                <a:spcPts val="0"/>
              </a:spcBef>
              <a:spcAft>
                <a:spcPts val="0"/>
              </a:spcAft>
              <a:buClr>
                <a:schemeClr val="dk1"/>
              </a:buClr>
              <a:buSzPts val="1800"/>
              <a:buChar char="○"/>
            </a:pPr>
            <a:r>
              <a:rPr lang="en-US" sz="1800" dirty="0"/>
              <a:t>Physical servers</a:t>
            </a:r>
            <a:endParaRPr sz="1800" dirty="0"/>
          </a:p>
          <a:p>
            <a:pPr marL="457200" lvl="0" indent="-342900" algn="l" rtl="0">
              <a:lnSpc>
                <a:spcPct val="150000"/>
              </a:lnSpc>
              <a:spcBef>
                <a:spcPts val="0"/>
              </a:spcBef>
              <a:spcAft>
                <a:spcPts val="0"/>
              </a:spcAft>
              <a:buSzPts val="1800"/>
              <a:buChar char="●"/>
            </a:pPr>
            <a:r>
              <a:rPr lang="en-US" sz="1800" dirty="0" smtClean="0"/>
              <a:t>Cloud </a:t>
            </a:r>
            <a:r>
              <a:rPr lang="en-US" sz="1800" dirty="0"/>
              <a:t>Computing (AWS)</a:t>
            </a:r>
            <a:endParaRPr sz="1800" dirty="0"/>
          </a:p>
          <a:p>
            <a:pPr marL="457200" lvl="0" indent="-342900" algn="just" rtl="0">
              <a:lnSpc>
                <a:spcPct val="150000"/>
              </a:lnSpc>
              <a:spcBef>
                <a:spcPts val="0"/>
              </a:spcBef>
              <a:spcAft>
                <a:spcPts val="0"/>
              </a:spcAft>
              <a:buSzPts val="1800"/>
              <a:buChar char="●"/>
            </a:pPr>
            <a:r>
              <a:rPr lang="en-US" sz="1800" dirty="0" err="1"/>
              <a:t>UChicago</a:t>
            </a:r>
            <a:r>
              <a:rPr lang="en-US" sz="1800" dirty="0"/>
              <a:t> (RCC) Midway </a:t>
            </a:r>
            <a:r>
              <a:rPr lang="en-US" sz="1800" dirty="0" smtClean="0"/>
              <a:t>Cluster</a:t>
            </a:r>
            <a:endParaRPr sz="1800" dirty="0"/>
          </a:p>
          <a:p>
            <a:pPr marL="0" lvl="0" indent="0" algn="just" rtl="0">
              <a:lnSpc>
                <a:spcPct val="150000"/>
              </a:lnSpc>
              <a:spcBef>
                <a:spcPts val="0"/>
              </a:spcBef>
              <a:spcAft>
                <a:spcPts val="0"/>
              </a:spcAft>
              <a:buNone/>
            </a:pPr>
            <a:endParaRPr sz="1800" dirty="0"/>
          </a:p>
          <a:p>
            <a:pPr marL="0" lvl="0" indent="0" algn="just" rtl="0">
              <a:lnSpc>
                <a:spcPct val="150000"/>
              </a:lnSpc>
              <a:spcBef>
                <a:spcPts val="0"/>
              </a:spcBef>
              <a:spcAft>
                <a:spcPts val="0"/>
              </a:spcAft>
              <a:buNone/>
            </a:pPr>
            <a:r>
              <a:rPr lang="en-US" sz="1800" dirty="0"/>
              <a:t> We do not troubleshoot  personal devices (computer, laptops, tablets)</a:t>
            </a:r>
            <a:endParaRPr sz="1800" dirty="0"/>
          </a:p>
          <a:p>
            <a:pPr marL="914400" lvl="0" indent="0" algn="l" rtl="0">
              <a:lnSpc>
                <a:spcPct val="150000"/>
              </a:lnSpc>
              <a:spcBef>
                <a:spcPts val="0"/>
              </a:spcBef>
              <a:spcAft>
                <a:spcPts val="0"/>
              </a:spcAft>
              <a:buNone/>
            </a:pPr>
            <a:endParaRPr sz="1800" dirty="0"/>
          </a:p>
          <a:p>
            <a:pPr marL="457200" lvl="0" indent="0" algn="l" rtl="0">
              <a:lnSpc>
                <a:spcPct val="150000"/>
              </a:lnSpc>
              <a:spcBef>
                <a:spcPts val="900"/>
              </a:spcBef>
              <a:spcAft>
                <a:spcPts val="0"/>
              </a:spcAft>
              <a:buSzPts val="140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f2300904d3_2_73"/>
          <p:cNvSpPr txBox="1">
            <a:spLocks noGrp="1"/>
          </p:cNvSpPr>
          <p:nvPr>
            <p:ph type="title"/>
          </p:nvPr>
        </p:nvSpPr>
        <p:spPr>
          <a:xfrm>
            <a:off x="457200" y="26517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Why did my job fail? </a:t>
            </a:r>
            <a:endParaRPr/>
          </a:p>
        </p:txBody>
      </p:sp>
      <p:sp>
        <p:nvSpPr>
          <p:cNvPr id="186" name="Google Shape;186;gf2300904d3_2_73"/>
          <p:cNvSpPr txBox="1">
            <a:spLocks noGrp="1"/>
          </p:cNvSpPr>
          <p:nvPr>
            <p:ph type="body" idx="1"/>
          </p:nvPr>
        </p:nvSpPr>
        <p:spPr>
          <a:xfrm>
            <a:off x="217100" y="1066800"/>
            <a:ext cx="8801700" cy="4883400"/>
          </a:xfrm>
          <a:prstGeom prst="rect">
            <a:avLst/>
          </a:prstGeom>
        </p:spPr>
        <p:txBody>
          <a:bodyPr spcFirstLastPara="1" wrap="square" lIns="0" tIns="0" rIns="0" bIns="0" anchor="t" anchorCtr="0">
            <a:noAutofit/>
          </a:bodyPr>
          <a:lstStyle/>
          <a:p>
            <a:pPr marL="0" lvl="0" indent="0" algn="l" rtl="0">
              <a:spcBef>
                <a:spcPts val="900"/>
              </a:spcBef>
              <a:spcAft>
                <a:spcPts val="0"/>
              </a:spcAft>
              <a:buNone/>
            </a:pPr>
            <a:r>
              <a:rPr lang="en-US" dirty="0"/>
              <a:t>Make sure to review our FAQ section: </a:t>
            </a:r>
            <a:br>
              <a:rPr lang="en-US" dirty="0"/>
            </a:br>
            <a:r>
              <a:rPr lang="en-US" u="sng" dirty="0">
                <a:solidFill>
                  <a:schemeClr val="hlink"/>
                </a:solidFill>
                <a:hlinkClick r:id="rId3"/>
              </a:rPr>
              <a:t>https://hpc-docs.chicagobooth.edu/faq.html</a:t>
            </a:r>
            <a:endParaRPr dirty="0"/>
          </a:p>
          <a:p>
            <a:pPr marL="0" lvl="0" indent="0" algn="l" rtl="0">
              <a:spcBef>
                <a:spcPts val="900"/>
              </a:spcBef>
              <a:spcAft>
                <a:spcPts val="0"/>
              </a:spcAft>
              <a:buNone/>
            </a:pPr>
            <a:endParaRPr dirty="0"/>
          </a:p>
          <a:p>
            <a:pPr marL="457200" lvl="0" indent="-317500" algn="l" rtl="0">
              <a:spcBef>
                <a:spcPts val="900"/>
              </a:spcBef>
              <a:spcAft>
                <a:spcPts val="0"/>
              </a:spcAft>
              <a:buSzPts val="1400"/>
              <a:buChar char="●"/>
            </a:pPr>
            <a:r>
              <a:rPr lang="en-US" dirty="0"/>
              <a:t>Ran out of Memory</a:t>
            </a:r>
            <a:endParaRPr dirty="0"/>
          </a:p>
          <a:p>
            <a:pPr marL="457200" lvl="0" indent="-317500" algn="l" rtl="0">
              <a:spcBef>
                <a:spcPts val="0"/>
              </a:spcBef>
              <a:spcAft>
                <a:spcPts val="0"/>
              </a:spcAft>
              <a:buSzPts val="1400"/>
              <a:buChar char="●"/>
            </a:pPr>
            <a:r>
              <a:rPr lang="en-US" dirty="0"/>
              <a:t>Ran out of Time</a:t>
            </a:r>
            <a:endParaRPr dirty="0"/>
          </a:p>
          <a:p>
            <a:pPr marL="457200" lvl="0" indent="-317500" algn="l" rtl="0">
              <a:spcBef>
                <a:spcPts val="0"/>
              </a:spcBef>
              <a:spcAft>
                <a:spcPts val="0"/>
              </a:spcAft>
              <a:buSzPts val="1400"/>
              <a:buChar char="●"/>
            </a:pPr>
            <a:r>
              <a:rPr lang="en-US" dirty="0"/>
              <a:t>Problem in your submit script</a:t>
            </a:r>
            <a:endParaRPr dirty="0"/>
          </a:p>
          <a:p>
            <a:pPr marL="457200" lvl="0" indent="-317500" algn="l" rtl="0">
              <a:spcBef>
                <a:spcPts val="0"/>
              </a:spcBef>
              <a:spcAft>
                <a:spcPts val="0"/>
              </a:spcAft>
              <a:buSzPts val="1400"/>
              <a:buChar char="●"/>
            </a:pPr>
            <a:r>
              <a:rPr lang="en-US" dirty="0"/>
              <a:t>Problem with your code</a:t>
            </a:r>
            <a:endParaRPr dirty="0"/>
          </a:p>
          <a:p>
            <a:pPr marL="457200" lvl="0" indent="-317500" algn="l" rtl="0">
              <a:spcBef>
                <a:spcPts val="0"/>
              </a:spcBef>
              <a:spcAft>
                <a:spcPts val="0"/>
              </a:spcAft>
              <a:buSzPts val="1400"/>
              <a:buChar char="●"/>
            </a:pPr>
            <a:r>
              <a:rPr lang="en-US" dirty="0"/>
              <a:t>Node failure</a:t>
            </a:r>
            <a:endParaRPr dirty="0"/>
          </a:p>
          <a:p>
            <a:pPr marL="0" lvl="0" indent="0" algn="l" rtl="0">
              <a:spcBef>
                <a:spcPts val="900"/>
              </a:spcBef>
              <a:spcAft>
                <a:spcPts val="0"/>
              </a:spcAft>
              <a:buNone/>
            </a:pPr>
            <a:endParaRPr dirty="0"/>
          </a:p>
          <a:p>
            <a:pPr marL="0" lvl="0" indent="0" algn="l" rtl="0">
              <a:spcBef>
                <a:spcPts val="900"/>
              </a:spcBef>
              <a:spcAft>
                <a:spcPts val="0"/>
              </a:spcAft>
              <a:buNone/>
            </a:pPr>
            <a:r>
              <a:rPr lang="en-US" dirty="0"/>
              <a:t>=&gt; For node failure, please email </a:t>
            </a:r>
            <a:r>
              <a:rPr lang="en-US" dirty="0" smtClean="0"/>
              <a:t>research.support@chicagobooth.edu</a:t>
            </a:r>
            <a:endParaRPr dirty="0"/>
          </a:p>
        </p:txBody>
      </p:sp>
      <p:sp>
        <p:nvSpPr>
          <p:cNvPr id="187" name="Google Shape;187;gf2300904d3_2_73"/>
          <p:cNvSpPr/>
          <p:nvPr/>
        </p:nvSpPr>
        <p:spPr>
          <a:xfrm>
            <a:off x="5121300" y="2259725"/>
            <a:ext cx="473700" cy="1865100"/>
          </a:xfrm>
          <a:prstGeom prst="righ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f2300904d3_2_73"/>
          <p:cNvSpPr txBox="1"/>
          <p:nvPr/>
        </p:nvSpPr>
        <p:spPr>
          <a:xfrm>
            <a:off x="5752825" y="2812275"/>
            <a:ext cx="2979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t>You can fix these</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ed0e0c677d_3_4"/>
          <p:cNvSpPr txBox="1">
            <a:spLocks noGrp="1"/>
          </p:cNvSpPr>
          <p:nvPr>
            <p:ph type="title"/>
          </p:nvPr>
        </p:nvSpPr>
        <p:spPr>
          <a:xfrm>
            <a:off x="457200" y="265176"/>
            <a:ext cx="8229600" cy="64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 Out of memory (oom) errors</a:t>
            </a:r>
            <a:endParaRPr/>
          </a:p>
        </p:txBody>
      </p:sp>
      <p:sp>
        <p:nvSpPr>
          <p:cNvPr id="195" name="Google Shape;195;ged0e0c677d_3_4"/>
          <p:cNvSpPr txBox="1">
            <a:spLocks noGrp="1"/>
          </p:cNvSpPr>
          <p:nvPr>
            <p:ph type="body" idx="1"/>
          </p:nvPr>
        </p:nvSpPr>
        <p:spPr>
          <a:xfrm>
            <a:off x="457199" y="1113575"/>
            <a:ext cx="8229600" cy="4706700"/>
          </a:xfrm>
          <a:prstGeom prst="rect">
            <a:avLst/>
          </a:prstGeom>
          <a:ln w="9525" cap="flat" cmpd="sng">
            <a:solidFill>
              <a:schemeClr val="lt2"/>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dirty="0"/>
              <a:t>Error message:</a:t>
            </a:r>
            <a:endParaRPr sz="1800"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err="1">
                <a:highlight>
                  <a:srgbClr val="D9D9D9"/>
                </a:highlight>
                <a:latin typeface="Consolas"/>
                <a:ea typeface="Consolas"/>
                <a:cs typeface="Consolas"/>
                <a:sym typeface="Consolas"/>
              </a:rPr>
              <a:t>slurmstepd</a:t>
            </a:r>
            <a:r>
              <a:rPr lang="en-US" sz="1800" dirty="0">
                <a:highlight>
                  <a:srgbClr val="D9D9D9"/>
                </a:highlight>
                <a:latin typeface="Consolas"/>
                <a:ea typeface="Consolas"/>
                <a:cs typeface="Consolas"/>
                <a:sym typeface="Consolas"/>
              </a:rPr>
              <a:t>: error: Detected 2 </a:t>
            </a:r>
            <a:r>
              <a:rPr lang="en-US" sz="1800" dirty="0" err="1">
                <a:highlight>
                  <a:srgbClr val="D9D9D9"/>
                </a:highlight>
                <a:latin typeface="Consolas"/>
                <a:ea typeface="Consolas"/>
                <a:cs typeface="Consolas"/>
                <a:sym typeface="Consolas"/>
              </a:rPr>
              <a:t>oom</a:t>
            </a:r>
            <a:r>
              <a:rPr lang="en-US" sz="1800" dirty="0">
                <a:highlight>
                  <a:srgbClr val="D9D9D9"/>
                </a:highlight>
                <a:latin typeface="Consolas"/>
                <a:ea typeface="Consolas"/>
                <a:cs typeface="Consolas"/>
                <a:sym typeface="Consolas"/>
              </a:rPr>
              <a:t>-kill event(s) in </a:t>
            </a:r>
            <a:r>
              <a:rPr lang="en-US" sz="1800" dirty="0" err="1">
                <a:highlight>
                  <a:srgbClr val="D9D9D9"/>
                </a:highlight>
                <a:latin typeface="Consolas"/>
                <a:ea typeface="Consolas"/>
                <a:cs typeface="Consolas"/>
                <a:sym typeface="Consolas"/>
              </a:rPr>
              <a:t>StepId</a:t>
            </a:r>
            <a:r>
              <a:rPr lang="en-US" sz="1800" dirty="0">
                <a:highlight>
                  <a:srgbClr val="D9D9D9"/>
                </a:highlight>
                <a:latin typeface="Consolas"/>
                <a:ea typeface="Consolas"/>
                <a:cs typeface="Consolas"/>
                <a:sym typeface="Consolas"/>
              </a:rPr>
              <a:t>=6795832.0 </a:t>
            </a:r>
            <a:r>
              <a:rPr lang="en-US" sz="1800" dirty="0" err="1">
                <a:highlight>
                  <a:srgbClr val="D9D9D9"/>
                </a:highlight>
                <a:latin typeface="Consolas"/>
                <a:ea typeface="Consolas"/>
                <a:cs typeface="Consolas"/>
                <a:sym typeface="Consolas"/>
              </a:rPr>
              <a:t>cgroup</a:t>
            </a:r>
            <a:r>
              <a:rPr lang="en-US" sz="1800" dirty="0">
                <a:highlight>
                  <a:srgbClr val="D9D9D9"/>
                </a:highlight>
                <a:latin typeface="Consolas"/>
                <a:ea typeface="Consolas"/>
                <a:cs typeface="Consolas"/>
                <a:sym typeface="Consolas"/>
              </a:rPr>
              <a:t>. Some of your processes may have been killed by the </a:t>
            </a:r>
            <a:r>
              <a:rPr lang="en-US" sz="1800" dirty="0" err="1">
                <a:highlight>
                  <a:srgbClr val="D9D9D9"/>
                </a:highlight>
                <a:latin typeface="Consolas"/>
                <a:ea typeface="Consolas"/>
                <a:cs typeface="Consolas"/>
                <a:sym typeface="Consolas"/>
              </a:rPr>
              <a:t>cgroup</a:t>
            </a:r>
            <a:r>
              <a:rPr lang="en-US" sz="1800" dirty="0">
                <a:highlight>
                  <a:srgbClr val="D9D9D9"/>
                </a:highlight>
                <a:latin typeface="Consolas"/>
                <a:ea typeface="Consolas"/>
                <a:cs typeface="Consolas"/>
                <a:sym typeface="Consolas"/>
              </a:rPr>
              <a:t> out-of-memory handler.</a:t>
            </a:r>
            <a:endParaRPr sz="1800"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err="1">
                <a:highlight>
                  <a:srgbClr val="D9D9D9"/>
                </a:highlight>
                <a:latin typeface="Consolas"/>
                <a:ea typeface="Consolas"/>
                <a:cs typeface="Consolas"/>
                <a:sym typeface="Consolas"/>
              </a:rPr>
              <a:t>srun</a:t>
            </a:r>
            <a:r>
              <a:rPr lang="en-US" sz="1800" dirty="0">
                <a:highlight>
                  <a:srgbClr val="D9D9D9"/>
                </a:highlight>
                <a:latin typeface="Consolas"/>
                <a:ea typeface="Consolas"/>
                <a:cs typeface="Consolas"/>
                <a:sym typeface="Consolas"/>
              </a:rPr>
              <a:t>: error: mcn61: task 0: Out Of Memory</a:t>
            </a:r>
            <a:endParaRPr sz="1800" dirty="0">
              <a:highlight>
                <a:srgbClr val="D9D9D9"/>
              </a:highlight>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endParaRPr sz="1800"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t>You probably need to request more memory. But how much more?</a:t>
            </a:r>
            <a:endParaRPr sz="1800" dirty="0"/>
          </a:p>
          <a:p>
            <a:pPr marL="0" lvl="0" indent="0" algn="l" rtl="0">
              <a:spcBef>
                <a:spcPts val="0"/>
              </a:spcBef>
              <a:spcAft>
                <a:spcPts val="0"/>
              </a:spcAft>
              <a:buClr>
                <a:schemeClr val="dk1"/>
              </a:buClr>
              <a:buSzPts val="1100"/>
              <a:buFont typeface="Arial"/>
              <a:buNone/>
            </a:pPr>
            <a:r>
              <a:rPr lang="en-US" sz="1800" dirty="0"/>
              <a:t> Check how much memory your job used:</a:t>
            </a:r>
            <a:endParaRPr sz="1800" dirty="0"/>
          </a:p>
          <a:p>
            <a:pPr marL="0" lvl="0" indent="0" algn="l" rtl="0">
              <a:spcBef>
                <a:spcPts val="0"/>
              </a:spcBef>
              <a:spcAft>
                <a:spcPts val="0"/>
              </a:spcAft>
              <a:buClr>
                <a:schemeClr val="dk1"/>
              </a:buClr>
              <a:buSzPts val="1100"/>
              <a:buFont typeface="Arial"/>
              <a:buNone/>
            </a:pPr>
            <a:r>
              <a:rPr lang="en-US" sz="1800" dirty="0" err="1">
                <a:highlight>
                  <a:srgbClr val="D9D9D9"/>
                </a:highlight>
                <a:latin typeface="Consolas"/>
                <a:ea typeface="Consolas"/>
                <a:cs typeface="Consolas"/>
                <a:sym typeface="Consolas"/>
              </a:rPr>
              <a:t>sacct</a:t>
            </a:r>
            <a:r>
              <a:rPr lang="en-US" sz="1800" dirty="0">
                <a:highlight>
                  <a:srgbClr val="D9D9D9"/>
                </a:highlight>
                <a:latin typeface="Consolas"/>
                <a:ea typeface="Consolas"/>
                <a:cs typeface="Consolas"/>
                <a:sym typeface="Consolas"/>
              </a:rPr>
              <a:t> -a --format="JobID%15,user,JobName%18,Partition,Account,AllocCPUS,State%30,AllocTRES%42,Submit,Start,End,Elapsed,AveCPU,MaxRSS,MaxVMSize" -j &lt;</a:t>
            </a:r>
            <a:r>
              <a:rPr lang="en-US" sz="1800" dirty="0" err="1">
                <a:highlight>
                  <a:srgbClr val="D9D9D9"/>
                </a:highlight>
                <a:latin typeface="Consolas"/>
                <a:ea typeface="Consolas"/>
                <a:cs typeface="Consolas"/>
                <a:sym typeface="Consolas"/>
              </a:rPr>
              <a:t>jobID</a:t>
            </a:r>
            <a:r>
              <a:rPr lang="en-US" sz="1800" dirty="0">
                <a:highlight>
                  <a:srgbClr val="D9D9D9"/>
                </a:highlight>
                <a:latin typeface="Consolas"/>
                <a:ea typeface="Consolas"/>
                <a:cs typeface="Consolas"/>
                <a:sym typeface="Consolas"/>
              </a:rPr>
              <a:t>&gt;  </a:t>
            </a:r>
            <a:endParaRPr sz="1800"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rgbClr val="222222"/>
                </a:solidFill>
                <a:highlight>
                  <a:srgbClr val="FFFFFF"/>
                </a:highlight>
              </a:rPr>
              <a:t>Check the value </a:t>
            </a:r>
            <a:r>
              <a:rPr lang="en-US" sz="1800" dirty="0" err="1">
                <a:solidFill>
                  <a:srgbClr val="222222"/>
                </a:solidFill>
                <a:highlight>
                  <a:srgbClr val="FFFFFF"/>
                </a:highlight>
              </a:rPr>
              <a:t>MaxRSS</a:t>
            </a:r>
            <a:r>
              <a:rPr lang="en-US" sz="1800" dirty="0">
                <a:solidFill>
                  <a:srgbClr val="222222"/>
                </a:solidFill>
                <a:highlight>
                  <a:srgbClr val="FFFFFF"/>
                </a:highlight>
              </a:rPr>
              <a:t>: amount of memory consumed during the running of your job.</a:t>
            </a:r>
            <a:endParaRPr sz="1800"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Research Computing Center (RCC)</a:t>
            </a:r>
            <a:endParaRPr/>
          </a:p>
        </p:txBody>
      </p:sp>
      <p:sp>
        <p:nvSpPr>
          <p:cNvPr id="201" name="Google Shape;201;p11"/>
          <p:cNvSpPr txBox="1">
            <a:spLocks noGrp="1"/>
          </p:cNvSpPr>
          <p:nvPr>
            <p:ph type="body" idx="1"/>
          </p:nvPr>
        </p:nvSpPr>
        <p:spPr>
          <a:xfrm>
            <a:off x="457199" y="1066800"/>
            <a:ext cx="8229600" cy="4706679"/>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0"/>
              </a:spcBef>
              <a:spcAft>
                <a:spcPts val="0"/>
              </a:spcAft>
              <a:buSzPts val="1400"/>
              <a:buNone/>
            </a:pPr>
            <a:r>
              <a:rPr lang="en-US" dirty="0"/>
              <a:t/>
            </a:r>
            <a:br>
              <a:rPr lang="en-US" dirty="0"/>
            </a:br>
            <a:r>
              <a:rPr lang="en-US" dirty="0"/>
              <a:t>	</a:t>
            </a:r>
            <a:r>
              <a:rPr lang="en-US" sz="1800" u="sng" dirty="0">
                <a:solidFill>
                  <a:schemeClr val="hlink"/>
                </a:solidFill>
                <a:hlinkClick r:id="rId3"/>
              </a:rPr>
              <a:t>https://rcc.uchicago.edu</a:t>
            </a:r>
            <a:r>
              <a:rPr lang="en-US" sz="1800" dirty="0"/>
              <a:t/>
            </a:r>
            <a:br>
              <a:rPr lang="en-US" sz="1800" dirty="0"/>
            </a:br>
            <a:r>
              <a:rPr lang="en-US" sz="1800" dirty="0"/>
              <a:t/>
            </a:r>
            <a:br>
              <a:rPr lang="en-US" sz="1800" dirty="0"/>
            </a:br>
            <a:endParaRPr sz="1800" dirty="0"/>
          </a:p>
          <a:p>
            <a:pPr marL="457200" lvl="0" indent="-342900" algn="l" rtl="0">
              <a:lnSpc>
                <a:spcPct val="115000"/>
              </a:lnSpc>
              <a:spcBef>
                <a:spcPts val="900"/>
              </a:spcBef>
              <a:spcAft>
                <a:spcPts val="0"/>
              </a:spcAft>
              <a:buSzPts val="1800"/>
              <a:buChar char="●"/>
            </a:pPr>
            <a:r>
              <a:rPr lang="en-US" sz="1800" dirty="0"/>
              <a:t>Central University department offering high performance computing, data </a:t>
            </a:r>
            <a:r>
              <a:rPr lang="en-US" sz="1800" dirty="0" smtClean="0"/>
              <a:t>visualization, workshops </a:t>
            </a:r>
            <a:r>
              <a:rPr lang="en-US" sz="1800" dirty="0"/>
              <a:t>and consulting services</a:t>
            </a:r>
            <a:br>
              <a:rPr lang="en-US" sz="1800" dirty="0"/>
            </a:br>
            <a:endParaRPr sz="1800" dirty="0"/>
          </a:p>
          <a:p>
            <a:pPr marL="457200" lvl="0" indent="-342900" algn="l" rtl="0">
              <a:lnSpc>
                <a:spcPct val="137137"/>
              </a:lnSpc>
              <a:spcBef>
                <a:spcPts val="0"/>
              </a:spcBef>
              <a:spcAft>
                <a:spcPts val="0"/>
              </a:spcAft>
              <a:buSzPts val="1800"/>
              <a:buChar char="●"/>
            </a:pPr>
            <a:r>
              <a:rPr lang="en-US" sz="2000" dirty="0"/>
              <a:t>Research allocations are granted by faculty committee to PI on a per person basis​</a:t>
            </a:r>
            <a:endParaRPr sz="2000" dirty="0"/>
          </a:p>
          <a:p>
            <a:pPr marL="457200" lvl="0" indent="0" algn="l" rtl="0">
              <a:lnSpc>
                <a:spcPct val="137137"/>
              </a:lnSpc>
              <a:spcBef>
                <a:spcPts val="0"/>
              </a:spcBef>
              <a:spcAft>
                <a:spcPts val="0"/>
              </a:spcAft>
              <a:buNone/>
            </a:pPr>
            <a:endParaRPr sz="2000" dirty="0"/>
          </a:p>
          <a:p>
            <a:pPr marL="457200" lvl="0" indent="-342900" algn="l" rtl="0">
              <a:lnSpc>
                <a:spcPct val="115000"/>
              </a:lnSpc>
              <a:spcBef>
                <a:spcPts val="0"/>
              </a:spcBef>
              <a:spcAft>
                <a:spcPts val="0"/>
              </a:spcAft>
              <a:buSzPts val="1800"/>
              <a:buChar char="●"/>
            </a:pPr>
            <a:r>
              <a:rPr lang="en-US" sz="1800" dirty="0"/>
              <a:t>Booth IT will work with you to determine if this is a suitable option for your research</a:t>
            </a:r>
            <a:endParaRPr sz="1800" dirty="0"/>
          </a:p>
        </p:txBody>
      </p:sp>
      <p:pic>
        <p:nvPicPr>
          <p:cNvPr id="202" name="Google Shape;202;p11"/>
          <p:cNvPicPr preferRelativeResize="0"/>
          <p:nvPr/>
        </p:nvPicPr>
        <p:blipFill rotWithShape="1">
          <a:blip r:embed="rId4">
            <a:alphaModFix/>
          </a:blip>
          <a:srcRect/>
          <a:stretch/>
        </p:blipFill>
        <p:spPr>
          <a:xfrm>
            <a:off x="4573050" y="1219200"/>
            <a:ext cx="2733772" cy="121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7"/>
          <p:cNvPicPr preferRelativeResize="0"/>
          <p:nvPr/>
        </p:nvPicPr>
        <p:blipFill rotWithShape="1">
          <a:blip r:embed="rId3">
            <a:alphaModFix/>
          </a:blip>
          <a:srcRect/>
          <a:stretch/>
        </p:blipFill>
        <p:spPr>
          <a:xfrm>
            <a:off x="903014" y="1084580"/>
            <a:ext cx="7326586" cy="42494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8" descr="PPT-Large-Logo-with-Tag-Pos.png"/>
          <p:cNvPicPr preferRelativeResize="0"/>
          <p:nvPr/>
        </p:nvPicPr>
        <p:blipFill rotWithShape="1">
          <a:blip r:embed="rId3">
            <a:alphaModFix/>
          </a:blip>
          <a:srcRect/>
          <a:stretch/>
        </p:blipFill>
        <p:spPr>
          <a:xfrm>
            <a:off x="457200" y="2289175"/>
            <a:ext cx="8229600" cy="227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g97f3dbb7b0_1_0"/>
          <p:cNvSpPr txBox="1">
            <a:spLocks noGrp="1"/>
          </p:cNvSpPr>
          <p:nvPr>
            <p:ph type="title"/>
          </p:nvPr>
        </p:nvSpPr>
        <p:spPr>
          <a:xfrm>
            <a:off x="457200" y="106351"/>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Resource Comparisons</a:t>
            </a:r>
            <a:endParaRPr/>
          </a:p>
        </p:txBody>
      </p:sp>
      <p:graphicFrame>
        <p:nvGraphicFramePr>
          <p:cNvPr id="54" name="Google Shape;54;g97f3dbb7b0_1_0"/>
          <p:cNvGraphicFramePr/>
          <p:nvPr/>
        </p:nvGraphicFramePr>
        <p:xfrm>
          <a:off x="645625" y="864600"/>
          <a:ext cx="7852750" cy="5007480"/>
        </p:xfrm>
        <a:graphic>
          <a:graphicData uri="http://schemas.openxmlformats.org/drawingml/2006/table">
            <a:tbl>
              <a:tblPr>
                <a:noFill/>
                <a:tableStyleId>{7B1AEAD7-4F63-4216-B656-1BCEB0292661}</a:tableStyleId>
              </a:tblPr>
              <a:tblGrid>
                <a:gridCol w="1881550">
                  <a:extLst>
                    <a:ext uri="{9D8B030D-6E8A-4147-A177-3AD203B41FA5}">
                      <a16:colId xmlns:a16="http://schemas.microsoft.com/office/drawing/2014/main" val="20000"/>
                    </a:ext>
                  </a:extLst>
                </a:gridCol>
                <a:gridCol w="1477475">
                  <a:extLst>
                    <a:ext uri="{9D8B030D-6E8A-4147-A177-3AD203B41FA5}">
                      <a16:colId xmlns:a16="http://schemas.microsoft.com/office/drawing/2014/main" val="20001"/>
                    </a:ext>
                  </a:extLst>
                </a:gridCol>
                <a:gridCol w="1440625">
                  <a:extLst>
                    <a:ext uri="{9D8B030D-6E8A-4147-A177-3AD203B41FA5}">
                      <a16:colId xmlns:a16="http://schemas.microsoft.com/office/drawing/2014/main" val="20002"/>
                    </a:ext>
                  </a:extLst>
                </a:gridCol>
                <a:gridCol w="1526550">
                  <a:extLst>
                    <a:ext uri="{9D8B030D-6E8A-4147-A177-3AD203B41FA5}">
                      <a16:colId xmlns:a16="http://schemas.microsoft.com/office/drawing/2014/main" val="20003"/>
                    </a:ext>
                  </a:extLst>
                </a:gridCol>
                <a:gridCol w="1526550">
                  <a:extLst>
                    <a:ext uri="{9D8B030D-6E8A-4147-A177-3AD203B41FA5}">
                      <a16:colId xmlns:a16="http://schemas.microsoft.com/office/drawing/2014/main" val="20004"/>
                    </a:ext>
                  </a:extLst>
                </a:gridCol>
              </a:tblGrid>
              <a:tr h="5729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Personal Computing</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Faculty</a:t>
                      </a:r>
                      <a:endParaRPr sz="1400" b="1" u="none" strike="noStrike" cap="none"/>
                    </a:p>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Server</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RCC</a:t>
                      </a:r>
                      <a:endParaRPr sz="1400" b="1" u="none" strike="noStrike" cap="none"/>
                    </a:p>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Midway</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000000"/>
                        </a:buClr>
                        <a:buSzPts val="1400"/>
                        <a:buFont typeface="Arial"/>
                        <a:buNone/>
                      </a:pPr>
                      <a:r>
                        <a:rPr lang="en-US" sz="1400" b="1" u="none" strike="noStrike" cap="none">
                          <a:solidFill>
                            <a:schemeClr val="hlink"/>
                          </a:solidFill>
                        </a:rPr>
                        <a:t>Booth</a:t>
                      </a:r>
                      <a:endParaRPr sz="1400" b="1" u="none" strike="noStrike" cap="none">
                        <a:solidFill>
                          <a:schemeClr val="hlink"/>
                        </a:solidFill>
                      </a:endParaRPr>
                    </a:p>
                    <a:p>
                      <a:pPr marL="0" marR="0" lvl="0" indent="0" algn="ctr" rtl="0">
                        <a:lnSpc>
                          <a:spcPct val="90000"/>
                        </a:lnSpc>
                        <a:spcBef>
                          <a:spcPts val="0"/>
                        </a:spcBef>
                        <a:spcAft>
                          <a:spcPts val="0"/>
                        </a:spcAft>
                        <a:buClr>
                          <a:srgbClr val="000000"/>
                        </a:buClr>
                        <a:buSzPts val="1400"/>
                        <a:buFont typeface="Arial"/>
                        <a:buNone/>
                      </a:pPr>
                      <a:r>
                        <a:rPr lang="en-US" sz="1400" b="1" u="none" strike="noStrike" cap="none">
                          <a:solidFill>
                            <a:schemeClr val="hlink"/>
                          </a:solidFill>
                        </a:rPr>
                        <a:t>Mercury</a:t>
                      </a:r>
                      <a:endParaRPr sz="1400" b="1" u="none" strike="noStrike" cap="none">
                        <a:solidFill>
                          <a:srgbClr val="980000"/>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72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Personal control</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72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Backup and security</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X</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2"/>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Scheduled resource sharing</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X</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3"/>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Accessible to all Booth researchers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b="1"/>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X</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4"/>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Requires grant application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extLst>
                  <a:ext uri="{0D108BD9-81ED-4DB2-BD59-A6C34878D82A}">
                    <a16:rowId xmlns:a16="http://schemas.microsoft.com/office/drawing/2014/main" val="10005"/>
                  </a:ext>
                </a:extLst>
              </a:tr>
              <a:tr h="3724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Requires PI approval</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extLst>
                  <a:ext uri="{0D108BD9-81ED-4DB2-BD59-A6C34878D82A}">
                    <a16:rowId xmlns:a16="http://schemas.microsoft.com/office/drawing/2014/main" val="10006"/>
                  </a:ext>
                </a:extLst>
              </a:tr>
              <a:tr h="5729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Automatic mounting of homedir</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X</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1400" b="1" u="none" strike="noStrike" cap="none">
                          <a:solidFill>
                            <a:schemeClr val="hlink"/>
                          </a:solidFill>
                        </a:rPr>
                        <a:t>X</a:t>
                      </a:r>
                      <a:endParaRPr sz="1400" b="1" u="none" strike="noStrike" cap="none"/>
                    </a:p>
                  </a:txBody>
                  <a:tcPr marL="91425" marR="91425" marT="91425" marB="91425"/>
                </a:tc>
                <a:extLst>
                  <a:ext uri="{0D108BD9-81ED-4DB2-BD59-A6C34878D82A}">
                    <a16:rowId xmlns:a16="http://schemas.microsoft.com/office/drawing/2014/main" val="10007"/>
                  </a:ext>
                </a:extLst>
              </a:tr>
              <a:tr h="7710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Scale (annual cpu-hr</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per user)</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 35K</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1"/>
                          </a:solidFill>
                        </a:rPr>
                        <a:t>~ 350K</a:t>
                      </a:r>
                      <a:endParaRPr sz="1400" b="1" u="none" strike="noStrike" cap="none"/>
                    </a:p>
                  </a:txBody>
                  <a:tcPr marL="91425" marR="91425" marT="91425" marB="91425"/>
                </a:tc>
                <a:tc>
                  <a:txBody>
                    <a:bodyPr/>
                    <a:lstStyle/>
                    <a:p>
                      <a:pPr marL="0" lvl="0" indent="0" algn="ctr" rtl="0">
                        <a:lnSpc>
                          <a:spcPct val="115000"/>
                        </a:lnSpc>
                        <a:spcBef>
                          <a:spcPts val="1200"/>
                        </a:spcBef>
                        <a:spcAft>
                          <a:spcPts val="1200"/>
                        </a:spcAft>
                        <a:buClr>
                          <a:schemeClr val="dk1"/>
                        </a:buClr>
                        <a:buSzPts val="1100"/>
                        <a:buFont typeface="Arial"/>
                        <a:buNone/>
                      </a:pPr>
                      <a:r>
                        <a:rPr lang="en-US" b="1">
                          <a:solidFill>
                            <a:schemeClr val="dk1"/>
                          </a:solidFill>
                        </a:rPr>
                        <a:t>Up to 2000K *</a:t>
                      </a:r>
                      <a:r>
                        <a:rPr lang="en-US">
                          <a:solidFill>
                            <a:schemeClr val="dk1"/>
                          </a:solidFill>
                        </a:rPr>
                        <a:t>​</a:t>
                      </a:r>
                      <a:endParaRPr b="1"/>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rPr>
                        <a:t>~ 1000K</a:t>
                      </a:r>
                      <a:endParaRPr sz="1400" b="1" u="none" strike="noStrike" cap="none">
                        <a:solidFill>
                          <a:schemeClr val="hlink"/>
                        </a:solidFill>
                      </a:endParaRPr>
                    </a:p>
                  </a:txBody>
                  <a:tcPr marL="91425" marR="91425" marT="91425" marB="91425"/>
                </a:tc>
                <a:extLst>
                  <a:ext uri="{0D108BD9-81ED-4DB2-BD59-A6C34878D82A}">
                    <a16:rowId xmlns:a16="http://schemas.microsoft.com/office/drawing/2014/main" val="10008"/>
                  </a:ext>
                </a:extLst>
              </a:tr>
            </a:tbl>
          </a:graphicData>
        </a:graphic>
      </p:graphicFrame>
      <p:sp>
        <p:nvSpPr>
          <p:cNvPr id="55" name="Google Shape;55;g97f3dbb7b0_1_0"/>
          <p:cNvSpPr txBox="1"/>
          <p:nvPr/>
        </p:nvSpPr>
        <p:spPr>
          <a:xfrm>
            <a:off x="822250" y="6185275"/>
            <a:ext cx="5729100" cy="82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550">
                <a:solidFill>
                  <a:schemeClr val="dk1"/>
                </a:solidFill>
              </a:rPr>
              <a:t>* through Cluster Partnership Program or special allocation​</a:t>
            </a:r>
            <a:endParaRPr sz="1550">
              <a:solidFill>
                <a:schemeClr val="dk1"/>
              </a:solidFill>
            </a:endParaRPr>
          </a:p>
          <a:p>
            <a:pPr marL="0" lvl="0" indent="0" algn="l" rtl="0">
              <a:spcBef>
                <a:spcPts val="120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Computing Cluster - What is it?</a:t>
            </a:r>
            <a:endParaRPr/>
          </a:p>
        </p:txBody>
      </p:sp>
      <p:sp>
        <p:nvSpPr>
          <p:cNvPr id="62" name="Google Shape;62;p8"/>
          <p:cNvSpPr txBox="1">
            <a:spLocks noGrp="1"/>
          </p:cNvSpPr>
          <p:nvPr>
            <p:ph type="body" idx="1"/>
          </p:nvPr>
        </p:nvSpPr>
        <p:spPr>
          <a:xfrm>
            <a:off x="457200" y="1143000"/>
            <a:ext cx="8229600" cy="4772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en-US" sz="1800" dirty="0"/>
              <a:t>A shared Linux compute cluster that:</a:t>
            </a:r>
            <a:endParaRPr sz="1800" dirty="0"/>
          </a:p>
          <a:p>
            <a:pPr marL="457200" lvl="0" indent="-342900" algn="just" rtl="0">
              <a:lnSpc>
                <a:spcPct val="115000"/>
              </a:lnSpc>
              <a:spcBef>
                <a:spcPts val="900"/>
              </a:spcBef>
              <a:spcAft>
                <a:spcPts val="0"/>
              </a:spcAft>
              <a:buSzPts val="1800"/>
              <a:buChar char="●"/>
            </a:pPr>
            <a:r>
              <a:rPr lang="en-US" sz="1800" dirty="0"/>
              <a:t>Is available to all Booth faculty, staff and students</a:t>
            </a:r>
            <a:endParaRPr sz="1800" dirty="0"/>
          </a:p>
          <a:p>
            <a:pPr marL="457200" lvl="0" indent="-342900" algn="l" rtl="0">
              <a:lnSpc>
                <a:spcPct val="115000"/>
              </a:lnSpc>
              <a:spcBef>
                <a:spcPts val="0"/>
              </a:spcBef>
              <a:spcAft>
                <a:spcPts val="0"/>
              </a:spcAft>
              <a:buSzPts val="1800"/>
              <a:buChar char="●"/>
            </a:pPr>
            <a:r>
              <a:rPr lang="en-US" sz="1800" dirty="0"/>
              <a:t>Is managed by Booth IT</a:t>
            </a:r>
            <a:endParaRPr sz="1800" dirty="0"/>
          </a:p>
          <a:p>
            <a:pPr marL="457200" lvl="0" indent="-342900" algn="l" rtl="0">
              <a:lnSpc>
                <a:spcPct val="115000"/>
              </a:lnSpc>
              <a:spcBef>
                <a:spcPts val="0"/>
              </a:spcBef>
              <a:spcAft>
                <a:spcPts val="0"/>
              </a:spcAft>
              <a:buSzPts val="1800"/>
              <a:buChar char="●"/>
            </a:pPr>
            <a:r>
              <a:rPr lang="en-US" sz="1800" dirty="0"/>
              <a:t>Makes common applications available to its users</a:t>
            </a:r>
            <a:endParaRPr sz="1800" dirty="0"/>
          </a:p>
          <a:p>
            <a:pPr marL="914400" lvl="1" indent="-342900" algn="just" rtl="0">
              <a:lnSpc>
                <a:spcPct val="115000"/>
              </a:lnSpc>
              <a:spcBef>
                <a:spcPts val="0"/>
              </a:spcBef>
              <a:spcAft>
                <a:spcPts val="0"/>
              </a:spcAft>
              <a:buSzPts val="1800"/>
              <a:buChar char="○"/>
            </a:pPr>
            <a:r>
              <a:rPr lang="en-US" sz="1800" dirty="0"/>
              <a:t>e.g. Python, R, </a:t>
            </a:r>
            <a:r>
              <a:rPr lang="en-US" sz="1800" dirty="0" err="1"/>
              <a:t>Matlab</a:t>
            </a:r>
            <a:r>
              <a:rPr lang="en-US" sz="1800" dirty="0"/>
              <a:t>, Stata, </a:t>
            </a:r>
            <a:r>
              <a:rPr lang="en-US" sz="1800" dirty="0" err="1"/>
              <a:t>ampl</a:t>
            </a:r>
            <a:r>
              <a:rPr lang="en-US" sz="1800" dirty="0"/>
              <a:t>, </a:t>
            </a:r>
            <a:r>
              <a:rPr lang="en-US" sz="1800" dirty="0" err="1"/>
              <a:t>knitro</a:t>
            </a:r>
            <a:r>
              <a:rPr lang="en-US" sz="1800" dirty="0"/>
              <a:t>, C++ compilers etc.</a:t>
            </a:r>
            <a:endParaRPr sz="1800" dirty="0"/>
          </a:p>
          <a:p>
            <a:pPr marL="0" lvl="0" indent="0" algn="l" rtl="0">
              <a:lnSpc>
                <a:spcPct val="115000"/>
              </a:lnSpc>
              <a:spcBef>
                <a:spcPts val="900"/>
              </a:spcBef>
              <a:spcAft>
                <a:spcPts val="0"/>
              </a:spcAft>
              <a:buSzPts val="1400"/>
              <a:buNone/>
            </a:pPr>
            <a:r>
              <a:rPr lang="en-US" sz="1800" dirty="0"/>
              <a:t>The cluster is comprised of:</a:t>
            </a:r>
            <a:endParaRPr sz="1800" dirty="0"/>
          </a:p>
          <a:p>
            <a:pPr marL="457200" lvl="0" indent="-342900" algn="l" rtl="0">
              <a:lnSpc>
                <a:spcPct val="115000"/>
              </a:lnSpc>
              <a:spcBef>
                <a:spcPts val="900"/>
              </a:spcBef>
              <a:spcAft>
                <a:spcPts val="0"/>
              </a:spcAft>
              <a:buSzPts val="1800"/>
              <a:buChar char="●"/>
            </a:pPr>
            <a:r>
              <a:rPr lang="en-US" sz="1800" dirty="0" smtClean="0"/>
              <a:t>30 </a:t>
            </a:r>
            <a:r>
              <a:rPr lang="en-US" sz="1800" dirty="0"/>
              <a:t>“standard” nodes (physical servers)</a:t>
            </a:r>
            <a:endParaRPr sz="1800" dirty="0"/>
          </a:p>
          <a:p>
            <a:pPr marL="914400" lvl="1" indent="-342900" algn="just" rtl="0">
              <a:lnSpc>
                <a:spcPct val="115000"/>
              </a:lnSpc>
              <a:spcBef>
                <a:spcPts val="0"/>
              </a:spcBef>
              <a:spcAft>
                <a:spcPts val="0"/>
              </a:spcAft>
              <a:buSzPts val="1800"/>
              <a:buChar char="○"/>
            </a:pPr>
            <a:r>
              <a:rPr lang="en-US" sz="1800" dirty="0"/>
              <a:t>28-64 CPUs per node</a:t>
            </a:r>
            <a:endParaRPr sz="1800" dirty="0"/>
          </a:p>
          <a:p>
            <a:pPr marL="914400" lvl="1" indent="-342900" algn="just" rtl="0">
              <a:lnSpc>
                <a:spcPct val="115000"/>
              </a:lnSpc>
              <a:spcBef>
                <a:spcPts val="0"/>
              </a:spcBef>
              <a:spcAft>
                <a:spcPts val="0"/>
              </a:spcAft>
              <a:buSzPts val="1800"/>
              <a:buChar char="○"/>
            </a:pPr>
            <a:r>
              <a:rPr lang="en-US" sz="1800" dirty="0"/>
              <a:t>≥ 256 GB RAM per node</a:t>
            </a:r>
            <a:endParaRPr sz="1800" dirty="0"/>
          </a:p>
          <a:p>
            <a:pPr marL="457200" lvl="0" indent="-342900" algn="l" rtl="0">
              <a:lnSpc>
                <a:spcPct val="115000"/>
              </a:lnSpc>
              <a:spcBef>
                <a:spcPts val="0"/>
              </a:spcBef>
              <a:spcAft>
                <a:spcPts val="0"/>
              </a:spcAft>
              <a:buSzPts val="1800"/>
              <a:buChar char="●"/>
            </a:pPr>
            <a:r>
              <a:rPr lang="en-US" sz="1800" dirty="0" smtClean="0"/>
              <a:t>4 </a:t>
            </a:r>
            <a:r>
              <a:rPr lang="en-US" sz="1800" dirty="0"/>
              <a:t>high-memory nodes</a:t>
            </a:r>
            <a:endParaRPr sz="1800" dirty="0"/>
          </a:p>
          <a:p>
            <a:pPr marL="914400" lvl="1" indent="-342900" algn="just" rtl="0">
              <a:lnSpc>
                <a:spcPct val="115000"/>
              </a:lnSpc>
              <a:spcBef>
                <a:spcPts val="0"/>
              </a:spcBef>
              <a:spcAft>
                <a:spcPts val="0"/>
              </a:spcAft>
              <a:buSzPts val="1800"/>
              <a:buChar char="○"/>
            </a:pPr>
            <a:r>
              <a:rPr lang="en-US" sz="1800" dirty="0"/>
              <a:t>1 TB RAM per node (500 GB max per user)</a:t>
            </a:r>
            <a:endParaRPr sz="1800" dirty="0"/>
          </a:p>
          <a:p>
            <a:pPr marL="457200" lvl="0" indent="-342900" algn="l" rtl="0">
              <a:lnSpc>
                <a:spcPct val="115000"/>
              </a:lnSpc>
              <a:spcBef>
                <a:spcPts val="0"/>
              </a:spcBef>
              <a:spcAft>
                <a:spcPts val="0"/>
              </a:spcAft>
              <a:buSzPts val="1800"/>
              <a:buChar char="●"/>
            </a:pPr>
            <a:r>
              <a:rPr lang="en-US" sz="1800" dirty="0"/>
              <a:t>2 GPU-equipped nodes</a:t>
            </a:r>
            <a:endParaRPr sz="1800" dirty="0"/>
          </a:p>
          <a:p>
            <a:pPr marL="914400" lvl="1" indent="-342900" algn="just" rtl="0">
              <a:lnSpc>
                <a:spcPct val="115000"/>
              </a:lnSpc>
              <a:spcBef>
                <a:spcPts val="0"/>
              </a:spcBef>
              <a:spcAft>
                <a:spcPts val="0"/>
              </a:spcAft>
              <a:buSzPts val="1800"/>
              <a:buChar char="○"/>
            </a:pPr>
            <a:r>
              <a:rPr lang="en-US" sz="1800" dirty="0"/>
              <a:t>4 NVIDIA K80 logical GPUs per node</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f118c40a90_0_7"/>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None/>
            </a:pPr>
            <a:r>
              <a:rPr lang="en-US"/>
              <a:t>Mercury Cluster – Why use it?</a:t>
            </a:r>
            <a:endParaRPr/>
          </a:p>
        </p:txBody>
      </p:sp>
      <p:sp>
        <p:nvSpPr>
          <p:cNvPr id="68" name="Google Shape;68;gf118c40a90_0_7"/>
          <p:cNvSpPr txBox="1">
            <a:spLocks noGrp="1"/>
          </p:cNvSpPr>
          <p:nvPr>
            <p:ph type="body" idx="1"/>
          </p:nvPr>
        </p:nvSpPr>
        <p:spPr>
          <a:xfrm>
            <a:off x="457200" y="1423625"/>
            <a:ext cx="8229600" cy="3162300"/>
          </a:xfrm>
          <a:prstGeom prst="rect">
            <a:avLst/>
          </a:prstGeom>
          <a:noFill/>
          <a:ln>
            <a:noFill/>
          </a:ln>
        </p:spPr>
        <p:txBody>
          <a:bodyPr spcFirstLastPara="1" wrap="square" lIns="0" tIns="0" rIns="0" bIns="0" anchor="t" anchorCtr="0">
            <a:noAutofit/>
          </a:bodyPr>
          <a:lstStyle/>
          <a:p>
            <a:pPr marL="342900" lvl="0" indent="-304800" algn="l" rtl="0">
              <a:lnSpc>
                <a:spcPct val="150000"/>
              </a:lnSpc>
              <a:spcBef>
                <a:spcPts val="0"/>
              </a:spcBef>
              <a:spcAft>
                <a:spcPts val="0"/>
              </a:spcAft>
              <a:buSzPts val="1800"/>
              <a:buFont typeface="Noto Sans Symbols"/>
              <a:buChar char="●"/>
            </a:pPr>
            <a:r>
              <a:rPr lang="en-US" sz="1800"/>
              <a:t>No up-front cost to gain access to additional compute capacity</a:t>
            </a:r>
            <a:endParaRPr sz="1800"/>
          </a:p>
          <a:p>
            <a:pPr marL="342900" lvl="0" indent="-304800" algn="l" rtl="0">
              <a:lnSpc>
                <a:spcPct val="150000"/>
              </a:lnSpc>
              <a:spcBef>
                <a:spcPts val="900"/>
              </a:spcBef>
              <a:spcAft>
                <a:spcPts val="0"/>
              </a:spcAft>
              <a:buSzPts val="1800"/>
              <a:buFont typeface="Noto Sans Symbols"/>
              <a:buChar char="●"/>
            </a:pPr>
            <a:r>
              <a:rPr lang="en-US" sz="1800"/>
              <a:t>Faster than running jobs on your laptop or desktop</a:t>
            </a:r>
            <a:endParaRPr sz="1800"/>
          </a:p>
          <a:p>
            <a:pPr marL="342900" lvl="0" indent="-304800" algn="l" rtl="0">
              <a:lnSpc>
                <a:spcPct val="150000"/>
              </a:lnSpc>
              <a:spcBef>
                <a:spcPts val="900"/>
              </a:spcBef>
              <a:spcAft>
                <a:spcPts val="0"/>
              </a:spcAft>
              <a:buSzPts val="1800"/>
              <a:buFont typeface="Noto Sans Symbols"/>
              <a:buChar char="●"/>
            </a:pPr>
            <a:r>
              <a:rPr lang="en-US" sz="1800"/>
              <a:t>Run jobs in the background, “fire and forget”, so your local machine isn’t tied up, output is saved in your home or project directory</a:t>
            </a:r>
            <a:endParaRPr sz="1800"/>
          </a:p>
          <a:p>
            <a:pPr marL="342900" lvl="0" indent="-304800" algn="l" rtl="0">
              <a:lnSpc>
                <a:spcPct val="150000"/>
              </a:lnSpc>
              <a:spcBef>
                <a:spcPts val="900"/>
              </a:spcBef>
              <a:spcAft>
                <a:spcPts val="0"/>
              </a:spcAft>
              <a:buSzPts val="1800"/>
              <a:buFont typeface="Noto Sans Symbols"/>
              <a:buChar char="●"/>
            </a:pPr>
            <a:r>
              <a:rPr lang="en-US" sz="1800"/>
              <a:t>All Booth researchers can access it for research projects</a:t>
            </a:r>
            <a:endParaRPr sz="1800"/>
          </a:p>
          <a:p>
            <a:pPr marL="342900" lvl="0" indent="-304800" algn="l" rtl="0">
              <a:lnSpc>
                <a:spcPct val="150000"/>
              </a:lnSpc>
              <a:spcBef>
                <a:spcPts val="900"/>
              </a:spcBef>
              <a:spcAft>
                <a:spcPts val="0"/>
              </a:spcAft>
              <a:buSzPts val="1800"/>
              <a:buFont typeface="Noto Sans Symbols"/>
              <a:buChar char="●"/>
            </a:pPr>
            <a:r>
              <a:rPr lang="en-US" sz="1800"/>
              <a:t>No ongoing software license costs</a:t>
            </a:r>
            <a:endParaRPr sz="2400"/>
          </a:p>
          <a:p>
            <a:pPr marL="0" lvl="0" indent="0" algn="ctr" rtl="0">
              <a:lnSpc>
                <a:spcPct val="150000"/>
              </a:lnSpc>
              <a:spcBef>
                <a:spcPts val="900"/>
              </a:spcBef>
              <a:spcAft>
                <a:spcPts val="0"/>
              </a:spcAft>
              <a:buNone/>
            </a:pPr>
            <a:endParaRPr sz="2400"/>
          </a:p>
        </p:txBody>
      </p:sp>
      <p:pic>
        <p:nvPicPr>
          <p:cNvPr id="69" name="Google Shape;69;gf118c40a90_0_7"/>
          <p:cNvPicPr preferRelativeResize="0"/>
          <p:nvPr/>
        </p:nvPicPr>
        <p:blipFill rotWithShape="1">
          <a:blip r:embed="rId3">
            <a:alphaModFix/>
          </a:blip>
          <a:srcRect t="4462" b="9226"/>
          <a:stretch/>
        </p:blipFill>
        <p:spPr>
          <a:xfrm>
            <a:off x="7391400" y="4038600"/>
            <a:ext cx="1507435" cy="17099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Usage Limits</a:t>
            </a:r>
            <a:endParaRPr/>
          </a:p>
        </p:txBody>
      </p:sp>
      <p:graphicFrame>
        <p:nvGraphicFramePr>
          <p:cNvPr id="76" name="Google Shape;76;p14"/>
          <p:cNvGraphicFramePr/>
          <p:nvPr>
            <p:extLst>
              <p:ext uri="{D42A27DB-BD31-4B8C-83A1-F6EECF244321}">
                <p14:modId xmlns:p14="http://schemas.microsoft.com/office/powerpoint/2010/main" val="3015536521"/>
              </p:ext>
            </p:extLst>
          </p:nvPr>
        </p:nvGraphicFramePr>
        <p:xfrm>
          <a:off x="368179" y="2611579"/>
          <a:ext cx="8439725" cy="2828525"/>
        </p:xfrm>
        <a:graphic>
          <a:graphicData uri="http://schemas.openxmlformats.org/drawingml/2006/table">
            <a:tbl>
              <a:tblPr>
                <a:noFill/>
                <a:tableStyleId>{7B1AEAD7-4F63-4216-B656-1BCEB0292661}</a:tableStyleId>
              </a:tblPr>
              <a:tblGrid>
                <a:gridCol w="1624975">
                  <a:extLst>
                    <a:ext uri="{9D8B030D-6E8A-4147-A177-3AD203B41FA5}">
                      <a16:colId xmlns:a16="http://schemas.microsoft.com/office/drawing/2014/main" val="20000"/>
                    </a:ext>
                  </a:extLst>
                </a:gridCol>
                <a:gridCol w="865825">
                  <a:extLst>
                    <a:ext uri="{9D8B030D-6E8A-4147-A177-3AD203B41FA5}">
                      <a16:colId xmlns:a16="http://schemas.microsoft.com/office/drawing/2014/main" val="20001"/>
                    </a:ext>
                  </a:extLst>
                </a:gridCol>
                <a:gridCol w="1394825">
                  <a:extLst>
                    <a:ext uri="{9D8B030D-6E8A-4147-A177-3AD203B41FA5}">
                      <a16:colId xmlns:a16="http://schemas.microsoft.com/office/drawing/2014/main" val="20002"/>
                    </a:ext>
                  </a:extLst>
                </a:gridCol>
                <a:gridCol w="208250">
                  <a:extLst>
                    <a:ext uri="{9D8B030D-6E8A-4147-A177-3AD203B41FA5}">
                      <a16:colId xmlns:a16="http://schemas.microsoft.com/office/drawing/2014/main" val="20003"/>
                    </a:ext>
                  </a:extLst>
                </a:gridCol>
                <a:gridCol w="2605175">
                  <a:extLst>
                    <a:ext uri="{9D8B030D-6E8A-4147-A177-3AD203B41FA5}">
                      <a16:colId xmlns:a16="http://schemas.microsoft.com/office/drawing/2014/main" val="20004"/>
                    </a:ext>
                  </a:extLst>
                </a:gridCol>
                <a:gridCol w="1740675">
                  <a:extLst>
                    <a:ext uri="{9D8B030D-6E8A-4147-A177-3AD203B41FA5}">
                      <a16:colId xmlns:a16="http://schemas.microsoft.com/office/drawing/2014/main" val="20005"/>
                    </a:ext>
                  </a:extLst>
                </a:gridCol>
              </a:tblGrid>
              <a:tr h="99982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t>--account</a:t>
                      </a:r>
                      <a:endParaRPr sz="1600" b="1"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t>QOS</a:t>
                      </a:r>
                      <a:endParaRPr sz="1600" b="1"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dirty="0"/>
                        <a:t>Concurrent service units</a:t>
                      </a:r>
                      <a:endParaRPr sz="1600" b="1"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dirty="0"/>
                        <a:t>Max submit</a:t>
                      </a:r>
                      <a:endParaRPr sz="1600" b="1"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t>Notes</a:t>
                      </a:r>
                      <a:endParaRPr sz="1600" b="1" u="none" strike="noStrike" cap="none"/>
                    </a:p>
                  </a:txBody>
                  <a:tcPr marL="91425" marR="91425" marT="91425" marB="91425"/>
                </a:tc>
                <a:extLst>
                  <a:ext uri="{0D108BD9-81ED-4DB2-BD59-A6C34878D82A}">
                    <a16:rowId xmlns:a16="http://schemas.microsoft.com/office/drawing/2014/main" val="10000"/>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basic</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clay</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latin typeface="Consolas"/>
                          <a:ea typeface="Consolas"/>
                          <a:cs typeface="Consolas"/>
                          <a:sym typeface="Consolas"/>
                        </a:rPr>
                        <a:t>2</a:t>
                      </a: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10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default</a:t>
                      </a:r>
                      <a:endParaRPr sz="1600" u="none" strike="noStrike" cap="none">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phd</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bronze</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smtClean="0">
                          <a:latin typeface="Consolas"/>
                          <a:ea typeface="Consolas"/>
                          <a:cs typeface="Consolas"/>
                          <a:sym typeface="Consolas"/>
                        </a:rPr>
                        <a:t>300</a:t>
                      </a: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500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pi-&lt;BoothID&gt;</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silver</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smtClean="0">
                          <a:latin typeface="Consolas"/>
                          <a:ea typeface="Consolas"/>
                          <a:cs typeface="Consolas"/>
                          <a:sym typeface="Consolas"/>
                        </a:rPr>
                        <a:t>300</a:t>
                      </a: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500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by request</a:t>
                      </a:r>
                      <a:endParaRPr sz="1600" u="none" strike="noStrike" cap="none">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4571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faculty</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gold</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smtClean="0">
                          <a:latin typeface="Consolas"/>
                          <a:ea typeface="Consolas"/>
                          <a:cs typeface="Consolas"/>
                          <a:sym typeface="Consolas"/>
                        </a:rPr>
                        <a:t>300</a:t>
                      </a: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dirty="0">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Consolas"/>
                          <a:ea typeface="Consolas"/>
                          <a:cs typeface="Consolas"/>
                          <a:sym typeface="Consolas"/>
                        </a:rPr>
                        <a:t>1000</a:t>
                      </a:r>
                      <a:endParaRPr sz="16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bl>
          </a:graphicData>
        </a:graphic>
      </p:graphicFrame>
      <p:sp>
        <p:nvSpPr>
          <p:cNvPr id="77" name="Google Shape;77;p14"/>
          <p:cNvSpPr txBox="1"/>
          <p:nvPr/>
        </p:nvSpPr>
        <p:spPr>
          <a:xfrm>
            <a:off x="368238" y="1066775"/>
            <a:ext cx="8439600" cy="1031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Concurrent limits are in place to ensure fair usage among all researchers</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Job duration limits are in place (7 days for standard job; 30 days for long job)</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No yearly limits or project-based limits (unlike RCC)</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57200" y="265176"/>
            <a:ext cx="8229600" cy="649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Mercury Cluster Documentation</a:t>
            </a:r>
            <a:endParaRPr/>
          </a:p>
        </p:txBody>
      </p:sp>
      <p:sp>
        <p:nvSpPr>
          <p:cNvPr id="83" name="Google Shape;83;p15"/>
          <p:cNvSpPr txBox="1">
            <a:spLocks noGrp="1"/>
          </p:cNvSpPr>
          <p:nvPr>
            <p:ph type="body" idx="1"/>
          </p:nvPr>
        </p:nvSpPr>
        <p:spPr>
          <a:xfrm>
            <a:off x="457199" y="1066800"/>
            <a:ext cx="8229600" cy="4706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endParaRPr sz="1800" dirty="0"/>
          </a:p>
          <a:p>
            <a:pPr marL="457200" lvl="0" indent="-342900" algn="l" rtl="0">
              <a:lnSpc>
                <a:spcPct val="115000"/>
              </a:lnSpc>
              <a:spcBef>
                <a:spcPts val="0"/>
              </a:spcBef>
              <a:spcAft>
                <a:spcPts val="0"/>
              </a:spcAft>
              <a:buSzPts val="1800"/>
              <a:buChar char="●"/>
            </a:pPr>
            <a:r>
              <a:rPr lang="en-US" sz="1800" dirty="0"/>
              <a:t>The Mercury documentation website is your primary resource for learning how to use the cluster</a:t>
            </a:r>
            <a:endParaRPr sz="1800" dirty="0"/>
          </a:p>
          <a:p>
            <a:pPr marL="914400" lvl="1" indent="-342900" algn="l" rtl="0">
              <a:lnSpc>
                <a:spcPct val="115000"/>
              </a:lnSpc>
              <a:spcBef>
                <a:spcPts val="0"/>
              </a:spcBef>
              <a:spcAft>
                <a:spcPts val="0"/>
              </a:spcAft>
              <a:buSzPts val="1800"/>
              <a:buChar char="○"/>
            </a:pPr>
            <a:r>
              <a:rPr lang="en-US" sz="1800" u="sng" dirty="0">
                <a:solidFill>
                  <a:schemeClr val="hlink"/>
                </a:solidFill>
                <a:hlinkClick r:id="rId3"/>
              </a:rPr>
              <a:t>https://hpc-docs.chicagobooth.edu/</a:t>
            </a:r>
            <a:endParaRPr sz="1800" dirty="0"/>
          </a:p>
          <a:p>
            <a:pPr marL="914400" lvl="0" indent="0" algn="l" rtl="0">
              <a:lnSpc>
                <a:spcPct val="115000"/>
              </a:lnSpc>
              <a:spcBef>
                <a:spcPts val="0"/>
              </a:spcBef>
              <a:spcAft>
                <a:spcPts val="0"/>
              </a:spcAft>
              <a:buSzPts val="1400"/>
              <a:buNone/>
            </a:pPr>
            <a:endParaRPr sz="1800" dirty="0"/>
          </a:p>
          <a:p>
            <a:pPr marL="457200" lvl="0" indent="-342900" algn="l" rtl="0">
              <a:lnSpc>
                <a:spcPct val="115000"/>
              </a:lnSpc>
              <a:spcBef>
                <a:spcPts val="0"/>
              </a:spcBef>
              <a:spcAft>
                <a:spcPts val="0"/>
              </a:spcAft>
              <a:buSzPts val="1800"/>
              <a:buChar char="●"/>
            </a:pPr>
            <a:r>
              <a:rPr lang="en-US" sz="1800" dirty="0"/>
              <a:t>The </a:t>
            </a:r>
            <a:r>
              <a:rPr lang="en-US" sz="1800" dirty="0" err="1"/>
              <a:t>SchedMD</a:t>
            </a:r>
            <a:r>
              <a:rPr lang="en-US" sz="1800" dirty="0"/>
              <a:t> documentation website is a great resource for advanced usage of the </a:t>
            </a:r>
            <a:r>
              <a:rPr lang="en-US" sz="1800" dirty="0" err="1"/>
              <a:t>Slurm</a:t>
            </a:r>
            <a:r>
              <a:rPr lang="en-US" sz="1800" dirty="0"/>
              <a:t> scheduler</a:t>
            </a:r>
            <a:endParaRPr sz="1800" dirty="0"/>
          </a:p>
          <a:p>
            <a:pPr marL="914400" lvl="1" indent="-342900" algn="l" rtl="0">
              <a:lnSpc>
                <a:spcPct val="115000"/>
              </a:lnSpc>
              <a:spcBef>
                <a:spcPts val="0"/>
              </a:spcBef>
              <a:spcAft>
                <a:spcPts val="0"/>
              </a:spcAft>
              <a:buSzPts val="1800"/>
              <a:buChar char="○"/>
            </a:pPr>
            <a:r>
              <a:rPr lang="en-US" sz="1800" u="sng" dirty="0">
                <a:solidFill>
                  <a:schemeClr val="hlink"/>
                </a:solidFill>
                <a:hlinkClick r:id="rId4"/>
              </a:rPr>
              <a:t>https://slurm.schedmd.com</a:t>
            </a:r>
            <a:r>
              <a:rPr lang="en-US" sz="1800" dirty="0"/>
              <a:t> </a:t>
            </a:r>
            <a:endParaRPr lang="en-US" sz="1800" dirty="0" smtClean="0"/>
          </a:p>
          <a:p>
            <a:pPr marL="571500" lvl="1" indent="0" algn="l" rtl="0">
              <a:lnSpc>
                <a:spcPct val="115000"/>
              </a:lnSpc>
              <a:spcBef>
                <a:spcPts val="0"/>
              </a:spcBef>
              <a:spcAft>
                <a:spcPts val="0"/>
              </a:spcAft>
              <a:buSzPts val="1800"/>
              <a:buNone/>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Booth Home Directories</a:t>
            </a:r>
            <a:endParaRPr/>
          </a:p>
        </p:txBody>
      </p:sp>
      <p:sp>
        <p:nvSpPr>
          <p:cNvPr id="89" name="Google Shape;89;p9"/>
          <p:cNvSpPr txBox="1">
            <a:spLocks noGrp="1"/>
          </p:cNvSpPr>
          <p:nvPr>
            <p:ph type="body" idx="1"/>
          </p:nvPr>
        </p:nvSpPr>
        <p:spPr>
          <a:xfrm>
            <a:off x="457199" y="1066800"/>
            <a:ext cx="8229600" cy="4706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endParaRPr sz="1800" dirty="0"/>
          </a:p>
          <a:p>
            <a:pPr marL="0" lvl="0" indent="0" algn="l" rtl="0">
              <a:lnSpc>
                <a:spcPct val="115000"/>
              </a:lnSpc>
              <a:spcBef>
                <a:spcPts val="0"/>
              </a:spcBef>
              <a:spcAft>
                <a:spcPts val="0"/>
              </a:spcAft>
              <a:buSzPts val="1400"/>
              <a:buNone/>
            </a:pPr>
            <a:r>
              <a:rPr lang="en-US" sz="1800" dirty="0"/>
              <a:t>Booth researchers are provisioned home directories based on affiliation:</a:t>
            </a:r>
            <a:endParaRPr sz="1800" dirty="0"/>
          </a:p>
          <a:p>
            <a:pPr marL="457200" lvl="0" indent="-342900" algn="l" rtl="0">
              <a:lnSpc>
                <a:spcPct val="115000"/>
              </a:lnSpc>
              <a:spcBef>
                <a:spcPts val="0"/>
              </a:spcBef>
              <a:spcAft>
                <a:spcPts val="0"/>
              </a:spcAft>
              <a:buSzPts val="1800"/>
              <a:buChar char="●"/>
            </a:pPr>
            <a:r>
              <a:rPr lang="en-US" sz="1800" dirty="0"/>
              <a:t>14 GB for Staff (including RPs) and Faculty </a:t>
            </a:r>
            <a:r>
              <a:rPr lang="en-US" sz="1800" dirty="0" smtClean="0"/>
              <a:t>Collaborators</a:t>
            </a:r>
          </a:p>
          <a:p>
            <a:pPr marL="457200" lvl="0" indent="-342900" algn="l" rtl="0">
              <a:lnSpc>
                <a:spcPct val="115000"/>
              </a:lnSpc>
              <a:spcBef>
                <a:spcPts val="0"/>
              </a:spcBef>
              <a:spcAft>
                <a:spcPts val="0"/>
              </a:spcAft>
              <a:buSzPts val="1800"/>
              <a:buChar char="●"/>
            </a:pPr>
            <a:r>
              <a:rPr lang="en-US" sz="1800" dirty="0" smtClean="0"/>
              <a:t>Size can not be increased (use PI project share instead)</a:t>
            </a:r>
            <a:endParaRPr sz="1800" dirty="0"/>
          </a:p>
          <a:p>
            <a:pPr marL="457200" lvl="0" indent="-342900" algn="l" rtl="0">
              <a:lnSpc>
                <a:spcPct val="115000"/>
              </a:lnSpc>
              <a:spcBef>
                <a:spcPts val="0"/>
              </a:spcBef>
              <a:spcAft>
                <a:spcPts val="0"/>
              </a:spcAft>
              <a:buSzPts val="1800"/>
              <a:buChar char="●"/>
            </a:pPr>
            <a:r>
              <a:rPr lang="en-US" sz="1800" dirty="0"/>
              <a:t>Keep an eye on your home directory space. If you submit a job from your home directory filled up, it will not run!</a:t>
            </a:r>
            <a:endParaRPr sz="1800" dirty="0"/>
          </a:p>
          <a:p>
            <a:pPr marL="45720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SzPts val="1400"/>
              <a:buNone/>
            </a:pPr>
            <a:endParaRPr sz="1800" dirty="0"/>
          </a:p>
          <a:p>
            <a:pPr marL="0" lvl="0" indent="0" algn="l" rtl="0">
              <a:lnSpc>
                <a:spcPct val="115000"/>
              </a:lnSpc>
              <a:spcBef>
                <a:spcPts val="900"/>
              </a:spcBef>
              <a:spcAft>
                <a:spcPts val="0"/>
              </a:spcAft>
              <a:buSzPts val="1400"/>
              <a:buNone/>
            </a:pPr>
            <a:r>
              <a:rPr lang="en-US" sz="1800" dirty="0"/>
              <a:t>Your Booth home directory is:</a:t>
            </a:r>
            <a:endParaRPr sz="1800" dirty="0"/>
          </a:p>
          <a:p>
            <a:pPr marL="457200" lvl="0" indent="-342900" algn="l" rtl="0">
              <a:lnSpc>
                <a:spcPct val="115000"/>
              </a:lnSpc>
              <a:spcBef>
                <a:spcPts val="900"/>
              </a:spcBef>
              <a:spcAft>
                <a:spcPts val="0"/>
              </a:spcAft>
              <a:buSzPts val="1800"/>
              <a:buChar char="●"/>
            </a:pPr>
            <a:r>
              <a:rPr lang="en-US" sz="1800" dirty="0"/>
              <a:t>Secured so that ONLY you can access it</a:t>
            </a:r>
            <a:endParaRPr sz="1800" dirty="0"/>
          </a:p>
          <a:p>
            <a:pPr marL="457200" lvl="0" indent="-342900" algn="l" rtl="0">
              <a:lnSpc>
                <a:spcPct val="115000"/>
              </a:lnSpc>
              <a:spcBef>
                <a:spcPts val="0"/>
              </a:spcBef>
              <a:spcAft>
                <a:spcPts val="0"/>
              </a:spcAft>
              <a:buSzPts val="1800"/>
              <a:buChar char="●"/>
            </a:pPr>
            <a:r>
              <a:rPr lang="en-US" sz="1800" dirty="0"/>
              <a:t>Auto-mounted to any Booth Linux resource you access</a:t>
            </a:r>
            <a:endParaRPr sz="1800" dirty="0"/>
          </a:p>
          <a:p>
            <a:pPr marL="457200" lvl="0" indent="-342900" algn="l" rtl="0">
              <a:lnSpc>
                <a:spcPct val="115000"/>
              </a:lnSpc>
              <a:spcBef>
                <a:spcPts val="0"/>
              </a:spcBef>
              <a:spcAft>
                <a:spcPts val="0"/>
              </a:spcAft>
              <a:buSzPts val="1800"/>
              <a:buChar char="●"/>
            </a:pPr>
            <a:r>
              <a:rPr lang="en-US" sz="1800" dirty="0"/>
              <a:t>Automatically backed up (30 days of daily snapshots)</a:t>
            </a:r>
            <a:endParaRPr sz="1800" dirty="0"/>
          </a:p>
          <a:p>
            <a:pPr marL="457200" lvl="0" indent="0" algn="l" rtl="0">
              <a:lnSpc>
                <a:spcPct val="115000"/>
              </a:lnSpc>
              <a:spcBef>
                <a:spcPts val="0"/>
              </a:spcBef>
              <a:spcAft>
                <a:spcPts val="0"/>
              </a:spcAft>
              <a:buNone/>
            </a:pPr>
            <a:endParaRPr sz="1800" dirty="0">
              <a:latin typeface="Calibri"/>
              <a:ea typeface="Calibri"/>
              <a:cs typeface="Calibri"/>
              <a:sym typeface="Calibri"/>
            </a:endParaRP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457200" y="265176"/>
            <a:ext cx="8229600" cy="64922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1400"/>
              <a:buNone/>
            </a:pPr>
            <a:r>
              <a:rPr lang="en-US"/>
              <a:t>Project Shares and Git Version Control</a:t>
            </a:r>
            <a:endParaRPr/>
          </a:p>
        </p:txBody>
      </p:sp>
      <p:sp>
        <p:nvSpPr>
          <p:cNvPr id="95" name="Google Shape;95;p10"/>
          <p:cNvSpPr txBox="1">
            <a:spLocks noGrp="1"/>
          </p:cNvSpPr>
          <p:nvPr>
            <p:ph type="body" idx="1"/>
          </p:nvPr>
        </p:nvSpPr>
        <p:spPr>
          <a:xfrm>
            <a:off x="457199" y="1075663"/>
            <a:ext cx="8229600" cy="4706700"/>
          </a:xfrm>
          <a:prstGeom prst="rect">
            <a:avLst/>
          </a:prstGeom>
          <a:noFill/>
          <a:ln>
            <a:noFill/>
          </a:ln>
        </p:spPr>
        <p:txBody>
          <a:bodyPr spcFirstLastPara="1" wrap="square" lIns="0" tIns="0" rIns="0" bIns="0" anchor="t" anchorCtr="0">
            <a:noAutofit/>
          </a:bodyPr>
          <a:lstStyle/>
          <a:p>
            <a:pPr marL="457200" lvl="0" indent="-342900" algn="l" rtl="0">
              <a:lnSpc>
                <a:spcPct val="100000"/>
              </a:lnSpc>
              <a:spcBef>
                <a:spcPts val="900"/>
              </a:spcBef>
              <a:spcAft>
                <a:spcPts val="0"/>
              </a:spcAft>
              <a:buSzPts val="1800"/>
              <a:buChar char="●"/>
            </a:pPr>
            <a:r>
              <a:rPr lang="en-US" sz="1800" dirty="0"/>
              <a:t>Shared storage space </a:t>
            </a:r>
            <a:r>
              <a:rPr lang="en-US" sz="1800" dirty="0" smtClean="0"/>
              <a:t>(at least 1 TB) designed </a:t>
            </a:r>
            <a:r>
              <a:rPr lang="en-US" sz="1800" dirty="0"/>
              <a:t>for research projects where multiple people need </a:t>
            </a:r>
            <a:r>
              <a:rPr lang="en-US" sz="1800" dirty="0" smtClean="0"/>
              <a:t>access. </a:t>
            </a:r>
            <a:r>
              <a:rPr lang="en-US" sz="1800" dirty="0" smtClean="0"/>
              <a:t>Needs PI or Booth center approval</a:t>
            </a:r>
            <a:r>
              <a:rPr lang="en-US" sz="1800" dirty="0"/>
              <a:t/>
            </a:r>
            <a:br>
              <a:rPr lang="en-US" sz="1800" dirty="0"/>
            </a:br>
            <a:endParaRPr sz="1800" dirty="0"/>
          </a:p>
          <a:p>
            <a:pPr marL="457200" lvl="0" indent="-342900" algn="l" rtl="0">
              <a:lnSpc>
                <a:spcPct val="100000"/>
              </a:lnSpc>
              <a:spcBef>
                <a:spcPts val="0"/>
              </a:spcBef>
              <a:spcAft>
                <a:spcPts val="0"/>
              </a:spcAft>
              <a:buSzPts val="1800"/>
              <a:buChar char="●"/>
            </a:pPr>
            <a:r>
              <a:rPr lang="en-US" sz="1800" dirty="0"/>
              <a:t>Automatic backups (</a:t>
            </a:r>
            <a:r>
              <a:rPr lang="en-US" sz="1800" dirty="0">
                <a:latin typeface="Calibri"/>
                <a:ea typeface="Calibri"/>
                <a:cs typeface="Calibri"/>
                <a:sym typeface="Calibri"/>
              </a:rPr>
              <a:t>cd /project/&lt;</a:t>
            </a:r>
            <a:r>
              <a:rPr lang="en-US" sz="1800" dirty="0" err="1">
                <a:latin typeface="Calibri"/>
                <a:ea typeface="Calibri"/>
                <a:cs typeface="Calibri"/>
                <a:sym typeface="Calibri"/>
              </a:rPr>
              <a:t>project_name</a:t>
            </a:r>
            <a:r>
              <a:rPr lang="en-US" sz="1800" dirty="0">
                <a:latin typeface="Calibri"/>
                <a:ea typeface="Calibri"/>
                <a:cs typeface="Calibri"/>
                <a:sym typeface="Calibri"/>
              </a:rPr>
              <a:t>&gt;/.snapshot</a:t>
            </a:r>
            <a:r>
              <a:rPr lang="en-US" sz="1800" dirty="0"/>
              <a:t>)</a:t>
            </a:r>
            <a:br>
              <a:rPr lang="en-US" sz="1800" dirty="0"/>
            </a:br>
            <a:endParaRPr sz="1800" dirty="0"/>
          </a:p>
          <a:p>
            <a:pPr marL="457200" lvl="0" indent="-342900" algn="l" rtl="0">
              <a:lnSpc>
                <a:spcPct val="100000"/>
              </a:lnSpc>
              <a:spcBef>
                <a:spcPts val="0"/>
              </a:spcBef>
              <a:spcAft>
                <a:spcPts val="0"/>
              </a:spcAft>
              <a:buSzPts val="1800"/>
              <a:buChar char="●"/>
            </a:pPr>
            <a:r>
              <a:rPr lang="en-US" sz="1800" dirty="0"/>
              <a:t>Accessible from Windows, Mac and Linux using Booth credentials</a:t>
            </a:r>
            <a:br>
              <a:rPr lang="en-US" sz="1800" dirty="0"/>
            </a:br>
            <a:endParaRPr sz="1800" dirty="0"/>
          </a:p>
          <a:p>
            <a:pPr marL="457200" lvl="0" indent="-342900" algn="l" rtl="0">
              <a:lnSpc>
                <a:spcPct val="100000"/>
              </a:lnSpc>
              <a:spcBef>
                <a:spcPts val="0"/>
              </a:spcBef>
              <a:spcAft>
                <a:spcPts val="0"/>
              </a:spcAft>
              <a:buSzPts val="1800"/>
              <a:buChar char="●"/>
            </a:pPr>
            <a:r>
              <a:rPr lang="en-US" sz="1800" dirty="0"/>
              <a:t>Enterprise-grade network storage mounted on Mercury</a:t>
            </a:r>
            <a:endParaRPr sz="1800" dirty="0"/>
          </a:p>
          <a:p>
            <a:pPr marL="0" lvl="0" indent="0" algn="l" rtl="0">
              <a:lnSpc>
                <a:spcPct val="100000"/>
              </a:lnSpc>
              <a:spcBef>
                <a:spcPts val="0"/>
              </a:spcBef>
              <a:spcAft>
                <a:spcPts val="0"/>
              </a:spcAft>
              <a:buNone/>
            </a:pPr>
            <a:endParaRPr sz="1800" dirty="0"/>
          </a:p>
          <a:p>
            <a:pPr marL="457200" lvl="0" indent="0" algn="l" rtl="0">
              <a:lnSpc>
                <a:spcPct val="100000"/>
              </a:lnSpc>
              <a:spcBef>
                <a:spcPts val="0"/>
              </a:spcBef>
              <a:spcAft>
                <a:spcPts val="0"/>
              </a:spcAft>
              <a:buNone/>
            </a:pPr>
            <a:endParaRPr sz="1800" dirty="0"/>
          </a:p>
          <a:p>
            <a:pPr marL="457200" lvl="0" indent="-342900" algn="l" rtl="0">
              <a:lnSpc>
                <a:spcPct val="100000"/>
              </a:lnSpc>
              <a:spcBef>
                <a:spcPts val="0"/>
              </a:spcBef>
              <a:spcAft>
                <a:spcPts val="0"/>
              </a:spcAft>
              <a:buSzPts val="1800"/>
              <a:buChar char="●"/>
            </a:pPr>
            <a:r>
              <a:rPr lang="en-US" sz="1800" dirty="0" err="1"/>
              <a:t>Git</a:t>
            </a:r>
            <a:r>
              <a:rPr lang="en-US" sz="1800" dirty="0"/>
              <a:t> repository available to share code among researchers and faculty (accessible via VPN</a:t>
            </a:r>
            <a:r>
              <a:rPr lang="en-US" sz="1800" dirty="0" smtClean="0"/>
              <a:t>). </a:t>
            </a:r>
            <a:r>
              <a:rPr lang="en-US" sz="1800" dirty="0" err="1" smtClean="0"/>
              <a:t>Git</a:t>
            </a:r>
            <a:r>
              <a:rPr lang="en-US" sz="1800" dirty="0" smtClean="0"/>
              <a:t> repo should not have any dataset.</a:t>
            </a:r>
            <a:endParaRPr sz="1800" dirty="0"/>
          </a:p>
          <a:p>
            <a:pPr marL="457200" lvl="0" indent="0" algn="l" rtl="0">
              <a:lnSpc>
                <a:spcPct val="100000"/>
              </a:lnSpc>
              <a:spcBef>
                <a:spcPts val="0"/>
              </a:spcBef>
              <a:spcAft>
                <a:spcPts val="0"/>
              </a:spcAft>
              <a:buNone/>
            </a:pPr>
            <a:r>
              <a:rPr lang="en-US" sz="1800" u="sng" dirty="0">
                <a:solidFill>
                  <a:schemeClr val="hlink"/>
                </a:solidFill>
                <a:hlinkClick r:id="rId3"/>
              </a:rPr>
              <a:t>https://git.chicagobooth.edu</a:t>
            </a:r>
            <a:endParaRPr sz="1800" dirty="0"/>
          </a:p>
          <a:p>
            <a:pPr marL="0" lvl="0" indent="0" algn="l" rtl="0">
              <a:lnSpc>
                <a:spcPct val="100000"/>
              </a:lnSpc>
              <a:spcBef>
                <a:spcPts val="0"/>
              </a:spcBef>
              <a:spcAft>
                <a:spcPts val="0"/>
              </a:spcAft>
              <a:buNone/>
            </a:pPr>
            <a:endParaRPr sz="1800" dirty="0"/>
          </a:p>
          <a:p>
            <a:pPr marL="0" lvl="0" indent="0" algn="l" rtl="0">
              <a:lnSpc>
                <a:spcPct val="100000"/>
              </a:lnSpc>
              <a:spcBef>
                <a:spcPts val="0"/>
              </a:spcBef>
              <a:spcAft>
                <a:spcPts val="0"/>
              </a:spcAft>
              <a:buNone/>
            </a:pPr>
            <a:endParaRPr sz="1800" dirty="0"/>
          </a:p>
          <a:p>
            <a:pPr marL="0" lvl="0" indent="0" algn="l" rtl="0">
              <a:lnSpc>
                <a:spcPct val="100000"/>
              </a:lnSpc>
              <a:spcBef>
                <a:spcPts val="0"/>
              </a:spcBef>
              <a:spcAft>
                <a:spcPts val="0"/>
              </a:spcAft>
              <a:buNone/>
            </a:pPr>
            <a:endParaRPr sz="1800" dirty="0"/>
          </a:p>
        </p:txBody>
      </p:sp>
    </p:spTree>
  </p:cSld>
  <p:clrMapOvr>
    <a:masterClrMapping/>
  </p:clrMapOvr>
</p:sld>
</file>

<file path=ppt/theme/theme1.xml><?xml version="1.0" encoding="utf-8"?>
<a:theme xmlns:a="http://schemas.openxmlformats.org/drawingml/2006/main" name="Blank">
  <a:themeElements>
    <a:clrScheme name="">
      <a:dk1>
        <a:srgbClr val="000000"/>
      </a:dk1>
      <a:lt1>
        <a:srgbClr val="FFFFFF"/>
      </a:lt1>
      <a:dk2>
        <a:srgbClr val="424087"/>
      </a:dk2>
      <a:lt2>
        <a:srgbClr val="969696"/>
      </a:lt2>
      <a:accent1>
        <a:srgbClr val="969696"/>
      </a:accent1>
      <a:accent2>
        <a:srgbClr val="666699"/>
      </a:accent2>
      <a:accent3>
        <a:srgbClr val="FFFFFF"/>
      </a:accent3>
      <a:accent4>
        <a:srgbClr val="000000"/>
      </a:accent4>
      <a:accent5>
        <a:srgbClr val="C9C9C9"/>
      </a:accent5>
      <a:accent6>
        <a:srgbClr val="5C5C8A"/>
      </a:accent6>
      <a:hlink>
        <a:srgbClr val="820009"/>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3080</TotalTime>
  <Words>2034</Words>
  <Application>Microsoft Office PowerPoint</Application>
  <PresentationFormat>On-screen Show (4:3)</PresentationFormat>
  <Paragraphs>355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Noto Sans Symbols</vt:lpstr>
      <vt:lpstr>Blank</vt:lpstr>
      <vt:lpstr>Booth IT  Research Support  </vt:lpstr>
      <vt:lpstr>Compute Resources</vt:lpstr>
      <vt:lpstr>Resource Comparisons</vt:lpstr>
      <vt:lpstr>Mercury Computing Cluster - What is it?</vt:lpstr>
      <vt:lpstr>Mercury Cluster – Why use it?</vt:lpstr>
      <vt:lpstr>Mercury Usage Limits</vt:lpstr>
      <vt:lpstr>Mercury Cluster Documentation</vt:lpstr>
      <vt:lpstr>Booth Home Directories</vt:lpstr>
      <vt:lpstr>Project Shares and Git Version Control</vt:lpstr>
      <vt:lpstr>Lightweight Servers for Prototyping</vt:lpstr>
      <vt:lpstr>Mercury Cluster Architecture</vt:lpstr>
      <vt:lpstr>Mercury Hands-On Demonstration</vt:lpstr>
      <vt:lpstr>Mercury Hands-On Demonstration</vt:lpstr>
      <vt:lpstr> Mercury Hands-On Demonstration</vt:lpstr>
      <vt:lpstr>Mercury Hands-On Demonstration</vt:lpstr>
      <vt:lpstr>PowerPoint Presentation</vt:lpstr>
      <vt:lpstr>PowerPoint Presentation</vt:lpstr>
      <vt:lpstr>Mercury modules with GUI </vt:lpstr>
      <vt:lpstr> How to monitor your job</vt:lpstr>
      <vt:lpstr>Why did my job fail? </vt:lpstr>
      <vt:lpstr> Out of memory (oom) errors</vt:lpstr>
      <vt:lpstr>Research Computing Center (RCC)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Booth IT  Research Computing Technology </dc:title>
  <dc:creator>Pauliks, Ray</dc:creator>
  <cp:lastModifiedBy>Ratnasamy, Fritz</cp:lastModifiedBy>
  <cp:revision>14</cp:revision>
  <dcterms:modified xsi:type="dcterms:W3CDTF">2022-09-15T02:17:31Z</dcterms:modified>
</cp:coreProperties>
</file>