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6985000" cy="92837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jMjGZROV71UV9qLkXrfkle9nQx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0EA3FC-7FA4-4F2A-89B1-3F1D4FD49F73}">
  <a:tblStyle styleId="{1E0EA3FC-7FA4-4F2A-89B1-3F1D4FD49F7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56050" y="0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7157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18563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>
            <p:ph idx="1" type="body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" name="Google Shape;35;p1:notes"/>
          <p:cNvSpPr/>
          <p:nvPr>
            <p:ph idx="2" type="sldImg"/>
          </p:nvPr>
        </p:nvSpPr>
        <p:spPr>
          <a:xfrm>
            <a:off x="117157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:notes"/>
          <p:cNvSpPr txBox="1"/>
          <p:nvPr>
            <p:ph idx="1" type="body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2:notes"/>
          <p:cNvSpPr/>
          <p:nvPr>
            <p:ph idx="2" type="sldImg"/>
          </p:nvPr>
        </p:nvSpPr>
        <p:spPr>
          <a:xfrm>
            <a:off x="117157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:notes"/>
          <p:cNvSpPr txBox="1"/>
          <p:nvPr>
            <p:ph idx="1" type="body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13:notes"/>
          <p:cNvSpPr/>
          <p:nvPr>
            <p:ph idx="2" type="sldImg"/>
          </p:nvPr>
        </p:nvSpPr>
        <p:spPr>
          <a:xfrm>
            <a:off x="117157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118c40a90_0_48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f118c40a90_0_48:notes"/>
          <p:cNvSpPr/>
          <p:nvPr>
            <p:ph idx="2" type="sldImg"/>
          </p:nvPr>
        </p:nvSpPr>
        <p:spPr>
          <a:xfrm>
            <a:off x="117157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2300904d3_0_6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f2300904d3_0_6:notes"/>
          <p:cNvSpPr/>
          <p:nvPr>
            <p:ph idx="2" type="sldImg"/>
          </p:nvPr>
        </p:nvSpPr>
        <p:spPr>
          <a:xfrm>
            <a:off x="117157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d0e0c677d_4_7:notes"/>
          <p:cNvSpPr/>
          <p:nvPr>
            <p:ph idx="2" type="sldImg"/>
          </p:nvPr>
        </p:nvSpPr>
        <p:spPr>
          <a:xfrm>
            <a:off x="117157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d0e0c677d_4_7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ed0e0c677d_4_7:notes"/>
          <p:cNvSpPr txBox="1"/>
          <p:nvPr>
            <p:ph idx="12" type="sldNum"/>
          </p:nvPr>
        </p:nvSpPr>
        <p:spPr>
          <a:xfrm>
            <a:off x="3956050" y="8818563"/>
            <a:ext cx="3027300" cy="4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2300904d3_2_9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f2300904d3_2_9:notes"/>
          <p:cNvSpPr/>
          <p:nvPr>
            <p:ph idx="2" type="sldImg"/>
          </p:nvPr>
        </p:nvSpPr>
        <p:spPr>
          <a:xfrm>
            <a:off x="117157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2300904d3_2_15:notes"/>
          <p:cNvSpPr/>
          <p:nvPr>
            <p:ph idx="2" type="sldImg"/>
          </p:nvPr>
        </p:nvSpPr>
        <p:spPr>
          <a:xfrm>
            <a:off x="117157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2300904d3_2_15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f2300904d3_2_15:notes"/>
          <p:cNvSpPr txBox="1"/>
          <p:nvPr>
            <p:ph idx="12" type="sldNum"/>
          </p:nvPr>
        </p:nvSpPr>
        <p:spPr>
          <a:xfrm>
            <a:off x="3956050" y="8818563"/>
            <a:ext cx="3027300" cy="4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2300904d3_2_29:notes"/>
          <p:cNvSpPr/>
          <p:nvPr>
            <p:ph idx="2" type="sldImg"/>
          </p:nvPr>
        </p:nvSpPr>
        <p:spPr>
          <a:xfrm>
            <a:off x="117157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2300904d3_2_29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f2300904d3_2_29:notes"/>
          <p:cNvSpPr txBox="1"/>
          <p:nvPr>
            <p:ph idx="12" type="sldNum"/>
          </p:nvPr>
        </p:nvSpPr>
        <p:spPr>
          <a:xfrm>
            <a:off x="3956050" y="8818563"/>
            <a:ext cx="3027300" cy="4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d0e0c677d_4_16:notes"/>
          <p:cNvSpPr/>
          <p:nvPr>
            <p:ph idx="2" type="sldImg"/>
          </p:nvPr>
        </p:nvSpPr>
        <p:spPr>
          <a:xfrm>
            <a:off x="117157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d0e0c677d_4_16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ed0e0c677d_4_16:notes"/>
          <p:cNvSpPr txBox="1"/>
          <p:nvPr>
            <p:ph idx="12" type="sldNum"/>
          </p:nvPr>
        </p:nvSpPr>
        <p:spPr>
          <a:xfrm>
            <a:off x="3956050" y="8818563"/>
            <a:ext cx="3027300" cy="4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2300904d3_2_63:notes"/>
          <p:cNvSpPr/>
          <p:nvPr>
            <p:ph idx="2" type="sldImg"/>
          </p:nvPr>
        </p:nvSpPr>
        <p:spPr>
          <a:xfrm>
            <a:off x="117157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2300904d3_2_63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f2300904d3_2_63:notes"/>
          <p:cNvSpPr txBox="1"/>
          <p:nvPr>
            <p:ph idx="12" type="sldNum"/>
          </p:nvPr>
        </p:nvSpPr>
        <p:spPr>
          <a:xfrm>
            <a:off x="3956050" y="8818563"/>
            <a:ext cx="3027300" cy="4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97f3dbb7b0_1_30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g97f3dbb7b0_1_30:notes"/>
          <p:cNvSpPr/>
          <p:nvPr>
            <p:ph idx="2" type="sldImg"/>
          </p:nvPr>
        </p:nvSpPr>
        <p:spPr>
          <a:xfrm>
            <a:off x="117157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2300904d3_2_73:notes"/>
          <p:cNvSpPr/>
          <p:nvPr>
            <p:ph idx="2" type="sldImg"/>
          </p:nvPr>
        </p:nvSpPr>
        <p:spPr>
          <a:xfrm>
            <a:off x="117157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2300904d3_2_73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f2300904d3_2_73:notes"/>
          <p:cNvSpPr txBox="1"/>
          <p:nvPr>
            <p:ph idx="12" type="sldNum"/>
          </p:nvPr>
        </p:nvSpPr>
        <p:spPr>
          <a:xfrm>
            <a:off x="3956050" y="8818563"/>
            <a:ext cx="3027300" cy="4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d0e0c677d_3_4:notes"/>
          <p:cNvSpPr/>
          <p:nvPr>
            <p:ph idx="2" type="sldImg"/>
          </p:nvPr>
        </p:nvSpPr>
        <p:spPr>
          <a:xfrm>
            <a:off x="117157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d0e0c677d_3_4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ed0e0c677d_3_4:notes"/>
          <p:cNvSpPr txBox="1"/>
          <p:nvPr>
            <p:ph idx="12" type="sldNum"/>
          </p:nvPr>
        </p:nvSpPr>
        <p:spPr>
          <a:xfrm>
            <a:off x="3956050" y="8818563"/>
            <a:ext cx="3027300" cy="4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Delete slide</a:t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117157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/>
          <p:nvPr>
            <p:ph idx="1" type="body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17:notes"/>
          <p:cNvSpPr/>
          <p:nvPr>
            <p:ph idx="2" type="sldImg"/>
          </p:nvPr>
        </p:nvSpPr>
        <p:spPr>
          <a:xfrm>
            <a:off x="117157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18:notes"/>
          <p:cNvSpPr/>
          <p:nvPr>
            <p:ph idx="2" type="sldImg"/>
          </p:nvPr>
        </p:nvSpPr>
        <p:spPr>
          <a:xfrm>
            <a:off x="117157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97f3dbb7b0_1_0:notes"/>
          <p:cNvSpPr/>
          <p:nvPr>
            <p:ph idx="2" type="sldImg"/>
          </p:nvPr>
        </p:nvSpPr>
        <p:spPr>
          <a:xfrm>
            <a:off x="117157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g97f3dbb7b0_1_0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g97f3dbb7b0_1_0:notes"/>
          <p:cNvSpPr txBox="1"/>
          <p:nvPr>
            <p:ph idx="12" type="sldNum"/>
          </p:nvPr>
        </p:nvSpPr>
        <p:spPr>
          <a:xfrm>
            <a:off x="3956050" y="8818563"/>
            <a:ext cx="30273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:notes"/>
          <p:cNvSpPr/>
          <p:nvPr>
            <p:ph idx="2" type="sldImg"/>
          </p:nvPr>
        </p:nvSpPr>
        <p:spPr>
          <a:xfrm>
            <a:off x="117157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8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i="1" lang="en-US" sz="1200"/>
              <a:t>Uses a weighted “fair share” queuing system, with job limits, access is distributed evenly across the system.</a:t>
            </a:r>
            <a:endParaRPr/>
          </a:p>
        </p:txBody>
      </p:sp>
      <p:sp>
        <p:nvSpPr>
          <p:cNvPr id="58" name="Google Shape;58;p8:notes"/>
          <p:cNvSpPr txBox="1"/>
          <p:nvPr>
            <p:ph idx="12" type="sldNum"/>
          </p:nvPr>
        </p:nvSpPr>
        <p:spPr>
          <a:xfrm>
            <a:off x="3956050" y="8818563"/>
            <a:ext cx="30273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118c40a90_0_7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should not be a separate slide. We can just mention them as we discuss Mercury</a:t>
            </a:r>
            <a:endParaRPr/>
          </a:p>
        </p:txBody>
      </p:sp>
      <p:sp>
        <p:nvSpPr>
          <p:cNvPr id="64" name="Google Shape;64;gf118c40a90_0_7:notes"/>
          <p:cNvSpPr/>
          <p:nvPr>
            <p:ph idx="2" type="sldImg"/>
          </p:nvPr>
        </p:nvSpPr>
        <p:spPr>
          <a:xfrm>
            <a:off x="117157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:notes"/>
          <p:cNvSpPr/>
          <p:nvPr>
            <p:ph idx="2" type="sldImg"/>
          </p:nvPr>
        </p:nvSpPr>
        <p:spPr>
          <a:xfrm>
            <a:off x="117157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4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14:notes"/>
          <p:cNvSpPr txBox="1"/>
          <p:nvPr>
            <p:ph idx="12" type="sldNum"/>
          </p:nvPr>
        </p:nvSpPr>
        <p:spPr>
          <a:xfrm>
            <a:off x="3956050" y="8818563"/>
            <a:ext cx="30273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:notes"/>
          <p:cNvSpPr txBox="1"/>
          <p:nvPr>
            <p:ph idx="1" type="body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p15:notes"/>
          <p:cNvSpPr/>
          <p:nvPr>
            <p:ph idx="2" type="sldImg"/>
          </p:nvPr>
        </p:nvSpPr>
        <p:spPr>
          <a:xfrm>
            <a:off x="117157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:notes"/>
          <p:cNvSpPr txBox="1"/>
          <p:nvPr>
            <p:ph idx="1" type="body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9:notes"/>
          <p:cNvSpPr/>
          <p:nvPr>
            <p:ph idx="2" type="sldImg"/>
          </p:nvPr>
        </p:nvSpPr>
        <p:spPr>
          <a:xfrm>
            <a:off x="117157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:notes"/>
          <p:cNvSpPr txBox="1"/>
          <p:nvPr>
            <p:ph idx="1" type="body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0:notes"/>
          <p:cNvSpPr/>
          <p:nvPr>
            <p:ph idx="2" type="sldImg"/>
          </p:nvPr>
        </p:nvSpPr>
        <p:spPr>
          <a:xfrm>
            <a:off x="117157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Whitney\Documents\CHICAGO GSB\PPT-Large-Logo-with-Tag-Pos.png" id="13" name="Google Shape;13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4232275"/>
            <a:ext cx="8229600" cy="22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5"/>
          <p:cNvSpPr txBox="1"/>
          <p:nvPr>
            <p:ph type="ctrTitle"/>
          </p:nvPr>
        </p:nvSpPr>
        <p:spPr>
          <a:xfrm>
            <a:off x="457200" y="1163321"/>
            <a:ext cx="8229600" cy="111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5"/>
          <p:cNvSpPr txBox="1"/>
          <p:nvPr>
            <p:ph idx="1" type="subTitle"/>
          </p:nvPr>
        </p:nvSpPr>
        <p:spPr>
          <a:xfrm>
            <a:off x="457200" y="2406015"/>
            <a:ext cx="6400800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6"/>
          <p:cNvCxnSpPr/>
          <p:nvPr/>
        </p:nvCxnSpPr>
        <p:spPr>
          <a:xfrm>
            <a:off x="0" y="5943600"/>
            <a:ext cx="9144000" cy="1588"/>
          </a:xfrm>
          <a:prstGeom prst="straightConnector1">
            <a:avLst/>
          </a:prstGeom>
          <a:noFill/>
          <a:ln cap="flat" cmpd="sng" w="9525">
            <a:solidFill>
              <a:srgbClr val="6E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PT-Large-Logo-with-Tag-Pos.png" id="18" name="Google Shape;18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91263" y="6070600"/>
            <a:ext cx="2395537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6"/>
          <p:cNvSpPr txBox="1"/>
          <p:nvPr>
            <p:ph type="title"/>
          </p:nvPr>
        </p:nvSpPr>
        <p:spPr>
          <a:xfrm>
            <a:off x="457200" y="265176"/>
            <a:ext cx="8229600" cy="6492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6"/>
          <p:cNvSpPr txBox="1"/>
          <p:nvPr>
            <p:ph idx="1" type="body"/>
          </p:nvPr>
        </p:nvSpPr>
        <p:spPr>
          <a:xfrm>
            <a:off x="457199" y="1066800"/>
            <a:ext cx="8229600" cy="4706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2600"/>
            </a:lvl1pPr>
            <a:lvl2pPr indent="-393700" lvl="1" marL="91440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600"/>
              <a:buFont typeface="Noto Sans Symbols"/>
              <a:buChar char="▪"/>
              <a:defRPr sz="2600"/>
            </a:lvl2pPr>
            <a:lvl3pPr indent="-393700" lvl="2" marL="137160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600"/>
              <a:buFont typeface="Noto Sans Symbols"/>
              <a:buChar char="▪"/>
              <a:defRPr sz="2600"/>
            </a:lvl3pPr>
            <a:lvl4pPr indent="-393700" lvl="3" marL="182880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600"/>
              <a:buFont typeface="Noto Sans Symbols"/>
              <a:buChar char="▪"/>
              <a:defRPr sz="2600"/>
            </a:lvl4pPr>
            <a:lvl5pPr indent="-393700" lvl="4" marL="228600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600"/>
              <a:buFont typeface="Noto Sans Symbols"/>
              <a:buChar char="▪"/>
              <a:defRPr sz="2600"/>
            </a:lvl5pPr>
            <a:lvl6pPr indent="-228600" lvl="5" marL="27432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6"/>
          <p:cNvSpPr txBox="1"/>
          <p:nvPr/>
        </p:nvSpPr>
        <p:spPr>
          <a:xfrm>
            <a:off x="549442" y="6216134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Title Slide">
  <p:cSld name="19_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ripes-graphic_fade_thinner.png" id="23" name="Google Shape;23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33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itle Slide">
  <p:cSld name="10_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40"/>
          <p:cNvCxnSpPr/>
          <p:nvPr/>
        </p:nvCxnSpPr>
        <p:spPr>
          <a:xfrm>
            <a:off x="0" y="5943600"/>
            <a:ext cx="9144000" cy="1588"/>
          </a:xfrm>
          <a:prstGeom prst="straightConnector1">
            <a:avLst/>
          </a:prstGeom>
          <a:noFill/>
          <a:ln cap="flat" cmpd="sng" w="9525">
            <a:solidFill>
              <a:srgbClr val="6E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PT-Large-Logo-with-Tag-Pos.png" id="26" name="Google Shape;2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91263" y="6070600"/>
            <a:ext cx="2395537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0"/>
          <p:cNvSpPr txBox="1"/>
          <p:nvPr>
            <p:ph type="ctrTitle"/>
          </p:nvPr>
        </p:nvSpPr>
        <p:spPr>
          <a:xfrm>
            <a:off x="457200" y="1002652"/>
            <a:ext cx="8229600" cy="2717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itle Slide">
  <p:cSld name="13_Title Slide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41"/>
          <p:cNvCxnSpPr/>
          <p:nvPr/>
        </p:nvCxnSpPr>
        <p:spPr>
          <a:xfrm>
            <a:off x="0" y="5943600"/>
            <a:ext cx="9144000" cy="1588"/>
          </a:xfrm>
          <a:prstGeom prst="straightConnector1">
            <a:avLst/>
          </a:prstGeom>
          <a:noFill/>
          <a:ln cap="flat" cmpd="sng" w="9525">
            <a:solidFill>
              <a:srgbClr val="6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41"/>
          <p:cNvSpPr txBox="1"/>
          <p:nvPr>
            <p:ph type="ctrTitle"/>
          </p:nvPr>
        </p:nvSpPr>
        <p:spPr>
          <a:xfrm>
            <a:off x="457200" y="2313432"/>
            <a:ext cx="8229600" cy="1115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rgbClr val="6E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PPT-Large-Logo-with-Tag-Pos.png" id="31" name="Google Shape;31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91263" y="6070600"/>
            <a:ext cx="2395537" cy="6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idx="1" type="body"/>
          </p:nvPr>
        </p:nvSpPr>
        <p:spPr>
          <a:xfrm>
            <a:off x="914400" y="19050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4"/>
          <p:cNvSpPr txBox="1"/>
          <p:nvPr>
            <p:ph type="title"/>
          </p:nvPr>
        </p:nvSpPr>
        <p:spPr>
          <a:xfrm>
            <a:off x="381000" y="9144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jupyter.chicagobooth.edu" TargetMode="External"/><Relationship Id="rId4" Type="http://schemas.openxmlformats.org/officeDocument/2006/relationships/hyperlink" Target="https://rstudio-research.chicagobooth.edu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rsupport@chicagobooth.edu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hpc-docs.chicagobooth.edu/connecting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hpc-docs.chicagobooth.edu/faq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rcc.uchicago.edu" TargetMode="External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hpc-docs.chicagobooth.edu/" TargetMode="External"/><Relationship Id="rId4" Type="http://schemas.openxmlformats.org/officeDocument/2006/relationships/hyperlink" Target="https://slurm.schedmd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.chicagobooth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>
            <p:ph type="ctrTitle"/>
          </p:nvPr>
        </p:nvSpPr>
        <p:spPr>
          <a:xfrm>
            <a:off x="457200" y="609600"/>
            <a:ext cx="8229600" cy="1666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Booth IT </a:t>
            </a:r>
            <a:br>
              <a:rPr lang="en-US"/>
            </a:br>
            <a:r>
              <a:rPr lang="en-US"/>
              <a:t>Research Computing Technology</a:t>
            </a:r>
            <a:br>
              <a:rPr lang="en-US"/>
            </a:br>
            <a:endParaRPr/>
          </a:p>
        </p:txBody>
      </p:sp>
      <p:sp>
        <p:nvSpPr>
          <p:cNvPr id="38" name="Google Shape;38;p1"/>
          <p:cNvSpPr txBox="1"/>
          <p:nvPr>
            <p:ph idx="1" type="subTitle"/>
          </p:nvPr>
        </p:nvSpPr>
        <p:spPr>
          <a:xfrm>
            <a:off x="292998" y="2075390"/>
            <a:ext cx="35814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/>
              <a:t>September 23, 2021</a:t>
            </a:r>
            <a:endParaRPr/>
          </a:p>
        </p:txBody>
      </p:sp>
      <p:sp>
        <p:nvSpPr>
          <p:cNvPr id="39" name="Google Shape;39;p1"/>
          <p:cNvSpPr txBox="1"/>
          <p:nvPr/>
        </p:nvSpPr>
        <p:spPr>
          <a:xfrm>
            <a:off x="293000" y="3045650"/>
            <a:ext cx="30933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Ernesto Vargas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Fritz Ratnasamy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Kaihua Ding 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40" name="Google Shape;40;p1"/>
          <p:cNvSpPr txBox="1"/>
          <p:nvPr>
            <p:ph idx="1" type="subTitle"/>
          </p:nvPr>
        </p:nvSpPr>
        <p:spPr>
          <a:xfrm>
            <a:off x="293000" y="2470575"/>
            <a:ext cx="43599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/>
              <a:t>Contact: rsupport@chicagobooth.edu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>
            <a:off x="457200" y="265176"/>
            <a:ext cx="8229600" cy="6492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Lightweight Servers for Prototyping</a:t>
            </a:r>
            <a:endParaRPr/>
          </a:p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>
            <a:off x="457199" y="1066800"/>
            <a:ext cx="8229600" cy="4706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Python / R / Julia environment for *light* tasks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Not suitable for CPU or RAM intensive jobs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Not suitable for parallel computing workflows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Password controlled access via BoothID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Administered by Booth ID with common packages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Accessible with any browser (except IE of course)	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Booth home directory is auto-mounted</a:t>
            </a:r>
            <a:br>
              <a:rPr lang="en-US" sz="1800"/>
            </a:b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URLs:</a:t>
            </a:r>
            <a:endParaRPr sz="1800"/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https://jupyter.chicagobooth.edu (Python, Julia)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https://rstudio-research.chicagobooth.edu</a:t>
            </a:r>
            <a:r>
              <a:rPr lang="en-US" sz="1800"/>
              <a:t> (R/RStudio)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title"/>
          </p:nvPr>
        </p:nvSpPr>
        <p:spPr>
          <a:xfrm>
            <a:off x="388150" y="77701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Mercury Cluster Architecture</a:t>
            </a:r>
            <a:endParaRPr/>
          </a:p>
        </p:txBody>
      </p:sp>
      <p:sp>
        <p:nvSpPr>
          <p:cNvPr id="106" name="Google Shape;106;p13"/>
          <p:cNvSpPr txBox="1"/>
          <p:nvPr>
            <p:ph idx="1" type="body"/>
          </p:nvPr>
        </p:nvSpPr>
        <p:spPr>
          <a:xfrm>
            <a:off x="388150" y="726900"/>
            <a:ext cx="8229600" cy="51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Front end (login) </a:t>
            </a:r>
            <a:r>
              <a:rPr lang="en-US" sz="1800"/>
              <a:t>nodes mfe01 or mfe02 accessible when login to Mercury:</a:t>
            </a:r>
            <a:br>
              <a:rPr lang="en-US" sz="1800"/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ssh &lt;boothID&gt;@mercury.chicagobooth.edu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Compute nodes (make sure to email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rsupport@chicagobooth.edu</a:t>
            </a:r>
            <a:r>
              <a:rPr lang="en-US" sz="1800"/>
              <a:t> with PI info/Booth Center to have access to compute nodes)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Software modules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Scratch directory</a:t>
            </a:r>
            <a:endParaRPr sz="1800"/>
          </a:p>
        </p:txBody>
      </p:sp>
      <p:sp>
        <p:nvSpPr>
          <p:cNvPr id="107" name="Google Shape;107;p13"/>
          <p:cNvSpPr/>
          <p:nvPr/>
        </p:nvSpPr>
        <p:spPr>
          <a:xfrm>
            <a:off x="3249900" y="2134525"/>
            <a:ext cx="5701500" cy="3638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347000" y="2953950"/>
            <a:ext cx="1322100" cy="9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 Machine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3477600" y="2687425"/>
            <a:ext cx="1322100" cy="12468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 end (login) nodes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6054700" y="2687425"/>
            <a:ext cx="1322100" cy="1246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 nodes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1961650" y="3190200"/>
            <a:ext cx="1223400" cy="477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ssh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4909545" y="2773225"/>
            <a:ext cx="1035300" cy="47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srun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4909542" y="3411925"/>
            <a:ext cx="1035300" cy="47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sbatch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3"/>
          <p:cNvSpPr txBox="1"/>
          <p:nvPr/>
        </p:nvSpPr>
        <p:spPr>
          <a:xfrm>
            <a:off x="5423650" y="2134513"/>
            <a:ext cx="12438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Mercury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7376800" y="2687425"/>
            <a:ext cx="1322100" cy="64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modules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7376800" y="3336625"/>
            <a:ext cx="1322100" cy="597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Scratch directory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3"/>
          <p:cNvSpPr/>
          <p:nvPr/>
        </p:nvSpPr>
        <p:spPr>
          <a:xfrm>
            <a:off x="3477600" y="4695025"/>
            <a:ext cx="1322100" cy="649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home directory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3"/>
          <p:cNvSpPr/>
          <p:nvPr/>
        </p:nvSpPr>
        <p:spPr>
          <a:xfrm>
            <a:off x="6054700" y="4695025"/>
            <a:ext cx="2632200" cy="649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home directory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3"/>
          <p:cNvSpPr/>
          <p:nvPr/>
        </p:nvSpPr>
        <p:spPr>
          <a:xfrm>
            <a:off x="3477600" y="3934225"/>
            <a:ext cx="1322100" cy="760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Slurm commands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3"/>
          <p:cNvSpPr/>
          <p:nvPr/>
        </p:nvSpPr>
        <p:spPr>
          <a:xfrm>
            <a:off x="6054700" y="3934225"/>
            <a:ext cx="2632200" cy="760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Slurm commands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118c40a90_0_48"/>
          <p:cNvSpPr txBox="1"/>
          <p:nvPr>
            <p:ph type="title"/>
          </p:nvPr>
        </p:nvSpPr>
        <p:spPr>
          <a:xfrm>
            <a:off x="496675" y="1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Mercury Hands-On Demonstration</a:t>
            </a:r>
            <a:endParaRPr/>
          </a:p>
        </p:txBody>
      </p:sp>
      <p:sp>
        <p:nvSpPr>
          <p:cNvPr id="126" name="Google Shape;126;gf118c40a90_0_48"/>
          <p:cNvSpPr txBox="1"/>
          <p:nvPr>
            <p:ph idx="1" type="body"/>
          </p:nvPr>
        </p:nvSpPr>
        <p:spPr>
          <a:xfrm>
            <a:off x="236825" y="649200"/>
            <a:ext cx="87525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#1	Initiate remote connection to Mercury from your machine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ssh &lt;BoothID&gt;@mercury.chicagobooth.edu</a:t>
            </a:r>
            <a:br>
              <a:rPr lang="en-US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#2	Check the home directory space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fratnasamy@mfe01:~ $ df -h /home/&lt;BoothID&gt;/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#3	Clone Repo from Github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fratnasamy@mfe01:~ $git clone  https://github.com/fritzratna/workshop.git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#4	Check account association (slurm command starts with s (srun,sacctmgr)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fratnasamy@mfe01:~ $ sacctmgr show associations where user=&lt;BoothID&gt;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#5	Start an interactive session 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$ </a:t>
            </a: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srun --account=workshop --mem=2G--pty bash --login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</a:t>
            </a: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cd /scratch/&lt;boothID&gt; #accessible only in a compute node  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9D9D9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2300904d3_0_6"/>
          <p:cNvSpPr txBox="1"/>
          <p:nvPr>
            <p:ph type="title"/>
          </p:nvPr>
        </p:nvSpPr>
        <p:spPr>
          <a:xfrm>
            <a:off x="457200" y="1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Mercury Hands-On Demonstration</a:t>
            </a:r>
            <a:endParaRPr/>
          </a:p>
        </p:txBody>
      </p:sp>
      <p:sp>
        <p:nvSpPr>
          <p:cNvPr id="132" name="Google Shape;132;gf2300904d3_0_6"/>
          <p:cNvSpPr txBox="1"/>
          <p:nvPr>
            <p:ph idx="1" type="body"/>
          </p:nvPr>
        </p:nvSpPr>
        <p:spPr>
          <a:xfrm>
            <a:off x="496675" y="649200"/>
            <a:ext cx="8229600" cy="52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#7	Check Mercury partitions 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$ </a:t>
            </a: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sinfo -s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#8	View the available software modules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module avail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#9	Load and open a module  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$ module load python/booth/3.8/3.8.5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$ python3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Python 3.8.5 (default, Aug  9 2021, 22:29:49)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[GCC 8.4.1 20200928 (Red Hat 8.4.1-1)] on linux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Type "help", "copyright", "credits" or "license" for more  information.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&gt;&gt;&gt;exit()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9D9D9"/>
              </a:highlight>
            </a:endParaRPr>
          </a:p>
        </p:txBody>
      </p:sp>
      <p:pic>
        <p:nvPicPr>
          <p:cNvPr id="133" name="Google Shape;133;gf2300904d3_0_6"/>
          <p:cNvPicPr preferRelativeResize="0"/>
          <p:nvPr/>
        </p:nvPicPr>
        <p:blipFill rotWithShape="1">
          <a:blip r:embed="rId3">
            <a:alphaModFix/>
          </a:blip>
          <a:srcRect b="43983" l="0" r="18956" t="0"/>
          <a:stretch/>
        </p:blipFill>
        <p:spPr>
          <a:xfrm>
            <a:off x="866700" y="1420925"/>
            <a:ext cx="7410600" cy="13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d0e0c677d_4_7"/>
          <p:cNvSpPr txBox="1"/>
          <p:nvPr>
            <p:ph type="title"/>
          </p:nvPr>
        </p:nvSpPr>
        <p:spPr>
          <a:xfrm>
            <a:off x="368375" y="127026"/>
            <a:ext cx="8229600" cy="64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Mercury Hands-On Demonstration</a:t>
            </a:r>
            <a:endParaRPr/>
          </a:p>
        </p:txBody>
      </p:sp>
      <p:sp>
        <p:nvSpPr>
          <p:cNvPr id="140" name="Google Shape;140;ged0e0c677d_4_7"/>
          <p:cNvSpPr txBox="1"/>
          <p:nvPr>
            <p:ph idx="1" type="body"/>
          </p:nvPr>
        </p:nvSpPr>
        <p:spPr>
          <a:xfrm>
            <a:off x="368374" y="776225"/>
            <a:ext cx="8229600" cy="47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#10	Load R module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$ module load R/4.0/4.0.2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$ R #opens R prompt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R version 4.0.2 (2020-06-22) -- "Taking Off Again"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Copyright (C) 2020 The R Foundation for Statistical Computing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Platform: x86_64-pc-linux-gnu (64-bit)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&gt;&gt; quit()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Save workspace image? [y/n/c]: n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#11	Load MATLAB module (without Graphic Interface)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</a:t>
            </a: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$ module load matlab/R2019b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$ matlab #opens matlab terminal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MATLAB is selecting SOFTWARE OPENGL rendering.                                                                                                                                                                                 	&gt;&gt; exit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#12 List all current module loaded 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module list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2300904d3_2_9"/>
          <p:cNvSpPr txBox="1"/>
          <p:nvPr>
            <p:ph type="title"/>
          </p:nvPr>
        </p:nvSpPr>
        <p:spPr>
          <a:xfrm>
            <a:off x="496675" y="1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Mercury Hands-On Demonstration</a:t>
            </a:r>
            <a:endParaRPr/>
          </a:p>
        </p:txBody>
      </p:sp>
      <p:sp>
        <p:nvSpPr>
          <p:cNvPr id="146" name="Google Shape;146;gf2300904d3_2_9"/>
          <p:cNvSpPr txBox="1"/>
          <p:nvPr>
            <p:ph idx="1" type="body"/>
          </p:nvPr>
        </p:nvSpPr>
        <p:spPr>
          <a:xfrm>
            <a:off x="236825" y="649200"/>
            <a:ext cx="87525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#13	Run a program in an interactive session: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cd /home/&lt;BoothID&gt;/workshop/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python3 /home/&lt;BoothID&gt;/workshop/eigen_val.py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Rscript /home/&lt;BoothID&gt;/workshop/eigen_val.R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matlab -nodisplay -nojvm &lt; eigen_val.m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#14	For longer jobs, it is recommended to submit your program through sbatch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sbatch submit.sh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Submitted batch job nnnnnn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Each job submission creates an output file (</a:t>
            </a:r>
            <a:r>
              <a:rPr lang="en-US" sz="1800">
                <a:solidFill>
                  <a:srgbClr val="201F1E"/>
                </a:solidFill>
                <a:highlight>
                  <a:schemeClr val="lt1"/>
                </a:highlight>
              </a:rPr>
              <a:t>slurm-nnnnnn.out) in the working directory where you submit your job	from. Note that number nnnnnn (corresponds to the job ID). If you specified #SBATCH --output, then slurm-nnnnnn.out will not be generated.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9D9D9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f2300904d3_2_15"/>
          <p:cNvPicPr preferRelativeResize="0"/>
          <p:nvPr/>
        </p:nvPicPr>
        <p:blipFill rotWithShape="1">
          <a:blip r:embed="rId3">
            <a:alphaModFix/>
          </a:blip>
          <a:srcRect b="52173" l="0" r="0" t="0"/>
          <a:stretch/>
        </p:blipFill>
        <p:spPr>
          <a:xfrm>
            <a:off x="922075" y="83325"/>
            <a:ext cx="7439025" cy="64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f2300904d3_2_15"/>
          <p:cNvSpPr txBox="1"/>
          <p:nvPr/>
        </p:nvSpPr>
        <p:spPr>
          <a:xfrm>
            <a:off x="1730088" y="769700"/>
            <a:ext cx="5683800" cy="53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#---------------------------------------------------------------------------------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 Account information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#SBATCH --account=workshop    # account you belong to, should be pi-&lt;prof/booth center&gt; 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#---------------------------------------------------------------------------------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 Resources requested (recommended parameters to specify)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#SBATCH --partition=standard  #standard (default), long, gpu, mpi, highmem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#SBATCH --cpus-per-task=1  # number of CPUs requested (for parallel tasks)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#SBATCH --mem=2G           # 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#SBATCH --time=0-04:00:00  # Time your job is allowed to run (d-hh:mm:ss)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#---------------------------------------------------------------------------------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 Job specific name (helps organize and track progress of jobs,optional parameters)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#SBATCH --job-name=fratnasamy_workshop_job    #Job name 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#SBATCH --output=final_output.out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#---------------------------------------------------------------------------------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 Print some useful variables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-US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"Job ID: </a:t>
            </a:r>
            <a:r>
              <a:rPr lang="en-US" sz="900">
                <a:solidFill>
                  <a:srgbClr val="BB60D5"/>
                </a:solidFill>
                <a:latin typeface="Consolas"/>
                <a:ea typeface="Consolas"/>
                <a:cs typeface="Consolas"/>
                <a:sym typeface="Consolas"/>
              </a:rPr>
              <a:t>$SLURM_JOB_ID</a:t>
            </a:r>
            <a:r>
              <a:rPr lang="en-US" sz="9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-US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"Job User: </a:t>
            </a:r>
            <a:r>
              <a:rPr lang="en-US" sz="900">
                <a:solidFill>
                  <a:srgbClr val="BB60D5"/>
                </a:solidFill>
                <a:latin typeface="Consolas"/>
                <a:ea typeface="Consolas"/>
                <a:cs typeface="Consolas"/>
                <a:sym typeface="Consolas"/>
              </a:rPr>
              <a:t>$SLURM_JOB_USER</a:t>
            </a:r>
            <a:r>
              <a:rPr lang="en-US" sz="9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-US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"Num Cores: </a:t>
            </a:r>
            <a:r>
              <a:rPr lang="en-US" sz="900">
                <a:solidFill>
                  <a:srgbClr val="BB60D5"/>
                </a:solidFill>
                <a:latin typeface="Consolas"/>
                <a:ea typeface="Consolas"/>
                <a:cs typeface="Consolas"/>
                <a:sym typeface="Consolas"/>
              </a:rPr>
              <a:t>$SLURM_JOB_CPUS_PER_NODE</a:t>
            </a:r>
            <a:r>
              <a:rPr lang="en-US" sz="9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#---------------------------------------------------------------------------------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 Load necessary modules for the job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module load &lt;modulename&gt;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#---------------------------------------------------------------------------------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 Commands to execute below...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2300904d3_2_29"/>
          <p:cNvSpPr txBox="1"/>
          <p:nvPr>
            <p:ph idx="1" type="body"/>
          </p:nvPr>
        </p:nvSpPr>
        <p:spPr>
          <a:xfrm>
            <a:off x="5621275" y="3050200"/>
            <a:ext cx="6854700" cy="47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        </a:t>
            </a:r>
            <a:r>
              <a:rPr lang="en-US"/>
              <a:t>                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f2300904d3_2_29"/>
          <p:cNvSpPr txBox="1"/>
          <p:nvPr/>
        </p:nvSpPr>
        <p:spPr>
          <a:xfrm>
            <a:off x="3049100" y="3848375"/>
            <a:ext cx="56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f2300904d3_2_29"/>
          <p:cNvSpPr txBox="1"/>
          <p:nvPr/>
        </p:nvSpPr>
        <p:spPr>
          <a:xfrm>
            <a:off x="1009950" y="700625"/>
            <a:ext cx="11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submit.sh</a:t>
            </a:r>
            <a:endParaRPr/>
          </a:p>
        </p:txBody>
      </p:sp>
      <p:sp>
        <p:nvSpPr>
          <p:cNvPr id="162" name="Google Shape;162;gf2300904d3_2_29"/>
          <p:cNvSpPr/>
          <p:nvPr/>
        </p:nvSpPr>
        <p:spPr>
          <a:xfrm>
            <a:off x="82350" y="1053600"/>
            <a:ext cx="4548900" cy="475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f2300904d3_2_29"/>
          <p:cNvSpPr txBox="1"/>
          <p:nvPr/>
        </p:nvSpPr>
        <p:spPr>
          <a:xfrm>
            <a:off x="269850" y="1275925"/>
            <a:ext cx="4173900" cy="4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    </a:t>
            </a:r>
            <a:r>
              <a:rPr lang="en-US" sz="1600">
                <a:solidFill>
                  <a:srgbClr val="FF0000"/>
                </a:solidFill>
              </a:rPr>
              <a:t>#!</a:t>
            </a:r>
            <a:r>
              <a:rPr lang="en-US" sz="1600">
                <a:solidFill>
                  <a:schemeClr val="dk1"/>
                </a:solidFill>
              </a:rPr>
              <a:t>/bin/bash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FF00FF"/>
                </a:solidFill>
              </a:rPr>
              <a:t>    #SBATCH</a:t>
            </a:r>
            <a:r>
              <a:rPr lang="en-US" sz="1600">
                <a:solidFill>
                  <a:schemeClr val="dk1"/>
                </a:solidFill>
              </a:rPr>
              <a:t> --partition=workshop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 </a:t>
            </a:r>
            <a:r>
              <a:rPr lang="en-US" sz="1600">
                <a:solidFill>
                  <a:srgbClr val="FF00FF"/>
                </a:solidFill>
              </a:rPr>
              <a:t>#SBATCH</a:t>
            </a:r>
            <a:r>
              <a:rPr lang="en-US" sz="1600">
                <a:solidFill>
                  <a:schemeClr val="dk1"/>
                </a:solidFill>
              </a:rPr>
              <a:t> --cpus-per-task=1 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 </a:t>
            </a:r>
            <a:r>
              <a:rPr lang="en-US" sz="1600">
                <a:solidFill>
                  <a:srgbClr val="FF00FF"/>
                </a:solidFill>
              </a:rPr>
              <a:t>#SBATCH</a:t>
            </a:r>
            <a:r>
              <a:rPr lang="en-US" sz="1600">
                <a:solidFill>
                  <a:schemeClr val="dk1"/>
                </a:solidFill>
              </a:rPr>
              <a:t> --mem=5G  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</a:t>
            </a:r>
            <a:r>
              <a:rPr lang="en-US" sz="1600">
                <a:solidFill>
                  <a:srgbClr val="FF00FF"/>
                </a:solidFill>
              </a:rPr>
              <a:t> #SBATCH</a:t>
            </a:r>
            <a:r>
              <a:rPr lang="en-US" sz="1600">
                <a:solidFill>
                  <a:schemeClr val="dk1"/>
                </a:solidFill>
              </a:rPr>
              <a:t> --time=0-04:00:00    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 </a:t>
            </a:r>
            <a:r>
              <a:rPr lang="en-US" sz="1600">
                <a:solidFill>
                  <a:srgbClr val="FF00FF"/>
                </a:solidFill>
              </a:rPr>
              <a:t>#SBATCH</a:t>
            </a:r>
            <a:r>
              <a:rPr lang="en-US" sz="1600">
                <a:solidFill>
                  <a:schemeClr val="dk1"/>
                </a:solidFill>
              </a:rPr>
              <a:t> --job-name=basic_test   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 module load python/booth/3.8/3.8.5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3D85C6"/>
                </a:solidFill>
              </a:rPr>
              <a:t>    # Run your program </a:t>
            </a:r>
            <a:endParaRPr sz="1600"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 srun python3 hello_world.py </a:t>
            </a:r>
            <a:endParaRPr/>
          </a:p>
        </p:txBody>
      </p:sp>
      <p:sp>
        <p:nvSpPr>
          <p:cNvPr id="164" name="Google Shape;164;gf2300904d3_2_29"/>
          <p:cNvSpPr txBox="1"/>
          <p:nvPr/>
        </p:nvSpPr>
        <p:spPr>
          <a:xfrm>
            <a:off x="4746350" y="1203850"/>
            <a:ext cx="5683800" cy="44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FF0000"/>
                </a:solidFill>
              </a:rPr>
              <a:t>#!</a:t>
            </a:r>
            <a:r>
              <a:rPr lang="en-US" sz="1600">
                <a:solidFill>
                  <a:schemeClr val="dk1"/>
                </a:solidFill>
              </a:rPr>
              <a:t> is a called a shebang and tells the operating</a:t>
            </a:r>
            <a:br>
              <a:rPr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 system to use /bin/bash with this script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3D85C6"/>
                </a:solidFill>
              </a:rPr>
              <a:t># Run your program </a:t>
            </a:r>
            <a:r>
              <a:rPr lang="en-US" sz="1600">
                <a:solidFill>
                  <a:schemeClr val="dk1"/>
                </a:solidFill>
              </a:rPr>
              <a:t>is a comment. Everything</a:t>
            </a:r>
            <a:br>
              <a:rPr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after # is ignored by bash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#SBATCH</a:t>
            </a:r>
            <a:r>
              <a:rPr lang="en-US"/>
              <a:t> </a:t>
            </a:r>
            <a:r>
              <a:rPr lang="en-US" sz="1600"/>
              <a:t>is a slurm directive. To comment out</a:t>
            </a:r>
            <a:br>
              <a:rPr lang="en-US" sz="1600"/>
            </a:br>
            <a:r>
              <a:rPr lang="en-US" sz="1600"/>
              <a:t>directives</a:t>
            </a:r>
            <a:r>
              <a:rPr lang="en-US" sz="1600"/>
              <a:t>, break the pattern, e.g.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##SBATCH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# SBATCH</a:t>
            </a:r>
            <a:r>
              <a:rPr lang="en-US" sz="1600"/>
              <a:t>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Submit the job with the command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sbatch submit.sh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d0e0c677d_4_16"/>
          <p:cNvSpPr txBox="1"/>
          <p:nvPr>
            <p:ph type="title"/>
          </p:nvPr>
        </p:nvSpPr>
        <p:spPr>
          <a:xfrm>
            <a:off x="457200" y="97426"/>
            <a:ext cx="8229600" cy="64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Mercury modules with GUI	</a:t>
            </a:r>
            <a:endParaRPr/>
          </a:p>
        </p:txBody>
      </p:sp>
      <p:sp>
        <p:nvSpPr>
          <p:cNvPr id="171" name="Google Shape;171;ged0e0c677d_4_16"/>
          <p:cNvSpPr txBox="1"/>
          <p:nvPr>
            <p:ph idx="1" type="body"/>
          </p:nvPr>
        </p:nvSpPr>
        <p:spPr>
          <a:xfrm>
            <a:off x="457200" y="914375"/>
            <a:ext cx="8229600" cy="49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MATLAB, SAS and Stata can be opened with a Graphic Interface (not recommended, requires lot of memory and network communication creating lags)</a:t>
            </a:r>
            <a:endParaRPr sz="1800"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Your machine needs a X11 server (see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https://hpc-docs.chicagobooth.edu/connecting.html</a:t>
            </a:r>
            <a:r>
              <a:rPr lang="en-US" sz="1800"/>
              <a:t>) </a:t>
            </a:r>
            <a:endParaRPr sz="1800"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Live demo on GPU partition with MATLAB GUI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Initiate remote connection to Mercury from your machine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ssh &lt;BoothID&gt;@mercury.chicagobooth.edu</a:t>
            </a:r>
            <a:br>
              <a:rPr lang="en-US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Start an interactive session on the GPU partition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fratnasamy@mfe01:~ $ srun --partition=gpu --account=workshop --gres=gpu:1 --pty bash --login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fratnasamy@mgpu01:~ $ module load matlab/R2019b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fratnasamy@mgpu01:~ $ matlab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2300904d3_2_63"/>
          <p:cNvSpPr txBox="1"/>
          <p:nvPr>
            <p:ph type="title"/>
          </p:nvPr>
        </p:nvSpPr>
        <p:spPr>
          <a:xfrm>
            <a:off x="457200" y="265176"/>
            <a:ext cx="8229600" cy="64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How to monitor your job</a:t>
            </a:r>
            <a:endParaRPr/>
          </a:p>
        </p:txBody>
      </p:sp>
      <p:sp>
        <p:nvSpPr>
          <p:cNvPr id="178" name="Google Shape;178;gf2300904d3_2_63"/>
          <p:cNvSpPr txBox="1"/>
          <p:nvPr>
            <p:ph idx="1" type="body"/>
          </p:nvPr>
        </p:nvSpPr>
        <p:spPr>
          <a:xfrm>
            <a:off x="368400" y="957250"/>
            <a:ext cx="8775600" cy="48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#1	squeue: list all Running and all Pending jobs (500 max jobs/user in queue)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$ squeue #Check ST col. for R or PD job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JOBID   PARTITION     NAME USER      ST   TIME  NODE NODELIST 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6793676  standard SS_10_10 rpauliks   R    0:09   1   mcn01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6793675  standard SS_11_10 vargaslo   R    0:10   1   mcn01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6793667  highmem  MDPS_10  fratnasamy R    0:19   1   mcn01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fratnasamy@mcn01:~$ squeue --user=&lt;boothID&gt; #list only your jobs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This will help you get your job ID 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#2	sacct: If job is completed, it will not show up in the queue. </a:t>
            </a:r>
            <a:endParaRPr sz="180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1F1E"/>
                </a:solidFill>
                <a:highlight>
                  <a:srgbClr val="FFFFFF"/>
                </a:highlight>
              </a:rPr>
              <a:t>       </a:t>
            </a: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$ sacct -j &lt;jobID&gt; #job info 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1F1E"/>
                </a:solidFill>
                <a:highlight>
                  <a:srgbClr val="FFFFFF"/>
                </a:highlight>
              </a:rPr>
              <a:t>	</a:t>
            </a: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fratnasamy@mcn01:~$ sacct --user=&lt;boothID&gt; --starttime=2021-09-23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    #This will help you find your jobID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80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97f3dbb7b0_1_30"/>
          <p:cNvSpPr txBox="1"/>
          <p:nvPr>
            <p:ph type="title"/>
          </p:nvPr>
        </p:nvSpPr>
        <p:spPr>
          <a:xfrm>
            <a:off x="457200" y="265176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Compute Resources</a:t>
            </a:r>
            <a:endParaRPr/>
          </a:p>
        </p:txBody>
      </p:sp>
      <p:pic>
        <p:nvPicPr>
          <p:cNvPr id="46" name="Google Shape;46;g97f3dbb7b0_1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3950" y="188400"/>
            <a:ext cx="3052926" cy="203400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g97f3dbb7b0_1_30"/>
          <p:cNvSpPr txBox="1"/>
          <p:nvPr>
            <p:ph idx="1" type="body"/>
          </p:nvPr>
        </p:nvSpPr>
        <p:spPr>
          <a:xfrm>
            <a:off x="539825" y="1122300"/>
            <a:ext cx="8229600" cy="46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Booth Cloud</a:t>
            </a:r>
            <a:endParaRPr sz="1800"/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/>
              <a:t>Virtual machines</a:t>
            </a:r>
            <a:endParaRPr sz="1800"/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/>
              <a:t>Physical servers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Mercury High Performance Computing Cluster (Booth)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Cloud Computing (AWS)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UChicago (RCC) Midway Cluster</a:t>
            </a:r>
            <a:endParaRPr sz="18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We do not troubleshoot  personal devices (computer, laptops, tablets)</a:t>
            </a: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2300904d3_2_73"/>
          <p:cNvSpPr txBox="1"/>
          <p:nvPr>
            <p:ph type="title"/>
          </p:nvPr>
        </p:nvSpPr>
        <p:spPr>
          <a:xfrm>
            <a:off x="457200" y="265176"/>
            <a:ext cx="8229600" cy="64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did my job fail? </a:t>
            </a:r>
            <a:endParaRPr/>
          </a:p>
        </p:txBody>
      </p:sp>
      <p:sp>
        <p:nvSpPr>
          <p:cNvPr id="185" name="Google Shape;185;gf2300904d3_2_73"/>
          <p:cNvSpPr txBox="1"/>
          <p:nvPr>
            <p:ph idx="1" type="body"/>
          </p:nvPr>
        </p:nvSpPr>
        <p:spPr>
          <a:xfrm>
            <a:off x="217100" y="1066800"/>
            <a:ext cx="8801700" cy="488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/>
              <a:t>Make sure to review our FAQ section: 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3"/>
              </a:rPr>
              <a:t>https://hpc-docs.chicagobooth.edu/faq.html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Ran out of Memory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Ran out of 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Problem in your submit script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Problem with your code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Node failure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/>
              <a:t>=&gt; For node failure, please email rsupport@chicagobooth.edu</a:t>
            </a:r>
            <a:endParaRPr/>
          </a:p>
        </p:txBody>
      </p:sp>
      <p:sp>
        <p:nvSpPr>
          <p:cNvPr id="186" name="Google Shape;186;gf2300904d3_2_73"/>
          <p:cNvSpPr/>
          <p:nvPr/>
        </p:nvSpPr>
        <p:spPr>
          <a:xfrm>
            <a:off x="5121300" y="2259725"/>
            <a:ext cx="473700" cy="1865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f2300904d3_2_73"/>
          <p:cNvSpPr txBox="1"/>
          <p:nvPr/>
        </p:nvSpPr>
        <p:spPr>
          <a:xfrm>
            <a:off x="5752825" y="2812275"/>
            <a:ext cx="297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You can fix these</a:t>
            </a:r>
            <a:endParaRPr sz="2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d0e0c677d_3_4"/>
          <p:cNvSpPr txBox="1"/>
          <p:nvPr>
            <p:ph type="title"/>
          </p:nvPr>
        </p:nvSpPr>
        <p:spPr>
          <a:xfrm>
            <a:off x="457200" y="265176"/>
            <a:ext cx="8229600" cy="64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Out of memory (oom) errors</a:t>
            </a:r>
            <a:endParaRPr/>
          </a:p>
        </p:txBody>
      </p:sp>
      <p:sp>
        <p:nvSpPr>
          <p:cNvPr id="194" name="Google Shape;194;ged0e0c677d_3_4"/>
          <p:cNvSpPr txBox="1"/>
          <p:nvPr>
            <p:ph idx="1" type="body"/>
          </p:nvPr>
        </p:nvSpPr>
        <p:spPr>
          <a:xfrm>
            <a:off x="457199" y="1113575"/>
            <a:ext cx="8229600" cy="47067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Error message: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lurmstepd: error: Detected 2 oom-kill event(s) in StepId=6795832.0 cgroup. Some of your processes may have been killed by the cgroup out-of-memory handler.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srun: error: mcn61: task 0: Out Of Memory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You probably need to request more memory. But how much more?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Check how much memory your job used: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sacct -a --format="JobID%15,user,JobName%18,Partition,Account,AllocCPUS,State%30,AllocTRES%42,Submit,Start,End,Elapsed,AveCPU,MaxRSS,MaxVMSize" -j &lt;jobID&gt;  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</a:rPr>
              <a:t>Check the value MaxRSS: amount of memory consumed during the running of your job.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/>
          <p:nvPr>
            <p:ph type="title"/>
          </p:nvPr>
        </p:nvSpPr>
        <p:spPr>
          <a:xfrm>
            <a:off x="457200" y="265176"/>
            <a:ext cx="8229600" cy="6492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Research Computing Center (RCC)</a:t>
            </a:r>
            <a:endParaRPr/>
          </a:p>
        </p:txBody>
      </p:sp>
      <p:sp>
        <p:nvSpPr>
          <p:cNvPr id="200" name="Google Shape;200;p11"/>
          <p:cNvSpPr txBox="1"/>
          <p:nvPr>
            <p:ph idx="1" type="body"/>
          </p:nvPr>
        </p:nvSpPr>
        <p:spPr>
          <a:xfrm>
            <a:off x="457199" y="1066800"/>
            <a:ext cx="8229600" cy="4706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r>
              <a:rPr lang="en-US"/>
              <a:t>	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https://rcc.uchicago.edu</a:t>
            </a:r>
            <a:br>
              <a:rPr lang="en-US" sz="1800"/>
            </a:br>
            <a:br>
              <a:rPr lang="en-US" sz="1800"/>
            </a:b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Central University department offering high performance computing, data visualization and consulting services</a:t>
            </a:r>
            <a:br>
              <a:rPr lang="en-US" sz="1800"/>
            </a:b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Research allocations are granted by the RCC to faculty on a per person basis based on relative need</a:t>
            </a:r>
            <a:br>
              <a:rPr lang="en-US" sz="1800"/>
            </a:b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Booth IT will work with you to determine if this is a suitable option for your research</a:t>
            </a:r>
            <a:endParaRPr sz="1800"/>
          </a:p>
        </p:txBody>
      </p:sp>
      <p:pic>
        <p:nvPicPr>
          <p:cNvPr id="201" name="Google Shape;20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3050" y="1219200"/>
            <a:ext cx="2733772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014" y="1084580"/>
            <a:ext cx="7326586" cy="4249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-Large-Logo-with-Tag-Pos.png" id="211" name="Google Shape;21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89175"/>
            <a:ext cx="8229600" cy="22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97f3dbb7b0_1_0"/>
          <p:cNvSpPr txBox="1"/>
          <p:nvPr>
            <p:ph type="title"/>
          </p:nvPr>
        </p:nvSpPr>
        <p:spPr>
          <a:xfrm>
            <a:off x="457200" y="265176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Resource Comparisons</a:t>
            </a:r>
            <a:endParaRPr/>
          </a:p>
        </p:txBody>
      </p:sp>
      <p:graphicFrame>
        <p:nvGraphicFramePr>
          <p:cNvPr id="54" name="Google Shape;54;g97f3dbb7b0_1_0"/>
          <p:cNvGraphicFramePr/>
          <p:nvPr/>
        </p:nvGraphicFramePr>
        <p:xfrm>
          <a:off x="645625" y="101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{1E0EA3FC-7FA4-4F2A-89B1-3F1D4FD49F73}</a:tableStyleId>
              </a:tblPr>
              <a:tblGrid>
                <a:gridCol w="1881550"/>
                <a:gridCol w="1477475"/>
                <a:gridCol w="1440625"/>
                <a:gridCol w="1526550"/>
                <a:gridCol w="1526550"/>
              </a:tblGrid>
              <a:tr h="27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Personal Computing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Faculty</a:t>
                      </a:r>
                      <a:endParaRPr b="1"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Server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RCC</a:t>
                      </a:r>
                      <a:endParaRPr b="1"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Midway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hlink"/>
                          </a:solidFill>
                        </a:rPr>
                        <a:t>Booth</a:t>
                      </a:r>
                      <a:endParaRPr b="1" sz="14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hlink"/>
                          </a:solidFill>
                        </a:rPr>
                        <a:t>Mercury</a:t>
                      </a:r>
                      <a:endParaRPr b="1" sz="1400" u="none" cap="none" strike="noStrike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Personal control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X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Backup and security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X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X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hlink"/>
                          </a:solidFill>
                        </a:rPr>
                        <a:t>X</a:t>
                      </a:r>
                      <a:endParaRPr b="1" sz="14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Scheduled resource sharing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X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hlink"/>
                          </a:solidFill>
                        </a:rPr>
                        <a:t>X</a:t>
                      </a:r>
                      <a:endParaRPr b="1" sz="14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Accessible to all Booth researchers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hlink"/>
                          </a:solidFill>
                        </a:rPr>
                        <a:t>X</a:t>
                      </a:r>
                      <a:endParaRPr b="1" sz="14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Requires grant application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X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Requires PI approval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X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X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Automatic mounting of homedir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X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hlink"/>
                          </a:solidFill>
                        </a:rPr>
                        <a:t>X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Scale (annual cpu-hr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per user)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~ 35K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~ 350K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~ 100K+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hlink"/>
                          </a:solidFill>
                        </a:rPr>
                        <a:t>~ 1000K</a:t>
                      </a:r>
                      <a:endParaRPr b="1" sz="14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457200" y="265176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Mercury Computing Cluster - What is it?</a:t>
            </a:r>
            <a:endParaRPr/>
          </a:p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457200" y="1143000"/>
            <a:ext cx="82296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A shared Linux compute cluster that: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Is available to all Booth faculty, staff and students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Is managed by Booth IT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Makes common applications available to its users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e.g. Python, R, Matlab, Stata, ampl, knitro, C++ compilers etc.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The cluster is comprised of: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50 “standard” nodes (physical servers)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28-64 CPUs per node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≥ 256 GB RAM per node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2 high-memory nodes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1 TB RAM per node (500 GB max per user)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2 GPU-equipped nodes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4 NVIDIA K80 logical GPUs per node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118c40a90_0_7"/>
          <p:cNvSpPr txBox="1"/>
          <p:nvPr>
            <p:ph type="title"/>
          </p:nvPr>
        </p:nvSpPr>
        <p:spPr>
          <a:xfrm>
            <a:off x="457200" y="265176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Mercury Cluster – Why use it?</a:t>
            </a:r>
            <a:endParaRPr/>
          </a:p>
        </p:txBody>
      </p:sp>
      <p:sp>
        <p:nvSpPr>
          <p:cNvPr id="67" name="Google Shape;67;gf118c40a90_0_7"/>
          <p:cNvSpPr txBox="1"/>
          <p:nvPr>
            <p:ph idx="1" type="body"/>
          </p:nvPr>
        </p:nvSpPr>
        <p:spPr>
          <a:xfrm>
            <a:off x="457200" y="1423625"/>
            <a:ext cx="8229600" cy="3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 sz="1800"/>
              <a:t>No up-front cost to gain access to additional compute capacity</a:t>
            </a:r>
            <a:endParaRPr sz="1800"/>
          </a:p>
          <a:p>
            <a:pPr indent="-304800" lvl="0" marL="3429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 sz="1800"/>
              <a:t>Faster than running jobs on your laptop or desktop</a:t>
            </a:r>
            <a:endParaRPr sz="1800"/>
          </a:p>
          <a:p>
            <a:pPr indent="-304800" lvl="0" marL="3429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 sz="1800"/>
              <a:t>Run jobs in the background, “fire and forget”, so your local machine isn’t tied up, output is saved in your home or project directory</a:t>
            </a:r>
            <a:endParaRPr sz="1800"/>
          </a:p>
          <a:p>
            <a:pPr indent="-304800" lvl="0" marL="3429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 sz="1800"/>
              <a:t>All Booth researchers can access it for research projects</a:t>
            </a:r>
            <a:endParaRPr sz="1800"/>
          </a:p>
          <a:p>
            <a:pPr indent="-304800" lvl="0" marL="3429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 sz="1800"/>
              <a:t>No ongoing software license costs</a:t>
            </a:r>
            <a:endParaRPr sz="2400"/>
          </a:p>
          <a:p>
            <a:pPr indent="0" lvl="0" marL="0" rtl="0" algn="ctr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68" name="Google Shape;68;gf118c40a90_0_7"/>
          <p:cNvPicPr preferRelativeResize="0"/>
          <p:nvPr/>
        </p:nvPicPr>
        <p:blipFill rotWithShape="1">
          <a:blip r:embed="rId3">
            <a:alphaModFix/>
          </a:blip>
          <a:srcRect b="9226" l="0" r="0" t="4462"/>
          <a:stretch/>
        </p:blipFill>
        <p:spPr>
          <a:xfrm>
            <a:off x="7391400" y="4038600"/>
            <a:ext cx="1507435" cy="1709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57200" y="265176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Mercury Usage Limits</a:t>
            </a:r>
            <a:endParaRPr/>
          </a:p>
        </p:txBody>
      </p:sp>
      <p:graphicFrame>
        <p:nvGraphicFramePr>
          <p:cNvPr id="75" name="Google Shape;75;p14"/>
          <p:cNvGraphicFramePr/>
          <p:nvPr/>
        </p:nvGraphicFramePr>
        <p:xfrm>
          <a:off x="368179" y="26115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{1E0EA3FC-7FA4-4F2A-89B1-3F1D4FD49F73}</a:tableStyleId>
              </a:tblPr>
              <a:tblGrid>
                <a:gridCol w="1624975"/>
                <a:gridCol w="865825"/>
                <a:gridCol w="1394825"/>
                <a:gridCol w="1496650"/>
                <a:gridCol w="1316775"/>
                <a:gridCol w="1740675"/>
              </a:tblGrid>
              <a:tr h="999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--account</a:t>
                      </a:r>
                      <a:endParaRPr b="1"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QOS</a:t>
                      </a:r>
                      <a:endParaRPr b="1"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Concurrent service units</a:t>
                      </a:r>
                      <a:endParaRPr b="1"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Concurrent jobs</a:t>
                      </a:r>
                      <a:endParaRPr b="1" sz="16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(1 cpu, 2 GB)</a:t>
                      </a:r>
                      <a:endParaRPr b="1"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Max submit</a:t>
                      </a:r>
                      <a:endParaRPr b="1"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Notes</a:t>
                      </a:r>
                      <a:endParaRPr b="1" sz="1600" u="none" cap="none" strike="noStrike"/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basic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clay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phd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bronze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224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224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pi-&lt;BoothID&gt;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silver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224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224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 request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faculty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gold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400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400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1000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6" name="Google Shape;76;p14"/>
          <p:cNvSpPr txBox="1"/>
          <p:nvPr/>
        </p:nvSpPr>
        <p:spPr>
          <a:xfrm>
            <a:off x="368238" y="1066775"/>
            <a:ext cx="84396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Concurrent limits are in place to ensure fair usage among all researchers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 duration limits are in place (7 days for standard job; 30 days for long job)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yearly limits or project-based limits (unlike RCC)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57200" y="265176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Mercury Cluster Documentation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57199" y="1066800"/>
            <a:ext cx="8229600" cy="4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Mercury documentation website is your primary resource for learning how to use the cluster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https://hpc-docs.chicagobooth.edu/</a:t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SchedMD documentation website is a great resource for advanced usage of the Slurm scheduler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https://slurm.schedmd.com</a:t>
            </a:r>
            <a:r>
              <a:rPr lang="en-US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>
            <p:ph type="title"/>
          </p:nvPr>
        </p:nvSpPr>
        <p:spPr>
          <a:xfrm>
            <a:off x="457200" y="265176"/>
            <a:ext cx="8229600" cy="6492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Booth Home Directories</a:t>
            </a:r>
            <a:endParaRPr/>
          </a:p>
        </p:txBody>
      </p:sp>
      <p:sp>
        <p:nvSpPr>
          <p:cNvPr id="88" name="Google Shape;88;p9"/>
          <p:cNvSpPr txBox="1"/>
          <p:nvPr>
            <p:ph idx="1" type="body"/>
          </p:nvPr>
        </p:nvSpPr>
        <p:spPr>
          <a:xfrm>
            <a:off x="457199" y="1066800"/>
            <a:ext cx="8229600" cy="4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Booth researchers are provisioned home directories based on affiliation: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14 GB for Staff (including RPs) and Faculty Collaborators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Keep an eye on your home directory space. If you submit a job from your home directory filled up, it will not run!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Your Booth home directory is: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Secured so that ONLY you can access it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Auto-mounted to any Booth Linux resource you access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Automatically backed up (30 days of daily snapshots)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>
            <p:ph type="title"/>
          </p:nvPr>
        </p:nvSpPr>
        <p:spPr>
          <a:xfrm>
            <a:off x="457200" y="265176"/>
            <a:ext cx="8229600" cy="6492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Shares and Git Version Control</a:t>
            </a:r>
            <a:endParaRPr/>
          </a:p>
        </p:txBody>
      </p:sp>
      <p:sp>
        <p:nvSpPr>
          <p:cNvPr id="94" name="Google Shape;94;p10"/>
          <p:cNvSpPr txBox="1"/>
          <p:nvPr>
            <p:ph idx="1" type="body"/>
          </p:nvPr>
        </p:nvSpPr>
        <p:spPr>
          <a:xfrm>
            <a:off x="457199" y="1075663"/>
            <a:ext cx="8229600" cy="4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Shared storage space designed for research projects where multiple people need access</a:t>
            </a:r>
            <a:br>
              <a:rPr lang="en-US" sz="1800"/>
            </a:b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Automatic backups (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cd /project/&lt;project_name&gt;/.snapshot</a:t>
            </a:r>
            <a:r>
              <a:rPr lang="en-US" sz="1800"/>
              <a:t>)</a:t>
            </a:r>
            <a:br>
              <a:rPr lang="en-US" sz="1800"/>
            </a:b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Accessible from Windows, Mac and Linux using Booth credentials</a:t>
            </a:r>
            <a:br>
              <a:rPr lang="en-US" sz="1800"/>
            </a:b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Enterprise-grade network storage mounted on Mercury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Git </a:t>
            </a:r>
            <a:r>
              <a:rPr lang="en-US" sz="1800"/>
              <a:t>repository</a:t>
            </a:r>
            <a:r>
              <a:rPr lang="en-US" sz="1800"/>
              <a:t> available to share code among researchers and faculty (accessible via VPN)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https://git.chicagobooth.edu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">
      <a:dk1>
        <a:srgbClr val="000000"/>
      </a:dk1>
      <a:lt1>
        <a:srgbClr val="FFFFFF"/>
      </a:lt1>
      <a:dk2>
        <a:srgbClr val="424087"/>
      </a:dk2>
      <a:lt2>
        <a:srgbClr val="969696"/>
      </a:lt2>
      <a:accent1>
        <a:srgbClr val="969696"/>
      </a:accent1>
      <a:accent2>
        <a:srgbClr val="666699"/>
      </a:accent2>
      <a:accent3>
        <a:srgbClr val="FFFFFF"/>
      </a:accent3>
      <a:accent4>
        <a:srgbClr val="000000"/>
      </a:accent4>
      <a:accent5>
        <a:srgbClr val="C9C9C9"/>
      </a:accent5>
      <a:accent6>
        <a:srgbClr val="5C5C8A"/>
      </a:accent6>
      <a:hlink>
        <a:srgbClr val="820009"/>
      </a:hlink>
      <a:folHlink>
        <a:srgbClr val="5F5F5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Pauliks, Ray</dc:creator>
</cp:coreProperties>
</file>