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985000" cy="92837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ii6xUN0Rt30/5NLG0dot2mG3JdR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B1AEAD7-4F63-4216-B656-1BCEB0292661}">
  <a:tblStyle styleId="{7B1AEAD7-4F63-4216-B656-1BCEB0292661}"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152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27363" cy="4635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56050" y="0"/>
            <a:ext cx="3027363" cy="46355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98500" y="4410075"/>
            <a:ext cx="5588000" cy="417671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18563"/>
            <a:ext cx="3027363" cy="4635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56050" y="8818563"/>
            <a:ext cx="3027363" cy="4635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1:notes"/>
          <p:cNvSpPr txBox="1">
            <a:spLocks noGrp="1"/>
          </p:cNvSpPr>
          <p:nvPr>
            <p:ph type="body" idx="1"/>
          </p:nvPr>
        </p:nvSpPr>
        <p:spPr>
          <a:xfrm>
            <a:off x="698500" y="4410075"/>
            <a:ext cx="5588000" cy="41767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 name="Google Shape;35;p1: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2:notes"/>
          <p:cNvSpPr txBox="1">
            <a:spLocks noGrp="1"/>
          </p:cNvSpPr>
          <p:nvPr>
            <p:ph type="body" idx="1"/>
          </p:nvPr>
        </p:nvSpPr>
        <p:spPr>
          <a:xfrm>
            <a:off x="698500" y="4410075"/>
            <a:ext cx="5588000" cy="41767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12: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3:notes"/>
          <p:cNvSpPr txBox="1">
            <a:spLocks noGrp="1"/>
          </p:cNvSpPr>
          <p:nvPr>
            <p:ph type="body" idx="1"/>
          </p:nvPr>
        </p:nvSpPr>
        <p:spPr>
          <a:xfrm>
            <a:off x="698500" y="4410075"/>
            <a:ext cx="5588000" cy="41767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13: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f118c40a90_0_48:notes"/>
          <p:cNvSpPr txBox="1">
            <a:spLocks noGrp="1"/>
          </p:cNvSpPr>
          <p:nvPr>
            <p:ph type="body" idx="1"/>
          </p:nvPr>
        </p:nvSpPr>
        <p:spPr>
          <a:xfrm>
            <a:off x="698500" y="4410075"/>
            <a:ext cx="5588100" cy="4176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gf118c40a90_0_48: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f2300904d3_0_6:notes"/>
          <p:cNvSpPr txBox="1">
            <a:spLocks noGrp="1"/>
          </p:cNvSpPr>
          <p:nvPr>
            <p:ph type="body" idx="1"/>
          </p:nvPr>
        </p:nvSpPr>
        <p:spPr>
          <a:xfrm>
            <a:off x="698500" y="4410075"/>
            <a:ext cx="5588100" cy="4176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gf2300904d3_0_6:notes"/>
          <p:cNvSpPr>
            <a:spLocks noGrp="1" noRot="1" noChangeAspect="1"/>
          </p:cNvSpPr>
          <p:nvPr>
            <p:ph type="sldImg" idx="2"/>
          </p:nvPr>
        </p:nvSpPr>
        <p:spPr>
          <a:xfrm>
            <a:off x="1171575" y="696913"/>
            <a:ext cx="4641900" cy="3481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ed0e0c677d_4_7:notes"/>
          <p:cNvSpPr>
            <a:spLocks noGrp="1" noRot="1" noChangeAspect="1"/>
          </p:cNvSpPr>
          <p:nvPr>
            <p:ph type="sldImg" idx="2"/>
          </p:nvPr>
        </p:nvSpPr>
        <p:spPr>
          <a:xfrm>
            <a:off x="1171575" y="696913"/>
            <a:ext cx="4641900" cy="3481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ed0e0c677d_4_7:notes"/>
          <p:cNvSpPr txBox="1">
            <a:spLocks noGrp="1"/>
          </p:cNvSpPr>
          <p:nvPr>
            <p:ph type="body" idx="1"/>
          </p:nvPr>
        </p:nvSpPr>
        <p:spPr>
          <a:xfrm>
            <a:off x="698500" y="4410075"/>
            <a:ext cx="5588100" cy="4176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ed0e0c677d_4_7:notes"/>
          <p:cNvSpPr txBox="1">
            <a:spLocks noGrp="1"/>
          </p:cNvSpPr>
          <p:nvPr>
            <p:ph type="sldNum" idx="12"/>
          </p:nvPr>
        </p:nvSpPr>
        <p:spPr>
          <a:xfrm>
            <a:off x="3956050" y="8818563"/>
            <a:ext cx="3027300" cy="463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13</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f2300904d3_2_9:notes"/>
          <p:cNvSpPr txBox="1">
            <a:spLocks noGrp="1"/>
          </p:cNvSpPr>
          <p:nvPr>
            <p:ph type="body" idx="1"/>
          </p:nvPr>
        </p:nvSpPr>
        <p:spPr>
          <a:xfrm>
            <a:off x="698500" y="4410075"/>
            <a:ext cx="5588100" cy="4176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gf2300904d3_2_9:notes"/>
          <p:cNvSpPr>
            <a:spLocks noGrp="1" noRot="1" noChangeAspect="1"/>
          </p:cNvSpPr>
          <p:nvPr>
            <p:ph type="sldImg" idx="2"/>
          </p:nvPr>
        </p:nvSpPr>
        <p:spPr>
          <a:xfrm>
            <a:off x="1171575" y="696913"/>
            <a:ext cx="4641900" cy="3481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f2300904d3_2_15:notes"/>
          <p:cNvSpPr>
            <a:spLocks noGrp="1" noRot="1" noChangeAspect="1"/>
          </p:cNvSpPr>
          <p:nvPr>
            <p:ph type="sldImg" idx="2"/>
          </p:nvPr>
        </p:nvSpPr>
        <p:spPr>
          <a:xfrm>
            <a:off x="1171575" y="696913"/>
            <a:ext cx="4641900" cy="3481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f2300904d3_2_15:notes"/>
          <p:cNvSpPr txBox="1">
            <a:spLocks noGrp="1"/>
          </p:cNvSpPr>
          <p:nvPr>
            <p:ph type="body" idx="1"/>
          </p:nvPr>
        </p:nvSpPr>
        <p:spPr>
          <a:xfrm>
            <a:off x="698500" y="4410075"/>
            <a:ext cx="5588100" cy="4176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gf2300904d3_2_15:notes"/>
          <p:cNvSpPr txBox="1">
            <a:spLocks noGrp="1"/>
          </p:cNvSpPr>
          <p:nvPr>
            <p:ph type="sldNum" idx="12"/>
          </p:nvPr>
        </p:nvSpPr>
        <p:spPr>
          <a:xfrm>
            <a:off x="3956050" y="8818563"/>
            <a:ext cx="3027300" cy="463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15</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f2300904d3_2_29:notes"/>
          <p:cNvSpPr>
            <a:spLocks noGrp="1" noRot="1" noChangeAspect="1"/>
          </p:cNvSpPr>
          <p:nvPr>
            <p:ph type="sldImg" idx="2"/>
          </p:nvPr>
        </p:nvSpPr>
        <p:spPr>
          <a:xfrm>
            <a:off x="1171575" y="696913"/>
            <a:ext cx="4641900" cy="3481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f2300904d3_2_29:notes"/>
          <p:cNvSpPr txBox="1">
            <a:spLocks noGrp="1"/>
          </p:cNvSpPr>
          <p:nvPr>
            <p:ph type="body" idx="1"/>
          </p:nvPr>
        </p:nvSpPr>
        <p:spPr>
          <a:xfrm>
            <a:off x="698500" y="4410075"/>
            <a:ext cx="5588100" cy="4176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gf2300904d3_2_29:notes"/>
          <p:cNvSpPr txBox="1">
            <a:spLocks noGrp="1"/>
          </p:cNvSpPr>
          <p:nvPr>
            <p:ph type="sldNum" idx="12"/>
          </p:nvPr>
        </p:nvSpPr>
        <p:spPr>
          <a:xfrm>
            <a:off x="3956050" y="8818563"/>
            <a:ext cx="3027300" cy="463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16</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ed0e0c677d_4_16:notes"/>
          <p:cNvSpPr>
            <a:spLocks noGrp="1" noRot="1" noChangeAspect="1"/>
          </p:cNvSpPr>
          <p:nvPr>
            <p:ph type="sldImg" idx="2"/>
          </p:nvPr>
        </p:nvSpPr>
        <p:spPr>
          <a:xfrm>
            <a:off x="1171575" y="696913"/>
            <a:ext cx="4641900" cy="3481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ed0e0c677d_4_16:notes"/>
          <p:cNvSpPr txBox="1">
            <a:spLocks noGrp="1"/>
          </p:cNvSpPr>
          <p:nvPr>
            <p:ph type="body" idx="1"/>
          </p:nvPr>
        </p:nvSpPr>
        <p:spPr>
          <a:xfrm>
            <a:off x="698500" y="4410075"/>
            <a:ext cx="5588100" cy="4176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ged0e0c677d_4_16:notes"/>
          <p:cNvSpPr txBox="1">
            <a:spLocks noGrp="1"/>
          </p:cNvSpPr>
          <p:nvPr>
            <p:ph type="sldNum" idx="12"/>
          </p:nvPr>
        </p:nvSpPr>
        <p:spPr>
          <a:xfrm>
            <a:off x="3956050" y="8818563"/>
            <a:ext cx="3027300" cy="463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17</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f2300904d3_2_63:notes"/>
          <p:cNvSpPr>
            <a:spLocks noGrp="1" noRot="1" noChangeAspect="1"/>
          </p:cNvSpPr>
          <p:nvPr>
            <p:ph type="sldImg" idx="2"/>
          </p:nvPr>
        </p:nvSpPr>
        <p:spPr>
          <a:xfrm>
            <a:off x="1171575" y="696913"/>
            <a:ext cx="4641900" cy="3481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f2300904d3_2_63:notes"/>
          <p:cNvSpPr txBox="1">
            <a:spLocks noGrp="1"/>
          </p:cNvSpPr>
          <p:nvPr>
            <p:ph type="body" idx="1"/>
          </p:nvPr>
        </p:nvSpPr>
        <p:spPr>
          <a:xfrm>
            <a:off x="698500" y="4410075"/>
            <a:ext cx="5588100" cy="4176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gf2300904d3_2_63:notes"/>
          <p:cNvSpPr txBox="1">
            <a:spLocks noGrp="1"/>
          </p:cNvSpPr>
          <p:nvPr>
            <p:ph type="sldNum" idx="12"/>
          </p:nvPr>
        </p:nvSpPr>
        <p:spPr>
          <a:xfrm>
            <a:off x="3956050" y="8818563"/>
            <a:ext cx="3027300" cy="463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18</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97f3dbb7b0_1_30:notes"/>
          <p:cNvSpPr txBox="1">
            <a:spLocks noGrp="1"/>
          </p:cNvSpPr>
          <p:nvPr>
            <p:ph type="body" idx="1"/>
          </p:nvPr>
        </p:nvSpPr>
        <p:spPr>
          <a:xfrm>
            <a:off x="698500" y="4410075"/>
            <a:ext cx="5588100" cy="4176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 name="Google Shape;43;g97f3dbb7b0_1_30: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f2300904d3_2_73:notes"/>
          <p:cNvSpPr>
            <a:spLocks noGrp="1" noRot="1" noChangeAspect="1"/>
          </p:cNvSpPr>
          <p:nvPr>
            <p:ph type="sldImg" idx="2"/>
          </p:nvPr>
        </p:nvSpPr>
        <p:spPr>
          <a:xfrm>
            <a:off x="1171575" y="696913"/>
            <a:ext cx="4641900" cy="3481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f2300904d3_2_73:notes"/>
          <p:cNvSpPr txBox="1">
            <a:spLocks noGrp="1"/>
          </p:cNvSpPr>
          <p:nvPr>
            <p:ph type="body" idx="1"/>
          </p:nvPr>
        </p:nvSpPr>
        <p:spPr>
          <a:xfrm>
            <a:off x="698500" y="4410075"/>
            <a:ext cx="5588100" cy="4176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gf2300904d3_2_73:notes"/>
          <p:cNvSpPr txBox="1">
            <a:spLocks noGrp="1"/>
          </p:cNvSpPr>
          <p:nvPr>
            <p:ph type="sldNum" idx="12"/>
          </p:nvPr>
        </p:nvSpPr>
        <p:spPr>
          <a:xfrm>
            <a:off x="3956050" y="8818563"/>
            <a:ext cx="3027300" cy="463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19</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ed0e0c677d_3_4:notes"/>
          <p:cNvSpPr>
            <a:spLocks noGrp="1" noRot="1" noChangeAspect="1"/>
          </p:cNvSpPr>
          <p:nvPr>
            <p:ph type="sldImg" idx="2"/>
          </p:nvPr>
        </p:nvSpPr>
        <p:spPr>
          <a:xfrm>
            <a:off x="1171575" y="696913"/>
            <a:ext cx="4641900" cy="3481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ed0e0c677d_3_4:notes"/>
          <p:cNvSpPr txBox="1">
            <a:spLocks noGrp="1"/>
          </p:cNvSpPr>
          <p:nvPr>
            <p:ph type="body" idx="1"/>
          </p:nvPr>
        </p:nvSpPr>
        <p:spPr>
          <a:xfrm>
            <a:off x="698500" y="4410075"/>
            <a:ext cx="5588100" cy="4176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ged0e0c677d_3_4:notes"/>
          <p:cNvSpPr txBox="1">
            <a:spLocks noGrp="1"/>
          </p:cNvSpPr>
          <p:nvPr>
            <p:ph type="sldNum" idx="12"/>
          </p:nvPr>
        </p:nvSpPr>
        <p:spPr>
          <a:xfrm>
            <a:off x="3956050" y="8818563"/>
            <a:ext cx="3027300" cy="463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20</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1:notes"/>
          <p:cNvSpPr txBox="1">
            <a:spLocks noGrp="1"/>
          </p:cNvSpPr>
          <p:nvPr>
            <p:ph type="body" idx="1"/>
          </p:nvPr>
        </p:nvSpPr>
        <p:spPr>
          <a:xfrm>
            <a:off x="698500" y="4410075"/>
            <a:ext cx="5588000" cy="41767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Delete slide</a:t>
            </a:r>
            <a:endParaRPr/>
          </a:p>
        </p:txBody>
      </p:sp>
      <p:sp>
        <p:nvSpPr>
          <p:cNvPr id="198" name="Google Shape;198;p11: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7:notes"/>
          <p:cNvSpPr txBox="1">
            <a:spLocks noGrp="1"/>
          </p:cNvSpPr>
          <p:nvPr>
            <p:ph type="body" idx="1"/>
          </p:nvPr>
        </p:nvSpPr>
        <p:spPr>
          <a:xfrm>
            <a:off x="698500" y="4410075"/>
            <a:ext cx="5588000" cy="41767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5" name="Google Shape;205;p17: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8:notes"/>
          <p:cNvSpPr txBox="1">
            <a:spLocks noGrp="1"/>
          </p:cNvSpPr>
          <p:nvPr>
            <p:ph type="body" idx="1"/>
          </p:nvPr>
        </p:nvSpPr>
        <p:spPr>
          <a:xfrm>
            <a:off x="698500" y="4410075"/>
            <a:ext cx="5588000" cy="41767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0" name="Google Shape;210;p18: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g97f3dbb7b0_1_0: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 name="Google Shape;50;g97f3dbb7b0_1_0:notes"/>
          <p:cNvSpPr txBox="1">
            <a:spLocks noGrp="1"/>
          </p:cNvSpPr>
          <p:nvPr>
            <p:ph type="body" idx="1"/>
          </p:nvPr>
        </p:nvSpPr>
        <p:spPr>
          <a:xfrm>
            <a:off x="698500" y="4410075"/>
            <a:ext cx="5588100" cy="4176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RCC cluster Research I, Research II allocation, and special allocations are completely free for any faculty and PI. No grant application needed. All Booth researchers can use RCC, they only need PI approval. Also, what is automatic mounting of homedir?</a:t>
            </a:r>
            <a:endParaRPr/>
          </a:p>
        </p:txBody>
      </p:sp>
      <p:sp>
        <p:nvSpPr>
          <p:cNvPr id="51" name="Google Shape;51;g97f3dbb7b0_1_0:notes"/>
          <p:cNvSpPr txBox="1">
            <a:spLocks noGrp="1"/>
          </p:cNvSpPr>
          <p:nvPr>
            <p:ph type="sldNum" idx="12"/>
          </p:nvPr>
        </p:nvSpPr>
        <p:spPr>
          <a:xfrm>
            <a:off x="3956050" y="8818563"/>
            <a:ext cx="3027300" cy="4635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8: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 name="Google Shape;58;p8:notes"/>
          <p:cNvSpPr txBox="1">
            <a:spLocks noGrp="1"/>
          </p:cNvSpPr>
          <p:nvPr>
            <p:ph type="body" idx="1"/>
          </p:nvPr>
        </p:nvSpPr>
        <p:spPr>
          <a:xfrm>
            <a:off x="698500" y="4410075"/>
            <a:ext cx="5588100" cy="4176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Noto Sans Symbols"/>
              <a:buNone/>
            </a:pPr>
            <a:r>
              <a:rPr lang="en-US" sz="1200" i="1"/>
              <a:t>Uses a weighted “fair share” queuing system, with job limits, access is distributed evenly across the system.</a:t>
            </a:r>
            <a:endParaRPr/>
          </a:p>
        </p:txBody>
      </p:sp>
      <p:sp>
        <p:nvSpPr>
          <p:cNvPr id="59" name="Google Shape;59;p8:notes"/>
          <p:cNvSpPr txBox="1">
            <a:spLocks noGrp="1"/>
          </p:cNvSpPr>
          <p:nvPr>
            <p:ph type="sldNum" idx="12"/>
          </p:nvPr>
        </p:nvSpPr>
        <p:spPr>
          <a:xfrm>
            <a:off x="3956050" y="8818563"/>
            <a:ext cx="3027300" cy="4635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f118c40a90_0_7:notes"/>
          <p:cNvSpPr txBox="1">
            <a:spLocks noGrp="1"/>
          </p:cNvSpPr>
          <p:nvPr>
            <p:ph type="body" idx="1"/>
          </p:nvPr>
        </p:nvSpPr>
        <p:spPr>
          <a:xfrm>
            <a:off x="698500" y="4410075"/>
            <a:ext cx="5588100" cy="4176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These should not be a separate slide. We can just mention them as we discuss Mercury</a:t>
            </a:r>
            <a:endParaRPr/>
          </a:p>
        </p:txBody>
      </p:sp>
      <p:sp>
        <p:nvSpPr>
          <p:cNvPr id="65" name="Google Shape;65;gf118c40a90_0_7:notes"/>
          <p:cNvSpPr>
            <a:spLocks noGrp="1" noRot="1" noChangeAspect="1"/>
          </p:cNvSpPr>
          <p:nvPr>
            <p:ph type="sldImg" idx="2"/>
          </p:nvPr>
        </p:nvSpPr>
        <p:spPr>
          <a:xfrm>
            <a:off x="1171575" y="696913"/>
            <a:ext cx="4641900" cy="3481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4: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 name="Google Shape;72;p14:notes"/>
          <p:cNvSpPr txBox="1">
            <a:spLocks noGrp="1"/>
          </p:cNvSpPr>
          <p:nvPr>
            <p:ph type="body" idx="1"/>
          </p:nvPr>
        </p:nvSpPr>
        <p:spPr>
          <a:xfrm>
            <a:off x="698500" y="4410075"/>
            <a:ext cx="5588100" cy="4176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 name="Google Shape;73;p14:notes"/>
          <p:cNvSpPr txBox="1">
            <a:spLocks noGrp="1"/>
          </p:cNvSpPr>
          <p:nvPr>
            <p:ph type="sldNum" idx="12"/>
          </p:nvPr>
        </p:nvSpPr>
        <p:spPr>
          <a:xfrm>
            <a:off x="3956050" y="8818563"/>
            <a:ext cx="3027300" cy="4635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5</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15:notes"/>
          <p:cNvSpPr txBox="1">
            <a:spLocks noGrp="1"/>
          </p:cNvSpPr>
          <p:nvPr>
            <p:ph type="body" idx="1"/>
          </p:nvPr>
        </p:nvSpPr>
        <p:spPr>
          <a:xfrm>
            <a:off x="698500" y="4410075"/>
            <a:ext cx="5588000" cy="41767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 name="Google Shape;80;p15: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9:notes"/>
          <p:cNvSpPr txBox="1">
            <a:spLocks noGrp="1"/>
          </p:cNvSpPr>
          <p:nvPr>
            <p:ph type="body" idx="1"/>
          </p:nvPr>
        </p:nvSpPr>
        <p:spPr>
          <a:xfrm>
            <a:off x="698500" y="4410075"/>
            <a:ext cx="5588000" cy="41767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9: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0:notes"/>
          <p:cNvSpPr txBox="1">
            <a:spLocks noGrp="1"/>
          </p:cNvSpPr>
          <p:nvPr>
            <p:ph type="body" idx="1"/>
          </p:nvPr>
        </p:nvSpPr>
        <p:spPr>
          <a:xfrm>
            <a:off x="698500" y="4410075"/>
            <a:ext cx="5588000" cy="41767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 name="Google Shape;92;p10: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3_Title Slide" type="title">
  <p:cSld name="TITLE">
    <p:spTree>
      <p:nvGrpSpPr>
        <p:cNvPr id="1" name="Shape 12"/>
        <p:cNvGrpSpPr/>
        <p:nvPr/>
      </p:nvGrpSpPr>
      <p:grpSpPr>
        <a:xfrm>
          <a:off x="0" y="0"/>
          <a:ext cx="0" cy="0"/>
          <a:chOff x="0" y="0"/>
          <a:chExt cx="0" cy="0"/>
        </a:xfrm>
      </p:grpSpPr>
      <p:pic>
        <p:nvPicPr>
          <p:cNvPr id="13" name="Google Shape;13;p35" descr="C:\Users\Whitney\Documents\CHICAGO GSB\PPT-Large-Logo-with-Tag-Pos.png"/>
          <p:cNvPicPr preferRelativeResize="0"/>
          <p:nvPr/>
        </p:nvPicPr>
        <p:blipFill rotWithShape="1">
          <a:blip r:embed="rId2">
            <a:alphaModFix/>
          </a:blip>
          <a:srcRect/>
          <a:stretch/>
        </p:blipFill>
        <p:spPr>
          <a:xfrm>
            <a:off x="457200" y="4232275"/>
            <a:ext cx="8229600" cy="2273300"/>
          </a:xfrm>
          <a:prstGeom prst="rect">
            <a:avLst/>
          </a:prstGeom>
          <a:noFill/>
          <a:ln>
            <a:noFill/>
          </a:ln>
        </p:spPr>
      </p:pic>
      <p:sp>
        <p:nvSpPr>
          <p:cNvPr id="14" name="Google Shape;14;p35"/>
          <p:cNvSpPr txBox="1">
            <a:spLocks noGrp="1"/>
          </p:cNvSpPr>
          <p:nvPr>
            <p:ph type="ctrTitle"/>
          </p:nvPr>
        </p:nvSpPr>
        <p:spPr>
          <a:xfrm>
            <a:off x="457200" y="1163321"/>
            <a:ext cx="8229600" cy="111252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1400"/>
              <a:buNone/>
              <a:defRPr sz="4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35"/>
          <p:cNvSpPr txBox="1">
            <a:spLocks noGrp="1"/>
          </p:cNvSpPr>
          <p:nvPr>
            <p:ph type="subTitle" idx="1"/>
          </p:nvPr>
        </p:nvSpPr>
        <p:spPr>
          <a:xfrm>
            <a:off x="457200" y="2406015"/>
            <a:ext cx="6400800" cy="1180465"/>
          </a:xfrm>
          <a:prstGeom prst="rect">
            <a:avLst/>
          </a:prstGeom>
          <a:noFill/>
          <a:ln>
            <a:noFill/>
          </a:ln>
        </p:spPr>
        <p:txBody>
          <a:bodyPr spcFirstLastPara="1" wrap="square" lIns="0" tIns="0" rIns="0" bIns="0" anchor="t" anchorCtr="0">
            <a:noAutofit/>
          </a:bodyPr>
          <a:lstStyle>
            <a:lvl1pPr lvl="0" algn="l">
              <a:lnSpc>
                <a:spcPct val="114000"/>
              </a:lnSpc>
              <a:spcBef>
                <a:spcPts val="0"/>
              </a:spcBef>
              <a:spcAft>
                <a:spcPts val="0"/>
              </a:spcAft>
              <a:buSzPts val="2000"/>
              <a:buFont typeface="Arial"/>
              <a:buNone/>
              <a:defRPr sz="2000"/>
            </a:lvl1pPr>
            <a:lvl2pPr lvl="1" algn="ctr">
              <a:lnSpc>
                <a:spcPct val="100000"/>
              </a:lnSpc>
              <a:spcBef>
                <a:spcPts val="560"/>
              </a:spcBef>
              <a:spcAft>
                <a:spcPts val="0"/>
              </a:spcAft>
              <a:buSzPts val="2800"/>
              <a:buFont typeface="Arial"/>
              <a:buNone/>
              <a:defRPr/>
            </a:lvl2pPr>
            <a:lvl3pPr lvl="2" algn="ctr">
              <a:lnSpc>
                <a:spcPct val="100000"/>
              </a:lnSpc>
              <a:spcBef>
                <a:spcPts val="480"/>
              </a:spcBef>
              <a:spcAft>
                <a:spcPts val="0"/>
              </a:spcAft>
              <a:buSzPts val="2400"/>
              <a:buFont typeface="Arial"/>
              <a:buNone/>
              <a:defRPr/>
            </a:lvl3pPr>
            <a:lvl4pPr lvl="3" algn="ctr">
              <a:lnSpc>
                <a:spcPct val="100000"/>
              </a:lnSpc>
              <a:spcBef>
                <a:spcPts val="400"/>
              </a:spcBef>
              <a:spcAft>
                <a:spcPts val="0"/>
              </a:spcAft>
              <a:buSzPts val="2000"/>
              <a:buFont typeface="Arial"/>
              <a:buNone/>
              <a:defRPr/>
            </a:lvl4pPr>
            <a:lvl5pPr lvl="4" algn="ctr">
              <a:lnSpc>
                <a:spcPct val="100000"/>
              </a:lnSpc>
              <a:spcBef>
                <a:spcPts val="400"/>
              </a:spcBef>
              <a:spcAft>
                <a:spcPts val="0"/>
              </a:spcAft>
              <a:buSzPts val="2000"/>
              <a:buFont typeface="Arial"/>
              <a:buNone/>
              <a:defRPr/>
            </a:lvl5pPr>
            <a:lvl6pPr lvl="5" algn="ctr">
              <a:lnSpc>
                <a:spcPct val="100000"/>
              </a:lnSpc>
              <a:spcBef>
                <a:spcPts val="400"/>
              </a:spcBef>
              <a:spcAft>
                <a:spcPts val="0"/>
              </a:spcAft>
              <a:buSzPts val="2000"/>
              <a:buFont typeface="Arial"/>
              <a:buNone/>
              <a:defRPr/>
            </a:lvl6pPr>
            <a:lvl7pPr lvl="6" algn="ctr">
              <a:lnSpc>
                <a:spcPct val="100000"/>
              </a:lnSpc>
              <a:spcBef>
                <a:spcPts val="400"/>
              </a:spcBef>
              <a:spcAft>
                <a:spcPts val="0"/>
              </a:spcAft>
              <a:buSzPts val="2000"/>
              <a:buFont typeface="Arial"/>
              <a:buNone/>
              <a:defRPr/>
            </a:lvl7pPr>
            <a:lvl8pPr lvl="7" algn="ctr">
              <a:lnSpc>
                <a:spcPct val="100000"/>
              </a:lnSpc>
              <a:spcBef>
                <a:spcPts val="400"/>
              </a:spcBef>
              <a:spcAft>
                <a:spcPts val="0"/>
              </a:spcAft>
              <a:buSzPts val="2000"/>
              <a:buFont typeface="Arial"/>
              <a:buNone/>
              <a:defRPr/>
            </a:lvl8pPr>
            <a:lvl9pPr lvl="8" algn="ctr">
              <a:lnSpc>
                <a:spcPct val="100000"/>
              </a:lnSpc>
              <a:spcBef>
                <a:spcPts val="400"/>
              </a:spcBef>
              <a:spcAft>
                <a:spcPts val="0"/>
              </a:spcAft>
              <a:buSzPts val="2000"/>
              <a:buFont typeface="Arial"/>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16"/>
        <p:cNvGrpSpPr/>
        <p:nvPr/>
      </p:nvGrpSpPr>
      <p:grpSpPr>
        <a:xfrm>
          <a:off x="0" y="0"/>
          <a:ext cx="0" cy="0"/>
          <a:chOff x="0" y="0"/>
          <a:chExt cx="0" cy="0"/>
        </a:xfrm>
      </p:grpSpPr>
      <p:cxnSp>
        <p:nvCxnSpPr>
          <p:cNvPr id="17" name="Google Shape;17;p36"/>
          <p:cNvCxnSpPr/>
          <p:nvPr/>
        </p:nvCxnSpPr>
        <p:spPr>
          <a:xfrm>
            <a:off x="0" y="5943600"/>
            <a:ext cx="9144000" cy="1588"/>
          </a:xfrm>
          <a:prstGeom prst="straightConnector1">
            <a:avLst/>
          </a:prstGeom>
          <a:noFill/>
          <a:ln w="9525" cap="flat" cmpd="sng">
            <a:solidFill>
              <a:srgbClr val="6E0000"/>
            </a:solidFill>
            <a:prstDash val="solid"/>
            <a:round/>
            <a:headEnd type="none" w="sm" len="sm"/>
            <a:tailEnd type="none" w="sm" len="sm"/>
          </a:ln>
        </p:spPr>
      </p:cxnSp>
      <p:pic>
        <p:nvPicPr>
          <p:cNvPr id="18" name="Google Shape;18;p36" descr="PPT-Large-Logo-with-Tag-Pos.png"/>
          <p:cNvPicPr preferRelativeResize="0"/>
          <p:nvPr/>
        </p:nvPicPr>
        <p:blipFill rotWithShape="1">
          <a:blip r:embed="rId2">
            <a:alphaModFix/>
          </a:blip>
          <a:srcRect/>
          <a:stretch/>
        </p:blipFill>
        <p:spPr>
          <a:xfrm>
            <a:off x="6291263" y="6070600"/>
            <a:ext cx="2395537" cy="660400"/>
          </a:xfrm>
          <a:prstGeom prst="rect">
            <a:avLst/>
          </a:prstGeom>
          <a:noFill/>
          <a:ln>
            <a:noFill/>
          </a:ln>
        </p:spPr>
      </p:pic>
      <p:sp>
        <p:nvSpPr>
          <p:cNvPr id="19" name="Google Shape;19;p36"/>
          <p:cNvSpPr txBox="1">
            <a:spLocks noGrp="1"/>
          </p:cNvSpPr>
          <p:nvPr>
            <p:ph type="title"/>
          </p:nvPr>
        </p:nvSpPr>
        <p:spPr>
          <a:xfrm>
            <a:off x="457200" y="265176"/>
            <a:ext cx="8229600" cy="649224"/>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SzPts val="1400"/>
              <a:buNone/>
              <a:defRPr sz="32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6"/>
          <p:cNvSpPr txBox="1">
            <a:spLocks noGrp="1"/>
          </p:cNvSpPr>
          <p:nvPr>
            <p:ph type="body" idx="1"/>
          </p:nvPr>
        </p:nvSpPr>
        <p:spPr>
          <a:xfrm>
            <a:off x="457199" y="1066800"/>
            <a:ext cx="8229600" cy="470667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900"/>
              </a:spcBef>
              <a:spcAft>
                <a:spcPts val="0"/>
              </a:spcAft>
              <a:buSzPts val="1400"/>
              <a:buNone/>
              <a:defRPr sz="2600"/>
            </a:lvl1pPr>
            <a:lvl2pPr marL="914400" lvl="1" indent="-393700" algn="just">
              <a:lnSpc>
                <a:spcPct val="100000"/>
              </a:lnSpc>
              <a:spcBef>
                <a:spcPts val="900"/>
              </a:spcBef>
              <a:spcAft>
                <a:spcPts val="0"/>
              </a:spcAft>
              <a:buSzPts val="2600"/>
              <a:buFont typeface="Noto Sans Symbols"/>
              <a:buChar char="▪"/>
              <a:defRPr sz="2600"/>
            </a:lvl2pPr>
            <a:lvl3pPr marL="1371600" lvl="2" indent="-393700" algn="just">
              <a:lnSpc>
                <a:spcPct val="100000"/>
              </a:lnSpc>
              <a:spcBef>
                <a:spcPts val="900"/>
              </a:spcBef>
              <a:spcAft>
                <a:spcPts val="0"/>
              </a:spcAft>
              <a:buSzPts val="2600"/>
              <a:buFont typeface="Noto Sans Symbols"/>
              <a:buChar char="▪"/>
              <a:defRPr sz="2600"/>
            </a:lvl3pPr>
            <a:lvl4pPr marL="1828800" lvl="3" indent="-393700" algn="just">
              <a:lnSpc>
                <a:spcPct val="100000"/>
              </a:lnSpc>
              <a:spcBef>
                <a:spcPts val="900"/>
              </a:spcBef>
              <a:spcAft>
                <a:spcPts val="0"/>
              </a:spcAft>
              <a:buSzPts val="2600"/>
              <a:buFont typeface="Noto Sans Symbols"/>
              <a:buChar char="▪"/>
              <a:defRPr sz="2600"/>
            </a:lvl4pPr>
            <a:lvl5pPr marL="2286000" lvl="4" indent="-393700" algn="just">
              <a:lnSpc>
                <a:spcPct val="100000"/>
              </a:lnSpc>
              <a:spcBef>
                <a:spcPts val="900"/>
              </a:spcBef>
              <a:spcAft>
                <a:spcPts val="0"/>
              </a:spcAft>
              <a:buSzPts val="2600"/>
              <a:buFont typeface="Noto Sans Symbols"/>
              <a:buChar char="▪"/>
              <a:defRPr sz="2600"/>
            </a:lvl5pPr>
            <a:lvl6pPr marL="2743200" lvl="5" indent="-228600" algn="just">
              <a:lnSpc>
                <a:spcPct val="100000"/>
              </a:lnSpc>
              <a:spcBef>
                <a:spcPts val="360"/>
              </a:spcBef>
              <a:spcAft>
                <a:spcPts val="0"/>
              </a:spcAft>
              <a:buSzPts val="1400"/>
              <a:buNone/>
              <a:defRPr/>
            </a:lvl6pPr>
            <a:lvl7pPr marL="3200400" lvl="6" indent="-228600" algn="just">
              <a:lnSpc>
                <a:spcPct val="100000"/>
              </a:lnSpc>
              <a:spcBef>
                <a:spcPts val="360"/>
              </a:spcBef>
              <a:spcAft>
                <a:spcPts val="0"/>
              </a:spcAft>
              <a:buSzPts val="1400"/>
              <a:buNone/>
              <a:defRPr/>
            </a:lvl7pPr>
            <a:lvl8pPr marL="3657600" lvl="7" indent="-228600" algn="just">
              <a:lnSpc>
                <a:spcPct val="100000"/>
              </a:lnSpc>
              <a:spcBef>
                <a:spcPts val="360"/>
              </a:spcBef>
              <a:spcAft>
                <a:spcPts val="0"/>
              </a:spcAft>
              <a:buSzPts val="1400"/>
              <a:buNone/>
              <a:defRPr/>
            </a:lvl8pPr>
            <a:lvl9pPr marL="4114800" lvl="8" indent="-228600" algn="just">
              <a:lnSpc>
                <a:spcPct val="100000"/>
              </a:lnSpc>
              <a:spcBef>
                <a:spcPts val="360"/>
              </a:spcBef>
              <a:spcAft>
                <a:spcPts val="0"/>
              </a:spcAft>
              <a:buSzPts val="1400"/>
              <a:buNone/>
              <a:defRPr/>
            </a:lvl9pPr>
          </a:lstStyle>
          <a:p>
            <a:endParaRPr/>
          </a:p>
        </p:txBody>
      </p:sp>
      <p:sp>
        <p:nvSpPr>
          <p:cNvPr id="21" name="Google Shape;21;p36"/>
          <p:cNvSpPr txBox="1"/>
          <p:nvPr/>
        </p:nvSpPr>
        <p:spPr>
          <a:xfrm>
            <a:off x="549442" y="6216134"/>
            <a:ext cx="466794"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dk1"/>
                </a:solidFill>
                <a:latin typeface="Arial"/>
                <a:ea typeface="Arial"/>
                <a:cs typeface="Arial"/>
                <a:sym typeface="Arial"/>
              </a:rPr>
              <a:t>‹#›</a:t>
            </a:fld>
            <a:endParaRPr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9_Title Slide">
  <p:cSld name="19_Title Slide">
    <p:spTree>
      <p:nvGrpSpPr>
        <p:cNvPr id="1" name="Shape 22"/>
        <p:cNvGrpSpPr/>
        <p:nvPr/>
      </p:nvGrpSpPr>
      <p:grpSpPr>
        <a:xfrm>
          <a:off x="0" y="0"/>
          <a:ext cx="0" cy="0"/>
          <a:chOff x="0" y="0"/>
          <a:chExt cx="0" cy="0"/>
        </a:xfrm>
      </p:grpSpPr>
      <p:pic>
        <p:nvPicPr>
          <p:cNvPr id="23" name="Google Shape;23;p37" descr="Stripes-graphic_fade_thinner.png"/>
          <p:cNvPicPr preferRelativeResize="0"/>
          <p:nvPr/>
        </p:nvPicPr>
        <p:blipFill rotWithShape="1">
          <a:blip r:embed="rId2">
            <a:alphaModFix/>
          </a:blip>
          <a:srcRect/>
          <a:stretch/>
        </p:blipFill>
        <p:spPr>
          <a:xfrm>
            <a:off x="0" y="0"/>
            <a:ext cx="9144000" cy="33083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0_Title Slide">
  <p:cSld name="10_Title Slide">
    <p:spTree>
      <p:nvGrpSpPr>
        <p:cNvPr id="1" name="Shape 24"/>
        <p:cNvGrpSpPr/>
        <p:nvPr/>
      </p:nvGrpSpPr>
      <p:grpSpPr>
        <a:xfrm>
          <a:off x="0" y="0"/>
          <a:ext cx="0" cy="0"/>
          <a:chOff x="0" y="0"/>
          <a:chExt cx="0" cy="0"/>
        </a:xfrm>
      </p:grpSpPr>
      <p:cxnSp>
        <p:nvCxnSpPr>
          <p:cNvPr id="25" name="Google Shape;25;p40"/>
          <p:cNvCxnSpPr/>
          <p:nvPr/>
        </p:nvCxnSpPr>
        <p:spPr>
          <a:xfrm>
            <a:off x="0" y="5943600"/>
            <a:ext cx="9144000" cy="1588"/>
          </a:xfrm>
          <a:prstGeom prst="straightConnector1">
            <a:avLst/>
          </a:prstGeom>
          <a:noFill/>
          <a:ln w="9525" cap="flat" cmpd="sng">
            <a:solidFill>
              <a:srgbClr val="6E0000"/>
            </a:solidFill>
            <a:prstDash val="solid"/>
            <a:round/>
            <a:headEnd type="none" w="sm" len="sm"/>
            <a:tailEnd type="none" w="sm" len="sm"/>
          </a:ln>
        </p:spPr>
      </p:cxnSp>
      <p:pic>
        <p:nvPicPr>
          <p:cNvPr id="26" name="Google Shape;26;p40" descr="PPT-Large-Logo-with-Tag-Pos.png"/>
          <p:cNvPicPr preferRelativeResize="0"/>
          <p:nvPr/>
        </p:nvPicPr>
        <p:blipFill rotWithShape="1">
          <a:blip r:embed="rId2">
            <a:alphaModFix/>
          </a:blip>
          <a:srcRect/>
          <a:stretch/>
        </p:blipFill>
        <p:spPr>
          <a:xfrm>
            <a:off x="6291263" y="6070600"/>
            <a:ext cx="2395537" cy="660400"/>
          </a:xfrm>
          <a:prstGeom prst="rect">
            <a:avLst/>
          </a:prstGeom>
          <a:noFill/>
          <a:ln>
            <a:noFill/>
          </a:ln>
        </p:spPr>
      </p:pic>
      <p:sp>
        <p:nvSpPr>
          <p:cNvPr id="27" name="Google Shape;27;p40"/>
          <p:cNvSpPr txBox="1">
            <a:spLocks noGrp="1"/>
          </p:cNvSpPr>
          <p:nvPr>
            <p:ph type="ctrTitle"/>
          </p:nvPr>
        </p:nvSpPr>
        <p:spPr>
          <a:xfrm>
            <a:off x="457200" y="1002652"/>
            <a:ext cx="8229600" cy="2717799"/>
          </a:xfrm>
          <a:prstGeom prst="rect">
            <a:avLst/>
          </a:prstGeom>
          <a:noFill/>
          <a:ln>
            <a:noFill/>
          </a:ln>
        </p:spPr>
        <p:txBody>
          <a:bodyPr spcFirstLastPara="1" wrap="square" lIns="0" tIns="0" rIns="0" bIns="0" anchor="t" anchorCtr="0">
            <a:noAutofit/>
          </a:bodyPr>
          <a:lstStyle>
            <a:lvl1pPr lvl="0" algn="ctr">
              <a:lnSpc>
                <a:spcPct val="90000"/>
              </a:lnSpc>
              <a:spcBef>
                <a:spcPts val="0"/>
              </a:spcBef>
              <a:spcAft>
                <a:spcPts val="0"/>
              </a:spcAft>
              <a:buSzPts val="1400"/>
              <a:buNone/>
              <a:defRPr sz="4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3_Title Slide">
  <p:cSld name="13_Title Slide">
    <p:bg>
      <p:bgPr>
        <a:solidFill>
          <a:schemeClr val="lt1"/>
        </a:solidFill>
        <a:effectLst/>
      </p:bgPr>
    </p:bg>
    <p:spTree>
      <p:nvGrpSpPr>
        <p:cNvPr id="1" name="Shape 28"/>
        <p:cNvGrpSpPr/>
        <p:nvPr/>
      </p:nvGrpSpPr>
      <p:grpSpPr>
        <a:xfrm>
          <a:off x="0" y="0"/>
          <a:ext cx="0" cy="0"/>
          <a:chOff x="0" y="0"/>
          <a:chExt cx="0" cy="0"/>
        </a:xfrm>
      </p:grpSpPr>
      <p:cxnSp>
        <p:nvCxnSpPr>
          <p:cNvPr id="29" name="Google Shape;29;p41"/>
          <p:cNvCxnSpPr/>
          <p:nvPr/>
        </p:nvCxnSpPr>
        <p:spPr>
          <a:xfrm>
            <a:off x="0" y="5943600"/>
            <a:ext cx="9144000" cy="1588"/>
          </a:xfrm>
          <a:prstGeom prst="straightConnector1">
            <a:avLst/>
          </a:prstGeom>
          <a:noFill/>
          <a:ln w="9525" cap="flat" cmpd="sng">
            <a:solidFill>
              <a:srgbClr val="6E0000"/>
            </a:solidFill>
            <a:prstDash val="solid"/>
            <a:round/>
            <a:headEnd type="none" w="sm" len="sm"/>
            <a:tailEnd type="none" w="sm" len="sm"/>
          </a:ln>
        </p:spPr>
      </p:cxnSp>
      <p:sp>
        <p:nvSpPr>
          <p:cNvPr id="30" name="Google Shape;30;p41"/>
          <p:cNvSpPr txBox="1">
            <a:spLocks noGrp="1"/>
          </p:cNvSpPr>
          <p:nvPr>
            <p:ph type="ctrTitle"/>
          </p:nvPr>
        </p:nvSpPr>
        <p:spPr>
          <a:xfrm>
            <a:off x="457200" y="2313432"/>
            <a:ext cx="8229600" cy="1115568"/>
          </a:xfrm>
          <a:prstGeom prst="rect">
            <a:avLst/>
          </a:prstGeom>
          <a:noFill/>
          <a:ln>
            <a:noFill/>
          </a:ln>
        </p:spPr>
        <p:txBody>
          <a:bodyPr spcFirstLastPara="1" wrap="square" lIns="0" tIns="0" rIns="0" bIns="0" anchor="ctr" anchorCtr="0">
            <a:noAutofit/>
          </a:bodyPr>
          <a:lstStyle>
            <a:lvl1pPr lvl="0" algn="ctr">
              <a:lnSpc>
                <a:spcPct val="90000"/>
              </a:lnSpc>
              <a:spcBef>
                <a:spcPts val="0"/>
              </a:spcBef>
              <a:spcAft>
                <a:spcPts val="0"/>
              </a:spcAft>
              <a:buSzPts val="1400"/>
              <a:buNone/>
              <a:defRPr sz="4000">
                <a:solidFill>
                  <a:srgbClr val="6E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31" name="Google Shape;31;p41" descr="PPT-Large-Logo-with-Tag-Pos.png"/>
          <p:cNvPicPr preferRelativeResize="0"/>
          <p:nvPr/>
        </p:nvPicPr>
        <p:blipFill rotWithShape="1">
          <a:blip r:embed="rId2">
            <a:alphaModFix/>
          </a:blip>
          <a:srcRect/>
          <a:stretch/>
        </p:blipFill>
        <p:spPr>
          <a:xfrm>
            <a:off x="6291263" y="6070600"/>
            <a:ext cx="2395537" cy="6604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4"/>
          <p:cNvSpPr txBox="1">
            <a:spLocks noGrp="1"/>
          </p:cNvSpPr>
          <p:nvPr>
            <p:ph type="body" idx="1"/>
          </p:nvPr>
        </p:nvSpPr>
        <p:spPr>
          <a:xfrm>
            <a:off x="914400" y="1905000"/>
            <a:ext cx="7315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4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1pPr>
            <a:lvl2pPr marL="914400" marR="0" lvl="1" indent="-228600" algn="just" rtl="0">
              <a:lnSpc>
                <a:spcPct val="100000"/>
              </a:lnSpc>
              <a:spcBef>
                <a:spcPts val="560"/>
              </a:spcBef>
              <a:spcAft>
                <a:spcPts val="0"/>
              </a:spcAft>
              <a:buClr>
                <a:srgbClr val="000000"/>
              </a:buClr>
              <a:buSzPts val="1400"/>
              <a:buFont typeface="Arial"/>
              <a:buNone/>
              <a:defRPr sz="2800" b="0" i="0" u="none" strike="noStrike" cap="none">
                <a:solidFill>
                  <a:schemeClr val="dk1"/>
                </a:solidFill>
                <a:latin typeface="Arial"/>
                <a:ea typeface="Arial"/>
                <a:cs typeface="Arial"/>
                <a:sym typeface="Arial"/>
              </a:defRPr>
            </a:lvl2pPr>
            <a:lvl3pPr marL="1371600" marR="0" lvl="2" indent="-228600" algn="just" rtl="0">
              <a:lnSpc>
                <a:spcPct val="100000"/>
              </a:lnSpc>
              <a:spcBef>
                <a:spcPts val="48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3pPr>
            <a:lvl4pPr marL="1828800" marR="0" lvl="3" indent="-228600" algn="just" rtl="0">
              <a:lnSpc>
                <a:spcPct val="100000"/>
              </a:lnSpc>
              <a:spcBef>
                <a:spcPts val="40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4pPr>
            <a:lvl5pPr marL="2286000" marR="0" lvl="4" indent="-228600" algn="just" rtl="0">
              <a:lnSpc>
                <a:spcPct val="100000"/>
              </a:lnSpc>
              <a:spcBef>
                <a:spcPts val="40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5pPr>
            <a:lvl6pPr marL="2743200" marR="0" lvl="5" indent="-228600" algn="just" rtl="0">
              <a:lnSpc>
                <a:spcPct val="100000"/>
              </a:lnSpc>
              <a:spcBef>
                <a:spcPts val="40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6pPr>
            <a:lvl7pPr marL="3200400" marR="0" lvl="6" indent="-228600" algn="just" rtl="0">
              <a:lnSpc>
                <a:spcPct val="100000"/>
              </a:lnSpc>
              <a:spcBef>
                <a:spcPts val="40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7pPr>
            <a:lvl8pPr marL="3657600" marR="0" lvl="7" indent="-228600" algn="just" rtl="0">
              <a:lnSpc>
                <a:spcPct val="100000"/>
              </a:lnSpc>
              <a:spcBef>
                <a:spcPts val="40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8pPr>
            <a:lvl9pPr marL="4114800" marR="0" lvl="8" indent="-228600" algn="just" rtl="0">
              <a:lnSpc>
                <a:spcPct val="100000"/>
              </a:lnSpc>
              <a:spcBef>
                <a:spcPts val="40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9pPr>
          </a:lstStyle>
          <a:p>
            <a:endParaRPr/>
          </a:p>
        </p:txBody>
      </p:sp>
      <p:sp>
        <p:nvSpPr>
          <p:cNvPr id="11" name="Google Shape;11;p34"/>
          <p:cNvSpPr txBox="1">
            <a:spLocks noGrp="1"/>
          </p:cNvSpPr>
          <p:nvPr>
            <p:ph type="title"/>
          </p:nvPr>
        </p:nvSpPr>
        <p:spPr>
          <a:xfrm>
            <a:off x="381000" y="914400"/>
            <a:ext cx="8305800" cy="762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3600" b="1" i="0" u="none" strike="noStrike" cap="none">
                <a:solidFill>
                  <a:schemeClr val="hlink"/>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600" b="1" i="0" u="none" strike="noStrike" cap="none">
                <a:solidFill>
                  <a:schemeClr val="hlink"/>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600" b="1" i="0" u="none" strike="noStrike" cap="none">
                <a:solidFill>
                  <a:schemeClr val="hlink"/>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600" b="1" i="0" u="none" strike="noStrike" cap="none">
                <a:solidFill>
                  <a:schemeClr val="hlink"/>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600" b="1" i="0" u="none" strike="noStrike" cap="none">
                <a:solidFill>
                  <a:schemeClr val="hlink"/>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600" b="1" i="0" u="none" strike="noStrike" cap="none">
                <a:solidFill>
                  <a:schemeClr val="hlink"/>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600" b="1" i="0" u="none" strike="noStrike" cap="none">
                <a:solidFill>
                  <a:schemeClr val="hlink"/>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600" b="1" i="0" u="none" strike="noStrike" cap="none">
                <a:solidFill>
                  <a:schemeClr val="hlink"/>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600" b="1" i="0" u="none" strike="noStrike" cap="none">
                <a:solidFill>
                  <a:schemeClr val="hlink"/>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jupyter.chicagobooth.edu"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rstudio-research.chicagobooth.edu"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mailto:rsupport@chicagobooth.edu"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hpc-docs.chicagobooth.edu/connecting.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hpc-docs.chicagobooth.edu/faq.htm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rcc.uchicago.edu"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hpc-docs.chicagobooth.edu/"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slurm.schedmd.co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chicagobooth.edu"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Google Shape;37;p1"/>
          <p:cNvSpPr txBox="1">
            <a:spLocks noGrp="1"/>
          </p:cNvSpPr>
          <p:nvPr>
            <p:ph type="ctrTitle"/>
          </p:nvPr>
        </p:nvSpPr>
        <p:spPr>
          <a:xfrm>
            <a:off x="457200" y="609600"/>
            <a:ext cx="8229600" cy="166624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r>
              <a:rPr lang="en-US"/>
              <a:t>Booth IT </a:t>
            </a:r>
            <a:br>
              <a:rPr lang="en-US"/>
            </a:br>
            <a:r>
              <a:rPr lang="en-US"/>
              <a:t>Research Computing Technology</a:t>
            </a:r>
            <a:br>
              <a:rPr lang="en-US"/>
            </a:br>
            <a:endParaRPr/>
          </a:p>
        </p:txBody>
      </p:sp>
      <p:sp>
        <p:nvSpPr>
          <p:cNvPr id="38" name="Google Shape;38;p1"/>
          <p:cNvSpPr txBox="1">
            <a:spLocks noGrp="1"/>
          </p:cNvSpPr>
          <p:nvPr>
            <p:ph type="subTitle" idx="1"/>
          </p:nvPr>
        </p:nvSpPr>
        <p:spPr>
          <a:xfrm>
            <a:off x="292998" y="2075390"/>
            <a:ext cx="3581400" cy="462600"/>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SzPts val="2000"/>
              <a:buFont typeface="Arial"/>
              <a:buNone/>
            </a:pPr>
            <a:r>
              <a:rPr lang="en-US"/>
              <a:t>September 23, 2021</a:t>
            </a:r>
            <a:endParaRPr/>
          </a:p>
        </p:txBody>
      </p:sp>
      <p:sp>
        <p:nvSpPr>
          <p:cNvPr id="39" name="Google Shape;39;p1"/>
          <p:cNvSpPr txBox="1"/>
          <p:nvPr/>
        </p:nvSpPr>
        <p:spPr>
          <a:xfrm>
            <a:off x="293000" y="3045650"/>
            <a:ext cx="3093300" cy="959700"/>
          </a:xfrm>
          <a:prstGeom prst="rect">
            <a:avLst/>
          </a:prstGeom>
          <a:noFill/>
          <a:ln>
            <a:noFill/>
          </a:ln>
        </p:spPr>
        <p:txBody>
          <a:bodyPr spcFirstLastPara="1" wrap="square" lIns="0" tIns="0" rIns="0" bIns="0" anchor="t" anchorCtr="0">
            <a:noAutofit/>
          </a:bodyPr>
          <a:lstStyle/>
          <a:p>
            <a:pPr marL="0" marR="0" lvl="0" indent="0" algn="l" rtl="0">
              <a:lnSpc>
                <a:spcPct val="114000"/>
              </a:lnSpc>
              <a:spcBef>
                <a:spcPts val="0"/>
              </a:spcBef>
              <a:spcAft>
                <a:spcPts val="0"/>
              </a:spcAft>
              <a:buClr>
                <a:schemeClr val="dk1"/>
              </a:buClr>
              <a:buSzPts val="1600"/>
              <a:buFont typeface="Arial"/>
              <a:buNone/>
            </a:pPr>
            <a:r>
              <a:rPr lang="en-US" sz="1800" b="1" i="0" u="none" strike="noStrike" cap="none">
                <a:solidFill>
                  <a:schemeClr val="dk1"/>
                </a:solidFill>
                <a:latin typeface="Arial"/>
                <a:ea typeface="Arial"/>
                <a:cs typeface="Arial"/>
                <a:sym typeface="Arial"/>
              </a:rPr>
              <a:t>Ernesto Vargas</a:t>
            </a:r>
            <a:endParaRPr sz="1800" b="1" i="0" u="none" strike="noStrike" cap="none">
              <a:solidFill>
                <a:schemeClr val="dk1"/>
              </a:solidFill>
              <a:latin typeface="Arial"/>
              <a:ea typeface="Arial"/>
              <a:cs typeface="Arial"/>
              <a:sym typeface="Arial"/>
            </a:endParaRPr>
          </a:p>
          <a:p>
            <a:pPr marL="0" marR="0" lvl="0" indent="0" algn="l" rtl="0">
              <a:lnSpc>
                <a:spcPct val="114000"/>
              </a:lnSpc>
              <a:spcBef>
                <a:spcPts val="0"/>
              </a:spcBef>
              <a:spcAft>
                <a:spcPts val="0"/>
              </a:spcAft>
              <a:buClr>
                <a:schemeClr val="dk1"/>
              </a:buClr>
              <a:buSzPts val="1600"/>
              <a:buFont typeface="Arial"/>
              <a:buNone/>
            </a:pPr>
            <a:r>
              <a:rPr lang="en-US" sz="1800" b="1" i="0" u="none" strike="noStrike" cap="none">
                <a:solidFill>
                  <a:schemeClr val="dk1"/>
                </a:solidFill>
                <a:latin typeface="Arial"/>
                <a:ea typeface="Arial"/>
                <a:cs typeface="Arial"/>
                <a:sym typeface="Arial"/>
              </a:rPr>
              <a:t>Fritz Ratnasamy</a:t>
            </a:r>
            <a:endParaRPr sz="1800" b="1" i="0" u="none" strike="noStrike" cap="none">
              <a:solidFill>
                <a:schemeClr val="dk1"/>
              </a:solidFill>
              <a:latin typeface="Arial"/>
              <a:ea typeface="Arial"/>
              <a:cs typeface="Arial"/>
              <a:sym typeface="Arial"/>
            </a:endParaRPr>
          </a:p>
          <a:p>
            <a:pPr marL="0" marR="0" lvl="0" indent="0" algn="l" rtl="0">
              <a:lnSpc>
                <a:spcPct val="114000"/>
              </a:lnSpc>
              <a:spcBef>
                <a:spcPts val="0"/>
              </a:spcBef>
              <a:spcAft>
                <a:spcPts val="0"/>
              </a:spcAft>
              <a:buClr>
                <a:schemeClr val="dk1"/>
              </a:buClr>
              <a:buSzPts val="1600"/>
              <a:buFont typeface="Arial"/>
              <a:buNone/>
            </a:pPr>
            <a:r>
              <a:rPr lang="en-US" sz="1800" b="1">
                <a:solidFill>
                  <a:schemeClr val="dk1"/>
                </a:solidFill>
              </a:rPr>
              <a:t>Kaihua Ding </a:t>
            </a:r>
            <a:endParaRPr sz="1800" b="1">
              <a:solidFill>
                <a:schemeClr val="dk1"/>
              </a:solidFill>
            </a:endParaRPr>
          </a:p>
        </p:txBody>
      </p:sp>
      <p:sp>
        <p:nvSpPr>
          <p:cNvPr id="40" name="Google Shape;40;p1"/>
          <p:cNvSpPr txBox="1">
            <a:spLocks noGrp="1"/>
          </p:cNvSpPr>
          <p:nvPr>
            <p:ph type="subTitle" idx="1"/>
          </p:nvPr>
        </p:nvSpPr>
        <p:spPr>
          <a:xfrm>
            <a:off x="293000" y="2470575"/>
            <a:ext cx="4359900" cy="462600"/>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SzPts val="2000"/>
              <a:buFont typeface="Arial"/>
              <a:buNone/>
            </a:pPr>
            <a:r>
              <a:rPr lang="en-US"/>
              <a:t>Contact: rsupport@chicagobooth.edu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2"/>
          <p:cNvSpPr txBox="1">
            <a:spLocks noGrp="1"/>
          </p:cNvSpPr>
          <p:nvPr>
            <p:ph type="title"/>
          </p:nvPr>
        </p:nvSpPr>
        <p:spPr>
          <a:xfrm>
            <a:off x="457200" y="265176"/>
            <a:ext cx="8229600" cy="649224"/>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1400"/>
              <a:buNone/>
            </a:pPr>
            <a:r>
              <a:rPr lang="en-US"/>
              <a:t>Lightweight Servers for Prototyping</a:t>
            </a:r>
            <a:endParaRPr/>
          </a:p>
        </p:txBody>
      </p:sp>
      <p:sp>
        <p:nvSpPr>
          <p:cNvPr id="101" name="Google Shape;101;p12"/>
          <p:cNvSpPr txBox="1">
            <a:spLocks noGrp="1"/>
          </p:cNvSpPr>
          <p:nvPr>
            <p:ph type="body" idx="1"/>
          </p:nvPr>
        </p:nvSpPr>
        <p:spPr>
          <a:xfrm>
            <a:off x="457199" y="1066800"/>
            <a:ext cx="8229600" cy="4706679"/>
          </a:xfrm>
          <a:prstGeom prst="rect">
            <a:avLst/>
          </a:prstGeom>
          <a:noFill/>
          <a:ln>
            <a:noFill/>
          </a:ln>
        </p:spPr>
        <p:txBody>
          <a:bodyPr spcFirstLastPara="1" wrap="square" lIns="0" tIns="0" rIns="0" bIns="0" anchor="t" anchorCtr="0">
            <a:noAutofit/>
          </a:bodyPr>
          <a:lstStyle/>
          <a:p>
            <a:pPr marL="457200" lvl="0" indent="-342900" algn="l" rtl="0">
              <a:lnSpc>
                <a:spcPct val="150000"/>
              </a:lnSpc>
              <a:spcBef>
                <a:spcPts val="0"/>
              </a:spcBef>
              <a:spcAft>
                <a:spcPts val="0"/>
              </a:spcAft>
              <a:buSzPts val="1800"/>
              <a:buChar char="●"/>
            </a:pPr>
            <a:r>
              <a:rPr lang="en-US" sz="1800"/>
              <a:t>Python / R / Julia environment for *light* tasks</a:t>
            </a:r>
            <a:endParaRPr sz="1800"/>
          </a:p>
          <a:p>
            <a:pPr marL="914400" lvl="1" indent="-342900" algn="l" rtl="0">
              <a:lnSpc>
                <a:spcPct val="150000"/>
              </a:lnSpc>
              <a:spcBef>
                <a:spcPts val="0"/>
              </a:spcBef>
              <a:spcAft>
                <a:spcPts val="0"/>
              </a:spcAft>
              <a:buSzPts val="1800"/>
              <a:buChar char="○"/>
            </a:pPr>
            <a:r>
              <a:rPr lang="en-US" sz="1800"/>
              <a:t>Not suitable for CPU or RAM intensive jobs</a:t>
            </a:r>
            <a:endParaRPr sz="1800"/>
          </a:p>
          <a:p>
            <a:pPr marL="914400" lvl="1" indent="-342900" algn="l" rtl="0">
              <a:lnSpc>
                <a:spcPct val="150000"/>
              </a:lnSpc>
              <a:spcBef>
                <a:spcPts val="0"/>
              </a:spcBef>
              <a:spcAft>
                <a:spcPts val="0"/>
              </a:spcAft>
              <a:buSzPts val="1800"/>
              <a:buChar char="○"/>
            </a:pPr>
            <a:r>
              <a:rPr lang="en-US" sz="1800"/>
              <a:t>Not suitable for parallel computing workflows</a:t>
            </a:r>
            <a:endParaRPr sz="1800"/>
          </a:p>
          <a:p>
            <a:pPr marL="914400" lvl="1" indent="-342900" algn="l" rtl="0">
              <a:lnSpc>
                <a:spcPct val="150000"/>
              </a:lnSpc>
              <a:spcBef>
                <a:spcPts val="0"/>
              </a:spcBef>
              <a:spcAft>
                <a:spcPts val="0"/>
              </a:spcAft>
              <a:buSzPts val="1800"/>
              <a:buChar char="○"/>
            </a:pPr>
            <a:r>
              <a:rPr lang="en-US" sz="1800"/>
              <a:t>Password controlled access via BoothID</a:t>
            </a:r>
            <a:endParaRPr sz="1800"/>
          </a:p>
          <a:p>
            <a:pPr marL="914400" lvl="1" indent="-342900" algn="l" rtl="0">
              <a:lnSpc>
                <a:spcPct val="150000"/>
              </a:lnSpc>
              <a:spcBef>
                <a:spcPts val="0"/>
              </a:spcBef>
              <a:spcAft>
                <a:spcPts val="0"/>
              </a:spcAft>
              <a:buSzPts val="1800"/>
              <a:buChar char="○"/>
            </a:pPr>
            <a:r>
              <a:rPr lang="en-US" sz="1800"/>
              <a:t>Administered by Booth ID with common packages</a:t>
            </a:r>
            <a:endParaRPr sz="1800"/>
          </a:p>
          <a:p>
            <a:pPr marL="914400" lvl="1" indent="-342900" algn="l" rtl="0">
              <a:lnSpc>
                <a:spcPct val="150000"/>
              </a:lnSpc>
              <a:spcBef>
                <a:spcPts val="0"/>
              </a:spcBef>
              <a:spcAft>
                <a:spcPts val="0"/>
              </a:spcAft>
              <a:buSzPts val="1800"/>
              <a:buChar char="○"/>
            </a:pPr>
            <a:r>
              <a:rPr lang="en-US" sz="1800"/>
              <a:t>Accessible with any browser (except IE of course)	</a:t>
            </a:r>
            <a:endParaRPr sz="1800"/>
          </a:p>
          <a:p>
            <a:pPr marL="914400" lvl="1" indent="-342900" algn="l" rtl="0">
              <a:lnSpc>
                <a:spcPct val="150000"/>
              </a:lnSpc>
              <a:spcBef>
                <a:spcPts val="0"/>
              </a:spcBef>
              <a:spcAft>
                <a:spcPts val="0"/>
              </a:spcAft>
              <a:buSzPts val="1800"/>
              <a:buChar char="○"/>
            </a:pPr>
            <a:r>
              <a:rPr lang="en-US" sz="1800"/>
              <a:t>Booth home directory is auto-mounted</a:t>
            </a:r>
            <a:br>
              <a:rPr lang="en-US" sz="1800"/>
            </a:br>
            <a:endParaRPr sz="1800"/>
          </a:p>
          <a:p>
            <a:pPr marL="457200" lvl="0" indent="-342900" algn="l" rtl="0">
              <a:lnSpc>
                <a:spcPct val="150000"/>
              </a:lnSpc>
              <a:spcBef>
                <a:spcPts val="0"/>
              </a:spcBef>
              <a:spcAft>
                <a:spcPts val="0"/>
              </a:spcAft>
              <a:buSzPts val="1800"/>
              <a:buChar char="●"/>
            </a:pPr>
            <a:r>
              <a:rPr lang="en-US" sz="1800"/>
              <a:t>URLs:</a:t>
            </a:r>
            <a:endParaRPr sz="1800"/>
          </a:p>
          <a:p>
            <a:pPr marL="914400" lvl="1" indent="-342900" algn="just" rtl="0">
              <a:lnSpc>
                <a:spcPct val="150000"/>
              </a:lnSpc>
              <a:spcBef>
                <a:spcPts val="0"/>
              </a:spcBef>
              <a:spcAft>
                <a:spcPts val="0"/>
              </a:spcAft>
              <a:buSzPts val="1800"/>
              <a:buChar char="○"/>
            </a:pPr>
            <a:r>
              <a:rPr lang="en-US" sz="1800" u="sng">
                <a:solidFill>
                  <a:schemeClr val="hlink"/>
                </a:solidFill>
                <a:hlinkClick r:id="rId3"/>
              </a:rPr>
              <a:t>https://jupyter.chicagobooth.edu (Python, Julia)</a:t>
            </a:r>
            <a:endParaRPr sz="1800"/>
          </a:p>
          <a:p>
            <a:pPr marL="914400" lvl="1" indent="-342900" algn="l" rtl="0">
              <a:lnSpc>
                <a:spcPct val="150000"/>
              </a:lnSpc>
              <a:spcBef>
                <a:spcPts val="0"/>
              </a:spcBef>
              <a:spcAft>
                <a:spcPts val="0"/>
              </a:spcAft>
              <a:buSzPts val="1800"/>
              <a:buChar char="○"/>
            </a:pPr>
            <a:r>
              <a:rPr lang="en-US" sz="1800" u="sng">
                <a:solidFill>
                  <a:schemeClr val="hlink"/>
                </a:solidFill>
                <a:hlinkClick r:id="rId4"/>
              </a:rPr>
              <a:t>https://rstudio-research.chicagobooth.edu</a:t>
            </a:r>
            <a:r>
              <a:rPr lang="en-US" sz="1800"/>
              <a:t> (R/RStudio)</a:t>
            </a:r>
            <a:endParaRPr sz="1800"/>
          </a:p>
          <a:p>
            <a:pPr marL="457200" lvl="0" indent="0" algn="l" rtl="0">
              <a:lnSpc>
                <a:spcPct val="115000"/>
              </a:lnSpc>
              <a:spcBef>
                <a:spcPts val="0"/>
              </a:spcBef>
              <a:spcAft>
                <a:spcPts val="0"/>
              </a:spcAft>
              <a:buSzPts val="1400"/>
              <a:buNone/>
            </a:pPr>
            <a:endParaRPr sz="1800"/>
          </a:p>
          <a:p>
            <a:pPr marL="457200" lvl="0" indent="0" algn="l" rtl="0">
              <a:lnSpc>
                <a:spcPct val="115000"/>
              </a:lnSpc>
              <a:spcBef>
                <a:spcPts val="0"/>
              </a:spcBef>
              <a:spcAft>
                <a:spcPts val="0"/>
              </a:spcAft>
              <a:buSzPts val="1400"/>
              <a:buNone/>
            </a:pP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388150" y="77701"/>
            <a:ext cx="8229600" cy="6492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1400"/>
              <a:buNone/>
            </a:pPr>
            <a:r>
              <a:rPr lang="en-US"/>
              <a:t>Mercury Cluster Architecture</a:t>
            </a:r>
            <a:endParaRPr/>
          </a:p>
        </p:txBody>
      </p:sp>
      <p:sp>
        <p:nvSpPr>
          <p:cNvPr id="107" name="Google Shape;107;p13"/>
          <p:cNvSpPr txBox="1">
            <a:spLocks noGrp="1"/>
          </p:cNvSpPr>
          <p:nvPr>
            <p:ph type="body" idx="1"/>
          </p:nvPr>
        </p:nvSpPr>
        <p:spPr>
          <a:xfrm>
            <a:off x="388150" y="726900"/>
            <a:ext cx="8229600" cy="5124600"/>
          </a:xfrm>
          <a:prstGeom prst="rect">
            <a:avLst/>
          </a:prstGeom>
          <a:noFill/>
          <a:ln>
            <a:noFill/>
          </a:ln>
        </p:spPr>
        <p:txBody>
          <a:bodyPr spcFirstLastPara="1" wrap="square" lIns="0" tIns="0" rIns="0" bIns="0" anchor="t" anchorCtr="0">
            <a:noAutofit/>
          </a:bodyPr>
          <a:lstStyle/>
          <a:p>
            <a:pPr marL="457200" lvl="0" indent="-342900" algn="l" rtl="0">
              <a:lnSpc>
                <a:spcPct val="115000"/>
              </a:lnSpc>
              <a:spcBef>
                <a:spcPts val="0"/>
              </a:spcBef>
              <a:spcAft>
                <a:spcPts val="0"/>
              </a:spcAft>
              <a:buSzPts val="1800"/>
              <a:buChar char="●"/>
            </a:pPr>
            <a:r>
              <a:rPr lang="en-US" sz="1800"/>
              <a:t>Front end (login) nodes mfe01 or mfe02 accessible when login to Mercury:</a:t>
            </a:r>
            <a:br>
              <a:rPr lang="en-US" sz="1800"/>
            </a:br>
            <a:r>
              <a:rPr lang="en-US" sz="1800">
                <a:latin typeface="Calibri"/>
                <a:ea typeface="Calibri"/>
                <a:cs typeface="Calibri"/>
                <a:sym typeface="Calibri"/>
              </a:rPr>
              <a:t>ssh &lt;boothID&gt;@mercury.chicagobooth.edu</a:t>
            </a:r>
            <a:endParaRPr sz="1800">
              <a:latin typeface="Calibri"/>
              <a:ea typeface="Calibri"/>
              <a:cs typeface="Calibri"/>
              <a:sym typeface="Calibri"/>
            </a:endParaRPr>
          </a:p>
          <a:p>
            <a:pPr marL="457200" lvl="0" indent="-342900" algn="l" rtl="0">
              <a:lnSpc>
                <a:spcPct val="115000"/>
              </a:lnSpc>
              <a:spcBef>
                <a:spcPts val="0"/>
              </a:spcBef>
              <a:spcAft>
                <a:spcPts val="0"/>
              </a:spcAft>
              <a:buSzPts val="1800"/>
              <a:buChar char="●"/>
            </a:pPr>
            <a:r>
              <a:rPr lang="en-US" sz="1800"/>
              <a:t>Compute nodes (make sure to email </a:t>
            </a:r>
            <a:r>
              <a:rPr lang="en-US" sz="1800" u="sng">
                <a:solidFill>
                  <a:schemeClr val="hlink"/>
                </a:solidFill>
                <a:hlinkClick r:id="rId3"/>
              </a:rPr>
              <a:t>rsupport@chicagobooth.edu</a:t>
            </a:r>
            <a:r>
              <a:rPr lang="en-US" sz="1800"/>
              <a:t> with PI info/Booth Center to have access to compute nodes)</a:t>
            </a:r>
            <a:endParaRPr sz="1800"/>
          </a:p>
          <a:p>
            <a:pPr marL="914400" lvl="1" indent="-342900" algn="l" rtl="0">
              <a:lnSpc>
                <a:spcPct val="115000"/>
              </a:lnSpc>
              <a:spcBef>
                <a:spcPts val="0"/>
              </a:spcBef>
              <a:spcAft>
                <a:spcPts val="0"/>
              </a:spcAft>
              <a:buSzPts val="1800"/>
              <a:buChar char="○"/>
            </a:pPr>
            <a:r>
              <a:rPr lang="en-US" sz="1800"/>
              <a:t>Software modules</a:t>
            </a:r>
            <a:endParaRPr sz="1800"/>
          </a:p>
          <a:p>
            <a:pPr marL="914400" lvl="1" indent="-342900" algn="l" rtl="0">
              <a:lnSpc>
                <a:spcPct val="115000"/>
              </a:lnSpc>
              <a:spcBef>
                <a:spcPts val="0"/>
              </a:spcBef>
              <a:spcAft>
                <a:spcPts val="0"/>
              </a:spcAft>
              <a:buSzPts val="1800"/>
              <a:buChar char="○"/>
            </a:pPr>
            <a:r>
              <a:rPr lang="en-US" sz="1800"/>
              <a:t>Scratch directory</a:t>
            </a:r>
            <a:endParaRPr sz="1800"/>
          </a:p>
        </p:txBody>
      </p:sp>
      <p:sp>
        <p:nvSpPr>
          <p:cNvPr id="108" name="Google Shape;108;p13"/>
          <p:cNvSpPr/>
          <p:nvPr/>
        </p:nvSpPr>
        <p:spPr>
          <a:xfrm>
            <a:off x="3249900" y="2134525"/>
            <a:ext cx="5701500" cy="36387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3"/>
          <p:cNvSpPr/>
          <p:nvPr/>
        </p:nvSpPr>
        <p:spPr>
          <a:xfrm>
            <a:off x="347000" y="2953950"/>
            <a:ext cx="1322100" cy="95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Personal Machine</a:t>
            </a:r>
            <a:endParaRPr sz="1800" b="1" i="0" u="none" strike="noStrike" cap="none">
              <a:solidFill>
                <a:srgbClr val="000000"/>
              </a:solidFill>
              <a:latin typeface="Arial"/>
              <a:ea typeface="Arial"/>
              <a:cs typeface="Arial"/>
              <a:sym typeface="Arial"/>
            </a:endParaRPr>
          </a:p>
        </p:txBody>
      </p:sp>
      <p:sp>
        <p:nvSpPr>
          <p:cNvPr id="110" name="Google Shape;110;p13"/>
          <p:cNvSpPr/>
          <p:nvPr/>
        </p:nvSpPr>
        <p:spPr>
          <a:xfrm>
            <a:off x="3477600" y="2687425"/>
            <a:ext cx="1322100" cy="12468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Front end (login) nodes</a:t>
            </a:r>
            <a:endParaRPr sz="1400" b="1" i="0" u="none" strike="noStrike" cap="none">
              <a:solidFill>
                <a:srgbClr val="000000"/>
              </a:solidFill>
              <a:latin typeface="Arial"/>
              <a:ea typeface="Arial"/>
              <a:cs typeface="Arial"/>
              <a:sym typeface="Arial"/>
            </a:endParaRPr>
          </a:p>
        </p:txBody>
      </p:sp>
      <p:sp>
        <p:nvSpPr>
          <p:cNvPr id="111" name="Google Shape;111;p13"/>
          <p:cNvSpPr/>
          <p:nvPr/>
        </p:nvSpPr>
        <p:spPr>
          <a:xfrm>
            <a:off x="6054700" y="2687425"/>
            <a:ext cx="1322100" cy="1246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Compute nodes</a:t>
            </a:r>
            <a:endParaRPr sz="1400" b="1" i="0" u="none" strike="noStrike" cap="none">
              <a:solidFill>
                <a:srgbClr val="000000"/>
              </a:solidFill>
              <a:latin typeface="Arial"/>
              <a:ea typeface="Arial"/>
              <a:cs typeface="Arial"/>
              <a:sym typeface="Arial"/>
            </a:endParaRPr>
          </a:p>
        </p:txBody>
      </p:sp>
      <p:sp>
        <p:nvSpPr>
          <p:cNvPr id="112" name="Google Shape;112;p13"/>
          <p:cNvSpPr/>
          <p:nvPr/>
        </p:nvSpPr>
        <p:spPr>
          <a:xfrm>
            <a:off x="1961650" y="3190200"/>
            <a:ext cx="1223400" cy="477600"/>
          </a:xfrm>
          <a:prstGeom prs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ssh</a:t>
            </a:r>
            <a:endParaRPr sz="1800" b="0" i="0" u="none" strike="noStrike" cap="none">
              <a:solidFill>
                <a:srgbClr val="000000"/>
              </a:solidFill>
              <a:latin typeface="Arial"/>
              <a:ea typeface="Arial"/>
              <a:cs typeface="Arial"/>
              <a:sym typeface="Arial"/>
            </a:endParaRPr>
          </a:p>
        </p:txBody>
      </p:sp>
      <p:sp>
        <p:nvSpPr>
          <p:cNvPr id="113" name="Google Shape;113;p13"/>
          <p:cNvSpPr/>
          <p:nvPr/>
        </p:nvSpPr>
        <p:spPr>
          <a:xfrm>
            <a:off x="4909545" y="2773225"/>
            <a:ext cx="1035300" cy="477600"/>
          </a:xfrm>
          <a:prstGeom prst="right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srun</a:t>
            </a:r>
            <a:endParaRPr sz="1800" b="0" i="0" u="none" strike="noStrike" cap="none">
              <a:solidFill>
                <a:srgbClr val="000000"/>
              </a:solidFill>
              <a:latin typeface="Arial"/>
              <a:ea typeface="Arial"/>
              <a:cs typeface="Arial"/>
              <a:sym typeface="Arial"/>
            </a:endParaRPr>
          </a:p>
        </p:txBody>
      </p:sp>
      <p:sp>
        <p:nvSpPr>
          <p:cNvPr id="114" name="Google Shape;114;p13"/>
          <p:cNvSpPr/>
          <p:nvPr/>
        </p:nvSpPr>
        <p:spPr>
          <a:xfrm>
            <a:off x="4909542" y="3411925"/>
            <a:ext cx="1035300" cy="477600"/>
          </a:xfrm>
          <a:prstGeom prst="right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sbatch</a:t>
            </a:r>
            <a:endParaRPr sz="1800" b="0" i="0" u="none" strike="noStrike" cap="none">
              <a:solidFill>
                <a:srgbClr val="000000"/>
              </a:solidFill>
              <a:latin typeface="Arial"/>
              <a:ea typeface="Arial"/>
              <a:cs typeface="Arial"/>
              <a:sym typeface="Arial"/>
            </a:endParaRPr>
          </a:p>
        </p:txBody>
      </p:sp>
      <p:sp>
        <p:nvSpPr>
          <p:cNvPr id="115" name="Google Shape;115;p13"/>
          <p:cNvSpPr txBox="1"/>
          <p:nvPr/>
        </p:nvSpPr>
        <p:spPr>
          <a:xfrm>
            <a:off x="5423650" y="2134513"/>
            <a:ext cx="1243800" cy="477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Mercury</a:t>
            </a:r>
            <a:endParaRPr sz="1800" b="1" i="0" u="none" strike="noStrike" cap="none">
              <a:solidFill>
                <a:srgbClr val="000000"/>
              </a:solidFill>
              <a:latin typeface="Arial"/>
              <a:ea typeface="Arial"/>
              <a:cs typeface="Arial"/>
              <a:sym typeface="Arial"/>
            </a:endParaRPr>
          </a:p>
        </p:txBody>
      </p:sp>
      <p:sp>
        <p:nvSpPr>
          <p:cNvPr id="116" name="Google Shape;116;p13"/>
          <p:cNvSpPr/>
          <p:nvPr/>
        </p:nvSpPr>
        <p:spPr>
          <a:xfrm>
            <a:off x="7376800" y="2687425"/>
            <a:ext cx="1322100" cy="649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Software modules</a:t>
            </a:r>
            <a:endParaRPr sz="1400" b="1" i="0" u="none" strike="noStrike" cap="none">
              <a:solidFill>
                <a:srgbClr val="000000"/>
              </a:solidFill>
              <a:latin typeface="Arial"/>
              <a:ea typeface="Arial"/>
              <a:cs typeface="Arial"/>
              <a:sym typeface="Arial"/>
            </a:endParaRPr>
          </a:p>
        </p:txBody>
      </p:sp>
      <p:sp>
        <p:nvSpPr>
          <p:cNvPr id="117" name="Google Shape;117;p13"/>
          <p:cNvSpPr/>
          <p:nvPr/>
        </p:nvSpPr>
        <p:spPr>
          <a:xfrm>
            <a:off x="7376800" y="3336625"/>
            <a:ext cx="1322100" cy="597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Scratch directory</a:t>
            </a:r>
            <a:endParaRPr sz="1400" b="1" i="0" u="none" strike="noStrike" cap="none">
              <a:solidFill>
                <a:srgbClr val="000000"/>
              </a:solidFill>
              <a:latin typeface="Arial"/>
              <a:ea typeface="Arial"/>
              <a:cs typeface="Arial"/>
              <a:sym typeface="Arial"/>
            </a:endParaRPr>
          </a:p>
        </p:txBody>
      </p:sp>
      <p:sp>
        <p:nvSpPr>
          <p:cNvPr id="118" name="Google Shape;118;p13"/>
          <p:cNvSpPr/>
          <p:nvPr/>
        </p:nvSpPr>
        <p:spPr>
          <a:xfrm>
            <a:off x="3477600" y="4695025"/>
            <a:ext cx="1322100" cy="6492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User home directory </a:t>
            </a:r>
            <a:endParaRPr sz="1400" b="1" i="0" u="none" strike="noStrike" cap="none">
              <a:solidFill>
                <a:srgbClr val="000000"/>
              </a:solidFill>
              <a:latin typeface="Arial"/>
              <a:ea typeface="Arial"/>
              <a:cs typeface="Arial"/>
              <a:sym typeface="Arial"/>
            </a:endParaRPr>
          </a:p>
        </p:txBody>
      </p:sp>
      <p:sp>
        <p:nvSpPr>
          <p:cNvPr id="119" name="Google Shape;119;p13"/>
          <p:cNvSpPr/>
          <p:nvPr/>
        </p:nvSpPr>
        <p:spPr>
          <a:xfrm>
            <a:off x="6054700" y="4695025"/>
            <a:ext cx="2632200" cy="6492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User home directory </a:t>
            </a:r>
            <a:endParaRPr sz="1400" b="1" i="0" u="none" strike="noStrike" cap="none">
              <a:solidFill>
                <a:srgbClr val="000000"/>
              </a:solidFill>
              <a:latin typeface="Arial"/>
              <a:ea typeface="Arial"/>
              <a:cs typeface="Arial"/>
              <a:sym typeface="Arial"/>
            </a:endParaRPr>
          </a:p>
        </p:txBody>
      </p:sp>
      <p:sp>
        <p:nvSpPr>
          <p:cNvPr id="120" name="Google Shape;120;p13"/>
          <p:cNvSpPr/>
          <p:nvPr/>
        </p:nvSpPr>
        <p:spPr>
          <a:xfrm>
            <a:off x="3477600" y="3934225"/>
            <a:ext cx="1322100" cy="7608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Slurm commands</a:t>
            </a:r>
            <a:endParaRPr sz="1400" b="1" i="0" u="none" strike="noStrike" cap="none">
              <a:solidFill>
                <a:srgbClr val="000000"/>
              </a:solidFill>
              <a:latin typeface="Arial"/>
              <a:ea typeface="Arial"/>
              <a:cs typeface="Arial"/>
              <a:sym typeface="Arial"/>
            </a:endParaRPr>
          </a:p>
        </p:txBody>
      </p:sp>
      <p:sp>
        <p:nvSpPr>
          <p:cNvPr id="121" name="Google Shape;121;p13"/>
          <p:cNvSpPr/>
          <p:nvPr/>
        </p:nvSpPr>
        <p:spPr>
          <a:xfrm>
            <a:off x="6054700" y="3934225"/>
            <a:ext cx="2632200" cy="7608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Slurm commands</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f118c40a90_0_48"/>
          <p:cNvSpPr txBox="1">
            <a:spLocks noGrp="1"/>
          </p:cNvSpPr>
          <p:nvPr>
            <p:ph type="title"/>
          </p:nvPr>
        </p:nvSpPr>
        <p:spPr>
          <a:xfrm>
            <a:off x="496675" y="1"/>
            <a:ext cx="8229600" cy="6492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None/>
            </a:pPr>
            <a:r>
              <a:rPr lang="en-US"/>
              <a:t>Mercury Hands-On Demonstration</a:t>
            </a:r>
            <a:endParaRPr/>
          </a:p>
        </p:txBody>
      </p:sp>
      <p:sp>
        <p:nvSpPr>
          <p:cNvPr id="127" name="Google Shape;127;gf118c40a90_0_48"/>
          <p:cNvSpPr txBox="1">
            <a:spLocks noGrp="1"/>
          </p:cNvSpPr>
          <p:nvPr>
            <p:ph type="body" idx="1"/>
          </p:nvPr>
        </p:nvSpPr>
        <p:spPr>
          <a:xfrm>
            <a:off x="236825" y="649200"/>
            <a:ext cx="8752500" cy="52233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en-US" sz="1800" dirty="0"/>
              <a:t>#1	Initiate remote connection to Mercury from your machine</a:t>
            </a:r>
            <a:endParaRPr sz="1800" dirty="0"/>
          </a:p>
          <a:p>
            <a:pPr marL="0" lvl="0" indent="457200" algn="l" rtl="0">
              <a:lnSpc>
                <a:spcPct val="100000"/>
              </a:lnSpc>
              <a:spcBef>
                <a:spcPts val="0"/>
              </a:spcBef>
              <a:spcAft>
                <a:spcPts val="0"/>
              </a:spcAft>
              <a:buNone/>
            </a:pPr>
            <a:r>
              <a:rPr lang="en-US" sz="1800" dirty="0" err="1">
                <a:highlight>
                  <a:srgbClr val="D9D9D9"/>
                </a:highlight>
                <a:latin typeface="Consolas"/>
                <a:ea typeface="Consolas"/>
                <a:cs typeface="Consolas"/>
                <a:sym typeface="Consolas"/>
              </a:rPr>
              <a:t>ssh</a:t>
            </a:r>
            <a:r>
              <a:rPr lang="en-US" sz="1800" dirty="0">
                <a:highlight>
                  <a:srgbClr val="D9D9D9"/>
                </a:highlight>
                <a:latin typeface="Consolas"/>
                <a:ea typeface="Consolas"/>
                <a:cs typeface="Consolas"/>
                <a:sym typeface="Consolas"/>
              </a:rPr>
              <a:t> &lt;</a:t>
            </a:r>
            <a:r>
              <a:rPr lang="en-US" sz="1800" dirty="0" err="1">
                <a:highlight>
                  <a:srgbClr val="D9D9D9"/>
                </a:highlight>
                <a:latin typeface="Consolas"/>
                <a:ea typeface="Consolas"/>
                <a:cs typeface="Consolas"/>
                <a:sym typeface="Consolas"/>
              </a:rPr>
              <a:t>BoothID</a:t>
            </a:r>
            <a:r>
              <a:rPr lang="en-US" sz="1800" dirty="0">
                <a:highlight>
                  <a:srgbClr val="D9D9D9"/>
                </a:highlight>
                <a:latin typeface="Consolas"/>
                <a:ea typeface="Consolas"/>
                <a:cs typeface="Consolas"/>
                <a:sym typeface="Consolas"/>
              </a:rPr>
              <a:t>&gt;@mercury.chicagobooth.edu</a:t>
            </a:r>
            <a:r>
              <a:rPr lang="en-US" sz="1800" dirty="0">
                <a:highlight>
                  <a:srgbClr val="EFEFEF"/>
                </a:highlight>
                <a:latin typeface="Consolas"/>
                <a:ea typeface="Consolas"/>
                <a:cs typeface="Consolas"/>
                <a:sym typeface="Consolas"/>
              </a:rPr>
              <a:t/>
            </a:r>
            <a:br>
              <a:rPr lang="en-US" sz="1800" dirty="0">
                <a:highlight>
                  <a:srgbClr val="EFEFEF"/>
                </a:highlight>
                <a:latin typeface="Consolas"/>
                <a:ea typeface="Consolas"/>
                <a:cs typeface="Consolas"/>
                <a:sym typeface="Consolas"/>
              </a:rPr>
            </a:br>
            <a:endParaRPr sz="1800" dirty="0">
              <a:latin typeface="Consolas"/>
              <a:ea typeface="Consolas"/>
              <a:cs typeface="Consolas"/>
              <a:sym typeface="Consolas"/>
            </a:endParaRPr>
          </a:p>
          <a:p>
            <a:pPr marL="0" lvl="0" indent="0" algn="l" rtl="0">
              <a:lnSpc>
                <a:spcPct val="100000"/>
              </a:lnSpc>
              <a:spcBef>
                <a:spcPts val="0"/>
              </a:spcBef>
              <a:spcAft>
                <a:spcPts val="0"/>
              </a:spcAft>
              <a:buNone/>
            </a:pPr>
            <a:r>
              <a:rPr lang="en-US" sz="1800" dirty="0"/>
              <a:t>#2	Check the home directory space</a:t>
            </a:r>
            <a:endParaRPr sz="1800" dirty="0"/>
          </a:p>
          <a:p>
            <a:pPr marL="0" lvl="0" indent="457200" algn="l" rtl="0">
              <a:lnSpc>
                <a:spcPct val="100000"/>
              </a:lnSpc>
              <a:spcBef>
                <a:spcPts val="0"/>
              </a:spcBef>
              <a:spcAft>
                <a:spcPts val="0"/>
              </a:spcAft>
              <a:buNone/>
            </a:pPr>
            <a:r>
              <a:rPr lang="en-US" sz="1800" dirty="0">
                <a:highlight>
                  <a:srgbClr val="D9D9D9"/>
                </a:highlight>
                <a:latin typeface="Consolas"/>
                <a:ea typeface="Consolas"/>
                <a:cs typeface="Consolas"/>
                <a:sym typeface="Consolas"/>
              </a:rPr>
              <a:t>fratnasamy@mfe01:~ $ </a:t>
            </a:r>
            <a:r>
              <a:rPr lang="en-US" sz="1800" dirty="0" err="1">
                <a:highlight>
                  <a:srgbClr val="D9D9D9"/>
                </a:highlight>
                <a:latin typeface="Consolas"/>
                <a:ea typeface="Consolas"/>
                <a:cs typeface="Consolas"/>
                <a:sym typeface="Consolas"/>
              </a:rPr>
              <a:t>df</a:t>
            </a:r>
            <a:r>
              <a:rPr lang="en-US" sz="1800" dirty="0">
                <a:highlight>
                  <a:srgbClr val="D9D9D9"/>
                </a:highlight>
                <a:latin typeface="Consolas"/>
                <a:ea typeface="Consolas"/>
                <a:cs typeface="Consolas"/>
                <a:sym typeface="Consolas"/>
              </a:rPr>
              <a:t> -h /home/&lt;</a:t>
            </a:r>
            <a:r>
              <a:rPr lang="en-US" sz="1800" dirty="0" err="1">
                <a:highlight>
                  <a:srgbClr val="D9D9D9"/>
                </a:highlight>
                <a:latin typeface="Consolas"/>
                <a:ea typeface="Consolas"/>
                <a:cs typeface="Consolas"/>
                <a:sym typeface="Consolas"/>
              </a:rPr>
              <a:t>BoothID</a:t>
            </a:r>
            <a:r>
              <a:rPr lang="en-US" sz="1800" dirty="0">
                <a:highlight>
                  <a:srgbClr val="D9D9D9"/>
                </a:highlight>
                <a:latin typeface="Consolas"/>
                <a:ea typeface="Consolas"/>
                <a:cs typeface="Consolas"/>
                <a:sym typeface="Consolas"/>
              </a:rPr>
              <a:t>&gt;/</a:t>
            </a:r>
            <a:endParaRPr sz="1800" dirty="0">
              <a:highlight>
                <a:srgbClr val="D9D9D9"/>
              </a:highlight>
              <a:latin typeface="Consolas"/>
              <a:ea typeface="Consolas"/>
              <a:cs typeface="Consolas"/>
              <a:sym typeface="Consolas"/>
            </a:endParaRPr>
          </a:p>
          <a:p>
            <a:pPr marL="0" lvl="0" indent="0" algn="l" rtl="0">
              <a:lnSpc>
                <a:spcPct val="100000"/>
              </a:lnSpc>
              <a:spcBef>
                <a:spcPts val="0"/>
              </a:spcBef>
              <a:spcAft>
                <a:spcPts val="0"/>
              </a:spcAft>
              <a:buNone/>
            </a:pPr>
            <a:endParaRPr sz="1800" dirty="0">
              <a:latin typeface="Consolas"/>
              <a:ea typeface="Consolas"/>
              <a:cs typeface="Consolas"/>
              <a:sym typeface="Consolas"/>
            </a:endParaRPr>
          </a:p>
          <a:p>
            <a:pPr marL="0" lvl="0" indent="0" algn="l" rtl="0">
              <a:lnSpc>
                <a:spcPct val="100000"/>
              </a:lnSpc>
              <a:spcBef>
                <a:spcPts val="0"/>
              </a:spcBef>
              <a:spcAft>
                <a:spcPts val="0"/>
              </a:spcAft>
              <a:buNone/>
            </a:pPr>
            <a:r>
              <a:rPr lang="en-US" sz="1800" dirty="0"/>
              <a:t>#3	Clone Repo from </a:t>
            </a:r>
            <a:r>
              <a:rPr lang="en-US" sz="1800" dirty="0" err="1"/>
              <a:t>Github</a:t>
            </a:r>
            <a:endParaRPr sz="1800" dirty="0"/>
          </a:p>
          <a:p>
            <a:pPr marL="0" lvl="0" indent="457200" algn="l" rtl="0">
              <a:lnSpc>
                <a:spcPct val="100000"/>
              </a:lnSpc>
              <a:spcBef>
                <a:spcPts val="0"/>
              </a:spcBef>
              <a:spcAft>
                <a:spcPts val="0"/>
              </a:spcAft>
              <a:buNone/>
            </a:pPr>
            <a:r>
              <a:rPr lang="en-US" sz="1800" dirty="0">
                <a:highlight>
                  <a:srgbClr val="D9D9D9"/>
                </a:highlight>
                <a:latin typeface="Consolas"/>
                <a:ea typeface="Consolas"/>
                <a:cs typeface="Consolas"/>
                <a:sym typeface="Consolas"/>
              </a:rPr>
              <a:t>fratnasamy@mfe01:~ $</a:t>
            </a:r>
            <a:r>
              <a:rPr lang="en-US" sz="1800" dirty="0" err="1">
                <a:highlight>
                  <a:srgbClr val="D9D9D9"/>
                </a:highlight>
                <a:latin typeface="Consolas"/>
                <a:ea typeface="Consolas"/>
                <a:cs typeface="Consolas"/>
                <a:sym typeface="Consolas"/>
              </a:rPr>
              <a:t>git</a:t>
            </a:r>
            <a:r>
              <a:rPr lang="en-US" sz="1800" dirty="0">
                <a:highlight>
                  <a:srgbClr val="D9D9D9"/>
                </a:highlight>
                <a:latin typeface="Consolas"/>
                <a:ea typeface="Consolas"/>
                <a:cs typeface="Consolas"/>
                <a:sym typeface="Consolas"/>
              </a:rPr>
              <a:t> clone  https://github.com/fritzratna/workshop.git</a:t>
            </a:r>
            <a:endParaRPr sz="1800" dirty="0">
              <a:highlight>
                <a:srgbClr val="D9D9D9"/>
              </a:highlight>
              <a:latin typeface="Consolas"/>
              <a:ea typeface="Consolas"/>
              <a:cs typeface="Consolas"/>
              <a:sym typeface="Consolas"/>
            </a:endParaRPr>
          </a:p>
          <a:p>
            <a:pPr marL="0" lvl="0" indent="0" algn="l" rtl="0">
              <a:lnSpc>
                <a:spcPct val="100000"/>
              </a:lnSpc>
              <a:spcBef>
                <a:spcPts val="0"/>
              </a:spcBef>
              <a:spcAft>
                <a:spcPts val="0"/>
              </a:spcAft>
              <a:buNone/>
            </a:pPr>
            <a:endParaRPr sz="1800" dirty="0">
              <a:latin typeface="Consolas"/>
              <a:ea typeface="Consolas"/>
              <a:cs typeface="Consolas"/>
              <a:sym typeface="Consolas"/>
            </a:endParaRPr>
          </a:p>
          <a:p>
            <a:pPr marL="0" lvl="0" indent="0" algn="l" rtl="0">
              <a:lnSpc>
                <a:spcPct val="100000"/>
              </a:lnSpc>
              <a:spcBef>
                <a:spcPts val="0"/>
              </a:spcBef>
              <a:spcAft>
                <a:spcPts val="0"/>
              </a:spcAft>
              <a:buNone/>
            </a:pPr>
            <a:r>
              <a:rPr lang="en-US" sz="1800" dirty="0"/>
              <a:t>#4	Check account association (</a:t>
            </a:r>
            <a:r>
              <a:rPr lang="en-US" sz="1800" dirty="0" err="1"/>
              <a:t>slurm</a:t>
            </a:r>
            <a:r>
              <a:rPr lang="en-US" sz="1800" dirty="0"/>
              <a:t> command starts with s (</a:t>
            </a:r>
            <a:r>
              <a:rPr lang="en-US" sz="1800" dirty="0" err="1"/>
              <a:t>srun,sacctmgr</a:t>
            </a:r>
            <a:r>
              <a:rPr lang="en-US" sz="1800" dirty="0"/>
              <a:t>)</a:t>
            </a:r>
            <a:endParaRPr sz="1800" dirty="0"/>
          </a:p>
          <a:p>
            <a:pPr marL="0" lvl="0" indent="457200" algn="l" rtl="0">
              <a:lnSpc>
                <a:spcPct val="100000"/>
              </a:lnSpc>
              <a:spcBef>
                <a:spcPts val="0"/>
              </a:spcBef>
              <a:spcAft>
                <a:spcPts val="0"/>
              </a:spcAft>
              <a:buNone/>
            </a:pPr>
            <a:r>
              <a:rPr lang="en-US" sz="1800" dirty="0">
                <a:highlight>
                  <a:srgbClr val="D9D9D9"/>
                </a:highlight>
                <a:latin typeface="Consolas"/>
                <a:ea typeface="Consolas"/>
                <a:cs typeface="Consolas"/>
                <a:sym typeface="Consolas"/>
              </a:rPr>
              <a:t>fratnasamy@mfe01:~ $ </a:t>
            </a:r>
            <a:r>
              <a:rPr lang="en-US" sz="1800" dirty="0" err="1">
                <a:highlight>
                  <a:srgbClr val="D9D9D9"/>
                </a:highlight>
                <a:latin typeface="Consolas"/>
                <a:ea typeface="Consolas"/>
                <a:cs typeface="Consolas"/>
                <a:sym typeface="Consolas"/>
              </a:rPr>
              <a:t>sacctmgr</a:t>
            </a:r>
            <a:r>
              <a:rPr lang="en-US" sz="1800" dirty="0">
                <a:highlight>
                  <a:srgbClr val="D9D9D9"/>
                </a:highlight>
                <a:latin typeface="Consolas"/>
                <a:ea typeface="Consolas"/>
                <a:cs typeface="Consolas"/>
                <a:sym typeface="Consolas"/>
              </a:rPr>
              <a:t> show associations where user=&lt;</a:t>
            </a:r>
            <a:r>
              <a:rPr lang="en-US" sz="1800" dirty="0" err="1">
                <a:highlight>
                  <a:srgbClr val="D9D9D9"/>
                </a:highlight>
                <a:latin typeface="Consolas"/>
                <a:ea typeface="Consolas"/>
                <a:cs typeface="Consolas"/>
                <a:sym typeface="Consolas"/>
              </a:rPr>
              <a:t>BoothID</a:t>
            </a:r>
            <a:r>
              <a:rPr lang="en-US" sz="1800" dirty="0">
                <a:highlight>
                  <a:srgbClr val="D9D9D9"/>
                </a:highlight>
                <a:latin typeface="Consolas"/>
                <a:ea typeface="Consolas"/>
                <a:cs typeface="Consolas"/>
                <a:sym typeface="Consolas"/>
              </a:rPr>
              <a:t>&gt;</a:t>
            </a:r>
            <a:endParaRPr sz="1800" dirty="0">
              <a:highlight>
                <a:srgbClr val="D9D9D9"/>
              </a:highlight>
              <a:latin typeface="Consolas"/>
              <a:ea typeface="Consolas"/>
              <a:cs typeface="Consolas"/>
              <a:sym typeface="Consolas"/>
            </a:endParaRPr>
          </a:p>
          <a:p>
            <a:pPr marL="0" lvl="0" indent="0" algn="l" rtl="0">
              <a:lnSpc>
                <a:spcPct val="100000"/>
              </a:lnSpc>
              <a:spcBef>
                <a:spcPts val="0"/>
              </a:spcBef>
              <a:spcAft>
                <a:spcPts val="0"/>
              </a:spcAft>
              <a:buNone/>
            </a:pPr>
            <a:endParaRPr sz="1800" dirty="0">
              <a:latin typeface="Consolas"/>
              <a:ea typeface="Consolas"/>
              <a:cs typeface="Consolas"/>
              <a:sym typeface="Consolas"/>
            </a:endParaRPr>
          </a:p>
          <a:p>
            <a:pPr marL="0" lvl="0" indent="0" algn="l" rtl="0">
              <a:lnSpc>
                <a:spcPct val="100000"/>
              </a:lnSpc>
              <a:spcBef>
                <a:spcPts val="0"/>
              </a:spcBef>
              <a:spcAft>
                <a:spcPts val="0"/>
              </a:spcAft>
              <a:buNone/>
            </a:pPr>
            <a:r>
              <a:rPr lang="en-US" sz="1800" dirty="0"/>
              <a:t>#5	Start an interactive session </a:t>
            </a:r>
            <a:endParaRPr sz="1800" dirty="0"/>
          </a:p>
          <a:p>
            <a:pPr marL="0" lvl="0" indent="457200" algn="l" rtl="0">
              <a:lnSpc>
                <a:spcPct val="100000"/>
              </a:lnSpc>
              <a:spcBef>
                <a:spcPts val="0"/>
              </a:spcBef>
              <a:spcAft>
                <a:spcPts val="0"/>
              </a:spcAft>
              <a:buNone/>
            </a:pPr>
            <a:r>
              <a:rPr lang="en-US" sz="1800" dirty="0">
                <a:highlight>
                  <a:srgbClr val="D9D9D9"/>
                </a:highlight>
                <a:latin typeface="Consolas"/>
                <a:ea typeface="Consolas"/>
                <a:cs typeface="Consolas"/>
                <a:sym typeface="Consolas"/>
              </a:rPr>
              <a:t>fratnasamy@mcn01:~ $ </a:t>
            </a:r>
            <a:r>
              <a:rPr lang="en-US" sz="1800" dirty="0" err="1" smtClean="0">
                <a:highlight>
                  <a:srgbClr val="D9D9D9"/>
                </a:highlight>
                <a:latin typeface="Consolas"/>
                <a:ea typeface="Consolas"/>
                <a:cs typeface="Consolas"/>
                <a:sym typeface="Consolas"/>
              </a:rPr>
              <a:t>srun</a:t>
            </a:r>
            <a:r>
              <a:rPr lang="en-US" sz="1800" dirty="0" smtClean="0">
                <a:highlight>
                  <a:srgbClr val="D9D9D9"/>
                </a:highlight>
                <a:latin typeface="Consolas"/>
                <a:ea typeface="Consolas"/>
                <a:cs typeface="Consolas"/>
                <a:sym typeface="Consolas"/>
              </a:rPr>
              <a:t> </a:t>
            </a:r>
            <a:r>
              <a:rPr lang="en-US" sz="1800" smtClean="0">
                <a:highlight>
                  <a:srgbClr val="D9D9D9"/>
                </a:highlight>
                <a:latin typeface="Consolas"/>
                <a:ea typeface="Consolas"/>
                <a:cs typeface="Consolas"/>
                <a:sym typeface="Consolas"/>
              </a:rPr>
              <a:t>–reservation=workshop --account=workshop --</a:t>
            </a:r>
            <a:r>
              <a:rPr lang="en-US" sz="1800" dirty="0" err="1" smtClean="0">
                <a:highlight>
                  <a:srgbClr val="D9D9D9"/>
                </a:highlight>
                <a:latin typeface="Consolas"/>
                <a:ea typeface="Consolas"/>
                <a:cs typeface="Consolas"/>
                <a:sym typeface="Consolas"/>
              </a:rPr>
              <a:t>pty</a:t>
            </a:r>
            <a:r>
              <a:rPr lang="en-US" sz="1800" dirty="0" smtClean="0">
                <a:highlight>
                  <a:srgbClr val="D9D9D9"/>
                </a:highlight>
                <a:latin typeface="Consolas"/>
                <a:ea typeface="Consolas"/>
                <a:cs typeface="Consolas"/>
                <a:sym typeface="Consolas"/>
              </a:rPr>
              <a:t> bash --login</a:t>
            </a:r>
            <a:endParaRPr sz="1800" dirty="0" smtClean="0">
              <a:highlight>
                <a:srgbClr val="D9D9D9"/>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US" sz="1800" dirty="0" smtClean="0"/>
              <a:t>       </a:t>
            </a:r>
            <a:r>
              <a:rPr lang="en-US" sz="1800" dirty="0" smtClean="0">
                <a:highlight>
                  <a:srgbClr val="D9D9D9"/>
                </a:highlight>
                <a:latin typeface="Consolas"/>
                <a:ea typeface="Consolas"/>
                <a:cs typeface="Consolas"/>
                <a:sym typeface="Consolas"/>
              </a:rPr>
              <a:t>fratnasamy@mcn01:~ cd /scratch/&lt;</a:t>
            </a:r>
            <a:r>
              <a:rPr lang="en-US" sz="1800" dirty="0" err="1" smtClean="0">
                <a:highlight>
                  <a:srgbClr val="D9D9D9"/>
                </a:highlight>
                <a:latin typeface="Consolas"/>
                <a:ea typeface="Consolas"/>
                <a:cs typeface="Consolas"/>
                <a:sym typeface="Consolas"/>
              </a:rPr>
              <a:t>boothID</a:t>
            </a:r>
            <a:r>
              <a:rPr lang="en-US" sz="1800" dirty="0" smtClean="0">
                <a:highlight>
                  <a:srgbClr val="D9D9D9"/>
                </a:highlight>
                <a:latin typeface="Consolas"/>
                <a:ea typeface="Consolas"/>
                <a:cs typeface="Consolas"/>
                <a:sym typeface="Consolas"/>
              </a:rPr>
              <a:t>&gt; #accessible only in a compute node  </a:t>
            </a:r>
            <a:endParaRPr sz="1800" dirty="0" smtClean="0">
              <a:highlight>
                <a:srgbClr val="D9D9D9"/>
              </a:highlight>
              <a:latin typeface="Consolas"/>
              <a:ea typeface="Consolas"/>
              <a:cs typeface="Consolas"/>
              <a:sym typeface="Consolas"/>
            </a:endParaRPr>
          </a:p>
          <a:p>
            <a:pPr marL="0" lvl="0" indent="0" algn="l" rtl="0">
              <a:lnSpc>
                <a:spcPct val="100000"/>
              </a:lnSpc>
              <a:spcBef>
                <a:spcPts val="0"/>
              </a:spcBef>
              <a:spcAft>
                <a:spcPts val="0"/>
              </a:spcAft>
              <a:buNone/>
            </a:pPr>
            <a:endParaRPr sz="1800" dirty="0">
              <a:latin typeface="Consolas"/>
              <a:ea typeface="Consolas"/>
              <a:cs typeface="Consolas"/>
              <a:sym typeface="Consolas"/>
            </a:endParaRPr>
          </a:p>
          <a:p>
            <a:pPr marL="0" lvl="0" indent="457200" algn="l" rtl="0">
              <a:lnSpc>
                <a:spcPct val="100000"/>
              </a:lnSpc>
              <a:spcBef>
                <a:spcPts val="0"/>
              </a:spcBef>
              <a:spcAft>
                <a:spcPts val="0"/>
              </a:spcAft>
              <a:buNone/>
            </a:pPr>
            <a:endParaRPr sz="1800" dirty="0">
              <a:highlight>
                <a:srgbClr val="D9D9D9"/>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f2300904d3_0_6"/>
          <p:cNvSpPr txBox="1">
            <a:spLocks noGrp="1"/>
          </p:cNvSpPr>
          <p:nvPr>
            <p:ph type="title"/>
          </p:nvPr>
        </p:nvSpPr>
        <p:spPr>
          <a:xfrm>
            <a:off x="457200" y="1"/>
            <a:ext cx="8229600" cy="6492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None/>
            </a:pPr>
            <a:r>
              <a:rPr lang="en-US"/>
              <a:t>Mercury Hands-On Demonstration</a:t>
            </a:r>
            <a:endParaRPr/>
          </a:p>
        </p:txBody>
      </p:sp>
      <p:sp>
        <p:nvSpPr>
          <p:cNvPr id="133" name="Google Shape;133;gf2300904d3_0_6"/>
          <p:cNvSpPr txBox="1">
            <a:spLocks noGrp="1"/>
          </p:cNvSpPr>
          <p:nvPr>
            <p:ph type="body" idx="1"/>
          </p:nvPr>
        </p:nvSpPr>
        <p:spPr>
          <a:xfrm>
            <a:off x="496675" y="649200"/>
            <a:ext cx="8229600" cy="5243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en-US" sz="1800"/>
              <a:t>#7	Check Mercury partitions </a:t>
            </a:r>
            <a:endParaRPr sz="1800"/>
          </a:p>
          <a:p>
            <a:pPr marL="0" lvl="0" indent="457200" algn="l" rtl="0">
              <a:lnSpc>
                <a:spcPct val="100000"/>
              </a:lnSpc>
              <a:spcBef>
                <a:spcPts val="0"/>
              </a:spcBef>
              <a:spcAft>
                <a:spcPts val="0"/>
              </a:spcAft>
              <a:buNone/>
            </a:pPr>
            <a:r>
              <a:rPr lang="en-US" sz="1800">
                <a:highlight>
                  <a:srgbClr val="D9D9D9"/>
                </a:highlight>
                <a:latin typeface="Consolas"/>
                <a:ea typeface="Consolas"/>
                <a:cs typeface="Consolas"/>
                <a:sym typeface="Consolas"/>
              </a:rPr>
              <a:t>fratnasamy@mcn01:~ $ sinfo -s</a:t>
            </a:r>
            <a:endParaRPr sz="1800">
              <a:highlight>
                <a:srgbClr val="D9D9D9"/>
              </a:highlight>
              <a:latin typeface="Consolas"/>
              <a:ea typeface="Consolas"/>
              <a:cs typeface="Consolas"/>
              <a:sym typeface="Consolas"/>
            </a:endParaRPr>
          </a:p>
          <a:p>
            <a:pPr marL="0" lvl="0" indent="457200" algn="l" rtl="0">
              <a:lnSpc>
                <a:spcPct val="100000"/>
              </a:lnSpc>
              <a:spcBef>
                <a:spcPts val="0"/>
              </a:spcBef>
              <a:spcAft>
                <a:spcPts val="0"/>
              </a:spcAft>
              <a:buNone/>
            </a:pPr>
            <a:endParaRPr sz="1800">
              <a:highlight>
                <a:srgbClr val="EFEFEF"/>
              </a:highlight>
              <a:latin typeface="Consolas"/>
              <a:ea typeface="Consolas"/>
              <a:cs typeface="Consolas"/>
              <a:sym typeface="Consolas"/>
            </a:endParaRPr>
          </a:p>
          <a:p>
            <a:pPr marL="0" lvl="0" indent="457200" algn="l" rtl="0">
              <a:lnSpc>
                <a:spcPct val="100000"/>
              </a:lnSpc>
              <a:spcBef>
                <a:spcPts val="0"/>
              </a:spcBef>
              <a:spcAft>
                <a:spcPts val="0"/>
              </a:spcAft>
              <a:buNone/>
            </a:pPr>
            <a:endParaRPr sz="1800">
              <a:highlight>
                <a:srgbClr val="EFEFEF"/>
              </a:highlight>
              <a:latin typeface="Consolas"/>
              <a:ea typeface="Consolas"/>
              <a:cs typeface="Consolas"/>
              <a:sym typeface="Consolas"/>
            </a:endParaRPr>
          </a:p>
          <a:p>
            <a:pPr marL="0" lvl="0" indent="457200" algn="l" rtl="0">
              <a:lnSpc>
                <a:spcPct val="100000"/>
              </a:lnSpc>
              <a:spcBef>
                <a:spcPts val="0"/>
              </a:spcBef>
              <a:spcAft>
                <a:spcPts val="0"/>
              </a:spcAft>
              <a:buNone/>
            </a:pPr>
            <a:endParaRPr sz="1800">
              <a:highlight>
                <a:srgbClr val="EFEFEF"/>
              </a:highlight>
              <a:latin typeface="Consolas"/>
              <a:ea typeface="Consolas"/>
              <a:cs typeface="Consolas"/>
              <a:sym typeface="Consolas"/>
            </a:endParaRPr>
          </a:p>
          <a:p>
            <a:pPr marL="0" lvl="0" indent="457200" algn="l" rtl="0">
              <a:lnSpc>
                <a:spcPct val="100000"/>
              </a:lnSpc>
              <a:spcBef>
                <a:spcPts val="0"/>
              </a:spcBef>
              <a:spcAft>
                <a:spcPts val="0"/>
              </a:spcAft>
              <a:buNone/>
            </a:pPr>
            <a:endParaRPr sz="1800">
              <a:highlight>
                <a:srgbClr val="EFEFEF"/>
              </a:highlight>
              <a:latin typeface="Consolas"/>
              <a:ea typeface="Consolas"/>
              <a:cs typeface="Consolas"/>
              <a:sym typeface="Consolas"/>
            </a:endParaRPr>
          </a:p>
          <a:p>
            <a:pPr marL="0" lvl="0" indent="457200" algn="l" rtl="0">
              <a:lnSpc>
                <a:spcPct val="100000"/>
              </a:lnSpc>
              <a:spcBef>
                <a:spcPts val="0"/>
              </a:spcBef>
              <a:spcAft>
                <a:spcPts val="0"/>
              </a:spcAft>
              <a:buNone/>
            </a:pPr>
            <a:r>
              <a:rPr lang="en-US" sz="1800">
                <a:highlight>
                  <a:srgbClr val="EFEFEF"/>
                </a:highlight>
                <a:latin typeface="Consolas"/>
                <a:ea typeface="Consolas"/>
                <a:cs typeface="Consolas"/>
                <a:sym typeface="Consolas"/>
              </a:rPr>
              <a:t/>
            </a:r>
            <a:br>
              <a:rPr lang="en-US" sz="1800">
                <a:highlight>
                  <a:srgbClr val="EFEFEF"/>
                </a:highlight>
                <a:latin typeface="Consolas"/>
                <a:ea typeface="Consolas"/>
                <a:cs typeface="Consolas"/>
                <a:sym typeface="Consolas"/>
              </a:rPr>
            </a:br>
            <a:endParaRPr sz="1800">
              <a:highlight>
                <a:srgbClr val="EFEFEF"/>
              </a:highlight>
              <a:latin typeface="Consolas"/>
              <a:ea typeface="Consolas"/>
              <a:cs typeface="Consolas"/>
              <a:sym typeface="Consolas"/>
            </a:endParaRPr>
          </a:p>
          <a:p>
            <a:pPr marL="0" lvl="0" indent="0" algn="l" rtl="0">
              <a:spcBef>
                <a:spcPts val="0"/>
              </a:spcBef>
              <a:spcAft>
                <a:spcPts val="0"/>
              </a:spcAft>
              <a:buNone/>
            </a:pPr>
            <a:r>
              <a:rPr lang="en-US" sz="1800"/>
              <a:t>#8	View the available software modules</a:t>
            </a:r>
            <a:endParaRPr sz="1800"/>
          </a:p>
          <a:p>
            <a:pPr marL="0" lvl="0" indent="457200" algn="l" rtl="0">
              <a:spcBef>
                <a:spcPts val="0"/>
              </a:spcBef>
              <a:spcAft>
                <a:spcPts val="0"/>
              </a:spcAft>
              <a:buNone/>
            </a:pPr>
            <a:r>
              <a:rPr lang="en-US" sz="1800">
                <a:highlight>
                  <a:srgbClr val="D9D9D9"/>
                </a:highlight>
                <a:latin typeface="Consolas"/>
                <a:ea typeface="Consolas"/>
                <a:cs typeface="Consolas"/>
                <a:sym typeface="Consolas"/>
              </a:rPr>
              <a:t>module avail</a:t>
            </a:r>
            <a:endParaRPr sz="1800"/>
          </a:p>
          <a:p>
            <a:pPr marL="0" lvl="0" indent="0" algn="l" rtl="0">
              <a:spcBef>
                <a:spcPts val="0"/>
              </a:spcBef>
              <a:spcAft>
                <a:spcPts val="0"/>
              </a:spcAft>
              <a:buNone/>
            </a:pPr>
            <a:endParaRPr sz="1800"/>
          </a:p>
          <a:p>
            <a:pPr marL="0" lvl="0" indent="0" algn="l" rtl="0">
              <a:spcBef>
                <a:spcPts val="0"/>
              </a:spcBef>
              <a:spcAft>
                <a:spcPts val="0"/>
              </a:spcAft>
              <a:buClr>
                <a:schemeClr val="dk1"/>
              </a:buClr>
              <a:buSzPts val="1100"/>
              <a:buFont typeface="Arial"/>
              <a:buNone/>
            </a:pPr>
            <a:r>
              <a:rPr lang="en-US" sz="1800"/>
              <a:t>#9	Load and open a module  </a:t>
            </a:r>
            <a:endParaRPr sz="1800"/>
          </a:p>
          <a:p>
            <a:pPr marL="0" lvl="0" indent="457200" algn="l" rtl="0">
              <a:spcBef>
                <a:spcPts val="0"/>
              </a:spcBef>
              <a:spcAft>
                <a:spcPts val="0"/>
              </a:spcAft>
              <a:buNone/>
            </a:pPr>
            <a:r>
              <a:rPr lang="en-US" sz="1800">
                <a:highlight>
                  <a:srgbClr val="D9D9D9"/>
                </a:highlight>
                <a:latin typeface="Consolas"/>
                <a:ea typeface="Consolas"/>
                <a:cs typeface="Consolas"/>
                <a:sym typeface="Consolas"/>
              </a:rPr>
              <a:t>fratnasamy@mcn01:~ $ module load python/booth/3.8/3.8.5</a:t>
            </a:r>
            <a:endParaRPr sz="1800">
              <a:highlight>
                <a:srgbClr val="D9D9D9"/>
              </a:highlight>
              <a:latin typeface="Consolas"/>
              <a:ea typeface="Consolas"/>
              <a:cs typeface="Consolas"/>
              <a:sym typeface="Consolas"/>
            </a:endParaRPr>
          </a:p>
          <a:p>
            <a:pPr marL="0" lvl="0" indent="457200" algn="l" rtl="0">
              <a:spcBef>
                <a:spcPts val="0"/>
              </a:spcBef>
              <a:spcAft>
                <a:spcPts val="0"/>
              </a:spcAft>
              <a:buNone/>
            </a:pPr>
            <a:r>
              <a:rPr lang="en-US" sz="1800">
                <a:highlight>
                  <a:srgbClr val="D9D9D9"/>
                </a:highlight>
                <a:latin typeface="Consolas"/>
                <a:ea typeface="Consolas"/>
                <a:cs typeface="Consolas"/>
                <a:sym typeface="Consolas"/>
              </a:rPr>
              <a:t>fratnasamy@mcn01:~ $ python3</a:t>
            </a:r>
            <a:endParaRPr sz="1800">
              <a:highlight>
                <a:srgbClr val="D9D9D9"/>
              </a:highlight>
              <a:latin typeface="Consolas"/>
              <a:ea typeface="Consolas"/>
              <a:cs typeface="Consolas"/>
              <a:sym typeface="Consolas"/>
            </a:endParaRPr>
          </a:p>
          <a:p>
            <a:pPr marL="0" lvl="0" indent="457200" algn="l" rtl="0">
              <a:spcBef>
                <a:spcPts val="0"/>
              </a:spcBef>
              <a:spcAft>
                <a:spcPts val="0"/>
              </a:spcAft>
              <a:buNone/>
            </a:pPr>
            <a:r>
              <a:rPr lang="en-US" sz="1800">
                <a:highlight>
                  <a:srgbClr val="D9D9D9"/>
                </a:highlight>
                <a:latin typeface="Consolas"/>
                <a:ea typeface="Consolas"/>
                <a:cs typeface="Consolas"/>
                <a:sym typeface="Consolas"/>
              </a:rPr>
              <a:t>Python 3.8.5 (default, Aug  9 2021, 22:29:49)</a:t>
            </a:r>
            <a:endParaRPr sz="1800">
              <a:highlight>
                <a:srgbClr val="D9D9D9"/>
              </a:highlight>
              <a:latin typeface="Consolas"/>
              <a:ea typeface="Consolas"/>
              <a:cs typeface="Consolas"/>
              <a:sym typeface="Consolas"/>
            </a:endParaRPr>
          </a:p>
          <a:p>
            <a:pPr marL="0" lvl="0" indent="457200" algn="l" rtl="0">
              <a:spcBef>
                <a:spcPts val="0"/>
              </a:spcBef>
              <a:spcAft>
                <a:spcPts val="0"/>
              </a:spcAft>
              <a:buNone/>
            </a:pPr>
            <a:r>
              <a:rPr lang="en-US" sz="1800">
                <a:highlight>
                  <a:srgbClr val="D9D9D9"/>
                </a:highlight>
                <a:latin typeface="Consolas"/>
                <a:ea typeface="Consolas"/>
                <a:cs typeface="Consolas"/>
                <a:sym typeface="Consolas"/>
              </a:rPr>
              <a:t>[GCC 8.4.1 20200928 (Red Hat 8.4.1-1)] on linux</a:t>
            </a:r>
            <a:endParaRPr sz="1800">
              <a:highlight>
                <a:srgbClr val="D9D9D9"/>
              </a:highlight>
              <a:latin typeface="Consolas"/>
              <a:ea typeface="Consolas"/>
              <a:cs typeface="Consolas"/>
              <a:sym typeface="Consolas"/>
            </a:endParaRPr>
          </a:p>
          <a:p>
            <a:pPr marL="457200" lvl="0" indent="0" algn="l" rtl="0">
              <a:spcBef>
                <a:spcPts val="0"/>
              </a:spcBef>
              <a:spcAft>
                <a:spcPts val="0"/>
              </a:spcAft>
              <a:buNone/>
            </a:pPr>
            <a:r>
              <a:rPr lang="en-US" sz="1800">
                <a:highlight>
                  <a:srgbClr val="D9D9D9"/>
                </a:highlight>
                <a:latin typeface="Consolas"/>
                <a:ea typeface="Consolas"/>
                <a:cs typeface="Consolas"/>
                <a:sym typeface="Consolas"/>
              </a:rPr>
              <a:t>Type "help", "copyright", "credits" or "license" for more  information.</a:t>
            </a:r>
            <a:endParaRPr sz="1800">
              <a:highlight>
                <a:srgbClr val="D9D9D9"/>
              </a:highlight>
              <a:latin typeface="Consolas"/>
              <a:ea typeface="Consolas"/>
              <a:cs typeface="Consolas"/>
              <a:sym typeface="Consolas"/>
            </a:endParaRPr>
          </a:p>
          <a:p>
            <a:pPr marL="0" lvl="0" indent="457200" algn="l" rtl="0">
              <a:spcBef>
                <a:spcPts val="0"/>
              </a:spcBef>
              <a:spcAft>
                <a:spcPts val="0"/>
              </a:spcAft>
              <a:buNone/>
            </a:pPr>
            <a:r>
              <a:rPr lang="en-US" sz="1800">
                <a:highlight>
                  <a:srgbClr val="D9D9D9"/>
                </a:highlight>
                <a:latin typeface="Consolas"/>
                <a:ea typeface="Consolas"/>
                <a:cs typeface="Consolas"/>
                <a:sym typeface="Consolas"/>
              </a:rPr>
              <a:t>&gt;&gt;&gt;exit()</a:t>
            </a:r>
            <a:endParaRPr sz="1800">
              <a:highlight>
                <a:srgbClr val="D9D9D9"/>
              </a:highlight>
              <a:latin typeface="Consolas"/>
              <a:ea typeface="Consolas"/>
              <a:cs typeface="Consolas"/>
              <a:sym typeface="Consolas"/>
            </a:endParaRPr>
          </a:p>
          <a:p>
            <a:pPr marL="0" lvl="0" indent="457200" algn="l" rtl="0">
              <a:spcBef>
                <a:spcPts val="0"/>
              </a:spcBef>
              <a:spcAft>
                <a:spcPts val="0"/>
              </a:spcAft>
              <a:buClr>
                <a:schemeClr val="dk1"/>
              </a:buClr>
              <a:buSzPts val="1100"/>
              <a:buFont typeface="Arial"/>
              <a:buNone/>
            </a:pPr>
            <a:endParaRPr sz="1800">
              <a:highlight>
                <a:srgbClr val="D9D9D9"/>
              </a:highlight>
              <a:latin typeface="Consolas"/>
              <a:ea typeface="Consolas"/>
              <a:cs typeface="Consolas"/>
              <a:sym typeface="Consolas"/>
            </a:endParaRPr>
          </a:p>
          <a:p>
            <a:pPr marL="0" lvl="0" indent="457200" algn="l" rtl="0">
              <a:lnSpc>
                <a:spcPct val="100000"/>
              </a:lnSpc>
              <a:spcBef>
                <a:spcPts val="0"/>
              </a:spcBef>
              <a:spcAft>
                <a:spcPts val="0"/>
              </a:spcAft>
              <a:buNone/>
            </a:pPr>
            <a:endParaRPr sz="1800">
              <a:highlight>
                <a:srgbClr val="D9D9D9"/>
              </a:highlight>
            </a:endParaRPr>
          </a:p>
        </p:txBody>
      </p:sp>
      <p:pic>
        <p:nvPicPr>
          <p:cNvPr id="134" name="Google Shape;134;gf2300904d3_0_6"/>
          <p:cNvPicPr preferRelativeResize="0"/>
          <p:nvPr/>
        </p:nvPicPr>
        <p:blipFill rotWithShape="1">
          <a:blip r:embed="rId3">
            <a:alphaModFix/>
          </a:blip>
          <a:srcRect r="18956" b="43983"/>
          <a:stretch/>
        </p:blipFill>
        <p:spPr>
          <a:xfrm>
            <a:off x="866700" y="1420925"/>
            <a:ext cx="7410600" cy="1332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ed0e0c677d_4_7"/>
          <p:cNvSpPr txBox="1">
            <a:spLocks noGrp="1"/>
          </p:cNvSpPr>
          <p:nvPr>
            <p:ph type="title"/>
          </p:nvPr>
        </p:nvSpPr>
        <p:spPr>
          <a:xfrm>
            <a:off x="368375" y="127026"/>
            <a:ext cx="8229600" cy="6492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Font typeface="Arial"/>
              <a:buNone/>
            </a:pPr>
            <a:endParaRPr/>
          </a:p>
          <a:p>
            <a:pPr marL="0" lvl="0" indent="0" algn="l" rtl="0">
              <a:spcBef>
                <a:spcPts val="0"/>
              </a:spcBef>
              <a:spcAft>
                <a:spcPts val="0"/>
              </a:spcAft>
              <a:buClr>
                <a:schemeClr val="dk1"/>
              </a:buClr>
              <a:buSzPts val="1100"/>
              <a:buFont typeface="Arial"/>
              <a:buNone/>
            </a:pPr>
            <a:r>
              <a:rPr lang="en-US"/>
              <a:t>Mercury Hands-On Demonstration</a:t>
            </a:r>
            <a:endParaRPr/>
          </a:p>
        </p:txBody>
      </p:sp>
      <p:sp>
        <p:nvSpPr>
          <p:cNvPr id="141" name="Google Shape;141;ged0e0c677d_4_7"/>
          <p:cNvSpPr txBox="1">
            <a:spLocks noGrp="1"/>
          </p:cNvSpPr>
          <p:nvPr>
            <p:ph type="body" idx="1"/>
          </p:nvPr>
        </p:nvSpPr>
        <p:spPr>
          <a:xfrm>
            <a:off x="368374" y="776225"/>
            <a:ext cx="8229600" cy="47067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1800"/>
              <a:t>#10	Load R module</a:t>
            </a:r>
            <a:endParaRPr sz="1800"/>
          </a:p>
          <a:p>
            <a:pPr marL="0" lvl="0" indent="457200" algn="l" rtl="0">
              <a:spcBef>
                <a:spcPts val="0"/>
              </a:spcBef>
              <a:spcAft>
                <a:spcPts val="0"/>
              </a:spcAft>
              <a:buClr>
                <a:schemeClr val="dk1"/>
              </a:buClr>
              <a:buSzPts val="1100"/>
              <a:buFont typeface="Arial"/>
              <a:buNone/>
            </a:pPr>
            <a:r>
              <a:rPr lang="en-US" sz="1800">
                <a:highlight>
                  <a:srgbClr val="D9D9D9"/>
                </a:highlight>
                <a:latin typeface="Consolas"/>
                <a:ea typeface="Consolas"/>
                <a:cs typeface="Consolas"/>
                <a:sym typeface="Consolas"/>
              </a:rPr>
              <a:t>fratnasamy@mcn01:~ $ module load R/4.0/4.0.2</a:t>
            </a:r>
            <a:endParaRPr sz="1800">
              <a:highlight>
                <a:srgbClr val="D9D9D9"/>
              </a:highlight>
              <a:latin typeface="Consolas"/>
              <a:ea typeface="Consolas"/>
              <a:cs typeface="Consolas"/>
              <a:sym typeface="Consolas"/>
            </a:endParaRPr>
          </a:p>
          <a:p>
            <a:pPr marL="0" lvl="0" indent="457200" algn="l" rtl="0">
              <a:spcBef>
                <a:spcPts val="0"/>
              </a:spcBef>
              <a:spcAft>
                <a:spcPts val="0"/>
              </a:spcAft>
              <a:buNone/>
            </a:pPr>
            <a:r>
              <a:rPr lang="en-US" sz="1800">
                <a:highlight>
                  <a:srgbClr val="D9D9D9"/>
                </a:highlight>
                <a:latin typeface="Consolas"/>
                <a:ea typeface="Consolas"/>
                <a:cs typeface="Consolas"/>
                <a:sym typeface="Consolas"/>
              </a:rPr>
              <a:t>fratnasamy@mcn01:~ $ R #opens R prompt</a:t>
            </a:r>
            <a:endParaRPr sz="1800">
              <a:highlight>
                <a:srgbClr val="D9D9D9"/>
              </a:highlight>
              <a:latin typeface="Consolas"/>
              <a:ea typeface="Consolas"/>
              <a:cs typeface="Consolas"/>
              <a:sym typeface="Consolas"/>
            </a:endParaRPr>
          </a:p>
          <a:p>
            <a:pPr marL="0" lvl="0" indent="457200" algn="l" rtl="0">
              <a:spcBef>
                <a:spcPts val="0"/>
              </a:spcBef>
              <a:spcAft>
                <a:spcPts val="0"/>
              </a:spcAft>
              <a:buNone/>
            </a:pPr>
            <a:r>
              <a:rPr lang="en-US" sz="1800">
                <a:highlight>
                  <a:srgbClr val="D9D9D9"/>
                </a:highlight>
                <a:latin typeface="Consolas"/>
                <a:ea typeface="Consolas"/>
                <a:cs typeface="Consolas"/>
                <a:sym typeface="Consolas"/>
              </a:rPr>
              <a:t>R version 4.0.2 (2020-06-22) -- "Taking Off Again"</a:t>
            </a:r>
            <a:endParaRPr sz="1800">
              <a:highlight>
                <a:srgbClr val="D9D9D9"/>
              </a:highlight>
              <a:latin typeface="Consolas"/>
              <a:ea typeface="Consolas"/>
              <a:cs typeface="Consolas"/>
              <a:sym typeface="Consolas"/>
            </a:endParaRPr>
          </a:p>
          <a:p>
            <a:pPr marL="0" lvl="0" indent="457200" algn="l" rtl="0">
              <a:spcBef>
                <a:spcPts val="0"/>
              </a:spcBef>
              <a:spcAft>
                <a:spcPts val="0"/>
              </a:spcAft>
              <a:buNone/>
            </a:pPr>
            <a:r>
              <a:rPr lang="en-US" sz="1800">
                <a:highlight>
                  <a:srgbClr val="D9D9D9"/>
                </a:highlight>
                <a:latin typeface="Consolas"/>
                <a:ea typeface="Consolas"/>
                <a:cs typeface="Consolas"/>
                <a:sym typeface="Consolas"/>
              </a:rPr>
              <a:t>Copyright (C) 2020 The R Foundation for Statistical Computing</a:t>
            </a:r>
            <a:endParaRPr sz="1800">
              <a:highlight>
                <a:srgbClr val="D9D9D9"/>
              </a:highlight>
              <a:latin typeface="Consolas"/>
              <a:ea typeface="Consolas"/>
              <a:cs typeface="Consolas"/>
              <a:sym typeface="Consolas"/>
            </a:endParaRPr>
          </a:p>
          <a:p>
            <a:pPr marL="0" lvl="0" indent="457200" algn="l" rtl="0">
              <a:spcBef>
                <a:spcPts val="0"/>
              </a:spcBef>
              <a:spcAft>
                <a:spcPts val="0"/>
              </a:spcAft>
              <a:buNone/>
            </a:pPr>
            <a:r>
              <a:rPr lang="en-US" sz="1800">
                <a:highlight>
                  <a:srgbClr val="D9D9D9"/>
                </a:highlight>
                <a:latin typeface="Consolas"/>
                <a:ea typeface="Consolas"/>
                <a:cs typeface="Consolas"/>
                <a:sym typeface="Consolas"/>
              </a:rPr>
              <a:t>Platform: x86_64-pc-linux-gnu (64-bit)</a:t>
            </a:r>
            <a:endParaRPr sz="1800">
              <a:highlight>
                <a:srgbClr val="D9D9D9"/>
              </a:highlight>
              <a:latin typeface="Consolas"/>
              <a:ea typeface="Consolas"/>
              <a:cs typeface="Consolas"/>
              <a:sym typeface="Consolas"/>
            </a:endParaRPr>
          </a:p>
          <a:p>
            <a:pPr marL="0" lvl="0" indent="457200" algn="l" rtl="0">
              <a:spcBef>
                <a:spcPts val="0"/>
              </a:spcBef>
              <a:spcAft>
                <a:spcPts val="0"/>
              </a:spcAft>
              <a:buNone/>
            </a:pPr>
            <a:r>
              <a:rPr lang="en-US" sz="1800">
                <a:highlight>
                  <a:srgbClr val="D9D9D9"/>
                </a:highlight>
                <a:latin typeface="Consolas"/>
                <a:ea typeface="Consolas"/>
                <a:cs typeface="Consolas"/>
                <a:sym typeface="Consolas"/>
              </a:rPr>
              <a:t>&gt;&gt; quit()</a:t>
            </a:r>
            <a:endParaRPr sz="1800">
              <a:highlight>
                <a:srgbClr val="D9D9D9"/>
              </a:highlight>
              <a:latin typeface="Consolas"/>
              <a:ea typeface="Consolas"/>
              <a:cs typeface="Consolas"/>
              <a:sym typeface="Consolas"/>
            </a:endParaRPr>
          </a:p>
          <a:p>
            <a:pPr marL="0" lvl="0" indent="457200" algn="l" rtl="0">
              <a:spcBef>
                <a:spcPts val="0"/>
              </a:spcBef>
              <a:spcAft>
                <a:spcPts val="0"/>
              </a:spcAft>
              <a:buNone/>
            </a:pPr>
            <a:r>
              <a:rPr lang="en-US" sz="1800">
                <a:highlight>
                  <a:srgbClr val="D9D9D9"/>
                </a:highlight>
                <a:latin typeface="Consolas"/>
                <a:ea typeface="Consolas"/>
                <a:cs typeface="Consolas"/>
                <a:sym typeface="Consolas"/>
              </a:rPr>
              <a:t>Save workspace image? [y/n/c]: n</a:t>
            </a:r>
            <a:endParaRPr sz="1800">
              <a:highlight>
                <a:srgbClr val="D9D9D9"/>
              </a:highlight>
              <a:latin typeface="Consolas"/>
              <a:ea typeface="Consolas"/>
              <a:cs typeface="Consolas"/>
              <a:sym typeface="Consolas"/>
            </a:endParaRPr>
          </a:p>
          <a:p>
            <a:pPr marL="0" lvl="0" indent="457200" algn="l" rtl="0">
              <a:spcBef>
                <a:spcPts val="0"/>
              </a:spcBef>
              <a:spcAft>
                <a:spcPts val="0"/>
              </a:spcAft>
              <a:buNone/>
            </a:pPr>
            <a:endParaRPr sz="1800">
              <a:highlight>
                <a:srgbClr val="D9D9D9"/>
              </a:highlight>
              <a:latin typeface="Consolas"/>
              <a:ea typeface="Consolas"/>
              <a:cs typeface="Consolas"/>
              <a:sym typeface="Consolas"/>
            </a:endParaRPr>
          </a:p>
          <a:p>
            <a:pPr marL="0" lvl="0" indent="0" algn="l" rtl="0">
              <a:spcBef>
                <a:spcPts val="0"/>
              </a:spcBef>
              <a:spcAft>
                <a:spcPts val="0"/>
              </a:spcAft>
              <a:buNone/>
            </a:pPr>
            <a:r>
              <a:rPr lang="en-US" sz="1800"/>
              <a:t>#11	Load MATLAB module (without Graphic Interface)</a:t>
            </a:r>
            <a:endParaRPr sz="1800"/>
          </a:p>
          <a:p>
            <a:pPr marL="0" lvl="0" indent="0" algn="l" rtl="0">
              <a:spcBef>
                <a:spcPts val="0"/>
              </a:spcBef>
              <a:spcAft>
                <a:spcPts val="0"/>
              </a:spcAft>
              <a:buNone/>
            </a:pPr>
            <a:r>
              <a:rPr lang="en-US" sz="1800"/>
              <a:t>	</a:t>
            </a:r>
            <a:r>
              <a:rPr lang="en-US" sz="1800">
                <a:highlight>
                  <a:srgbClr val="D9D9D9"/>
                </a:highlight>
                <a:latin typeface="Consolas"/>
                <a:ea typeface="Consolas"/>
                <a:cs typeface="Consolas"/>
                <a:sym typeface="Consolas"/>
              </a:rPr>
              <a:t>fratnasamy@mcn01:~ $ module load matlab/R2019b</a:t>
            </a:r>
            <a:endParaRPr sz="1800">
              <a:highlight>
                <a:srgbClr val="D9D9D9"/>
              </a:highlight>
              <a:latin typeface="Consolas"/>
              <a:ea typeface="Consolas"/>
              <a:cs typeface="Consolas"/>
              <a:sym typeface="Consolas"/>
            </a:endParaRPr>
          </a:p>
          <a:p>
            <a:pPr marL="0" lvl="0" indent="457200" algn="l" rtl="0">
              <a:spcBef>
                <a:spcPts val="0"/>
              </a:spcBef>
              <a:spcAft>
                <a:spcPts val="0"/>
              </a:spcAft>
              <a:buNone/>
            </a:pPr>
            <a:r>
              <a:rPr lang="en-US" sz="1800">
                <a:highlight>
                  <a:srgbClr val="D9D9D9"/>
                </a:highlight>
                <a:latin typeface="Consolas"/>
                <a:ea typeface="Consolas"/>
                <a:cs typeface="Consolas"/>
                <a:sym typeface="Consolas"/>
              </a:rPr>
              <a:t>fratnasamy@mcn01:~ $ matlab #opens matlab terminal</a:t>
            </a:r>
            <a:endParaRPr sz="1800">
              <a:highlight>
                <a:srgbClr val="D9D9D9"/>
              </a:highlight>
              <a:latin typeface="Consolas"/>
              <a:ea typeface="Consolas"/>
              <a:cs typeface="Consolas"/>
              <a:sym typeface="Consolas"/>
            </a:endParaRPr>
          </a:p>
          <a:p>
            <a:pPr marL="0" lvl="0" indent="457200" algn="l" rtl="0">
              <a:spcBef>
                <a:spcPts val="0"/>
              </a:spcBef>
              <a:spcAft>
                <a:spcPts val="0"/>
              </a:spcAft>
              <a:buNone/>
            </a:pPr>
            <a:r>
              <a:rPr lang="en-US" sz="1800">
                <a:highlight>
                  <a:srgbClr val="D9D9D9"/>
                </a:highlight>
                <a:latin typeface="Consolas"/>
                <a:ea typeface="Consolas"/>
                <a:cs typeface="Consolas"/>
                <a:sym typeface="Consolas"/>
              </a:rPr>
              <a:t>MATLAB is selecting SOFTWARE OPENGL rendering.                                                                                                                                                                                 	&gt;&gt; exit</a:t>
            </a:r>
            <a:endParaRPr sz="1800">
              <a:highlight>
                <a:srgbClr val="D9D9D9"/>
              </a:highlight>
              <a:latin typeface="Consolas"/>
              <a:ea typeface="Consolas"/>
              <a:cs typeface="Consolas"/>
              <a:sym typeface="Consolas"/>
            </a:endParaRPr>
          </a:p>
          <a:p>
            <a:pPr marL="0" lvl="0" indent="457200" algn="l" rtl="0">
              <a:spcBef>
                <a:spcPts val="0"/>
              </a:spcBef>
              <a:spcAft>
                <a:spcPts val="0"/>
              </a:spcAft>
              <a:buNone/>
            </a:pPr>
            <a:endParaRPr sz="1800">
              <a:highlight>
                <a:srgbClr val="D9D9D9"/>
              </a:highlight>
              <a:latin typeface="Consolas"/>
              <a:ea typeface="Consolas"/>
              <a:cs typeface="Consolas"/>
              <a:sym typeface="Consolas"/>
            </a:endParaRPr>
          </a:p>
          <a:p>
            <a:pPr marL="0" lvl="0" indent="0" algn="l" rtl="0">
              <a:spcBef>
                <a:spcPts val="0"/>
              </a:spcBef>
              <a:spcAft>
                <a:spcPts val="0"/>
              </a:spcAft>
              <a:buNone/>
            </a:pPr>
            <a:r>
              <a:rPr lang="en-US" sz="1800"/>
              <a:t>#12 List all current module loaded </a:t>
            </a:r>
            <a:endParaRPr sz="1800"/>
          </a:p>
          <a:p>
            <a:pPr marL="0" lvl="0" indent="457200" algn="l" rtl="0">
              <a:spcBef>
                <a:spcPts val="0"/>
              </a:spcBef>
              <a:spcAft>
                <a:spcPts val="0"/>
              </a:spcAft>
              <a:buNone/>
            </a:pPr>
            <a:r>
              <a:rPr lang="en-US" sz="1800">
                <a:highlight>
                  <a:srgbClr val="D9D9D9"/>
                </a:highlight>
                <a:latin typeface="Consolas"/>
                <a:ea typeface="Consolas"/>
                <a:cs typeface="Consolas"/>
                <a:sym typeface="Consolas"/>
              </a:rPr>
              <a:t>module list</a:t>
            </a:r>
            <a:endParaRPr sz="1800">
              <a:highlight>
                <a:srgbClr val="D9D9D9"/>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f2300904d3_2_9"/>
          <p:cNvSpPr txBox="1">
            <a:spLocks noGrp="1"/>
          </p:cNvSpPr>
          <p:nvPr>
            <p:ph type="title"/>
          </p:nvPr>
        </p:nvSpPr>
        <p:spPr>
          <a:xfrm>
            <a:off x="496675" y="1"/>
            <a:ext cx="8229600" cy="6492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None/>
            </a:pPr>
            <a:r>
              <a:rPr lang="en-US"/>
              <a:t>Mercury Hands-On Demonstration</a:t>
            </a:r>
            <a:endParaRPr/>
          </a:p>
        </p:txBody>
      </p:sp>
      <p:sp>
        <p:nvSpPr>
          <p:cNvPr id="147" name="Google Shape;147;gf2300904d3_2_9"/>
          <p:cNvSpPr txBox="1">
            <a:spLocks noGrp="1"/>
          </p:cNvSpPr>
          <p:nvPr>
            <p:ph type="body" idx="1"/>
          </p:nvPr>
        </p:nvSpPr>
        <p:spPr>
          <a:xfrm>
            <a:off x="236825" y="649200"/>
            <a:ext cx="8752500" cy="52233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en-US" sz="1800"/>
              <a:t>#13	Run a program in an interactive session:</a:t>
            </a:r>
            <a:endParaRPr sz="1800">
              <a:highlight>
                <a:srgbClr val="D9D9D9"/>
              </a:highlight>
              <a:latin typeface="Consolas"/>
              <a:ea typeface="Consolas"/>
              <a:cs typeface="Consolas"/>
              <a:sym typeface="Consolas"/>
            </a:endParaRPr>
          </a:p>
          <a:p>
            <a:pPr marL="0" lvl="0" indent="457200" algn="l" rtl="0">
              <a:spcBef>
                <a:spcPts val="0"/>
              </a:spcBef>
              <a:spcAft>
                <a:spcPts val="0"/>
              </a:spcAft>
              <a:buClr>
                <a:schemeClr val="dk1"/>
              </a:buClr>
              <a:buSzPts val="1100"/>
              <a:buFont typeface="Arial"/>
              <a:buNone/>
            </a:pPr>
            <a:r>
              <a:rPr lang="en-US" sz="1800">
                <a:highlight>
                  <a:srgbClr val="D9D9D9"/>
                </a:highlight>
                <a:latin typeface="Consolas"/>
                <a:ea typeface="Consolas"/>
                <a:cs typeface="Consolas"/>
                <a:sym typeface="Consolas"/>
              </a:rPr>
              <a:t>fratnasamy@mcn01:~ cd /home/&lt;BoothID&gt;/workshop/</a:t>
            </a:r>
            <a:endParaRPr sz="1800">
              <a:highlight>
                <a:srgbClr val="D9D9D9"/>
              </a:highlight>
              <a:latin typeface="Consolas"/>
              <a:ea typeface="Consolas"/>
              <a:cs typeface="Consolas"/>
              <a:sym typeface="Consolas"/>
            </a:endParaRPr>
          </a:p>
          <a:p>
            <a:pPr marL="0" lvl="0" indent="457200" algn="l" rtl="0">
              <a:lnSpc>
                <a:spcPct val="100000"/>
              </a:lnSpc>
              <a:spcBef>
                <a:spcPts val="0"/>
              </a:spcBef>
              <a:spcAft>
                <a:spcPts val="0"/>
              </a:spcAft>
              <a:buNone/>
            </a:pPr>
            <a:r>
              <a:rPr lang="en-US" sz="1800">
                <a:highlight>
                  <a:srgbClr val="D9D9D9"/>
                </a:highlight>
                <a:latin typeface="Consolas"/>
                <a:ea typeface="Consolas"/>
                <a:cs typeface="Consolas"/>
                <a:sym typeface="Consolas"/>
              </a:rPr>
              <a:t>fratnasamy@mcn01:~ python3 /home/&lt;BoothID&gt;/workshop/eigen_val.py</a:t>
            </a:r>
            <a:endParaRPr sz="1800">
              <a:highlight>
                <a:srgbClr val="D9D9D9"/>
              </a:highlight>
              <a:latin typeface="Consolas"/>
              <a:ea typeface="Consolas"/>
              <a:cs typeface="Consolas"/>
              <a:sym typeface="Consolas"/>
            </a:endParaRPr>
          </a:p>
          <a:p>
            <a:pPr marL="0" lvl="0" indent="457200" algn="l" rtl="0">
              <a:spcBef>
                <a:spcPts val="0"/>
              </a:spcBef>
              <a:spcAft>
                <a:spcPts val="0"/>
              </a:spcAft>
              <a:buNone/>
            </a:pPr>
            <a:r>
              <a:rPr lang="en-US" sz="1800">
                <a:highlight>
                  <a:srgbClr val="D9D9D9"/>
                </a:highlight>
                <a:latin typeface="Consolas"/>
                <a:ea typeface="Consolas"/>
                <a:cs typeface="Consolas"/>
                <a:sym typeface="Consolas"/>
              </a:rPr>
              <a:t>fratnasamy@mcn01:~ Rscript /home/&lt;BoothID&gt;/workshop/eigen_val.R</a:t>
            </a:r>
            <a:endParaRPr sz="1800">
              <a:highlight>
                <a:srgbClr val="D9D9D9"/>
              </a:highlight>
              <a:latin typeface="Consolas"/>
              <a:ea typeface="Consolas"/>
              <a:cs typeface="Consolas"/>
              <a:sym typeface="Consolas"/>
            </a:endParaRPr>
          </a:p>
          <a:p>
            <a:pPr marL="0" lvl="0" indent="457200" algn="l" rtl="0">
              <a:spcBef>
                <a:spcPts val="0"/>
              </a:spcBef>
              <a:spcAft>
                <a:spcPts val="0"/>
              </a:spcAft>
              <a:buClr>
                <a:schemeClr val="dk1"/>
              </a:buClr>
              <a:buSzPts val="1100"/>
              <a:buFont typeface="Arial"/>
              <a:buNone/>
            </a:pPr>
            <a:r>
              <a:rPr lang="en-US" sz="1800">
                <a:highlight>
                  <a:srgbClr val="D9D9D9"/>
                </a:highlight>
                <a:latin typeface="Consolas"/>
                <a:ea typeface="Consolas"/>
                <a:cs typeface="Consolas"/>
                <a:sym typeface="Consolas"/>
              </a:rPr>
              <a:t>fratnasamy@mcn01:~ matlab -nodisplay -nojvm &lt; eigen_val.m</a:t>
            </a:r>
            <a:endParaRPr sz="1800">
              <a:highlight>
                <a:srgbClr val="D9D9D9"/>
              </a:highlight>
              <a:latin typeface="Consolas"/>
              <a:ea typeface="Consolas"/>
              <a:cs typeface="Consolas"/>
              <a:sym typeface="Consolas"/>
            </a:endParaRPr>
          </a:p>
          <a:p>
            <a:pPr marL="0" lvl="0" indent="457200" algn="l" rtl="0">
              <a:lnSpc>
                <a:spcPct val="100000"/>
              </a:lnSpc>
              <a:spcBef>
                <a:spcPts val="0"/>
              </a:spcBef>
              <a:spcAft>
                <a:spcPts val="0"/>
              </a:spcAft>
              <a:buNone/>
            </a:pPr>
            <a:endParaRPr sz="1800">
              <a:highlight>
                <a:srgbClr val="D9D9D9"/>
              </a:highlight>
              <a:latin typeface="Consolas"/>
              <a:ea typeface="Consolas"/>
              <a:cs typeface="Consolas"/>
              <a:sym typeface="Consolas"/>
            </a:endParaRPr>
          </a:p>
          <a:p>
            <a:pPr marL="0" lvl="0" indent="457200" algn="l" rtl="0">
              <a:spcBef>
                <a:spcPts val="0"/>
              </a:spcBef>
              <a:spcAft>
                <a:spcPts val="0"/>
              </a:spcAft>
              <a:buClr>
                <a:schemeClr val="dk1"/>
              </a:buClr>
              <a:buSzPts val="1100"/>
              <a:buFont typeface="Arial"/>
              <a:buNone/>
            </a:pPr>
            <a:r>
              <a:rPr lang="en-US" sz="1800"/>
              <a:t> </a:t>
            </a:r>
            <a:endParaRPr sz="1800">
              <a:highlight>
                <a:srgbClr val="D9D9D9"/>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US" sz="1800"/>
              <a:t>#14	For longer jobs, it is recommended to submit your program through sbatch</a:t>
            </a:r>
            <a:endParaRPr sz="1800"/>
          </a:p>
          <a:p>
            <a:pPr marL="0" lvl="0" indent="457200" algn="l" rtl="0">
              <a:spcBef>
                <a:spcPts val="0"/>
              </a:spcBef>
              <a:spcAft>
                <a:spcPts val="0"/>
              </a:spcAft>
              <a:buClr>
                <a:schemeClr val="dk1"/>
              </a:buClr>
              <a:buSzPts val="1100"/>
              <a:buFont typeface="Arial"/>
              <a:buNone/>
            </a:pPr>
            <a:r>
              <a:rPr lang="en-US" sz="1800">
                <a:highlight>
                  <a:srgbClr val="D9D9D9"/>
                </a:highlight>
                <a:latin typeface="Consolas"/>
                <a:ea typeface="Consolas"/>
                <a:cs typeface="Consolas"/>
                <a:sym typeface="Consolas"/>
              </a:rPr>
              <a:t>fratnasamy@mcn01:~ sbatch submit.sh</a:t>
            </a:r>
            <a:endParaRPr sz="1800">
              <a:highlight>
                <a:srgbClr val="D9D9D9"/>
              </a:highlight>
              <a:latin typeface="Consolas"/>
              <a:ea typeface="Consolas"/>
              <a:cs typeface="Consolas"/>
              <a:sym typeface="Consolas"/>
            </a:endParaRPr>
          </a:p>
          <a:p>
            <a:pPr marL="0" lvl="0" indent="457200" algn="l" rtl="0">
              <a:spcBef>
                <a:spcPts val="0"/>
              </a:spcBef>
              <a:spcAft>
                <a:spcPts val="0"/>
              </a:spcAft>
              <a:buClr>
                <a:schemeClr val="dk1"/>
              </a:buClr>
              <a:buSzPts val="1100"/>
              <a:buFont typeface="Arial"/>
              <a:buNone/>
            </a:pPr>
            <a:r>
              <a:rPr lang="en-US" sz="1800">
                <a:highlight>
                  <a:srgbClr val="D9D9D9"/>
                </a:highlight>
                <a:latin typeface="Consolas"/>
                <a:ea typeface="Consolas"/>
                <a:cs typeface="Consolas"/>
                <a:sym typeface="Consolas"/>
              </a:rPr>
              <a:t>Submitted batch job nnnnnn</a:t>
            </a:r>
            <a:endParaRPr sz="1800">
              <a:highlight>
                <a:srgbClr val="D9D9D9"/>
              </a:highlight>
              <a:latin typeface="Consolas"/>
              <a:ea typeface="Consolas"/>
              <a:cs typeface="Consolas"/>
              <a:sym typeface="Consolas"/>
            </a:endParaRPr>
          </a:p>
          <a:p>
            <a:pPr marL="0" lvl="0" indent="457200" algn="l" rtl="0">
              <a:spcBef>
                <a:spcPts val="0"/>
              </a:spcBef>
              <a:spcAft>
                <a:spcPts val="0"/>
              </a:spcAft>
              <a:buClr>
                <a:schemeClr val="dk1"/>
              </a:buClr>
              <a:buSzPts val="1100"/>
              <a:buFont typeface="Arial"/>
              <a:buNone/>
            </a:pPr>
            <a:endParaRPr sz="1800">
              <a:highlight>
                <a:srgbClr val="D9D9D9"/>
              </a:highlight>
              <a:latin typeface="Consolas"/>
              <a:ea typeface="Consolas"/>
              <a:cs typeface="Consolas"/>
              <a:sym typeface="Consolas"/>
            </a:endParaRPr>
          </a:p>
          <a:p>
            <a:pPr marL="457200" lvl="0" indent="0" algn="l" rtl="0">
              <a:spcBef>
                <a:spcPts val="0"/>
              </a:spcBef>
              <a:spcAft>
                <a:spcPts val="0"/>
              </a:spcAft>
              <a:buClr>
                <a:schemeClr val="dk1"/>
              </a:buClr>
              <a:buSzPts val="1100"/>
              <a:buFont typeface="Arial"/>
              <a:buNone/>
            </a:pPr>
            <a:r>
              <a:rPr lang="en-US" sz="1800"/>
              <a:t>Each job submission creates an output file (</a:t>
            </a:r>
            <a:r>
              <a:rPr lang="en-US" sz="1800">
                <a:solidFill>
                  <a:srgbClr val="201F1E"/>
                </a:solidFill>
                <a:highlight>
                  <a:schemeClr val="lt1"/>
                </a:highlight>
              </a:rPr>
              <a:t>slurm-nnnnnn.out) in the working directory where you submit your job	from. Note that number nnnnnn (corresponds to the job ID). If you specified #SBATCH --output, then slurm-nnnnnn.out will not be generated.</a:t>
            </a:r>
            <a:endParaRPr sz="1800">
              <a:highlight>
                <a:srgbClr val="D9D9D9"/>
              </a:highlight>
              <a:latin typeface="Consolas"/>
              <a:ea typeface="Consolas"/>
              <a:cs typeface="Consolas"/>
              <a:sym typeface="Consolas"/>
            </a:endParaRPr>
          </a:p>
          <a:p>
            <a:pPr marL="0" lvl="0" indent="457200" algn="l" rtl="0">
              <a:lnSpc>
                <a:spcPct val="100000"/>
              </a:lnSpc>
              <a:spcBef>
                <a:spcPts val="0"/>
              </a:spcBef>
              <a:spcAft>
                <a:spcPts val="0"/>
              </a:spcAft>
              <a:buNone/>
            </a:pPr>
            <a:endParaRPr sz="1800">
              <a:highlight>
                <a:srgbClr val="EFEFEF"/>
              </a:highlight>
              <a:latin typeface="Consolas"/>
              <a:ea typeface="Consolas"/>
              <a:cs typeface="Consolas"/>
              <a:sym typeface="Consolas"/>
            </a:endParaRPr>
          </a:p>
          <a:p>
            <a:pPr marL="0" lvl="0" indent="457200" algn="l" rtl="0">
              <a:lnSpc>
                <a:spcPct val="100000"/>
              </a:lnSpc>
              <a:spcBef>
                <a:spcPts val="0"/>
              </a:spcBef>
              <a:spcAft>
                <a:spcPts val="0"/>
              </a:spcAft>
              <a:buNone/>
            </a:pPr>
            <a:r>
              <a:rPr lang="en-US" sz="1800">
                <a:highlight>
                  <a:srgbClr val="EFEFEF"/>
                </a:highlight>
                <a:latin typeface="Consolas"/>
                <a:ea typeface="Consolas"/>
                <a:cs typeface="Consolas"/>
                <a:sym typeface="Consolas"/>
              </a:rPr>
              <a:t/>
            </a:r>
            <a:br>
              <a:rPr lang="en-US" sz="1800">
                <a:highlight>
                  <a:srgbClr val="EFEFEF"/>
                </a:highlight>
                <a:latin typeface="Consolas"/>
                <a:ea typeface="Consolas"/>
                <a:cs typeface="Consolas"/>
                <a:sym typeface="Consolas"/>
              </a:rPr>
            </a:br>
            <a:endParaRPr sz="1800">
              <a:latin typeface="Consolas"/>
              <a:ea typeface="Consolas"/>
              <a:cs typeface="Consolas"/>
              <a:sym typeface="Consolas"/>
            </a:endParaRPr>
          </a:p>
          <a:p>
            <a:pPr marL="0" lvl="0" indent="0" algn="l" rtl="0">
              <a:spcBef>
                <a:spcPts val="0"/>
              </a:spcBef>
              <a:spcAft>
                <a:spcPts val="0"/>
              </a:spcAft>
              <a:buNone/>
            </a:pPr>
            <a:endParaRPr sz="1800">
              <a:highlight>
                <a:srgbClr val="D9D9D9"/>
              </a:highlight>
              <a:latin typeface="Consolas"/>
              <a:ea typeface="Consolas"/>
              <a:cs typeface="Consolas"/>
              <a:sym typeface="Consolas"/>
            </a:endParaRPr>
          </a:p>
          <a:p>
            <a:pPr marL="0" lvl="0" indent="0" algn="l" rtl="0">
              <a:lnSpc>
                <a:spcPct val="100000"/>
              </a:lnSpc>
              <a:spcBef>
                <a:spcPts val="0"/>
              </a:spcBef>
              <a:spcAft>
                <a:spcPts val="0"/>
              </a:spcAft>
              <a:buNone/>
            </a:pPr>
            <a:endParaRPr sz="1800">
              <a:latin typeface="Consolas"/>
              <a:ea typeface="Consolas"/>
              <a:cs typeface="Consolas"/>
              <a:sym typeface="Consolas"/>
            </a:endParaRPr>
          </a:p>
          <a:p>
            <a:pPr marL="0" lvl="0" indent="457200" algn="l" rtl="0">
              <a:lnSpc>
                <a:spcPct val="100000"/>
              </a:lnSpc>
              <a:spcBef>
                <a:spcPts val="0"/>
              </a:spcBef>
              <a:spcAft>
                <a:spcPts val="0"/>
              </a:spcAft>
              <a:buNone/>
            </a:pPr>
            <a:endParaRPr sz="1800">
              <a:highlight>
                <a:srgbClr val="D9D9D9"/>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gf2300904d3_2_15"/>
          <p:cNvPicPr preferRelativeResize="0"/>
          <p:nvPr/>
        </p:nvPicPr>
        <p:blipFill rotWithShape="1">
          <a:blip r:embed="rId3">
            <a:alphaModFix/>
          </a:blip>
          <a:srcRect b="52173"/>
          <a:stretch/>
        </p:blipFill>
        <p:spPr>
          <a:xfrm>
            <a:off x="922075" y="83325"/>
            <a:ext cx="7439025" cy="646875"/>
          </a:xfrm>
          <a:prstGeom prst="rect">
            <a:avLst/>
          </a:prstGeom>
          <a:noFill/>
          <a:ln>
            <a:noFill/>
          </a:ln>
        </p:spPr>
      </p:pic>
      <p:sp>
        <p:nvSpPr>
          <p:cNvPr id="154" name="Google Shape;154;gf2300904d3_2_15"/>
          <p:cNvSpPr txBox="1"/>
          <p:nvPr/>
        </p:nvSpPr>
        <p:spPr>
          <a:xfrm>
            <a:off x="1730088" y="769700"/>
            <a:ext cx="5683800" cy="530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900" i="1">
                <a:solidFill>
                  <a:srgbClr val="408090"/>
                </a:solidFill>
                <a:latin typeface="Consolas"/>
                <a:ea typeface="Consolas"/>
                <a:cs typeface="Consolas"/>
                <a:sym typeface="Consolas"/>
              </a:rPr>
              <a:t>#!/bin/bash</a:t>
            </a:r>
            <a:endParaRPr sz="900">
              <a:solidFill>
                <a:srgbClr val="404040"/>
              </a:solidFill>
              <a:latin typeface="Consolas"/>
              <a:ea typeface="Consolas"/>
              <a:cs typeface="Consolas"/>
              <a:sym typeface="Consolas"/>
            </a:endParaRPr>
          </a:p>
          <a:p>
            <a:pPr marL="0" lvl="0" indent="0" algn="l" rtl="0">
              <a:spcBef>
                <a:spcPts val="0"/>
              </a:spcBef>
              <a:spcAft>
                <a:spcPts val="0"/>
              </a:spcAft>
              <a:buNone/>
            </a:pPr>
            <a:endParaRPr sz="900">
              <a:solidFill>
                <a:srgbClr val="404040"/>
              </a:solidFill>
              <a:latin typeface="Consolas"/>
              <a:ea typeface="Consolas"/>
              <a:cs typeface="Consolas"/>
              <a:sym typeface="Consolas"/>
            </a:endParaRPr>
          </a:p>
          <a:p>
            <a:pPr marL="0" lvl="0" indent="0" algn="l" rtl="0">
              <a:spcBef>
                <a:spcPts val="0"/>
              </a:spcBef>
              <a:spcAft>
                <a:spcPts val="0"/>
              </a:spcAft>
              <a:buNone/>
            </a:pPr>
            <a:r>
              <a:rPr lang="en-US" sz="900" i="1">
                <a:solidFill>
                  <a:srgbClr val="408090"/>
                </a:solidFill>
                <a:latin typeface="Consolas"/>
                <a:ea typeface="Consolas"/>
                <a:cs typeface="Consolas"/>
                <a:sym typeface="Consolas"/>
              </a:rPr>
              <a:t>#---------------------------------------------------------------------------------</a:t>
            </a:r>
            <a:endParaRPr sz="900">
              <a:solidFill>
                <a:srgbClr val="404040"/>
              </a:solidFill>
              <a:latin typeface="Consolas"/>
              <a:ea typeface="Consolas"/>
              <a:cs typeface="Consolas"/>
              <a:sym typeface="Consolas"/>
            </a:endParaRPr>
          </a:p>
          <a:p>
            <a:pPr marL="0" lvl="0" indent="0" algn="l" rtl="0">
              <a:spcBef>
                <a:spcPts val="0"/>
              </a:spcBef>
              <a:spcAft>
                <a:spcPts val="0"/>
              </a:spcAft>
              <a:buNone/>
            </a:pPr>
            <a:r>
              <a:rPr lang="en-US" sz="900" i="1">
                <a:solidFill>
                  <a:srgbClr val="408090"/>
                </a:solidFill>
                <a:latin typeface="Consolas"/>
                <a:ea typeface="Consolas"/>
                <a:cs typeface="Consolas"/>
                <a:sym typeface="Consolas"/>
              </a:rPr>
              <a:t># Account information</a:t>
            </a:r>
            <a:endParaRPr sz="900">
              <a:solidFill>
                <a:srgbClr val="404040"/>
              </a:solidFill>
              <a:latin typeface="Consolas"/>
              <a:ea typeface="Consolas"/>
              <a:cs typeface="Consolas"/>
              <a:sym typeface="Consolas"/>
            </a:endParaRPr>
          </a:p>
          <a:p>
            <a:pPr marL="0" lvl="0" indent="0" algn="l" rtl="0">
              <a:spcBef>
                <a:spcPts val="0"/>
              </a:spcBef>
              <a:spcAft>
                <a:spcPts val="0"/>
              </a:spcAft>
              <a:buNone/>
            </a:pPr>
            <a:endParaRPr sz="900">
              <a:solidFill>
                <a:srgbClr val="404040"/>
              </a:solidFill>
              <a:latin typeface="Consolas"/>
              <a:ea typeface="Consolas"/>
              <a:cs typeface="Consolas"/>
              <a:sym typeface="Consolas"/>
            </a:endParaRPr>
          </a:p>
          <a:p>
            <a:pPr marL="0" lvl="0" indent="0" algn="l" rtl="0">
              <a:spcBef>
                <a:spcPts val="0"/>
              </a:spcBef>
              <a:spcAft>
                <a:spcPts val="0"/>
              </a:spcAft>
              <a:buNone/>
            </a:pPr>
            <a:r>
              <a:rPr lang="en-US" sz="900" i="1">
                <a:solidFill>
                  <a:srgbClr val="408090"/>
                </a:solidFill>
                <a:latin typeface="Consolas"/>
                <a:ea typeface="Consolas"/>
                <a:cs typeface="Consolas"/>
                <a:sym typeface="Consolas"/>
              </a:rPr>
              <a:t>#SBATCH --account=workshop    # account you belong to, should be pi-&lt;prof/booth center&gt; </a:t>
            </a:r>
            <a:endParaRPr sz="900">
              <a:solidFill>
                <a:srgbClr val="404040"/>
              </a:solidFill>
              <a:latin typeface="Consolas"/>
              <a:ea typeface="Consolas"/>
              <a:cs typeface="Consolas"/>
              <a:sym typeface="Consolas"/>
            </a:endParaRPr>
          </a:p>
          <a:p>
            <a:pPr marL="0" lvl="0" indent="0" algn="l" rtl="0">
              <a:spcBef>
                <a:spcPts val="0"/>
              </a:spcBef>
              <a:spcAft>
                <a:spcPts val="0"/>
              </a:spcAft>
              <a:buNone/>
            </a:pPr>
            <a:endParaRPr sz="900">
              <a:solidFill>
                <a:srgbClr val="404040"/>
              </a:solidFill>
              <a:latin typeface="Consolas"/>
              <a:ea typeface="Consolas"/>
              <a:cs typeface="Consolas"/>
              <a:sym typeface="Consolas"/>
            </a:endParaRPr>
          </a:p>
          <a:p>
            <a:pPr marL="0" lvl="0" indent="0" algn="l" rtl="0">
              <a:spcBef>
                <a:spcPts val="0"/>
              </a:spcBef>
              <a:spcAft>
                <a:spcPts val="0"/>
              </a:spcAft>
              <a:buNone/>
            </a:pPr>
            <a:r>
              <a:rPr lang="en-US" sz="900" i="1">
                <a:solidFill>
                  <a:srgbClr val="408090"/>
                </a:solidFill>
                <a:latin typeface="Consolas"/>
                <a:ea typeface="Consolas"/>
                <a:cs typeface="Consolas"/>
                <a:sym typeface="Consolas"/>
              </a:rPr>
              <a:t>#---------------------------------------------------------------------------------</a:t>
            </a:r>
            <a:endParaRPr sz="900">
              <a:solidFill>
                <a:srgbClr val="404040"/>
              </a:solidFill>
              <a:latin typeface="Consolas"/>
              <a:ea typeface="Consolas"/>
              <a:cs typeface="Consolas"/>
              <a:sym typeface="Consolas"/>
            </a:endParaRPr>
          </a:p>
          <a:p>
            <a:pPr marL="0" lvl="0" indent="0" algn="l" rtl="0">
              <a:spcBef>
                <a:spcPts val="0"/>
              </a:spcBef>
              <a:spcAft>
                <a:spcPts val="0"/>
              </a:spcAft>
              <a:buNone/>
            </a:pPr>
            <a:r>
              <a:rPr lang="en-US" sz="900" i="1">
                <a:solidFill>
                  <a:srgbClr val="408090"/>
                </a:solidFill>
                <a:latin typeface="Consolas"/>
                <a:ea typeface="Consolas"/>
                <a:cs typeface="Consolas"/>
                <a:sym typeface="Consolas"/>
              </a:rPr>
              <a:t># Resources requested (recommended parameters to specify)</a:t>
            </a:r>
            <a:endParaRPr sz="900">
              <a:solidFill>
                <a:srgbClr val="404040"/>
              </a:solidFill>
              <a:latin typeface="Consolas"/>
              <a:ea typeface="Consolas"/>
              <a:cs typeface="Consolas"/>
              <a:sym typeface="Consolas"/>
            </a:endParaRPr>
          </a:p>
          <a:p>
            <a:pPr marL="0" lvl="0" indent="0" algn="l" rtl="0">
              <a:spcBef>
                <a:spcPts val="0"/>
              </a:spcBef>
              <a:spcAft>
                <a:spcPts val="0"/>
              </a:spcAft>
              <a:buNone/>
            </a:pPr>
            <a:endParaRPr sz="900">
              <a:solidFill>
                <a:srgbClr val="404040"/>
              </a:solidFill>
              <a:latin typeface="Consolas"/>
              <a:ea typeface="Consolas"/>
              <a:cs typeface="Consolas"/>
              <a:sym typeface="Consolas"/>
            </a:endParaRPr>
          </a:p>
          <a:p>
            <a:pPr marL="0" lvl="0" indent="0" algn="l" rtl="0">
              <a:spcBef>
                <a:spcPts val="0"/>
              </a:spcBef>
              <a:spcAft>
                <a:spcPts val="0"/>
              </a:spcAft>
              <a:buNone/>
            </a:pPr>
            <a:r>
              <a:rPr lang="en-US" sz="900" i="1">
                <a:solidFill>
                  <a:srgbClr val="408090"/>
                </a:solidFill>
                <a:latin typeface="Consolas"/>
                <a:ea typeface="Consolas"/>
                <a:cs typeface="Consolas"/>
                <a:sym typeface="Consolas"/>
              </a:rPr>
              <a:t>#SBATCH --partition=standard  #standard (default), long, gpu, mpi, highmem</a:t>
            </a:r>
            <a:endParaRPr sz="900">
              <a:solidFill>
                <a:srgbClr val="404040"/>
              </a:solidFill>
              <a:latin typeface="Consolas"/>
              <a:ea typeface="Consolas"/>
              <a:cs typeface="Consolas"/>
              <a:sym typeface="Consolas"/>
            </a:endParaRPr>
          </a:p>
          <a:p>
            <a:pPr marL="0" lvl="0" indent="0" algn="l" rtl="0">
              <a:spcBef>
                <a:spcPts val="0"/>
              </a:spcBef>
              <a:spcAft>
                <a:spcPts val="0"/>
              </a:spcAft>
              <a:buNone/>
            </a:pPr>
            <a:r>
              <a:rPr lang="en-US" sz="900" i="1">
                <a:solidFill>
                  <a:srgbClr val="408090"/>
                </a:solidFill>
                <a:latin typeface="Consolas"/>
                <a:ea typeface="Consolas"/>
                <a:cs typeface="Consolas"/>
                <a:sym typeface="Consolas"/>
              </a:rPr>
              <a:t>#SBATCH --cpus-per-task=1  # number of CPUs requested (for parallel tasks)</a:t>
            </a:r>
            <a:endParaRPr sz="900">
              <a:solidFill>
                <a:srgbClr val="404040"/>
              </a:solidFill>
              <a:latin typeface="Consolas"/>
              <a:ea typeface="Consolas"/>
              <a:cs typeface="Consolas"/>
              <a:sym typeface="Consolas"/>
            </a:endParaRPr>
          </a:p>
          <a:p>
            <a:pPr marL="0" lvl="0" indent="0" algn="l" rtl="0">
              <a:spcBef>
                <a:spcPts val="0"/>
              </a:spcBef>
              <a:spcAft>
                <a:spcPts val="0"/>
              </a:spcAft>
              <a:buNone/>
            </a:pPr>
            <a:r>
              <a:rPr lang="en-US" sz="900" i="1">
                <a:solidFill>
                  <a:srgbClr val="408090"/>
                </a:solidFill>
                <a:latin typeface="Consolas"/>
                <a:ea typeface="Consolas"/>
                <a:cs typeface="Consolas"/>
                <a:sym typeface="Consolas"/>
              </a:rPr>
              <a:t>#SBATCH --mem=2G           # </a:t>
            </a:r>
            <a:endParaRPr sz="900">
              <a:solidFill>
                <a:srgbClr val="404040"/>
              </a:solidFill>
              <a:latin typeface="Consolas"/>
              <a:ea typeface="Consolas"/>
              <a:cs typeface="Consolas"/>
              <a:sym typeface="Consolas"/>
            </a:endParaRPr>
          </a:p>
          <a:p>
            <a:pPr marL="0" lvl="0" indent="0" algn="l" rtl="0">
              <a:spcBef>
                <a:spcPts val="0"/>
              </a:spcBef>
              <a:spcAft>
                <a:spcPts val="0"/>
              </a:spcAft>
              <a:buNone/>
            </a:pPr>
            <a:r>
              <a:rPr lang="en-US" sz="900" i="1">
                <a:solidFill>
                  <a:srgbClr val="408090"/>
                </a:solidFill>
                <a:latin typeface="Consolas"/>
                <a:ea typeface="Consolas"/>
                <a:cs typeface="Consolas"/>
                <a:sym typeface="Consolas"/>
              </a:rPr>
              <a:t>#SBATCH --time=0-04:00:00  # Time your job is allowed to run (d-hh:mm:ss)</a:t>
            </a:r>
            <a:endParaRPr sz="900">
              <a:solidFill>
                <a:srgbClr val="404040"/>
              </a:solidFill>
              <a:latin typeface="Consolas"/>
              <a:ea typeface="Consolas"/>
              <a:cs typeface="Consolas"/>
              <a:sym typeface="Consolas"/>
            </a:endParaRPr>
          </a:p>
          <a:p>
            <a:pPr marL="0" lvl="0" indent="0" algn="l" rtl="0">
              <a:spcBef>
                <a:spcPts val="0"/>
              </a:spcBef>
              <a:spcAft>
                <a:spcPts val="0"/>
              </a:spcAft>
              <a:buNone/>
            </a:pPr>
            <a:r>
              <a:rPr lang="en-US" sz="900" i="1">
                <a:solidFill>
                  <a:srgbClr val="408090"/>
                </a:solidFill>
                <a:latin typeface="Consolas"/>
                <a:ea typeface="Consolas"/>
                <a:cs typeface="Consolas"/>
                <a:sym typeface="Consolas"/>
              </a:rPr>
              <a:t>#---------------------------------------------------------------------------------</a:t>
            </a:r>
            <a:endParaRPr sz="900">
              <a:solidFill>
                <a:srgbClr val="404040"/>
              </a:solidFill>
              <a:latin typeface="Consolas"/>
              <a:ea typeface="Consolas"/>
              <a:cs typeface="Consolas"/>
              <a:sym typeface="Consolas"/>
            </a:endParaRPr>
          </a:p>
          <a:p>
            <a:pPr marL="0" lvl="0" indent="0" algn="l" rtl="0">
              <a:spcBef>
                <a:spcPts val="0"/>
              </a:spcBef>
              <a:spcAft>
                <a:spcPts val="0"/>
              </a:spcAft>
              <a:buNone/>
            </a:pPr>
            <a:r>
              <a:rPr lang="en-US" sz="900" i="1">
                <a:solidFill>
                  <a:srgbClr val="408090"/>
                </a:solidFill>
                <a:latin typeface="Consolas"/>
                <a:ea typeface="Consolas"/>
                <a:cs typeface="Consolas"/>
                <a:sym typeface="Consolas"/>
              </a:rPr>
              <a:t># Job specific name (helps organize and track progress of jobs,optional parameters)</a:t>
            </a:r>
            <a:endParaRPr sz="900">
              <a:solidFill>
                <a:srgbClr val="404040"/>
              </a:solidFill>
              <a:latin typeface="Consolas"/>
              <a:ea typeface="Consolas"/>
              <a:cs typeface="Consolas"/>
              <a:sym typeface="Consolas"/>
            </a:endParaRPr>
          </a:p>
          <a:p>
            <a:pPr marL="0" lvl="0" indent="0" algn="l" rtl="0">
              <a:spcBef>
                <a:spcPts val="0"/>
              </a:spcBef>
              <a:spcAft>
                <a:spcPts val="0"/>
              </a:spcAft>
              <a:buNone/>
            </a:pPr>
            <a:endParaRPr sz="900">
              <a:solidFill>
                <a:srgbClr val="404040"/>
              </a:solidFill>
              <a:latin typeface="Consolas"/>
              <a:ea typeface="Consolas"/>
              <a:cs typeface="Consolas"/>
              <a:sym typeface="Consolas"/>
            </a:endParaRPr>
          </a:p>
          <a:p>
            <a:pPr marL="0" lvl="0" indent="0" algn="l" rtl="0">
              <a:spcBef>
                <a:spcPts val="0"/>
              </a:spcBef>
              <a:spcAft>
                <a:spcPts val="0"/>
              </a:spcAft>
              <a:buNone/>
            </a:pPr>
            <a:r>
              <a:rPr lang="en-US" sz="900" i="1">
                <a:solidFill>
                  <a:srgbClr val="408090"/>
                </a:solidFill>
                <a:latin typeface="Consolas"/>
                <a:ea typeface="Consolas"/>
                <a:cs typeface="Consolas"/>
                <a:sym typeface="Consolas"/>
              </a:rPr>
              <a:t>#SBATCH --job-name=fratnasamy_workshop_job    #Job name </a:t>
            </a:r>
            <a:endParaRPr sz="900">
              <a:solidFill>
                <a:srgbClr val="404040"/>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US" sz="900" i="1">
                <a:solidFill>
                  <a:srgbClr val="408090"/>
                </a:solidFill>
                <a:latin typeface="Consolas"/>
                <a:ea typeface="Consolas"/>
                <a:cs typeface="Consolas"/>
                <a:sym typeface="Consolas"/>
              </a:rPr>
              <a:t>#SBATCH --output=final_output.out</a:t>
            </a:r>
            <a:endParaRPr sz="900">
              <a:solidFill>
                <a:srgbClr val="404040"/>
              </a:solidFill>
              <a:latin typeface="Consolas"/>
              <a:ea typeface="Consolas"/>
              <a:cs typeface="Consolas"/>
              <a:sym typeface="Consolas"/>
            </a:endParaRPr>
          </a:p>
          <a:p>
            <a:pPr marL="0" lvl="0" indent="0" algn="l" rtl="0">
              <a:spcBef>
                <a:spcPts val="0"/>
              </a:spcBef>
              <a:spcAft>
                <a:spcPts val="0"/>
              </a:spcAft>
              <a:buNone/>
            </a:pPr>
            <a:endParaRPr sz="900">
              <a:solidFill>
                <a:srgbClr val="404040"/>
              </a:solidFill>
              <a:latin typeface="Consolas"/>
              <a:ea typeface="Consolas"/>
              <a:cs typeface="Consolas"/>
              <a:sym typeface="Consolas"/>
            </a:endParaRPr>
          </a:p>
          <a:p>
            <a:pPr marL="0" lvl="0" indent="0" algn="l" rtl="0">
              <a:spcBef>
                <a:spcPts val="0"/>
              </a:spcBef>
              <a:spcAft>
                <a:spcPts val="0"/>
              </a:spcAft>
              <a:buNone/>
            </a:pPr>
            <a:r>
              <a:rPr lang="en-US" sz="900" i="1">
                <a:solidFill>
                  <a:srgbClr val="408090"/>
                </a:solidFill>
                <a:latin typeface="Consolas"/>
                <a:ea typeface="Consolas"/>
                <a:cs typeface="Consolas"/>
                <a:sym typeface="Consolas"/>
              </a:rPr>
              <a:t>#---------------------------------------------------------------------------------</a:t>
            </a:r>
            <a:endParaRPr sz="900">
              <a:solidFill>
                <a:srgbClr val="404040"/>
              </a:solidFill>
              <a:latin typeface="Consolas"/>
              <a:ea typeface="Consolas"/>
              <a:cs typeface="Consolas"/>
              <a:sym typeface="Consolas"/>
            </a:endParaRPr>
          </a:p>
          <a:p>
            <a:pPr marL="0" lvl="0" indent="0" algn="l" rtl="0">
              <a:spcBef>
                <a:spcPts val="0"/>
              </a:spcBef>
              <a:spcAft>
                <a:spcPts val="0"/>
              </a:spcAft>
              <a:buNone/>
            </a:pPr>
            <a:r>
              <a:rPr lang="en-US" sz="900" i="1">
                <a:solidFill>
                  <a:srgbClr val="408090"/>
                </a:solidFill>
                <a:latin typeface="Consolas"/>
                <a:ea typeface="Consolas"/>
                <a:cs typeface="Consolas"/>
                <a:sym typeface="Consolas"/>
              </a:rPr>
              <a:t># Print some useful variables</a:t>
            </a:r>
            <a:endParaRPr sz="900">
              <a:solidFill>
                <a:srgbClr val="404040"/>
              </a:solidFill>
              <a:latin typeface="Consolas"/>
              <a:ea typeface="Consolas"/>
              <a:cs typeface="Consolas"/>
              <a:sym typeface="Consolas"/>
            </a:endParaRPr>
          </a:p>
          <a:p>
            <a:pPr marL="0" lvl="0" indent="0" algn="l" rtl="0">
              <a:spcBef>
                <a:spcPts val="0"/>
              </a:spcBef>
              <a:spcAft>
                <a:spcPts val="0"/>
              </a:spcAft>
              <a:buNone/>
            </a:pPr>
            <a:endParaRPr sz="900">
              <a:solidFill>
                <a:srgbClr val="404040"/>
              </a:solidFill>
              <a:latin typeface="Consolas"/>
              <a:ea typeface="Consolas"/>
              <a:cs typeface="Consolas"/>
              <a:sym typeface="Consolas"/>
            </a:endParaRPr>
          </a:p>
          <a:p>
            <a:pPr marL="0" lvl="0" indent="0" algn="l" rtl="0">
              <a:spcBef>
                <a:spcPts val="0"/>
              </a:spcBef>
              <a:spcAft>
                <a:spcPts val="0"/>
              </a:spcAft>
              <a:buNone/>
            </a:pPr>
            <a:r>
              <a:rPr lang="en-US" sz="900">
                <a:solidFill>
                  <a:srgbClr val="007020"/>
                </a:solidFill>
                <a:latin typeface="Consolas"/>
                <a:ea typeface="Consolas"/>
                <a:cs typeface="Consolas"/>
                <a:sym typeface="Consolas"/>
              </a:rPr>
              <a:t>echo</a:t>
            </a:r>
            <a:r>
              <a:rPr lang="en-US" sz="900">
                <a:solidFill>
                  <a:srgbClr val="404040"/>
                </a:solidFill>
                <a:latin typeface="Consolas"/>
                <a:ea typeface="Consolas"/>
                <a:cs typeface="Consolas"/>
                <a:sym typeface="Consolas"/>
              </a:rPr>
              <a:t> </a:t>
            </a:r>
            <a:r>
              <a:rPr lang="en-US" sz="900">
                <a:solidFill>
                  <a:srgbClr val="4070A0"/>
                </a:solidFill>
                <a:latin typeface="Consolas"/>
                <a:ea typeface="Consolas"/>
                <a:cs typeface="Consolas"/>
                <a:sym typeface="Consolas"/>
              </a:rPr>
              <a:t>"Job ID: </a:t>
            </a:r>
            <a:r>
              <a:rPr lang="en-US" sz="900">
                <a:solidFill>
                  <a:srgbClr val="BB60D5"/>
                </a:solidFill>
                <a:latin typeface="Consolas"/>
                <a:ea typeface="Consolas"/>
                <a:cs typeface="Consolas"/>
                <a:sym typeface="Consolas"/>
              </a:rPr>
              <a:t>$SLURM_JOB_ID</a:t>
            </a:r>
            <a:r>
              <a:rPr lang="en-US" sz="900">
                <a:solidFill>
                  <a:srgbClr val="4070A0"/>
                </a:solidFill>
                <a:latin typeface="Consolas"/>
                <a:ea typeface="Consolas"/>
                <a:cs typeface="Consolas"/>
                <a:sym typeface="Consolas"/>
              </a:rPr>
              <a:t>"</a:t>
            </a:r>
            <a:endParaRPr sz="900">
              <a:solidFill>
                <a:srgbClr val="404040"/>
              </a:solidFill>
              <a:latin typeface="Consolas"/>
              <a:ea typeface="Consolas"/>
              <a:cs typeface="Consolas"/>
              <a:sym typeface="Consolas"/>
            </a:endParaRPr>
          </a:p>
          <a:p>
            <a:pPr marL="0" lvl="0" indent="0" algn="l" rtl="0">
              <a:spcBef>
                <a:spcPts val="0"/>
              </a:spcBef>
              <a:spcAft>
                <a:spcPts val="0"/>
              </a:spcAft>
              <a:buNone/>
            </a:pPr>
            <a:r>
              <a:rPr lang="en-US" sz="900">
                <a:solidFill>
                  <a:srgbClr val="007020"/>
                </a:solidFill>
                <a:latin typeface="Consolas"/>
                <a:ea typeface="Consolas"/>
                <a:cs typeface="Consolas"/>
                <a:sym typeface="Consolas"/>
              </a:rPr>
              <a:t>echo</a:t>
            </a:r>
            <a:r>
              <a:rPr lang="en-US" sz="900">
                <a:solidFill>
                  <a:srgbClr val="404040"/>
                </a:solidFill>
                <a:latin typeface="Consolas"/>
                <a:ea typeface="Consolas"/>
                <a:cs typeface="Consolas"/>
                <a:sym typeface="Consolas"/>
              </a:rPr>
              <a:t> </a:t>
            </a:r>
            <a:r>
              <a:rPr lang="en-US" sz="900">
                <a:solidFill>
                  <a:srgbClr val="4070A0"/>
                </a:solidFill>
                <a:latin typeface="Consolas"/>
                <a:ea typeface="Consolas"/>
                <a:cs typeface="Consolas"/>
                <a:sym typeface="Consolas"/>
              </a:rPr>
              <a:t>"Job User: </a:t>
            </a:r>
            <a:r>
              <a:rPr lang="en-US" sz="900">
                <a:solidFill>
                  <a:srgbClr val="BB60D5"/>
                </a:solidFill>
                <a:latin typeface="Consolas"/>
                <a:ea typeface="Consolas"/>
                <a:cs typeface="Consolas"/>
                <a:sym typeface="Consolas"/>
              </a:rPr>
              <a:t>$SLURM_JOB_USER</a:t>
            </a:r>
            <a:r>
              <a:rPr lang="en-US" sz="900">
                <a:solidFill>
                  <a:srgbClr val="4070A0"/>
                </a:solidFill>
                <a:latin typeface="Consolas"/>
                <a:ea typeface="Consolas"/>
                <a:cs typeface="Consolas"/>
                <a:sym typeface="Consolas"/>
              </a:rPr>
              <a:t>"</a:t>
            </a:r>
            <a:endParaRPr sz="900">
              <a:solidFill>
                <a:srgbClr val="404040"/>
              </a:solidFill>
              <a:latin typeface="Consolas"/>
              <a:ea typeface="Consolas"/>
              <a:cs typeface="Consolas"/>
              <a:sym typeface="Consolas"/>
            </a:endParaRPr>
          </a:p>
          <a:p>
            <a:pPr marL="0" lvl="0" indent="0" algn="l" rtl="0">
              <a:spcBef>
                <a:spcPts val="0"/>
              </a:spcBef>
              <a:spcAft>
                <a:spcPts val="0"/>
              </a:spcAft>
              <a:buNone/>
            </a:pPr>
            <a:r>
              <a:rPr lang="en-US" sz="900">
                <a:solidFill>
                  <a:srgbClr val="007020"/>
                </a:solidFill>
                <a:latin typeface="Consolas"/>
                <a:ea typeface="Consolas"/>
                <a:cs typeface="Consolas"/>
                <a:sym typeface="Consolas"/>
              </a:rPr>
              <a:t>echo</a:t>
            </a:r>
            <a:r>
              <a:rPr lang="en-US" sz="900">
                <a:solidFill>
                  <a:srgbClr val="404040"/>
                </a:solidFill>
                <a:latin typeface="Consolas"/>
                <a:ea typeface="Consolas"/>
                <a:cs typeface="Consolas"/>
                <a:sym typeface="Consolas"/>
              </a:rPr>
              <a:t> </a:t>
            </a:r>
            <a:r>
              <a:rPr lang="en-US" sz="900">
                <a:solidFill>
                  <a:srgbClr val="4070A0"/>
                </a:solidFill>
                <a:latin typeface="Consolas"/>
                <a:ea typeface="Consolas"/>
                <a:cs typeface="Consolas"/>
                <a:sym typeface="Consolas"/>
              </a:rPr>
              <a:t>"Num Cores: </a:t>
            </a:r>
            <a:r>
              <a:rPr lang="en-US" sz="900">
                <a:solidFill>
                  <a:srgbClr val="BB60D5"/>
                </a:solidFill>
                <a:latin typeface="Consolas"/>
                <a:ea typeface="Consolas"/>
                <a:cs typeface="Consolas"/>
                <a:sym typeface="Consolas"/>
              </a:rPr>
              <a:t>$SLURM_JOB_CPUS_PER_NODE</a:t>
            </a:r>
            <a:r>
              <a:rPr lang="en-US" sz="900">
                <a:solidFill>
                  <a:srgbClr val="4070A0"/>
                </a:solidFill>
                <a:latin typeface="Consolas"/>
                <a:ea typeface="Consolas"/>
                <a:cs typeface="Consolas"/>
                <a:sym typeface="Consolas"/>
              </a:rPr>
              <a:t>"</a:t>
            </a:r>
            <a:endParaRPr sz="900">
              <a:solidFill>
                <a:srgbClr val="404040"/>
              </a:solidFill>
              <a:latin typeface="Consolas"/>
              <a:ea typeface="Consolas"/>
              <a:cs typeface="Consolas"/>
              <a:sym typeface="Consolas"/>
            </a:endParaRPr>
          </a:p>
          <a:p>
            <a:pPr marL="0" lvl="0" indent="0" algn="l" rtl="0">
              <a:spcBef>
                <a:spcPts val="0"/>
              </a:spcBef>
              <a:spcAft>
                <a:spcPts val="0"/>
              </a:spcAft>
              <a:buNone/>
            </a:pPr>
            <a:endParaRPr sz="900">
              <a:solidFill>
                <a:srgbClr val="404040"/>
              </a:solidFill>
              <a:latin typeface="Consolas"/>
              <a:ea typeface="Consolas"/>
              <a:cs typeface="Consolas"/>
              <a:sym typeface="Consolas"/>
            </a:endParaRPr>
          </a:p>
          <a:p>
            <a:pPr marL="0" lvl="0" indent="0" algn="l" rtl="0">
              <a:spcBef>
                <a:spcPts val="0"/>
              </a:spcBef>
              <a:spcAft>
                <a:spcPts val="0"/>
              </a:spcAft>
              <a:buNone/>
            </a:pPr>
            <a:r>
              <a:rPr lang="en-US" sz="900" i="1">
                <a:solidFill>
                  <a:srgbClr val="408090"/>
                </a:solidFill>
                <a:latin typeface="Consolas"/>
                <a:ea typeface="Consolas"/>
                <a:cs typeface="Consolas"/>
                <a:sym typeface="Consolas"/>
              </a:rPr>
              <a:t>#---------------------------------------------------------------------------------</a:t>
            </a:r>
            <a:endParaRPr sz="900">
              <a:solidFill>
                <a:srgbClr val="404040"/>
              </a:solidFill>
              <a:latin typeface="Consolas"/>
              <a:ea typeface="Consolas"/>
              <a:cs typeface="Consolas"/>
              <a:sym typeface="Consolas"/>
            </a:endParaRPr>
          </a:p>
          <a:p>
            <a:pPr marL="0" lvl="0" indent="0" algn="l" rtl="0">
              <a:spcBef>
                <a:spcPts val="0"/>
              </a:spcBef>
              <a:spcAft>
                <a:spcPts val="0"/>
              </a:spcAft>
              <a:buNone/>
            </a:pPr>
            <a:r>
              <a:rPr lang="en-US" sz="900" i="1">
                <a:solidFill>
                  <a:srgbClr val="408090"/>
                </a:solidFill>
                <a:latin typeface="Consolas"/>
                <a:ea typeface="Consolas"/>
                <a:cs typeface="Consolas"/>
                <a:sym typeface="Consolas"/>
              </a:rPr>
              <a:t># Load necessary modules for the job</a:t>
            </a:r>
            <a:endParaRPr sz="900">
              <a:solidFill>
                <a:srgbClr val="404040"/>
              </a:solidFill>
              <a:latin typeface="Consolas"/>
              <a:ea typeface="Consolas"/>
              <a:cs typeface="Consolas"/>
              <a:sym typeface="Consolas"/>
            </a:endParaRPr>
          </a:p>
          <a:p>
            <a:pPr marL="0" lvl="0" indent="0" algn="l" rtl="0">
              <a:spcBef>
                <a:spcPts val="0"/>
              </a:spcBef>
              <a:spcAft>
                <a:spcPts val="0"/>
              </a:spcAft>
              <a:buNone/>
            </a:pPr>
            <a:endParaRPr sz="900">
              <a:solidFill>
                <a:srgbClr val="404040"/>
              </a:solidFill>
              <a:latin typeface="Consolas"/>
              <a:ea typeface="Consolas"/>
              <a:cs typeface="Consolas"/>
              <a:sym typeface="Consolas"/>
            </a:endParaRPr>
          </a:p>
          <a:p>
            <a:pPr marL="0" lvl="0" indent="0" algn="l" rtl="0">
              <a:spcBef>
                <a:spcPts val="0"/>
              </a:spcBef>
              <a:spcAft>
                <a:spcPts val="0"/>
              </a:spcAft>
              <a:buNone/>
            </a:pPr>
            <a:r>
              <a:rPr lang="en-US" sz="900">
                <a:solidFill>
                  <a:srgbClr val="404040"/>
                </a:solidFill>
                <a:latin typeface="Consolas"/>
                <a:ea typeface="Consolas"/>
                <a:cs typeface="Consolas"/>
                <a:sym typeface="Consolas"/>
              </a:rPr>
              <a:t>module load &lt;modulename&gt;</a:t>
            </a:r>
            <a:endParaRPr sz="900">
              <a:solidFill>
                <a:srgbClr val="404040"/>
              </a:solidFill>
              <a:latin typeface="Consolas"/>
              <a:ea typeface="Consolas"/>
              <a:cs typeface="Consolas"/>
              <a:sym typeface="Consolas"/>
            </a:endParaRPr>
          </a:p>
          <a:p>
            <a:pPr marL="0" lvl="0" indent="0" algn="l" rtl="0">
              <a:spcBef>
                <a:spcPts val="0"/>
              </a:spcBef>
              <a:spcAft>
                <a:spcPts val="0"/>
              </a:spcAft>
              <a:buNone/>
            </a:pPr>
            <a:endParaRPr sz="900">
              <a:solidFill>
                <a:srgbClr val="404040"/>
              </a:solidFill>
              <a:latin typeface="Consolas"/>
              <a:ea typeface="Consolas"/>
              <a:cs typeface="Consolas"/>
              <a:sym typeface="Consolas"/>
            </a:endParaRPr>
          </a:p>
          <a:p>
            <a:pPr marL="0" lvl="0" indent="0" algn="l" rtl="0">
              <a:spcBef>
                <a:spcPts val="0"/>
              </a:spcBef>
              <a:spcAft>
                <a:spcPts val="0"/>
              </a:spcAft>
              <a:buNone/>
            </a:pPr>
            <a:r>
              <a:rPr lang="en-US" sz="900" i="1">
                <a:solidFill>
                  <a:srgbClr val="408090"/>
                </a:solidFill>
                <a:latin typeface="Consolas"/>
                <a:ea typeface="Consolas"/>
                <a:cs typeface="Consolas"/>
                <a:sym typeface="Consolas"/>
              </a:rPr>
              <a:t>#---------------------------------------------------------------------------------</a:t>
            </a:r>
            <a:endParaRPr sz="900">
              <a:solidFill>
                <a:srgbClr val="404040"/>
              </a:solidFill>
              <a:latin typeface="Consolas"/>
              <a:ea typeface="Consolas"/>
              <a:cs typeface="Consolas"/>
              <a:sym typeface="Consolas"/>
            </a:endParaRPr>
          </a:p>
          <a:p>
            <a:pPr marL="0" lvl="0" indent="0" algn="l" rtl="0">
              <a:spcBef>
                <a:spcPts val="0"/>
              </a:spcBef>
              <a:spcAft>
                <a:spcPts val="0"/>
              </a:spcAft>
              <a:buNone/>
            </a:pPr>
            <a:r>
              <a:rPr lang="en-US" sz="900" i="1">
                <a:solidFill>
                  <a:srgbClr val="408090"/>
                </a:solidFill>
                <a:latin typeface="Consolas"/>
                <a:ea typeface="Consolas"/>
                <a:cs typeface="Consolas"/>
                <a:sym typeface="Consolas"/>
              </a:rPr>
              <a:t># Commands to execute below...</a:t>
            </a:r>
            <a:endParaRPr sz="900">
              <a:solidFill>
                <a:srgbClr val="404040"/>
              </a:solidFill>
              <a:latin typeface="Consolas"/>
              <a:ea typeface="Consolas"/>
              <a:cs typeface="Consolas"/>
              <a:sym typeface="Consolas"/>
            </a:endParaRPr>
          </a:p>
          <a:p>
            <a:pPr marL="114300" marR="114300" lvl="0" indent="0" algn="l" rtl="0">
              <a:lnSpc>
                <a:spcPct val="140000"/>
              </a:lnSpc>
              <a:spcBef>
                <a:spcPts val="0"/>
              </a:spcBef>
              <a:spcAft>
                <a:spcPts val="0"/>
              </a:spcAft>
              <a:buClr>
                <a:schemeClr val="dk1"/>
              </a:buClr>
              <a:buSzPts val="1100"/>
              <a:buFont typeface="Arial"/>
              <a:buNone/>
            </a:pPr>
            <a:endParaRPr sz="900">
              <a:solidFill>
                <a:srgbClr val="404040"/>
              </a:solidFill>
              <a:latin typeface="Consolas"/>
              <a:ea typeface="Consolas"/>
              <a:cs typeface="Consolas"/>
              <a:sym typeface="Consolas"/>
            </a:endParaRPr>
          </a:p>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f2300904d3_2_29"/>
          <p:cNvSpPr txBox="1">
            <a:spLocks noGrp="1"/>
          </p:cNvSpPr>
          <p:nvPr>
            <p:ph type="body" idx="1"/>
          </p:nvPr>
        </p:nvSpPr>
        <p:spPr>
          <a:xfrm>
            <a:off x="5621275" y="3050200"/>
            <a:ext cx="6854700" cy="4706700"/>
          </a:xfrm>
          <a:prstGeom prst="rect">
            <a:avLst/>
          </a:prstGeom>
        </p:spPr>
        <p:txBody>
          <a:bodyPr spcFirstLastPara="1" wrap="square" lIns="0" tIns="0" rIns="0" bIns="0" anchor="t" anchorCtr="0">
            <a:noAutofit/>
          </a:bodyPr>
          <a:lstStyle/>
          <a:p>
            <a:pPr marL="0" lvl="0" indent="0" algn="l" rtl="0">
              <a:spcBef>
                <a:spcPts val="900"/>
              </a:spcBef>
              <a:spcAft>
                <a:spcPts val="0"/>
              </a:spcAft>
              <a:buNone/>
            </a:pPr>
            <a:endParaRPr sz="1600"/>
          </a:p>
          <a:p>
            <a:pPr marL="0" lvl="0" indent="0" algn="l" rtl="0">
              <a:spcBef>
                <a:spcPts val="900"/>
              </a:spcBef>
              <a:spcAft>
                <a:spcPts val="0"/>
              </a:spcAft>
              <a:buClr>
                <a:schemeClr val="dk1"/>
              </a:buClr>
              <a:buSzPts val="1100"/>
              <a:buFont typeface="Arial"/>
              <a:buNone/>
            </a:pPr>
            <a:r>
              <a:rPr lang="en-US" sz="1800"/>
              <a:t>               </a:t>
            </a:r>
            <a:r>
              <a:rPr lang="en-US"/>
              <a:t>                </a:t>
            </a:r>
            <a:endParaRPr/>
          </a:p>
          <a:p>
            <a:pPr marL="0" lvl="0" indent="0" algn="l" rtl="0">
              <a:spcBef>
                <a:spcPts val="900"/>
              </a:spcBef>
              <a:spcAft>
                <a:spcPts val="0"/>
              </a:spcAft>
              <a:buNone/>
            </a:pPr>
            <a:endParaRPr/>
          </a:p>
        </p:txBody>
      </p:sp>
      <p:sp>
        <p:nvSpPr>
          <p:cNvPr id="161" name="Google Shape;161;gf2300904d3_2_29"/>
          <p:cNvSpPr txBox="1"/>
          <p:nvPr/>
        </p:nvSpPr>
        <p:spPr>
          <a:xfrm>
            <a:off x="3049100" y="3848375"/>
            <a:ext cx="568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62" name="Google Shape;162;gf2300904d3_2_29"/>
          <p:cNvSpPr txBox="1"/>
          <p:nvPr/>
        </p:nvSpPr>
        <p:spPr>
          <a:xfrm>
            <a:off x="1009950" y="700625"/>
            <a:ext cx="112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 submit.sh</a:t>
            </a:r>
            <a:endParaRPr/>
          </a:p>
        </p:txBody>
      </p:sp>
      <p:sp>
        <p:nvSpPr>
          <p:cNvPr id="163" name="Google Shape;163;gf2300904d3_2_29"/>
          <p:cNvSpPr/>
          <p:nvPr/>
        </p:nvSpPr>
        <p:spPr>
          <a:xfrm>
            <a:off x="82350" y="1053600"/>
            <a:ext cx="4548900" cy="475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gf2300904d3_2_29"/>
          <p:cNvSpPr txBox="1"/>
          <p:nvPr/>
        </p:nvSpPr>
        <p:spPr>
          <a:xfrm>
            <a:off x="269850" y="1275925"/>
            <a:ext cx="4173900" cy="4048200"/>
          </a:xfrm>
          <a:prstGeom prst="rect">
            <a:avLst/>
          </a:prstGeom>
          <a:noFill/>
          <a:ln>
            <a:noFill/>
          </a:ln>
        </p:spPr>
        <p:txBody>
          <a:bodyPr spcFirstLastPara="1" wrap="square" lIns="91425" tIns="91425" rIns="91425" bIns="91425" anchor="t" anchorCtr="0">
            <a:spAutoFit/>
          </a:bodyPr>
          <a:lstStyle/>
          <a:p>
            <a:pPr marL="0" lvl="0" indent="0" algn="l" rtl="0">
              <a:spcBef>
                <a:spcPts val="900"/>
              </a:spcBef>
              <a:spcAft>
                <a:spcPts val="0"/>
              </a:spcAft>
              <a:buClr>
                <a:schemeClr val="dk1"/>
              </a:buClr>
              <a:buSzPts val="1100"/>
              <a:buFont typeface="Arial"/>
              <a:buNone/>
            </a:pPr>
            <a:r>
              <a:rPr lang="en-US" sz="1600">
                <a:solidFill>
                  <a:schemeClr val="dk1"/>
                </a:solidFill>
              </a:rPr>
              <a:t>    </a:t>
            </a:r>
            <a:endParaRPr sz="1600">
              <a:solidFill>
                <a:schemeClr val="dk1"/>
              </a:solidFill>
            </a:endParaRPr>
          </a:p>
          <a:p>
            <a:pPr marL="0" lvl="0" indent="0" algn="l" rtl="0">
              <a:spcBef>
                <a:spcPts val="900"/>
              </a:spcBef>
              <a:spcAft>
                <a:spcPts val="0"/>
              </a:spcAft>
              <a:buNone/>
            </a:pPr>
            <a:r>
              <a:rPr lang="en-US" sz="1600">
                <a:solidFill>
                  <a:schemeClr val="dk1"/>
                </a:solidFill>
              </a:rPr>
              <a:t>    </a:t>
            </a:r>
            <a:r>
              <a:rPr lang="en-US" sz="1600">
                <a:solidFill>
                  <a:srgbClr val="FF0000"/>
                </a:solidFill>
              </a:rPr>
              <a:t>#!</a:t>
            </a:r>
            <a:r>
              <a:rPr lang="en-US" sz="1600">
                <a:solidFill>
                  <a:schemeClr val="dk1"/>
                </a:solidFill>
              </a:rPr>
              <a:t>/bin/bash</a:t>
            </a:r>
            <a:endParaRPr sz="1600">
              <a:solidFill>
                <a:schemeClr val="dk1"/>
              </a:solidFill>
            </a:endParaRPr>
          </a:p>
          <a:p>
            <a:pPr marL="0" lvl="0" indent="0" algn="l" rtl="0">
              <a:spcBef>
                <a:spcPts val="900"/>
              </a:spcBef>
              <a:spcAft>
                <a:spcPts val="0"/>
              </a:spcAft>
              <a:buNone/>
            </a:pPr>
            <a:endParaRPr sz="1600">
              <a:solidFill>
                <a:srgbClr val="FF00FF"/>
              </a:solidFill>
            </a:endParaRPr>
          </a:p>
          <a:p>
            <a:pPr marL="0" lvl="0" indent="0" algn="l" rtl="0">
              <a:spcBef>
                <a:spcPts val="900"/>
              </a:spcBef>
              <a:spcAft>
                <a:spcPts val="0"/>
              </a:spcAft>
              <a:buClr>
                <a:schemeClr val="dk1"/>
              </a:buClr>
              <a:buSzPts val="1100"/>
              <a:buFont typeface="Arial"/>
              <a:buNone/>
            </a:pPr>
            <a:r>
              <a:rPr lang="en-US" sz="1600">
                <a:solidFill>
                  <a:srgbClr val="FF00FF"/>
                </a:solidFill>
              </a:rPr>
              <a:t>    #SBATCH</a:t>
            </a:r>
            <a:r>
              <a:rPr lang="en-US" sz="1600">
                <a:solidFill>
                  <a:schemeClr val="dk1"/>
                </a:solidFill>
              </a:rPr>
              <a:t> --partition=workshop</a:t>
            </a:r>
            <a:endParaRPr sz="1600">
              <a:solidFill>
                <a:schemeClr val="dk1"/>
              </a:solidFill>
            </a:endParaRPr>
          </a:p>
          <a:p>
            <a:pPr marL="0" lvl="0" indent="0" algn="l" rtl="0">
              <a:spcBef>
                <a:spcPts val="900"/>
              </a:spcBef>
              <a:spcAft>
                <a:spcPts val="0"/>
              </a:spcAft>
              <a:buClr>
                <a:schemeClr val="dk1"/>
              </a:buClr>
              <a:buSzPts val="1100"/>
              <a:buFont typeface="Arial"/>
              <a:buNone/>
            </a:pPr>
            <a:r>
              <a:rPr lang="en-US" sz="1600">
                <a:solidFill>
                  <a:schemeClr val="dk1"/>
                </a:solidFill>
              </a:rPr>
              <a:t>    </a:t>
            </a:r>
            <a:r>
              <a:rPr lang="en-US" sz="1600">
                <a:solidFill>
                  <a:srgbClr val="FF00FF"/>
                </a:solidFill>
              </a:rPr>
              <a:t>#SBATCH</a:t>
            </a:r>
            <a:r>
              <a:rPr lang="en-US" sz="1600">
                <a:solidFill>
                  <a:schemeClr val="dk1"/>
                </a:solidFill>
              </a:rPr>
              <a:t> --cpus-per-task=1  </a:t>
            </a:r>
            <a:endParaRPr sz="1600">
              <a:solidFill>
                <a:schemeClr val="dk1"/>
              </a:solidFill>
            </a:endParaRPr>
          </a:p>
          <a:p>
            <a:pPr marL="0" lvl="0" indent="0" algn="l" rtl="0">
              <a:spcBef>
                <a:spcPts val="900"/>
              </a:spcBef>
              <a:spcAft>
                <a:spcPts val="0"/>
              </a:spcAft>
              <a:buClr>
                <a:schemeClr val="dk1"/>
              </a:buClr>
              <a:buSzPts val="1100"/>
              <a:buFont typeface="Arial"/>
              <a:buNone/>
            </a:pPr>
            <a:r>
              <a:rPr lang="en-US" sz="1600">
                <a:solidFill>
                  <a:schemeClr val="dk1"/>
                </a:solidFill>
              </a:rPr>
              <a:t>    </a:t>
            </a:r>
            <a:r>
              <a:rPr lang="en-US" sz="1600">
                <a:solidFill>
                  <a:srgbClr val="FF00FF"/>
                </a:solidFill>
              </a:rPr>
              <a:t>#SBATCH</a:t>
            </a:r>
            <a:r>
              <a:rPr lang="en-US" sz="1600">
                <a:solidFill>
                  <a:schemeClr val="dk1"/>
                </a:solidFill>
              </a:rPr>
              <a:t> --mem=5G   </a:t>
            </a:r>
            <a:endParaRPr sz="1600">
              <a:solidFill>
                <a:schemeClr val="dk1"/>
              </a:solidFill>
            </a:endParaRPr>
          </a:p>
          <a:p>
            <a:pPr marL="0" lvl="0" indent="0" algn="l" rtl="0">
              <a:spcBef>
                <a:spcPts val="900"/>
              </a:spcBef>
              <a:spcAft>
                <a:spcPts val="0"/>
              </a:spcAft>
              <a:buClr>
                <a:schemeClr val="dk1"/>
              </a:buClr>
              <a:buSzPts val="1100"/>
              <a:buFont typeface="Arial"/>
              <a:buNone/>
            </a:pPr>
            <a:r>
              <a:rPr lang="en-US" sz="1600">
                <a:solidFill>
                  <a:schemeClr val="dk1"/>
                </a:solidFill>
              </a:rPr>
              <a:t>   </a:t>
            </a:r>
            <a:r>
              <a:rPr lang="en-US" sz="1600">
                <a:solidFill>
                  <a:srgbClr val="FF00FF"/>
                </a:solidFill>
              </a:rPr>
              <a:t> #SBATCH</a:t>
            </a:r>
            <a:r>
              <a:rPr lang="en-US" sz="1600">
                <a:solidFill>
                  <a:schemeClr val="dk1"/>
                </a:solidFill>
              </a:rPr>
              <a:t> --time=0-04:00:00     </a:t>
            </a:r>
            <a:endParaRPr sz="1600">
              <a:solidFill>
                <a:schemeClr val="dk1"/>
              </a:solidFill>
            </a:endParaRPr>
          </a:p>
          <a:p>
            <a:pPr marL="0" lvl="0" indent="0" algn="l" rtl="0">
              <a:spcBef>
                <a:spcPts val="900"/>
              </a:spcBef>
              <a:spcAft>
                <a:spcPts val="0"/>
              </a:spcAft>
              <a:buClr>
                <a:schemeClr val="dk1"/>
              </a:buClr>
              <a:buSzPts val="1100"/>
              <a:buFont typeface="Arial"/>
              <a:buNone/>
            </a:pPr>
            <a:r>
              <a:rPr lang="en-US" sz="1600">
                <a:solidFill>
                  <a:schemeClr val="dk1"/>
                </a:solidFill>
              </a:rPr>
              <a:t>    </a:t>
            </a:r>
            <a:r>
              <a:rPr lang="en-US" sz="1600">
                <a:solidFill>
                  <a:srgbClr val="FF00FF"/>
                </a:solidFill>
              </a:rPr>
              <a:t>#SBATCH</a:t>
            </a:r>
            <a:r>
              <a:rPr lang="en-US" sz="1600">
                <a:solidFill>
                  <a:schemeClr val="dk1"/>
                </a:solidFill>
              </a:rPr>
              <a:t> --job-name=basic_test    </a:t>
            </a:r>
            <a:endParaRPr sz="1600">
              <a:solidFill>
                <a:schemeClr val="dk1"/>
              </a:solidFill>
            </a:endParaRPr>
          </a:p>
          <a:p>
            <a:pPr marL="0" lvl="0" indent="0" algn="l" rtl="0">
              <a:spcBef>
                <a:spcPts val="900"/>
              </a:spcBef>
              <a:spcAft>
                <a:spcPts val="0"/>
              </a:spcAft>
              <a:buClr>
                <a:schemeClr val="dk1"/>
              </a:buClr>
              <a:buSzPts val="1100"/>
              <a:buFont typeface="Arial"/>
              <a:buNone/>
            </a:pPr>
            <a:r>
              <a:rPr lang="en-US" sz="1600">
                <a:solidFill>
                  <a:schemeClr val="dk1"/>
                </a:solidFill>
              </a:rPr>
              <a:t>    module load python/booth/3.8/3.8.5</a:t>
            </a:r>
            <a:endParaRPr sz="1600">
              <a:solidFill>
                <a:schemeClr val="dk1"/>
              </a:solidFill>
            </a:endParaRPr>
          </a:p>
          <a:p>
            <a:pPr marL="0" lvl="0" indent="0" algn="l" rtl="0">
              <a:spcBef>
                <a:spcPts val="900"/>
              </a:spcBef>
              <a:spcAft>
                <a:spcPts val="0"/>
              </a:spcAft>
              <a:buClr>
                <a:schemeClr val="dk1"/>
              </a:buClr>
              <a:buSzPts val="1100"/>
              <a:buFont typeface="Arial"/>
              <a:buNone/>
            </a:pPr>
            <a:r>
              <a:rPr lang="en-US" sz="1600">
                <a:solidFill>
                  <a:srgbClr val="3D85C6"/>
                </a:solidFill>
              </a:rPr>
              <a:t>    # Run your program </a:t>
            </a:r>
            <a:endParaRPr sz="1600">
              <a:solidFill>
                <a:srgbClr val="3D85C6"/>
              </a:solidFill>
            </a:endParaRPr>
          </a:p>
          <a:p>
            <a:pPr marL="0" lvl="0" indent="0" algn="l" rtl="0">
              <a:spcBef>
                <a:spcPts val="900"/>
              </a:spcBef>
              <a:spcAft>
                <a:spcPts val="0"/>
              </a:spcAft>
              <a:buClr>
                <a:schemeClr val="dk1"/>
              </a:buClr>
              <a:buSzPts val="1100"/>
              <a:buFont typeface="Arial"/>
              <a:buNone/>
            </a:pPr>
            <a:r>
              <a:rPr lang="en-US" sz="1600">
                <a:solidFill>
                  <a:schemeClr val="dk1"/>
                </a:solidFill>
              </a:rPr>
              <a:t>    srun python3 hello_world.py </a:t>
            </a:r>
            <a:endParaRPr/>
          </a:p>
        </p:txBody>
      </p:sp>
      <p:sp>
        <p:nvSpPr>
          <p:cNvPr id="165" name="Google Shape;165;gf2300904d3_2_29"/>
          <p:cNvSpPr txBox="1"/>
          <p:nvPr/>
        </p:nvSpPr>
        <p:spPr>
          <a:xfrm>
            <a:off x="4746350" y="1203850"/>
            <a:ext cx="5683800" cy="447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rgbClr val="FF00FF"/>
              </a:solidFill>
            </a:endParaRPr>
          </a:p>
          <a:p>
            <a:pPr marL="0" lvl="0" indent="0" algn="l" rtl="0">
              <a:spcBef>
                <a:spcPts val="900"/>
              </a:spcBef>
              <a:spcAft>
                <a:spcPts val="0"/>
              </a:spcAft>
              <a:buClr>
                <a:schemeClr val="dk1"/>
              </a:buClr>
              <a:buSzPts val="1100"/>
              <a:buFont typeface="Arial"/>
              <a:buNone/>
            </a:pPr>
            <a:r>
              <a:rPr lang="en-US" sz="1600">
                <a:solidFill>
                  <a:srgbClr val="FF0000"/>
                </a:solidFill>
              </a:rPr>
              <a:t>#!</a:t>
            </a:r>
            <a:r>
              <a:rPr lang="en-US" sz="1600">
                <a:solidFill>
                  <a:schemeClr val="dk1"/>
                </a:solidFill>
              </a:rPr>
              <a:t> is a called a shebang and tells the operating</a:t>
            </a:r>
            <a:br>
              <a:rPr lang="en-US" sz="1600">
                <a:solidFill>
                  <a:schemeClr val="dk1"/>
                </a:solidFill>
              </a:rPr>
            </a:br>
            <a:r>
              <a:rPr lang="en-US" sz="1600">
                <a:solidFill>
                  <a:schemeClr val="dk1"/>
                </a:solidFill>
              </a:rPr>
              <a:t> system to use /bin/bash with this script</a:t>
            </a:r>
            <a:endParaRPr>
              <a:solidFill>
                <a:srgbClr val="FF00FF"/>
              </a:solidFill>
            </a:endParaRPr>
          </a:p>
          <a:p>
            <a:pPr marL="0" lvl="0" indent="0" algn="l" rtl="0">
              <a:spcBef>
                <a:spcPts val="0"/>
              </a:spcBef>
              <a:spcAft>
                <a:spcPts val="0"/>
              </a:spcAft>
              <a:buNone/>
            </a:pPr>
            <a:endParaRPr>
              <a:solidFill>
                <a:srgbClr val="FF00FF"/>
              </a:solidFill>
            </a:endParaRPr>
          </a:p>
          <a:p>
            <a:pPr marL="0" lvl="0" indent="0" algn="l" rtl="0">
              <a:spcBef>
                <a:spcPts val="900"/>
              </a:spcBef>
              <a:spcAft>
                <a:spcPts val="0"/>
              </a:spcAft>
              <a:buClr>
                <a:schemeClr val="dk1"/>
              </a:buClr>
              <a:buSzPts val="1100"/>
              <a:buFont typeface="Arial"/>
              <a:buNone/>
            </a:pPr>
            <a:r>
              <a:rPr lang="en-US" sz="1600">
                <a:solidFill>
                  <a:srgbClr val="3D85C6"/>
                </a:solidFill>
              </a:rPr>
              <a:t># Run your program </a:t>
            </a:r>
            <a:r>
              <a:rPr lang="en-US" sz="1600">
                <a:solidFill>
                  <a:schemeClr val="dk1"/>
                </a:solidFill>
              </a:rPr>
              <a:t>is a comment. Everything</a:t>
            </a:r>
            <a:br>
              <a:rPr lang="en-US" sz="1600">
                <a:solidFill>
                  <a:schemeClr val="dk1"/>
                </a:solidFill>
              </a:rPr>
            </a:br>
            <a:r>
              <a:rPr lang="en-US" sz="1600">
                <a:solidFill>
                  <a:schemeClr val="dk1"/>
                </a:solidFill>
              </a:rPr>
              <a:t>after # is ignored by bash</a:t>
            </a:r>
            <a:endParaRPr>
              <a:solidFill>
                <a:srgbClr val="FF00FF"/>
              </a:solidFill>
            </a:endParaRPr>
          </a:p>
          <a:p>
            <a:pPr marL="0" lvl="0" indent="0" algn="l" rtl="0">
              <a:spcBef>
                <a:spcPts val="0"/>
              </a:spcBef>
              <a:spcAft>
                <a:spcPts val="0"/>
              </a:spcAft>
              <a:buNone/>
            </a:pPr>
            <a:endParaRPr>
              <a:solidFill>
                <a:srgbClr val="FF00FF"/>
              </a:solidFill>
            </a:endParaRPr>
          </a:p>
          <a:p>
            <a:pPr marL="0" lvl="0" indent="0" algn="l" rtl="0">
              <a:spcBef>
                <a:spcPts val="0"/>
              </a:spcBef>
              <a:spcAft>
                <a:spcPts val="0"/>
              </a:spcAft>
              <a:buNone/>
            </a:pPr>
            <a:r>
              <a:rPr lang="en-US">
                <a:solidFill>
                  <a:srgbClr val="FF00FF"/>
                </a:solidFill>
              </a:rPr>
              <a:t>#SBATCH</a:t>
            </a:r>
            <a:r>
              <a:rPr lang="en-US"/>
              <a:t> </a:t>
            </a:r>
            <a:r>
              <a:rPr lang="en-US" sz="1600"/>
              <a:t>is a slurm directive. To comment out</a:t>
            </a:r>
            <a:br>
              <a:rPr lang="en-US" sz="1600"/>
            </a:br>
            <a:r>
              <a:rPr lang="en-US" sz="1600"/>
              <a:t>directives, break the pattern, e.g.</a:t>
            </a:r>
            <a:endParaRPr sz="1600"/>
          </a:p>
          <a:p>
            <a:pPr marL="0" lvl="0" indent="0" algn="l" rtl="0">
              <a:spcBef>
                <a:spcPts val="0"/>
              </a:spcBef>
              <a:spcAft>
                <a:spcPts val="0"/>
              </a:spcAft>
              <a:buNone/>
            </a:pPr>
            <a:r>
              <a:rPr lang="en-US" sz="1600"/>
              <a:t>##SBATCH</a:t>
            </a:r>
            <a:endParaRPr sz="1600"/>
          </a:p>
          <a:p>
            <a:pPr marL="0" lvl="0" indent="0" algn="l" rtl="0">
              <a:spcBef>
                <a:spcPts val="0"/>
              </a:spcBef>
              <a:spcAft>
                <a:spcPts val="0"/>
              </a:spcAft>
              <a:buNone/>
            </a:pPr>
            <a:r>
              <a:rPr lang="en-US" sz="1600"/>
              <a:t># SBATCH </a:t>
            </a: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r>
              <a:rPr lang="en-US" sz="1600"/>
              <a:t>Submit the job with the command </a:t>
            </a:r>
            <a:endParaRPr sz="1600"/>
          </a:p>
          <a:p>
            <a:pPr marL="0" lvl="0" indent="0" algn="l" rtl="0">
              <a:spcBef>
                <a:spcPts val="0"/>
              </a:spcBef>
              <a:spcAft>
                <a:spcPts val="0"/>
              </a:spcAft>
              <a:buNone/>
            </a:pPr>
            <a:r>
              <a:rPr lang="en-US" sz="1600"/>
              <a:t>sbatch submit.sh</a:t>
            </a:r>
            <a:endParaRPr sz="1600"/>
          </a:p>
          <a:p>
            <a:pPr marL="0" lvl="0" indent="0" algn="l" rtl="0">
              <a:spcBef>
                <a:spcPts val="0"/>
              </a:spcBef>
              <a:spcAft>
                <a:spcPts val="0"/>
              </a:spcAft>
              <a:buNone/>
            </a:pPr>
            <a:endParaRPr sz="1600"/>
          </a:p>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ed0e0c677d_4_16"/>
          <p:cNvSpPr txBox="1">
            <a:spLocks noGrp="1"/>
          </p:cNvSpPr>
          <p:nvPr>
            <p:ph type="title"/>
          </p:nvPr>
        </p:nvSpPr>
        <p:spPr>
          <a:xfrm>
            <a:off x="457200" y="97426"/>
            <a:ext cx="8229600" cy="649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t>Mercury modules with GUI	</a:t>
            </a:r>
            <a:endParaRPr/>
          </a:p>
        </p:txBody>
      </p:sp>
      <p:sp>
        <p:nvSpPr>
          <p:cNvPr id="172" name="Google Shape;172;ged0e0c677d_4_16"/>
          <p:cNvSpPr txBox="1">
            <a:spLocks noGrp="1"/>
          </p:cNvSpPr>
          <p:nvPr>
            <p:ph type="body" idx="1"/>
          </p:nvPr>
        </p:nvSpPr>
        <p:spPr>
          <a:xfrm>
            <a:off x="457200" y="914375"/>
            <a:ext cx="8229600" cy="4927200"/>
          </a:xfrm>
          <a:prstGeom prst="rect">
            <a:avLst/>
          </a:prstGeom>
        </p:spPr>
        <p:txBody>
          <a:bodyPr spcFirstLastPara="1" wrap="square" lIns="0" tIns="0" rIns="0" bIns="0" anchor="t" anchorCtr="0">
            <a:noAutofit/>
          </a:bodyPr>
          <a:lstStyle/>
          <a:p>
            <a:pPr marL="457200" lvl="0" indent="-342900" algn="l" rtl="0">
              <a:spcBef>
                <a:spcPts val="900"/>
              </a:spcBef>
              <a:spcAft>
                <a:spcPts val="0"/>
              </a:spcAft>
              <a:buSzPts val="1800"/>
              <a:buChar char="●"/>
            </a:pPr>
            <a:r>
              <a:rPr lang="en-US" sz="1800"/>
              <a:t>MATLAB, SAS and Stata can be opened with a Graphic Interface (not recommended, requires lot of memory and network communication creating lags)</a:t>
            </a:r>
            <a:endParaRPr sz="1800"/>
          </a:p>
          <a:p>
            <a:pPr marL="457200" lvl="0" indent="0" algn="l" rtl="0">
              <a:spcBef>
                <a:spcPts val="900"/>
              </a:spcBef>
              <a:spcAft>
                <a:spcPts val="0"/>
              </a:spcAft>
              <a:buNone/>
            </a:pPr>
            <a:endParaRPr sz="1800"/>
          </a:p>
          <a:p>
            <a:pPr marL="457200" lvl="0" indent="-342900" algn="l" rtl="0">
              <a:spcBef>
                <a:spcPts val="900"/>
              </a:spcBef>
              <a:spcAft>
                <a:spcPts val="0"/>
              </a:spcAft>
              <a:buSzPts val="1800"/>
              <a:buChar char="●"/>
            </a:pPr>
            <a:r>
              <a:rPr lang="en-US" sz="1800"/>
              <a:t>Your machine needs a X11 server (see </a:t>
            </a:r>
            <a:r>
              <a:rPr lang="en-US" sz="1800" u="sng">
                <a:solidFill>
                  <a:schemeClr val="hlink"/>
                </a:solidFill>
                <a:hlinkClick r:id="rId3"/>
              </a:rPr>
              <a:t>https://hpc-docs.chicagobooth.edu/connecting.html</a:t>
            </a:r>
            <a:r>
              <a:rPr lang="en-US" sz="1800"/>
              <a:t>) </a:t>
            </a:r>
            <a:endParaRPr sz="1800"/>
          </a:p>
          <a:p>
            <a:pPr marL="457200" lvl="0" indent="0" algn="l" rtl="0">
              <a:spcBef>
                <a:spcPts val="900"/>
              </a:spcBef>
              <a:spcAft>
                <a:spcPts val="0"/>
              </a:spcAft>
              <a:buNone/>
            </a:pPr>
            <a:endParaRPr sz="1800"/>
          </a:p>
          <a:p>
            <a:pPr marL="457200" lvl="0" indent="-342900" algn="l" rtl="0">
              <a:spcBef>
                <a:spcPts val="900"/>
              </a:spcBef>
              <a:spcAft>
                <a:spcPts val="0"/>
              </a:spcAft>
              <a:buSzPts val="1800"/>
              <a:buChar char="●"/>
            </a:pPr>
            <a:r>
              <a:rPr lang="en-US" sz="1800"/>
              <a:t>Live demo on GPU partition with MATLAB GUI</a:t>
            </a:r>
            <a:endParaRPr sz="1800"/>
          </a:p>
          <a:p>
            <a:pPr marL="0" lvl="0" indent="0" algn="l" rtl="0">
              <a:spcBef>
                <a:spcPts val="0"/>
              </a:spcBef>
              <a:spcAft>
                <a:spcPts val="0"/>
              </a:spcAft>
              <a:buNone/>
            </a:pPr>
            <a:r>
              <a:rPr lang="en-US" sz="1800"/>
              <a:t>	Initiate remote connection to Mercury from your machine</a:t>
            </a:r>
            <a:endParaRPr sz="1800"/>
          </a:p>
          <a:p>
            <a:pPr marL="0" lvl="0" indent="457200" algn="l" rtl="0">
              <a:spcBef>
                <a:spcPts val="0"/>
              </a:spcBef>
              <a:spcAft>
                <a:spcPts val="0"/>
              </a:spcAft>
              <a:buNone/>
            </a:pPr>
            <a:r>
              <a:rPr lang="en-US" sz="1800">
                <a:highlight>
                  <a:srgbClr val="D9D9D9"/>
                </a:highlight>
                <a:latin typeface="Consolas"/>
                <a:ea typeface="Consolas"/>
                <a:cs typeface="Consolas"/>
                <a:sym typeface="Consolas"/>
              </a:rPr>
              <a:t>ssh &lt;BoothID&gt;@mercury.chicagobooth.edu</a:t>
            </a:r>
            <a:r>
              <a:rPr lang="en-US" sz="1800">
                <a:highlight>
                  <a:srgbClr val="EFEFEF"/>
                </a:highlight>
                <a:latin typeface="Consolas"/>
                <a:ea typeface="Consolas"/>
                <a:cs typeface="Consolas"/>
                <a:sym typeface="Consolas"/>
              </a:rPr>
              <a:t/>
            </a:r>
            <a:br>
              <a:rPr lang="en-US" sz="1800">
                <a:highlight>
                  <a:srgbClr val="EFEFEF"/>
                </a:highlight>
                <a:latin typeface="Consolas"/>
                <a:ea typeface="Consolas"/>
                <a:cs typeface="Consolas"/>
                <a:sym typeface="Consolas"/>
              </a:rPr>
            </a:br>
            <a:endParaRPr sz="1800">
              <a:latin typeface="Consolas"/>
              <a:ea typeface="Consolas"/>
              <a:cs typeface="Consolas"/>
              <a:sym typeface="Consolas"/>
            </a:endParaRPr>
          </a:p>
          <a:p>
            <a:pPr marL="0" lvl="0" indent="0" algn="l" rtl="0">
              <a:spcBef>
                <a:spcPts val="0"/>
              </a:spcBef>
              <a:spcAft>
                <a:spcPts val="0"/>
              </a:spcAft>
              <a:buNone/>
            </a:pPr>
            <a:r>
              <a:rPr lang="en-US" sz="1800"/>
              <a:t>	Start an interactive session on the GPU partition</a:t>
            </a:r>
            <a:endParaRPr sz="1800"/>
          </a:p>
          <a:p>
            <a:pPr marL="0" lvl="0" indent="457200" algn="l" rtl="0">
              <a:spcBef>
                <a:spcPts val="0"/>
              </a:spcBef>
              <a:spcAft>
                <a:spcPts val="0"/>
              </a:spcAft>
              <a:buNone/>
            </a:pPr>
            <a:r>
              <a:rPr lang="en-US" sz="1800">
                <a:highlight>
                  <a:srgbClr val="D9D9D9"/>
                </a:highlight>
                <a:latin typeface="Consolas"/>
                <a:ea typeface="Consolas"/>
                <a:cs typeface="Consolas"/>
                <a:sym typeface="Consolas"/>
              </a:rPr>
              <a:t>fratnasamy@mfe01:~ $ srun --partition=gpu --account=workshop --gres=gpu:1 --pty bash --login</a:t>
            </a:r>
            <a:endParaRPr sz="1800">
              <a:highlight>
                <a:srgbClr val="D9D9D9"/>
              </a:highlight>
              <a:latin typeface="Consolas"/>
              <a:ea typeface="Consolas"/>
              <a:cs typeface="Consolas"/>
              <a:sym typeface="Consolas"/>
            </a:endParaRPr>
          </a:p>
          <a:p>
            <a:pPr marL="0" lvl="0" indent="457200" algn="l" rtl="0">
              <a:spcBef>
                <a:spcPts val="0"/>
              </a:spcBef>
              <a:spcAft>
                <a:spcPts val="0"/>
              </a:spcAft>
              <a:buNone/>
            </a:pPr>
            <a:r>
              <a:rPr lang="en-US" sz="1800">
                <a:highlight>
                  <a:srgbClr val="D9D9D9"/>
                </a:highlight>
                <a:latin typeface="Consolas"/>
                <a:ea typeface="Consolas"/>
                <a:cs typeface="Consolas"/>
                <a:sym typeface="Consolas"/>
              </a:rPr>
              <a:t>fratnasamy@mgpu01:~ $ module load matlab/R2019b</a:t>
            </a:r>
            <a:endParaRPr sz="1800">
              <a:highlight>
                <a:srgbClr val="D9D9D9"/>
              </a:highlight>
              <a:latin typeface="Consolas"/>
              <a:ea typeface="Consolas"/>
              <a:cs typeface="Consolas"/>
              <a:sym typeface="Consolas"/>
            </a:endParaRPr>
          </a:p>
          <a:p>
            <a:pPr marL="0" lvl="0" indent="457200" algn="l" rtl="0">
              <a:spcBef>
                <a:spcPts val="0"/>
              </a:spcBef>
              <a:spcAft>
                <a:spcPts val="0"/>
              </a:spcAft>
              <a:buClr>
                <a:schemeClr val="dk1"/>
              </a:buClr>
              <a:buSzPts val="1100"/>
              <a:buFont typeface="Arial"/>
              <a:buNone/>
            </a:pPr>
            <a:r>
              <a:rPr lang="en-US" sz="1800">
                <a:highlight>
                  <a:srgbClr val="D9D9D9"/>
                </a:highlight>
                <a:latin typeface="Consolas"/>
                <a:ea typeface="Consolas"/>
                <a:cs typeface="Consolas"/>
                <a:sym typeface="Consolas"/>
              </a:rPr>
              <a:t>fratnasamy@mgpu01:~ $ matlab</a:t>
            </a:r>
            <a:endParaRPr sz="1800">
              <a:highlight>
                <a:srgbClr val="D9D9D9"/>
              </a:highlight>
              <a:latin typeface="Consolas"/>
              <a:ea typeface="Consolas"/>
              <a:cs typeface="Consolas"/>
              <a:sym typeface="Consolas"/>
            </a:endParaRPr>
          </a:p>
          <a:p>
            <a:pPr marL="0" lvl="0" indent="0" algn="l" rtl="0">
              <a:spcBef>
                <a:spcPts val="90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f2300904d3_2_63"/>
          <p:cNvSpPr txBox="1">
            <a:spLocks noGrp="1"/>
          </p:cNvSpPr>
          <p:nvPr>
            <p:ph type="title"/>
          </p:nvPr>
        </p:nvSpPr>
        <p:spPr>
          <a:xfrm>
            <a:off x="457200" y="265176"/>
            <a:ext cx="8229600" cy="649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t> How to monitor your job</a:t>
            </a:r>
            <a:endParaRPr/>
          </a:p>
        </p:txBody>
      </p:sp>
      <p:sp>
        <p:nvSpPr>
          <p:cNvPr id="179" name="Google Shape;179;gf2300904d3_2_63"/>
          <p:cNvSpPr txBox="1">
            <a:spLocks noGrp="1"/>
          </p:cNvSpPr>
          <p:nvPr>
            <p:ph type="body" idx="1"/>
          </p:nvPr>
        </p:nvSpPr>
        <p:spPr>
          <a:xfrm>
            <a:off x="368400" y="957250"/>
            <a:ext cx="8775600" cy="48351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1800"/>
              <a:t>#1	squeue: list all Running and all Pending jobs (500 max jobs/user in queue)</a:t>
            </a:r>
            <a:endParaRPr sz="1800"/>
          </a:p>
          <a:p>
            <a:pPr marL="0" lvl="0" indent="457200" algn="l" rtl="0">
              <a:spcBef>
                <a:spcPts val="0"/>
              </a:spcBef>
              <a:spcAft>
                <a:spcPts val="0"/>
              </a:spcAft>
              <a:buNone/>
            </a:pPr>
            <a:r>
              <a:rPr lang="en-US" sz="1800">
                <a:highlight>
                  <a:srgbClr val="D9D9D9"/>
                </a:highlight>
                <a:latin typeface="Consolas"/>
                <a:ea typeface="Consolas"/>
                <a:cs typeface="Consolas"/>
                <a:sym typeface="Consolas"/>
              </a:rPr>
              <a:t>fratnasamy@mcn01:~ $ squeue #Check ST col. for R or PD job</a:t>
            </a:r>
            <a:endParaRPr sz="1800">
              <a:highlight>
                <a:srgbClr val="D9D9D9"/>
              </a:highlight>
              <a:latin typeface="Consolas"/>
              <a:ea typeface="Consolas"/>
              <a:cs typeface="Consolas"/>
              <a:sym typeface="Consolas"/>
            </a:endParaRPr>
          </a:p>
          <a:p>
            <a:pPr marL="0" lvl="0" indent="457200" algn="l" rtl="0">
              <a:spcBef>
                <a:spcPts val="0"/>
              </a:spcBef>
              <a:spcAft>
                <a:spcPts val="0"/>
              </a:spcAft>
              <a:buNone/>
            </a:pPr>
            <a:endParaRPr sz="1800">
              <a:highlight>
                <a:srgbClr val="D9D9D9"/>
              </a:highlight>
              <a:latin typeface="Consolas"/>
              <a:ea typeface="Consolas"/>
              <a:cs typeface="Consolas"/>
              <a:sym typeface="Consolas"/>
            </a:endParaRPr>
          </a:p>
          <a:p>
            <a:pPr marL="0" lvl="0" indent="457200" algn="l" rtl="0">
              <a:spcBef>
                <a:spcPts val="0"/>
              </a:spcBef>
              <a:spcAft>
                <a:spcPts val="0"/>
              </a:spcAft>
              <a:buNone/>
            </a:pPr>
            <a:r>
              <a:rPr lang="en-US" sz="1800">
                <a:highlight>
                  <a:srgbClr val="D9D9D9"/>
                </a:highlight>
                <a:latin typeface="Consolas"/>
                <a:ea typeface="Consolas"/>
                <a:cs typeface="Consolas"/>
                <a:sym typeface="Consolas"/>
              </a:rPr>
              <a:t>JOBID   PARTITION     NAME USER      ST   TIME  NODE NODELIST </a:t>
            </a:r>
            <a:endParaRPr sz="1800">
              <a:highlight>
                <a:srgbClr val="D9D9D9"/>
              </a:highlight>
              <a:latin typeface="Consolas"/>
              <a:ea typeface="Consolas"/>
              <a:cs typeface="Consolas"/>
              <a:sym typeface="Consolas"/>
            </a:endParaRPr>
          </a:p>
          <a:p>
            <a:pPr marL="0" lvl="0" indent="457200" algn="l" rtl="0">
              <a:spcBef>
                <a:spcPts val="0"/>
              </a:spcBef>
              <a:spcAft>
                <a:spcPts val="0"/>
              </a:spcAft>
              <a:buNone/>
            </a:pPr>
            <a:r>
              <a:rPr lang="en-US" sz="1800">
                <a:highlight>
                  <a:srgbClr val="D9D9D9"/>
                </a:highlight>
                <a:latin typeface="Consolas"/>
                <a:ea typeface="Consolas"/>
                <a:cs typeface="Consolas"/>
                <a:sym typeface="Consolas"/>
              </a:rPr>
              <a:t>6793676  standard SS_10_10 rpauliks   R    0:09   1   mcn01</a:t>
            </a:r>
            <a:endParaRPr sz="1800">
              <a:highlight>
                <a:srgbClr val="D9D9D9"/>
              </a:highlight>
              <a:latin typeface="Consolas"/>
              <a:ea typeface="Consolas"/>
              <a:cs typeface="Consolas"/>
              <a:sym typeface="Consolas"/>
            </a:endParaRPr>
          </a:p>
          <a:p>
            <a:pPr marL="0" lvl="0" indent="457200" algn="l" rtl="0">
              <a:spcBef>
                <a:spcPts val="0"/>
              </a:spcBef>
              <a:spcAft>
                <a:spcPts val="0"/>
              </a:spcAft>
              <a:buNone/>
            </a:pPr>
            <a:r>
              <a:rPr lang="en-US" sz="1800">
                <a:highlight>
                  <a:srgbClr val="D9D9D9"/>
                </a:highlight>
                <a:latin typeface="Consolas"/>
                <a:ea typeface="Consolas"/>
                <a:cs typeface="Consolas"/>
                <a:sym typeface="Consolas"/>
              </a:rPr>
              <a:t>6793675  standard SS_11_10 vargaslo   R    0:10   1   mcn01</a:t>
            </a:r>
            <a:endParaRPr sz="1800">
              <a:highlight>
                <a:srgbClr val="D9D9D9"/>
              </a:highlight>
              <a:latin typeface="Consolas"/>
              <a:ea typeface="Consolas"/>
              <a:cs typeface="Consolas"/>
              <a:sym typeface="Consolas"/>
            </a:endParaRPr>
          </a:p>
          <a:p>
            <a:pPr marL="0" lvl="0" indent="457200" algn="l" rtl="0">
              <a:spcBef>
                <a:spcPts val="0"/>
              </a:spcBef>
              <a:spcAft>
                <a:spcPts val="0"/>
              </a:spcAft>
              <a:buNone/>
            </a:pPr>
            <a:r>
              <a:rPr lang="en-US" sz="1800">
                <a:highlight>
                  <a:srgbClr val="D9D9D9"/>
                </a:highlight>
                <a:latin typeface="Consolas"/>
                <a:ea typeface="Consolas"/>
                <a:cs typeface="Consolas"/>
                <a:sym typeface="Consolas"/>
              </a:rPr>
              <a:t>6793667  highmem  MDPS_10  fratnasamy R    0:19   1   mcn01</a:t>
            </a:r>
            <a:endParaRPr sz="1800">
              <a:highlight>
                <a:srgbClr val="D9D9D9"/>
              </a:highlight>
              <a:latin typeface="Consolas"/>
              <a:ea typeface="Consolas"/>
              <a:cs typeface="Consolas"/>
              <a:sym typeface="Consolas"/>
            </a:endParaRPr>
          </a:p>
          <a:p>
            <a:pPr marL="0" lvl="0" indent="457200" algn="l" rtl="0">
              <a:spcBef>
                <a:spcPts val="0"/>
              </a:spcBef>
              <a:spcAft>
                <a:spcPts val="0"/>
              </a:spcAft>
              <a:buNone/>
            </a:pPr>
            <a:endParaRPr sz="1800">
              <a:highlight>
                <a:srgbClr val="D9D9D9"/>
              </a:highlight>
              <a:latin typeface="Consolas"/>
              <a:ea typeface="Consolas"/>
              <a:cs typeface="Consolas"/>
              <a:sym typeface="Consolas"/>
            </a:endParaRPr>
          </a:p>
          <a:p>
            <a:pPr marL="0" lvl="0" indent="457200" algn="l" rtl="0">
              <a:spcBef>
                <a:spcPts val="0"/>
              </a:spcBef>
              <a:spcAft>
                <a:spcPts val="0"/>
              </a:spcAft>
              <a:buNone/>
            </a:pPr>
            <a:r>
              <a:rPr lang="en-US" sz="1800">
                <a:highlight>
                  <a:srgbClr val="D9D9D9"/>
                </a:highlight>
                <a:latin typeface="Consolas"/>
                <a:ea typeface="Consolas"/>
                <a:cs typeface="Consolas"/>
                <a:sym typeface="Consolas"/>
              </a:rPr>
              <a:t>fratnasamy@mcn01:~$ squeue --user=&lt;boothID&gt; #list only your jobs</a:t>
            </a:r>
            <a:endParaRPr sz="1800">
              <a:highlight>
                <a:srgbClr val="D9D9D9"/>
              </a:highlight>
              <a:latin typeface="Consolas"/>
              <a:ea typeface="Consolas"/>
              <a:cs typeface="Consolas"/>
              <a:sym typeface="Consolas"/>
            </a:endParaRPr>
          </a:p>
          <a:p>
            <a:pPr marL="0" lvl="0" indent="457200" algn="l" rtl="0">
              <a:spcBef>
                <a:spcPts val="0"/>
              </a:spcBef>
              <a:spcAft>
                <a:spcPts val="0"/>
              </a:spcAft>
              <a:buNone/>
            </a:pPr>
            <a:endParaRPr sz="1800">
              <a:highlight>
                <a:srgbClr val="D9D9D9"/>
              </a:highlight>
              <a:latin typeface="Consolas"/>
              <a:ea typeface="Consolas"/>
              <a:cs typeface="Consolas"/>
              <a:sym typeface="Consolas"/>
            </a:endParaRPr>
          </a:p>
          <a:p>
            <a:pPr marL="0" lvl="0" indent="0" algn="l" rtl="0">
              <a:spcBef>
                <a:spcPts val="0"/>
              </a:spcBef>
              <a:spcAft>
                <a:spcPts val="0"/>
              </a:spcAft>
              <a:buNone/>
            </a:pPr>
            <a:r>
              <a:rPr lang="en-US" sz="1800"/>
              <a:t>	This will help you get your job ID </a:t>
            </a:r>
            <a:endParaRPr sz="1800">
              <a:highlight>
                <a:srgbClr val="D9D9D9"/>
              </a:highlight>
              <a:latin typeface="Consolas"/>
              <a:ea typeface="Consolas"/>
              <a:cs typeface="Consolas"/>
              <a:sym typeface="Consolas"/>
            </a:endParaRPr>
          </a:p>
          <a:p>
            <a:pPr marL="0" lvl="0" indent="457200" algn="l" rtl="0">
              <a:spcBef>
                <a:spcPts val="0"/>
              </a:spcBef>
              <a:spcAft>
                <a:spcPts val="0"/>
              </a:spcAft>
              <a:buNone/>
            </a:pPr>
            <a:endParaRPr sz="1800">
              <a:highlight>
                <a:srgbClr val="D9D9D9"/>
              </a:highlight>
              <a:latin typeface="Consolas"/>
              <a:ea typeface="Consolas"/>
              <a:cs typeface="Consolas"/>
              <a:sym typeface="Consolas"/>
            </a:endParaRPr>
          </a:p>
          <a:p>
            <a:pPr marL="0" lvl="0" indent="0" algn="l" rtl="0">
              <a:spcBef>
                <a:spcPts val="0"/>
              </a:spcBef>
              <a:spcAft>
                <a:spcPts val="0"/>
              </a:spcAft>
              <a:buNone/>
            </a:pPr>
            <a:r>
              <a:rPr lang="en-US" sz="1800"/>
              <a:t>#2	sacct: If job is completed, it will not show up in the queue. </a:t>
            </a:r>
            <a:endParaRPr sz="1800">
              <a:solidFill>
                <a:srgbClr val="201F1E"/>
              </a:solidFill>
              <a:highlight>
                <a:srgbClr val="FFFFFF"/>
              </a:highlight>
            </a:endParaRPr>
          </a:p>
          <a:p>
            <a:pPr marL="0" lvl="0" indent="0" algn="l" rtl="0">
              <a:spcBef>
                <a:spcPts val="0"/>
              </a:spcBef>
              <a:spcAft>
                <a:spcPts val="0"/>
              </a:spcAft>
              <a:buNone/>
            </a:pPr>
            <a:r>
              <a:rPr lang="en-US" sz="1800">
                <a:solidFill>
                  <a:srgbClr val="201F1E"/>
                </a:solidFill>
                <a:highlight>
                  <a:srgbClr val="FFFFFF"/>
                </a:highlight>
              </a:rPr>
              <a:t>       </a:t>
            </a:r>
            <a:r>
              <a:rPr lang="en-US" sz="1800">
                <a:highlight>
                  <a:srgbClr val="D9D9D9"/>
                </a:highlight>
                <a:latin typeface="Consolas"/>
                <a:ea typeface="Consolas"/>
                <a:cs typeface="Consolas"/>
                <a:sym typeface="Consolas"/>
              </a:rPr>
              <a:t>fratnasamy@mcn01:~ $ sacct -j &lt;jobID&gt; #job info </a:t>
            </a:r>
            <a:endParaRPr sz="1800">
              <a:highlight>
                <a:srgbClr val="D9D9D9"/>
              </a:highlight>
              <a:latin typeface="Consolas"/>
              <a:ea typeface="Consolas"/>
              <a:cs typeface="Consolas"/>
              <a:sym typeface="Consolas"/>
            </a:endParaRPr>
          </a:p>
          <a:p>
            <a:pPr marL="0" lvl="0" indent="0" algn="l" rtl="0">
              <a:spcBef>
                <a:spcPts val="0"/>
              </a:spcBef>
              <a:spcAft>
                <a:spcPts val="0"/>
              </a:spcAft>
              <a:buNone/>
            </a:pPr>
            <a:r>
              <a:rPr lang="en-US" sz="1800">
                <a:solidFill>
                  <a:srgbClr val="201F1E"/>
                </a:solidFill>
                <a:highlight>
                  <a:srgbClr val="FFFFFF"/>
                </a:highlight>
              </a:rPr>
              <a:t>	</a:t>
            </a:r>
            <a:r>
              <a:rPr lang="en-US" sz="1800">
                <a:highlight>
                  <a:srgbClr val="D9D9D9"/>
                </a:highlight>
                <a:latin typeface="Consolas"/>
                <a:ea typeface="Consolas"/>
                <a:cs typeface="Consolas"/>
                <a:sym typeface="Consolas"/>
              </a:rPr>
              <a:t>fratnasamy@mcn01:~$ sacct --user=&lt;boothID&gt; --starttime=2021-09-23</a:t>
            </a:r>
            <a:endParaRPr sz="1800">
              <a:highlight>
                <a:srgbClr val="D9D9D9"/>
              </a:highlight>
              <a:latin typeface="Consolas"/>
              <a:ea typeface="Consolas"/>
              <a:cs typeface="Consolas"/>
              <a:sym typeface="Consolas"/>
            </a:endParaRPr>
          </a:p>
          <a:p>
            <a:pPr marL="0" lvl="0" indent="0" algn="l" rtl="0">
              <a:spcBef>
                <a:spcPts val="0"/>
              </a:spcBef>
              <a:spcAft>
                <a:spcPts val="0"/>
              </a:spcAft>
              <a:buNone/>
            </a:pPr>
            <a:r>
              <a:rPr lang="en-US" sz="1800">
                <a:highlight>
                  <a:srgbClr val="D9D9D9"/>
                </a:highlight>
                <a:latin typeface="Consolas"/>
                <a:ea typeface="Consolas"/>
                <a:cs typeface="Consolas"/>
                <a:sym typeface="Consolas"/>
              </a:rPr>
              <a:t>    #This will help you find your jobID</a:t>
            </a:r>
            <a:endParaRPr sz="1800">
              <a:highlight>
                <a:srgbClr val="D9D9D9"/>
              </a:highlight>
              <a:latin typeface="Consolas"/>
              <a:ea typeface="Consolas"/>
              <a:cs typeface="Consolas"/>
              <a:sym typeface="Consolas"/>
            </a:endParaRPr>
          </a:p>
          <a:p>
            <a:pPr marL="0" lvl="0" indent="0" algn="l" rtl="0">
              <a:spcBef>
                <a:spcPts val="0"/>
              </a:spcBef>
              <a:spcAft>
                <a:spcPts val="0"/>
              </a:spcAft>
              <a:buNone/>
            </a:pPr>
            <a:r>
              <a:rPr lang="en-US" sz="1800">
                <a:highlight>
                  <a:srgbClr val="D9D9D9"/>
                </a:highlight>
                <a:latin typeface="Consolas"/>
                <a:ea typeface="Consolas"/>
                <a:cs typeface="Consolas"/>
                <a:sym typeface="Consolas"/>
              </a:rPr>
              <a:t/>
            </a:r>
            <a:br>
              <a:rPr lang="en-US" sz="1800">
                <a:highlight>
                  <a:srgbClr val="D9D9D9"/>
                </a:highlight>
                <a:latin typeface="Consolas"/>
                <a:ea typeface="Consolas"/>
                <a:cs typeface="Consolas"/>
                <a:sym typeface="Consolas"/>
              </a:rPr>
            </a:br>
            <a:endParaRPr sz="1800">
              <a:solidFill>
                <a:srgbClr val="201F1E"/>
              </a:solidFill>
              <a:highlight>
                <a:srgbClr val="FFFFFF"/>
              </a:highlight>
            </a:endParaRPr>
          </a:p>
          <a:p>
            <a:pPr marL="0" lvl="0" indent="457200" algn="l" rtl="0">
              <a:spcBef>
                <a:spcPts val="0"/>
              </a:spcBef>
              <a:spcAft>
                <a:spcPts val="0"/>
              </a:spcAft>
              <a:buClr>
                <a:schemeClr val="dk1"/>
              </a:buClr>
              <a:buSzPts val="1100"/>
              <a:buFont typeface="Arial"/>
              <a:buNone/>
            </a:pPr>
            <a:endParaRPr sz="1800">
              <a:highlight>
                <a:srgbClr val="D9D9D9"/>
              </a:highlight>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g97f3dbb7b0_1_30"/>
          <p:cNvSpPr txBox="1">
            <a:spLocks noGrp="1"/>
          </p:cNvSpPr>
          <p:nvPr>
            <p:ph type="title"/>
          </p:nvPr>
        </p:nvSpPr>
        <p:spPr>
          <a:xfrm>
            <a:off x="457200" y="265176"/>
            <a:ext cx="8229600" cy="6492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1400"/>
              <a:buNone/>
            </a:pPr>
            <a:r>
              <a:rPr lang="en-US"/>
              <a:t>Compute Resources</a:t>
            </a:r>
            <a:endParaRPr/>
          </a:p>
        </p:txBody>
      </p:sp>
      <p:pic>
        <p:nvPicPr>
          <p:cNvPr id="46" name="Google Shape;46;g97f3dbb7b0_1_30"/>
          <p:cNvPicPr preferRelativeResize="0"/>
          <p:nvPr/>
        </p:nvPicPr>
        <p:blipFill rotWithShape="1">
          <a:blip r:embed="rId3">
            <a:alphaModFix/>
          </a:blip>
          <a:srcRect/>
          <a:stretch/>
        </p:blipFill>
        <p:spPr>
          <a:xfrm>
            <a:off x="5803950" y="188400"/>
            <a:ext cx="3052926" cy="2034001"/>
          </a:xfrm>
          <a:prstGeom prst="rect">
            <a:avLst/>
          </a:prstGeom>
          <a:noFill/>
          <a:ln>
            <a:noFill/>
          </a:ln>
        </p:spPr>
      </p:pic>
      <p:sp>
        <p:nvSpPr>
          <p:cNvPr id="47" name="Google Shape;47;g97f3dbb7b0_1_30"/>
          <p:cNvSpPr txBox="1">
            <a:spLocks noGrp="1"/>
          </p:cNvSpPr>
          <p:nvPr>
            <p:ph type="body" idx="1"/>
          </p:nvPr>
        </p:nvSpPr>
        <p:spPr>
          <a:xfrm>
            <a:off x="539825" y="1122300"/>
            <a:ext cx="8229600" cy="4613400"/>
          </a:xfrm>
          <a:prstGeom prst="rect">
            <a:avLst/>
          </a:prstGeom>
          <a:noFill/>
          <a:ln>
            <a:noFill/>
          </a:ln>
        </p:spPr>
        <p:txBody>
          <a:bodyPr spcFirstLastPara="1" wrap="square" lIns="0" tIns="0" rIns="0" bIns="0" anchor="t" anchorCtr="0">
            <a:noAutofit/>
          </a:bodyPr>
          <a:lstStyle/>
          <a:p>
            <a:pPr marL="457200" lvl="0" indent="-342900" algn="l" rtl="0">
              <a:lnSpc>
                <a:spcPct val="150000"/>
              </a:lnSpc>
              <a:spcBef>
                <a:spcPts val="0"/>
              </a:spcBef>
              <a:spcAft>
                <a:spcPts val="0"/>
              </a:spcAft>
              <a:buClr>
                <a:schemeClr val="dk1"/>
              </a:buClr>
              <a:buSzPts val="1800"/>
              <a:buChar char="●"/>
            </a:pPr>
            <a:r>
              <a:rPr lang="en-US" sz="1800"/>
              <a:t>Booth Cloud</a:t>
            </a:r>
            <a:endParaRPr sz="1800"/>
          </a:p>
          <a:p>
            <a:pPr marL="914400" lvl="1" indent="-342900" algn="just" rtl="0">
              <a:lnSpc>
                <a:spcPct val="150000"/>
              </a:lnSpc>
              <a:spcBef>
                <a:spcPts val="0"/>
              </a:spcBef>
              <a:spcAft>
                <a:spcPts val="0"/>
              </a:spcAft>
              <a:buClr>
                <a:schemeClr val="dk1"/>
              </a:buClr>
              <a:buSzPts val="1800"/>
              <a:buChar char="○"/>
            </a:pPr>
            <a:r>
              <a:rPr lang="en-US" sz="1800"/>
              <a:t>Virtual machines</a:t>
            </a:r>
            <a:endParaRPr sz="1800"/>
          </a:p>
          <a:p>
            <a:pPr marL="914400" lvl="1" indent="-342900" algn="just" rtl="0">
              <a:lnSpc>
                <a:spcPct val="150000"/>
              </a:lnSpc>
              <a:spcBef>
                <a:spcPts val="0"/>
              </a:spcBef>
              <a:spcAft>
                <a:spcPts val="0"/>
              </a:spcAft>
              <a:buClr>
                <a:schemeClr val="dk1"/>
              </a:buClr>
              <a:buSzPts val="1800"/>
              <a:buChar char="○"/>
            </a:pPr>
            <a:r>
              <a:rPr lang="en-US" sz="1800"/>
              <a:t>Physical servers</a:t>
            </a:r>
            <a:endParaRPr sz="1800"/>
          </a:p>
          <a:p>
            <a:pPr marL="457200" lvl="0" indent="-342900" algn="l" rtl="0">
              <a:lnSpc>
                <a:spcPct val="150000"/>
              </a:lnSpc>
              <a:spcBef>
                <a:spcPts val="0"/>
              </a:spcBef>
              <a:spcAft>
                <a:spcPts val="0"/>
              </a:spcAft>
              <a:buSzPts val="1800"/>
              <a:buChar char="●"/>
            </a:pPr>
            <a:r>
              <a:rPr lang="en-US" sz="1800"/>
              <a:t>Mercury High Performance Computing Cluster (Booth)</a:t>
            </a:r>
            <a:endParaRPr sz="1800"/>
          </a:p>
          <a:p>
            <a:pPr marL="457200" lvl="0" indent="-342900" algn="l" rtl="0">
              <a:lnSpc>
                <a:spcPct val="150000"/>
              </a:lnSpc>
              <a:spcBef>
                <a:spcPts val="0"/>
              </a:spcBef>
              <a:spcAft>
                <a:spcPts val="0"/>
              </a:spcAft>
              <a:buSzPts val="1800"/>
              <a:buChar char="●"/>
            </a:pPr>
            <a:r>
              <a:rPr lang="en-US" sz="1800"/>
              <a:t>Cloud Computing (AWS)</a:t>
            </a:r>
            <a:endParaRPr sz="1800"/>
          </a:p>
          <a:p>
            <a:pPr marL="457200" lvl="0" indent="-342900" algn="just" rtl="0">
              <a:lnSpc>
                <a:spcPct val="150000"/>
              </a:lnSpc>
              <a:spcBef>
                <a:spcPts val="0"/>
              </a:spcBef>
              <a:spcAft>
                <a:spcPts val="0"/>
              </a:spcAft>
              <a:buSzPts val="1800"/>
              <a:buChar char="●"/>
            </a:pPr>
            <a:r>
              <a:rPr lang="en-US" sz="1800"/>
              <a:t>UChicago (RCC) Midway Cluster</a:t>
            </a:r>
            <a:endParaRPr sz="1800"/>
          </a:p>
          <a:p>
            <a:pPr marL="0" lvl="0" indent="0" algn="just" rtl="0">
              <a:lnSpc>
                <a:spcPct val="150000"/>
              </a:lnSpc>
              <a:spcBef>
                <a:spcPts val="0"/>
              </a:spcBef>
              <a:spcAft>
                <a:spcPts val="0"/>
              </a:spcAft>
              <a:buNone/>
            </a:pPr>
            <a:endParaRPr sz="1800"/>
          </a:p>
          <a:p>
            <a:pPr marL="0" lvl="0" indent="0" algn="just" rtl="0">
              <a:lnSpc>
                <a:spcPct val="150000"/>
              </a:lnSpc>
              <a:spcBef>
                <a:spcPts val="0"/>
              </a:spcBef>
              <a:spcAft>
                <a:spcPts val="0"/>
              </a:spcAft>
              <a:buNone/>
            </a:pPr>
            <a:r>
              <a:rPr lang="en-US" sz="1800"/>
              <a:t> We do not troubleshoot  personal devices (computer, laptops, tablets)</a:t>
            </a:r>
            <a:endParaRPr sz="1800"/>
          </a:p>
          <a:p>
            <a:pPr marL="914400" lvl="0" indent="0" algn="l" rtl="0">
              <a:lnSpc>
                <a:spcPct val="150000"/>
              </a:lnSpc>
              <a:spcBef>
                <a:spcPts val="0"/>
              </a:spcBef>
              <a:spcAft>
                <a:spcPts val="0"/>
              </a:spcAft>
              <a:buNone/>
            </a:pPr>
            <a:endParaRPr sz="1800"/>
          </a:p>
          <a:p>
            <a:pPr marL="457200" lvl="0" indent="0" algn="l" rtl="0">
              <a:lnSpc>
                <a:spcPct val="150000"/>
              </a:lnSpc>
              <a:spcBef>
                <a:spcPts val="900"/>
              </a:spcBef>
              <a:spcAft>
                <a:spcPts val="0"/>
              </a:spcAft>
              <a:buSzPts val="1400"/>
              <a:buNone/>
            </a:pP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f2300904d3_2_73"/>
          <p:cNvSpPr txBox="1">
            <a:spLocks noGrp="1"/>
          </p:cNvSpPr>
          <p:nvPr>
            <p:ph type="title"/>
          </p:nvPr>
        </p:nvSpPr>
        <p:spPr>
          <a:xfrm>
            <a:off x="457200" y="265176"/>
            <a:ext cx="8229600" cy="649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t>Why did my job fail? </a:t>
            </a:r>
            <a:endParaRPr/>
          </a:p>
        </p:txBody>
      </p:sp>
      <p:sp>
        <p:nvSpPr>
          <p:cNvPr id="186" name="Google Shape;186;gf2300904d3_2_73"/>
          <p:cNvSpPr txBox="1">
            <a:spLocks noGrp="1"/>
          </p:cNvSpPr>
          <p:nvPr>
            <p:ph type="body" idx="1"/>
          </p:nvPr>
        </p:nvSpPr>
        <p:spPr>
          <a:xfrm>
            <a:off x="217100" y="1066800"/>
            <a:ext cx="8801700" cy="4883400"/>
          </a:xfrm>
          <a:prstGeom prst="rect">
            <a:avLst/>
          </a:prstGeom>
        </p:spPr>
        <p:txBody>
          <a:bodyPr spcFirstLastPara="1" wrap="square" lIns="0" tIns="0" rIns="0" bIns="0" anchor="t" anchorCtr="0">
            <a:noAutofit/>
          </a:bodyPr>
          <a:lstStyle/>
          <a:p>
            <a:pPr marL="0" lvl="0" indent="0" algn="l" rtl="0">
              <a:spcBef>
                <a:spcPts val="900"/>
              </a:spcBef>
              <a:spcAft>
                <a:spcPts val="0"/>
              </a:spcAft>
              <a:buNone/>
            </a:pPr>
            <a:r>
              <a:rPr lang="en-US"/>
              <a:t>Make sure to review our FAQ section: </a:t>
            </a:r>
            <a:br>
              <a:rPr lang="en-US"/>
            </a:br>
            <a:r>
              <a:rPr lang="en-US" u="sng">
                <a:solidFill>
                  <a:schemeClr val="hlink"/>
                </a:solidFill>
                <a:hlinkClick r:id="rId3"/>
              </a:rPr>
              <a:t>https://hpc-docs.chicagobooth.edu/faq.html</a:t>
            </a:r>
            <a:endParaRPr/>
          </a:p>
          <a:p>
            <a:pPr marL="0" lvl="0" indent="0" algn="l" rtl="0">
              <a:spcBef>
                <a:spcPts val="900"/>
              </a:spcBef>
              <a:spcAft>
                <a:spcPts val="0"/>
              </a:spcAft>
              <a:buNone/>
            </a:pPr>
            <a:endParaRPr/>
          </a:p>
          <a:p>
            <a:pPr marL="457200" lvl="0" indent="-317500" algn="l" rtl="0">
              <a:spcBef>
                <a:spcPts val="900"/>
              </a:spcBef>
              <a:spcAft>
                <a:spcPts val="0"/>
              </a:spcAft>
              <a:buSzPts val="1400"/>
              <a:buChar char="●"/>
            </a:pPr>
            <a:r>
              <a:rPr lang="en-US"/>
              <a:t>Ran out of Memory</a:t>
            </a:r>
            <a:endParaRPr/>
          </a:p>
          <a:p>
            <a:pPr marL="457200" lvl="0" indent="-317500" algn="l" rtl="0">
              <a:spcBef>
                <a:spcPts val="0"/>
              </a:spcBef>
              <a:spcAft>
                <a:spcPts val="0"/>
              </a:spcAft>
              <a:buSzPts val="1400"/>
              <a:buChar char="●"/>
            </a:pPr>
            <a:r>
              <a:rPr lang="en-US"/>
              <a:t>Ran out of Time</a:t>
            </a:r>
            <a:endParaRPr/>
          </a:p>
          <a:p>
            <a:pPr marL="457200" lvl="0" indent="-317500" algn="l" rtl="0">
              <a:spcBef>
                <a:spcPts val="0"/>
              </a:spcBef>
              <a:spcAft>
                <a:spcPts val="0"/>
              </a:spcAft>
              <a:buSzPts val="1400"/>
              <a:buChar char="●"/>
            </a:pPr>
            <a:r>
              <a:rPr lang="en-US"/>
              <a:t>Problem in your submit script</a:t>
            </a:r>
            <a:endParaRPr/>
          </a:p>
          <a:p>
            <a:pPr marL="457200" lvl="0" indent="-317500" algn="l" rtl="0">
              <a:spcBef>
                <a:spcPts val="0"/>
              </a:spcBef>
              <a:spcAft>
                <a:spcPts val="0"/>
              </a:spcAft>
              <a:buSzPts val="1400"/>
              <a:buChar char="●"/>
            </a:pPr>
            <a:r>
              <a:rPr lang="en-US"/>
              <a:t>Problem with your code</a:t>
            </a:r>
            <a:endParaRPr/>
          </a:p>
          <a:p>
            <a:pPr marL="457200" lvl="0" indent="-317500" algn="l" rtl="0">
              <a:spcBef>
                <a:spcPts val="0"/>
              </a:spcBef>
              <a:spcAft>
                <a:spcPts val="0"/>
              </a:spcAft>
              <a:buSzPts val="1400"/>
              <a:buChar char="●"/>
            </a:pPr>
            <a:r>
              <a:rPr lang="en-US"/>
              <a:t>Node failure</a:t>
            </a:r>
            <a:endParaRPr/>
          </a:p>
          <a:p>
            <a:pPr marL="0" lvl="0" indent="0" algn="l" rtl="0">
              <a:spcBef>
                <a:spcPts val="900"/>
              </a:spcBef>
              <a:spcAft>
                <a:spcPts val="0"/>
              </a:spcAft>
              <a:buNone/>
            </a:pPr>
            <a:endParaRPr/>
          </a:p>
          <a:p>
            <a:pPr marL="0" lvl="0" indent="0" algn="l" rtl="0">
              <a:spcBef>
                <a:spcPts val="900"/>
              </a:spcBef>
              <a:spcAft>
                <a:spcPts val="0"/>
              </a:spcAft>
              <a:buNone/>
            </a:pPr>
            <a:r>
              <a:rPr lang="en-US"/>
              <a:t>=&gt; For node failure, please email rsupport@chicagobooth.edu</a:t>
            </a:r>
            <a:endParaRPr/>
          </a:p>
        </p:txBody>
      </p:sp>
      <p:sp>
        <p:nvSpPr>
          <p:cNvPr id="187" name="Google Shape;187;gf2300904d3_2_73"/>
          <p:cNvSpPr/>
          <p:nvPr/>
        </p:nvSpPr>
        <p:spPr>
          <a:xfrm>
            <a:off x="5121300" y="2259725"/>
            <a:ext cx="473700" cy="1865100"/>
          </a:xfrm>
          <a:prstGeom prst="rightBrace">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gf2300904d3_2_73"/>
          <p:cNvSpPr txBox="1"/>
          <p:nvPr/>
        </p:nvSpPr>
        <p:spPr>
          <a:xfrm>
            <a:off x="5752825" y="2812275"/>
            <a:ext cx="29799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600"/>
              <a:t>You can fix these</a:t>
            </a:r>
            <a:endParaRPr sz="2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ed0e0c677d_3_4"/>
          <p:cNvSpPr txBox="1">
            <a:spLocks noGrp="1"/>
          </p:cNvSpPr>
          <p:nvPr>
            <p:ph type="title"/>
          </p:nvPr>
        </p:nvSpPr>
        <p:spPr>
          <a:xfrm>
            <a:off x="457200" y="265176"/>
            <a:ext cx="8229600" cy="649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t> Out of memory (oom) errors</a:t>
            </a:r>
            <a:endParaRPr/>
          </a:p>
        </p:txBody>
      </p:sp>
      <p:sp>
        <p:nvSpPr>
          <p:cNvPr id="195" name="Google Shape;195;ged0e0c677d_3_4"/>
          <p:cNvSpPr txBox="1">
            <a:spLocks noGrp="1"/>
          </p:cNvSpPr>
          <p:nvPr>
            <p:ph type="body" idx="1"/>
          </p:nvPr>
        </p:nvSpPr>
        <p:spPr>
          <a:xfrm>
            <a:off x="457199" y="1113575"/>
            <a:ext cx="8229600" cy="4706700"/>
          </a:xfrm>
          <a:prstGeom prst="rect">
            <a:avLst/>
          </a:prstGeom>
          <a:ln w="9525" cap="flat" cmpd="sng">
            <a:solidFill>
              <a:schemeClr val="lt2"/>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1800"/>
              <a:t>Error message:</a:t>
            </a:r>
            <a:endParaRPr sz="1800">
              <a:highlight>
                <a:srgbClr val="D9D9D9"/>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US" sz="1800">
                <a:highlight>
                  <a:srgbClr val="D9D9D9"/>
                </a:highlight>
                <a:latin typeface="Consolas"/>
                <a:ea typeface="Consolas"/>
                <a:cs typeface="Consolas"/>
                <a:sym typeface="Consolas"/>
              </a:rPr>
              <a:t>slurmstepd: error: Detected 2 oom-kill event(s) in StepId=6795832.0 cgroup. Some of your processes may have been killed by the cgroup out-of-memory handler.</a:t>
            </a:r>
            <a:endParaRPr sz="1800">
              <a:highlight>
                <a:srgbClr val="D9D9D9"/>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US" sz="1800">
                <a:highlight>
                  <a:srgbClr val="D9D9D9"/>
                </a:highlight>
                <a:latin typeface="Consolas"/>
                <a:ea typeface="Consolas"/>
                <a:cs typeface="Consolas"/>
                <a:sym typeface="Consolas"/>
              </a:rPr>
              <a:t>srun: error: mcn61: task 0: Out Of Memory</a:t>
            </a:r>
            <a:endParaRPr sz="1800">
              <a:highlight>
                <a:srgbClr val="D9D9D9"/>
              </a:highlight>
              <a:latin typeface="Consolas"/>
              <a:ea typeface="Consolas"/>
              <a:cs typeface="Consolas"/>
              <a:sym typeface="Consolas"/>
            </a:endParaRPr>
          </a:p>
          <a:p>
            <a:pPr marL="0" lvl="0" indent="457200" algn="l" rtl="0">
              <a:spcBef>
                <a:spcPts val="0"/>
              </a:spcBef>
              <a:spcAft>
                <a:spcPts val="0"/>
              </a:spcAft>
              <a:buClr>
                <a:schemeClr val="dk1"/>
              </a:buClr>
              <a:buSzPts val="1100"/>
              <a:buFont typeface="Arial"/>
              <a:buNone/>
            </a:pPr>
            <a:endParaRPr sz="1800">
              <a:highlight>
                <a:srgbClr val="D9D9D9"/>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US" sz="1800"/>
              <a:t>You probably need to request more memory. But how much more?</a:t>
            </a:r>
            <a:endParaRPr sz="1800"/>
          </a:p>
          <a:p>
            <a:pPr marL="0" lvl="0" indent="0" algn="l" rtl="0">
              <a:spcBef>
                <a:spcPts val="0"/>
              </a:spcBef>
              <a:spcAft>
                <a:spcPts val="0"/>
              </a:spcAft>
              <a:buClr>
                <a:schemeClr val="dk1"/>
              </a:buClr>
              <a:buSzPts val="1100"/>
              <a:buFont typeface="Arial"/>
              <a:buNone/>
            </a:pPr>
            <a:r>
              <a:rPr lang="en-US" sz="1800"/>
              <a:t> Check how much memory your job used:</a:t>
            </a:r>
            <a:endParaRPr sz="1800"/>
          </a:p>
          <a:p>
            <a:pPr marL="0" lvl="0" indent="0" algn="l" rtl="0">
              <a:spcBef>
                <a:spcPts val="0"/>
              </a:spcBef>
              <a:spcAft>
                <a:spcPts val="0"/>
              </a:spcAft>
              <a:buClr>
                <a:schemeClr val="dk1"/>
              </a:buClr>
              <a:buSzPts val="1100"/>
              <a:buFont typeface="Arial"/>
              <a:buNone/>
            </a:pPr>
            <a:r>
              <a:rPr lang="en-US" sz="1800">
                <a:highlight>
                  <a:srgbClr val="D9D9D9"/>
                </a:highlight>
                <a:latin typeface="Consolas"/>
                <a:ea typeface="Consolas"/>
                <a:cs typeface="Consolas"/>
                <a:sym typeface="Consolas"/>
              </a:rPr>
              <a:t>sacct -a --format="JobID%15,user,JobName%18,Partition,Account,AllocCPUS,State%30,AllocTRES%42,Submit,Start,End,Elapsed,AveCPU,MaxRSS,MaxVMSize" -j &lt;jobID&gt;  </a:t>
            </a:r>
            <a:endParaRPr sz="1800">
              <a:highlight>
                <a:srgbClr val="D9D9D9"/>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a:highlight>
                <a:srgbClr val="D9D9D9"/>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US" sz="1800">
                <a:solidFill>
                  <a:srgbClr val="222222"/>
                </a:solidFill>
                <a:highlight>
                  <a:srgbClr val="FFFFFF"/>
                </a:highlight>
              </a:rPr>
              <a:t>Check the value MaxRSS: amount of memory consumed during the running of your job.</a:t>
            </a:r>
            <a:endParaRPr sz="1800">
              <a:solidFill>
                <a:srgbClr val="222222"/>
              </a:solidFill>
              <a:highlight>
                <a:srgbClr val="FFFFFF"/>
              </a:highlight>
            </a:endParaRPr>
          </a:p>
          <a:p>
            <a:pPr marL="0" lvl="0" indent="0" algn="l" rtl="0">
              <a:spcBef>
                <a:spcPts val="0"/>
              </a:spcBef>
              <a:spcAft>
                <a:spcPts val="0"/>
              </a:spcAft>
              <a:buClr>
                <a:schemeClr val="dk1"/>
              </a:buClr>
              <a:buSzPts val="1100"/>
              <a:buFont typeface="Arial"/>
              <a:buNone/>
            </a:pPr>
            <a:endParaRPr sz="1800">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1"/>
          <p:cNvSpPr txBox="1">
            <a:spLocks noGrp="1"/>
          </p:cNvSpPr>
          <p:nvPr>
            <p:ph type="title"/>
          </p:nvPr>
        </p:nvSpPr>
        <p:spPr>
          <a:xfrm>
            <a:off x="457200" y="265176"/>
            <a:ext cx="8229600" cy="649224"/>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1400"/>
              <a:buNone/>
            </a:pPr>
            <a:r>
              <a:rPr lang="en-US"/>
              <a:t>Research Computing Center (RCC)</a:t>
            </a:r>
            <a:endParaRPr/>
          </a:p>
        </p:txBody>
      </p:sp>
      <p:sp>
        <p:nvSpPr>
          <p:cNvPr id="201" name="Google Shape;201;p11"/>
          <p:cNvSpPr txBox="1">
            <a:spLocks noGrp="1"/>
          </p:cNvSpPr>
          <p:nvPr>
            <p:ph type="body" idx="1"/>
          </p:nvPr>
        </p:nvSpPr>
        <p:spPr>
          <a:xfrm>
            <a:off x="457199" y="1066800"/>
            <a:ext cx="8229600" cy="4706679"/>
          </a:xfrm>
          <a:prstGeom prst="rect">
            <a:avLst/>
          </a:prstGeom>
          <a:noFill/>
          <a:ln>
            <a:noFill/>
          </a:ln>
        </p:spPr>
        <p:txBody>
          <a:bodyPr spcFirstLastPara="1" wrap="square" lIns="0" tIns="0" rIns="0" bIns="0" anchor="t" anchorCtr="0">
            <a:noAutofit/>
          </a:bodyPr>
          <a:lstStyle/>
          <a:p>
            <a:pPr marL="457200" lvl="0" indent="0" algn="l" rtl="0">
              <a:lnSpc>
                <a:spcPct val="115000"/>
              </a:lnSpc>
              <a:spcBef>
                <a:spcPts val="0"/>
              </a:spcBef>
              <a:spcAft>
                <a:spcPts val="0"/>
              </a:spcAft>
              <a:buSzPts val="1400"/>
              <a:buNone/>
            </a:pPr>
            <a:r>
              <a:rPr lang="en-US"/>
              <a:t/>
            </a:r>
            <a:br>
              <a:rPr lang="en-US"/>
            </a:br>
            <a:r>
              <a:rPr lang="en-US"/>
              <a:t>	</a:t>
            </a:r>
            <a:r>
              <a:rPr lang="en-US" sz="1800" u="sng">
                <a:solidFill>
                  <a:schemeClr val="hlink"/>
                </a:solidFill>
                <a:hlinkClick r:id="rId3"/>
              </a:rPr>
              <a:t>https://rcc.uchicago.edu</a:t>
            </a:r>
            <a:r>
              <a:rPr lang="en-US" sz="1800"/>
              <a:t/>
            </a:r>
            <a:br>
              <a:rPr lang="en-US" sz="1800"/>
            </a:br>
            <a:r>
              <a:rPr lang="en-US" sz="1800"/>
              <a:t/>
            </a:r>
            <a:br>
              <a:rPr lang="en-US" sz="1800"/>
            </a:br>
            <a:endParaRPr sz="1800"/>
          </a:p>
          <a:p>
            <a:pPr marL="457200" lvl="0" indent="-342900" algn="l" rtl="0">
              <a:lnSpc>
                <a:spcPct val="115000"/>
              </a:lnSpc>
              <a:spcBef>
                <a:spcPts val="900"/>
              </a:spcBef>
              <a:spcAft>
                <a:spcPts val="0"/>
              </a:spcAft>
              <a:buSzPts val="1800"/>
              <a:buChar char="●"/>
            </a:pPr>
            <a:r>
              <a:rPr lang="en-US" sz="1800"/>
              <a:t>Central University department offering high performance computing, data visualization and consulting services</a:t>
            </a:r>
            <a:br>
              <a:rPr lang="en-US" sz="1800"/>
            </a:br>
            <a:endParaRPr sz="1800"/>
          </a:p>
          <a:p>
            <a:pPr marL="457200" lvl="0" indent="-342900" algn="l" rtl="0">
              <a:lnSpc>
                <a:spcPct val="137137"/>
              </a:lnSpc>
              <a:spcBef>
                <a:spcPts val="0"/>
              </a:spcBef>
              <a:spcAft>
                <a:spcPts val="0"/>
              </a:spcAft>
              <a:buSzPts val="1800"/>
              <a:buChar char="●"/>
            </a:pPr>
            <a:r>
              <a:rPr lang="en-US" sz="2000"/>
              <a:t>Research allocations are granted by faculty committee to PI on a per person basis​</a:t>
            </a:r>
            <a:endParaRPr sz="2000"/>
          </a:p>
          <a:p>
            <a:pPr marL="457200" lvl="0" indent="0" algn="l" rtl="0">
              <a:lnSpc>
                <a:spcPct val="137137"/>
              </a:lnSpc>
              <a:spcBef>
                <a:spcPts val="0"/>
              </a:spcBef>
              <a:spcAft>
                <a:spcPts val="0"/>
              </a:spcAft>
              <a:buNone/>
            </a:pPr>
            <a:endParaRPr sz="2000"/>
          </a:p>
          <a:p>
            <a:pPr marL="457200" lvl="0" indent="-342900" algn="l" rtl="0">
              <a:lnSpc>
                <a:spcPct val="115000"/>
              </a:lnSpc>
              <a:spcBef>
                <a:spcPts val="0"/>
              </a:spcBef>
              <a:spcAft>
                <a:spcPts val="0"/>
              </a:spcAft>
              <a:buSzPts val="1800"/>
              <a:buChar char="●"/>
            </a:pPr>
            <a:r>
              <a:rPr lang="en-US" sz="1800"/>
              <a:t>Booth IT will work with you to determine if this is a suitable option for your research</a:t>
            </a:r>
            <a:endParaRPr sz="1800"/>
          </a:p>
        </p:txBody>
      </p:sp>
      <p:pic>
        <p:nvPicPr>
          <p:cNvPr id="202" name="Google Shape;202;p11"/>
          <p:cNvPicPr preferRelativeResize="0"/>
          <p:nvPr/>
        </p:nvPicPr>
        <p:blipFill rotWithShape="1">
          <a:blip r:embed="rId4">
            <a:alphaModFix/>
          </a:blip>
          <a:srcRect/>
          <a:stretch/>
        </p:blipFill>
        <p:spPr>
          <a:xfrm>
            <a:off x="4573050" y="1219200"/>
            <a:ext cx="2733772" cy="1219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07" name="Google Shape;207;p17"/>
          <p:cNvPicPr preferRelativeResize="0"/>
          <p:nvPr/>
        </p:nvPicPr>
        <p:blipFill rotWithShape="1">
          <a:blip r:embed="rId3">
            <a:alphaModFix/>
          </a:blip>
          <a:srcRect/>
          <a:stretch/>
        </p:blipFill>
        <p:spPr>
          <a:xfrm>
            <a:off x="903014" y="1084580"/>
            <a:ext cx="7326586" cy="424942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2" name="Google Shape;212;p18" descr="PPT-Large-Logo-with-Tag-Pos.png"/>
          <p:cNvPicPr preferRelativeResize="0"/>
          <p:nvPr/>
        </p:nvPicPr>
        <p:blipFill rotWithShape="1">
          <a:blip r:embed="rId3">
            <a:alphaModFix/>
          </a:blip>
          <a:srcRect/>
          <a:stretch/>
        </p:blipFill>
        <p:spPr>
          <a:xfrm>
            <a:off x="457200" y="2289175"/>
            <a:ext cx="8229600" cy="2273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g97f3dbb7b0_1_0"/>
          <p:cNvSpPr txBox="1">
            <a:spLocks noGrp="1"/>
          </p:cNvSpPr>
          <p:nvPr>
            <p:ph type="title"/>
          </p:nvPr>
        </p:nvSpPr>
        <p:spPr>
          <a:xfrm>
            <a:off x="457200" y="106351"/>
            <a:ext cx="8229600" cy="6492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1400"/>
              <a:buNone/>
            </a:pPr>
            <a:r>
              <a:rPr lang="en-US"/>
              <a:t>Resource Comparisons</a:t>
            </a:r>
            <a:endParaRPr/>
          </a:p>
        </p:txBody>
      </p:sp>
      <p:graphicFrame>
        <p:nvGraphicFramePr>
          <p:cNvPr id="54" name="Google Shape;54;g97f3dbb7b0_1_0"/>
          <p:cNvGraphicFramePr/>
          <p:nvPr/>
        </p:nvGraphicFramePr>
        <p:xfrm>
          <a:off x="645625" y="864600"/>
          <a:ext cx="3000000" cy="3000000"/>
        </p:xfrm>
        <a:graphic>
          <a:graphicData uri="http://schemas.openxmlformats.org/drawingml/2006/table">
            <a:tbl>
              <a:tblPr>
                <a:noFill/>
                <a:tableStyleId>{7B1AEAD7-4F63-4216-B656-1BCEB0292661}</a:tableStyleId>
              </a:tblPr>
              <a:tblGrid>
                <a:gridCol w="1881550">
                  <a:extLst>
                    <a:ext uri="{9D8B030D-6E8A-4147-A177-3AD203B41FA5}">
                      <a16:colId xmlns:a16="http://schemas.microsoft.com/office/drawing/2014/main" val="20000"/>
                    </a:ext>
                  </a:extLst>
                </a:gridCol>
                <a:gridCol w="1477475">
                  <a:extLst>
                    <a:ext uri="{9D8B030D-6E8A-4147-A177-3AD203B41FA5}">
                      <a16:colId xmlns:a16="http://schemas.microsoft.com/office/drawing/2014/main" val="20001"/>
                    </a:ext>
                  </a:extLst>
                </a:gridCol>
                <a:gridCol w="1440625">
                  <a:extLst>
                    <a:ext uri="{9D8B030D-6E8A-4147-A177-3AD203B41FA5}">
                      <a16:colId xmlns:a16="http://schemas.microsoft.com/office/drawing/2014/main" val="20002"/>
                    </a:ext>
                  </a:extLst>
                </a:gridCol>
                <a:gridCol w="1526550">
                  <a:extLst>
                    <a:ext uri="{9D8B030D-6E8A-4147-A177-3AD203B41FA5}">
                      <a16:colId xmlns:a16="http://schemas.microsoft.com/office/drawing/2014/main" val="20003"/>
                    </a:ext>
                  </a:extLst>
                </a:gridCol>
                <a:gridCol w="1526550">
                  <a:extLst>
                    <a:ext uri="{9D8B030D-6E8A-4147-A177-3AD203B41FA5}">
                      <a16:colId xmlns:a16="http://schemas.microsoft.com/office/drawing/2014/main" val="20004"/>
                    </a:ext>
                  </a:extLst>
                </a:gridCol>
              </a:tblGrid>
              <a:tr h="57297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R w="9525" cap="flat" cmpd="sng">
                      <a:solidFill>
                        <a:srgbClr val="9E9E9E"/>
                      </a:solidFill>
                      <a:prstDash val="solid"/>
                      <a:round/>
                      <a:headEnd type="none" w="sm" len="sm"/>
                      <a:tailEnd type="none" w="sm" len="sm"/>
                    </a:lnR>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t>Personal Computing</a:t>
                      </a:r>
                      <a:endParaRPr sz="1400" b="1"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t>Faculty</a:t>
                      </a:r>
                      <a:endParaRPr sz="1400" b="1" u="none" strike="noStrike" cap="none"/>
                    </a:p>
                    <a:p>
                      <a:pPr marL="0" marR="0" lvl="0" indent="0" algn="ctr" rtl="0">
                        <a:lnSpc>
                          <a:spcPct val="100000"/>
                        </a:lnSpc>
                        <a:spcBef>
                          <a:spcPts val="0"/>
                        </a:spcBef>
                        <a:spcAft>
                          <a:spcPts val="0"/>
                        </a:spcAft>
                        <a:buClr>
                          <a:srgbClr val="000000"/>
                        </a:buClr>
                        <a:buSzPts val="1400"/>
                        <a:buFont typeface="Arial"/>
                        <a:buNone/>
                      </a:pPr>
                      <a:r>
                        <a:rPr lang="en-US" sz="1400" b="1" u="none" strike="noStrike" cap="none"/>
                        <a:t>Server</a:t>
                      </a:r>
                      <a:endParaRPr sz="1400" b="1"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t>RCC</a:t>
                      </a:r>
                      <a:endParaRPr sz="1400" b="1" u="none" strike="noStrike" cap="none"/>
                    </a:p>
                    <a:p>
                      <a:pPr marL="0" marR="0" lvl="0" indent="0" algn="ctr" rtl="0">
                        <a:lnSpc>
                          <a:spcPct val="100000"/>
                        </a:lnSpc>
                        <a:spcBef>
                          <a:spcPts val="0"/>
                        </a:spcBef>
                        <a:spcAft>
                          <a:spcPts val="0"/>
                        </a:spcAft>
                        <a:buClr>
                          <a:srgbClr val="000000"/>
                        </a:buClr>
                        <a:buSzPts val="1400"/>
                        <a:buFont typeface="Arial"/>
                        <a:buNone/>
                      </a:pPr>
                      <a:r>
                        <a:rPr lang="en-US" sz="1400" b="1" u="none" strike="noStrike" cap="none"/>
                        <a:t>Midway</a:t>
                      </a:r>
                      <a:endParaRPr sz="1400" b="1"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rgbClr val="000000"/>
                        </a:buClr>
                        <a:buSzPts val="1400"/>
                        <a:buFont typeface="Arial"/>
                        <a:buNone/>
                      </a:pPr>
                      <a:r>
                        <a:rPr lang="en-US" sz="1400" b="1" u="none" strike="noStrike" cap="none">
                          <a:solidFill>
                            <a:schemeClr val="hlink"/>
                          </a:solidFill>
                        </a:rPr>
                        <a:t>Booth</a:t>
                      </a:r>
                      <a:endParaRPr sz="1400" b="1" u="none" strike="noStrike" cap="none">
                        <a:solidFill>
                          <a:schemeClr val="hlink"/>
                        </a:solidFill>
                      </a:endParaRPr>
                    </a:p>
                    <a:p>
                      <a:pPr marL="0" marR="0" lvl="0" indent="0" algn="ctr" rtl="0">
                        <a:lnSpc>
                          <a:spcPct val="90000"/>
                        </a:lnSpc>
                        <a:spcBef>
                          <a:spcPts val="0"/>
                        </a:spcBef>
                        <a:spcAft>
                          <a:spcPts val="0"/>
                        </a:spcAft>
                        <a:buClr>
                          <a:srgbClr val="000000"/>
                        </a:buClr>
                        <a:buSzPts val="1400"/>
                        <a:buFont typeface="Arial"/>
                        <a:buNone/>
                      </a:pPr>
                      <a:r>
                        <a:rPr lang="en-US" sz="1400" b="1" u="none" strike="noStrike" cap="none">
                          <a:solidFill>
                            <a:schemeClr val="hlink"/>
                          </a:solidFill>
                        </a:rPr>
                        <a:t>Mercury</a:t>
                      </a:r>
                      <a:endParaRPr sz="1400" b="1" u="none" strike="noStrike" cap="none">
                        <a:solidFill>
                          <a:srgbClr val="980000"/>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7242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Personal control</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t>X</a:t>
                      </a:r>
                      <a:endParaRPr sz="1400" b="1" u="none" strike="noStrike" cap="none"/>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1"/>
                  </a:ext>
                </a:extLst>
              </a:tr>
              <a:tr h="37242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Backup and security</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t>X</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t>X</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hlink"/>
                          </a:solidFill>
                        </a:rPr>
                        <a:t>X</a:t>
                      </a:r>
                      <a:endParaRPr sz="1400" b="1" u="none" strike="noStrike" cap="none">
                        <a:solidFill>
                          <a:schemeClr val="hlink"/>
                        </a:solidFill>
                      </a:endParaRPr>
                    </a:p>
                  </a:txBody>
                  <a:tcPr marL="91425" marR="91425" marT="91425" marB="91425"/>
                </a:tc>
                <a:extLst>
                  <a:ext uri="{0D108BD9-81ED-4DB2-BD59-A6C34878D82A}">
                    <a16:rowId xmlns:a16="http://schemas.microsoft.com/office/drawing/2014/main" val="10002"/>
                  </a:ext>
                </a:extLst>
              </a:tr>
              <a:tr h="57297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Scheduled resource sharing</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t>X</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hlink"/>
                          </a:solidFill>
                        </a:rPr>
                        <a:t>X</a:t>
                      </a:r>
                      <a:endParaRPr sz="1400" b="1" u="none" strike="noStrike" cap="none">
                        <a:solidFill>
                          <a:schemeClr val="hlink"/>
                        </a:solidFill>
                      </a:endParaRPr>
                    </a:p>
                  </a:txBody>
                  <a:tcPr marL="91425" marR="91425" marT="91425" marB="91425"/>
                </a:tc>
                <a:extLst>
                  <a:ext uri="{0D108BD9-81ED-4DB2-BD59-A6C34878D82A}">
                    <a16:rowId xmlns:a16="http://schemas.microsoft.com/office/drawing/2014/main" val="10003"/>
                  </a:ext>
                </a:extLst>
              </a:tr>
              <a:tr h="57297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Accessible to all Booth researchers</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b="1"/>
                        <a:t>X</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hlink"/>
                          </a:solidFill>
                        </a:rPr>
                        <a:t>X</a:t>
                      </a:r>
                      <a:endParaRPr sz="1400" b="1" u="none" strike="noStrike" cap="none">
                        <a:solidFill>
                          <a:schemeClr val="hlink"/>
                        </a:solidFill>
                      </a:endParaRPr>
                    </a:p>
                  </a:txBody>
                  <a:tcPr marL="91425" marR="91425" marT="91425" marB="91425"/>
                </a:tc>
                <a:extLst>
                  <a:ext uri="{0D108BD9-81ED-4DB2-BD59-A6C34878D82A}">
                    <a16:rowId xmlns:a16="http://schemas.microsoft.com/office/drawing/2014/main" val="10004"/>
                  </a:ext>
                </a:extLst>
              </a:tr>
              <a:tr h="57297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Requires grant application</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tc>
                <a:extLst>
                  <a:ext uri="{0D108BD9-81ED-4DB2-BD59-A6C34878D82A}">
                    <a16:rowId xmlns:a16="http://schemas.microsoft.com/office/drawing/2014/main" val="10005"/>
                  </a:ext>
                </a:extLst>
              </a:tr>
              <a:tr h="37242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Requires PI approval</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t>X</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t>X</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tc>
                <a:extLst>
                  <a:ext uri="{0D108BD9-81ED-4DB2-BD59-A6C34878D82A}">
                    <a16:rowId xmlns:a16="http://schemas.microsoft.com/office/drawing/2014/main" val="10006"/>
                  </a:ext>
                </a:extLst>
              </a:tr>
              <a:tr h="57297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Automatic mounting of homedir</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t>X</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chemeClr val="dk1"/>
                        </a:buClr>
                        <a:buSzPts val="1100"/>
                        <a:buFont typeface="Arial"/>
                        <a:buNone/>
                      </a:pPr>
                      <a:r>
                        <a:rPr lang="en-US" sz="1400" b="1" u="none" strike="noStrike" cap="none">
                          <a:solidFill>
                            <a:schemeClr val="hlink"/>
                          </a:solidFill>
                        </a:rPr>
                        <a:t>X</a:t>
                      </a:r>
                      <a:endParaRPr sz="1400" b="1" u="none" strike="noStrike" cap="none"/>
                    </a:p>
                  </a:txBody>
                  <a:tcPr marL="91425" marR="91425" marT="91425" marB="91425"/>
                </a:tc>
                <a:extLst>
                  <a:ext uri="{0D108BD9-81ED-4DB2-BD59-A6C34878D82A}">
                    <a16:rowId xmlns:a16="http://schemas.microsoft.com/office/drawing/2014/main" val="10007"/>
                  </a:ext>
                </a:extLst>
              </a:tr>
              <a:tr h="7710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Scale (annual cpu-hr</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US" sz="1400" u="none" strike="noStrike" cap="none"/>
                        <a:t>per user)</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t>~ 35K</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dk1"/>
                          </a:solidFill>
                        </a:rPr>
                        <a:t>~ 350K</a:t>
                      </a:r>
                      <a:endParaRPr sz="1400" b="1" u="none" strike="noStrike" cap="none"/>
                    </a:p>
                  </a:txBody>
                  <a:tcPr marL="91425" marR="91425" marT="91425" marB="91425"/>
                </a:tc>
                <a:tc>
                  <a:txBody>
                    <a:bodyPr/>
                    <a:lstStyle/>
                    <a:p>
                      <a:pPr marL="0" lvl="0" indent="0" algn="ctr" rtl="0">
                        <a:lnSpc>
                          <a:spcPct val="115000"/>
                        </a:lnSpc>
                        <a:spcBef>
                          <a:spcPts val="1200"/>
                        </a:spcBef>
                        <a:spcAft>
                          <a:spcPts val="1200"/>
                        </a:spcAft>
                        <a:buClr>
                          <a:schemeClr val="dk1"/>
                        </a:buClr>
                        <a:buSzPts val="1100"/>
                        <a:buFont typeface="Arial"/>
                        <a:buNone/>
                      </a:pPr>
                      <a:r>
                        <a:rPr lang="en-US" b="1">
                          <a:solidFill>
                            <a:schemeClr val="dk1"/>
                          </a:solidFill>
                        </a:rPr>
                        <a:t>Up to 2000K *</a:t>
                      </a:r>
                      <a:r>
                        <a:rPr lang="en-US">
                          <a:solidFill>
                            <a:schemeClr val="dk1"/>
                          </a:solidFill>
                        </a:rPr>
                        <a:t>​</a:t>
                      </a:r>
                      <a:endParaRPr b="1"/>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hlink"/>
                          </a:solidFill>
                        </a:rPr>
                        <a:t>~ 1000K</a:t>
                      </a:r>
                      <a:endParaRPr sz="1400" b="1" u="none" strike="noStrike" cap="none">
                        <a:solidFill>
                          <a:schemeClr val="hlink"/>
                        </a:solidFill>
                      </a:endParaRPr>
                    </a:p>
                  </a:txBody>
                  <a:tcPr marL="91425" marR="91425" marT="91425" marB="91425"/>
                </a:tc>
                <a:extLst>
                  <a:ext uri="{0D108BD9-81ED-4DB2-BD59-A6C34878D82A}">
                    <a16:rowId xmlns:a16="http://schemas.microsoft.com/office/drawing/2014/main" val="10008"/>
                  </a:ext>
                </a:extLst>
              </a:tr>
            </a:tbl>
          </a:graphicData>
        </a:graphic>
      </p:graphicFrame>
      <p:sp>
        <p:nvSpPr>
          <p:cNvPr id="55" name="Google Shape;55;g97f3dbb7b0_1_0"/>
          <p:cNvSpPr txBox="1"/>
          <p:nvPr/>
        </p:nvSpPr>
        <p:spPr>
          <a:xfrm>
            <a:off x="822250" y="6185275"/>
            <a:ext cx="5729100" cy="828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US" sz="1550">
                <a:solidFill>
                  <a:schemeClr val="dk1"/>
                </a:solidFill>
              </a:rPr>
              <a:t>* through Cluster Partnership Program or special allocation​</a:t>
            </a:r>
            <a:endParaRPr sz="1550">
              <a:solidFill>
                <a:schemeClr val="dk1"/>
              </a:solidFill>
            </a:endParaRPr>
          </a:p>
          <a:p>
            <a:pPr marL="0" lvl="0" indent="0" algn="l" rtl="0">
              <a:spcBef>
                <a:spcPts val="1200"/>
              </a:spcBef>
              <a:spcAft>
                <a:spcPts val="0"/>
              </a:spcAft>
              <a:buNone/>
            </a:pPr>
            <a:r>
              <a:rPr lang="en-US"/>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8"/>
          <p:cNvSpPr txBox="1">
            <a:spLocks noGrp="1"/>
          </p:cNvSpPr>
          <p:nvPr>
            <p:ph type="title"/>
          </p:nvPr>
        </p:nvSpPr>
        <p:spPr>
          <a:xfrm>
            <a:off x="457200" y="265176"/>
            <a:ext cx="8229600" cy="6492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1400"/>
              <a:buNone/>
            </a:pPr>
            <a:r>
              <a:rPr lang="en-US"/>
              <a:t>Mercury Computing Cluster - What is it?</a:t>
            </a:r>
            <a:endParaRPr/>
          </a:p>
        </p:txBody>
      </p:sp>
      <p:sp>
        <p:nvSpPr>
          <p:cNvPr id="62" name="Google Shape;62;p8"/>
          <p:cNvSpPr txBox="1">
            <a:spLocks noGrp="1"/>
          </p:cNvSpPr>
          <p:nvPr>
            <p:ph type="body" idx="1"/>
          </p:nvPr>
        </p:nvSpPr>
        <p:spPr>
          <a:xfrm>
            <a:off x="457200" y="1143000"/>
            <a:ext cx="8229600" cy="47724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SzPts val="1400"/>
              <a:buNone/>
            </a:pPr>
            <a:r>
              <a:rPr lang="en-US" sz="1800"/>
              <a:t>A shared Linux compute cluster that:</a:t>
            </a:r>
            <a:endParaRPr sz="1800"/>
          </a:p>
          <a:p>
            <a:pPr marL="457200" lvl="0" indent="-342900" algn="just" rtl="0">
              <a:lnSpc>
                <a:spcPct val="115000"/>
              </a:lnSpc>
              <a:spcBef>
                <a:spcPts val="900"/>
              </a:spcBef>
              <a:spcAft>
                <a:spcPts val="0"/>
              </a:spcAft>
              <a:buSzPts val="1800"/>
              <a:buChar char="●"/>
            </a:pPr>
            <a:r>
              <a:rPr lang="en-US" sz="1800"/>
              <a:t>Is available to all Booth faculty, staff and students</a:t>
            </a:r>
            <a:endParaRPr sz="1800"/>
          </a:p>
          <a:p>
            <a:pPr marL="457200" lvl="0" indent="-342900" algn="l" rtl="0">
              <a:lnSpc>
                <a:spcPct val="115000"/>
              </a:lnSpc>
              <a:spcBef>
                <a:spcPts val="0"/>
              </a:spcBef>
              <a:spcAft>
                <a:spcPts val="0"/>
              </a:spcAft>
              <a:buSzPts val="1800"/>
              <a:buChar char="●"/>
            </a:pPr>
            <a:r>
              <a:rPr lang="en-US" sz="1800"/>
              <a:t>Is managed by Booth IT</a:t>
            </a:r>
            <a:endParaRPr sz="1800"/>
          </a:p>
          <a:p>
            <a:pPr marL="457200" lvl="0" indent="-342900" algn="l" rtl="0">
              <a:lnSpc>
                <a:spcPct val="115000"/>
              </a:lnSpc>
              <a:spcBef>
                <a:spcPts val="0"/>
              </a:spcBef>
              <a:spcAft>
                <a:spcPts val="0"/>
              </a:spcAft>
              <a:buSzPts val="1800"/>
              <a:buChar char="●"/>
            </a:pPr>
            <a:r>
              <a:rPr lang="en-US" sz="1800"/>
              <a:t>Makes common applications available to its users</a:t>
            </a:r>
            <a:endParaRPr sz="1800"/>
          </a:p>
          <a:p>
            <a:pPr marL="914400" lvl="1" indent="-342900" algn="just" rtl="0">
              <a:lnSpc>
                <a:spcPct val="115000"/>
              </a:lnSpc>
              <a:spcBef>
                <a:spcPts val="0"/>
              </a:spcBef>
              <a:spcAft>
                <a:spcPts val="0"/>
              </a:spcAft>
              <a:buSzPts val="1800"/>
              <a:buChar char="○"/>
            </a:pPr>
            <a:r>
              <a:rPr lang="en-US" sz="1800"/>
              <a:t>e.g. Python, R, Matlab, Stata, ampl, knitro, C++ compilers etc.</a:t>
            </a:r>
            <a:endParaRPr sz="1800"/>
          </a:p>
          <a:p>
            <a:pPr marL="0" lvl="0" indent="0" algn="l" rtl="0">
              <a:lnSpc>
                <a:spcPct val="115000"/>
              </a:lnSpc>
              <a:spcBef>
                <a:spcPts val="900"/>
              </a:spcBef>
              <a:spcAft>
                <a:spcPts val="0"/>
              </a:spcAft>
              <a:buSzPts val="1400"/>
              <a:buNone/>
            </a:pPr>
            <a:r>
              <a:rPr lang="en-US" sz="1800"/>
              <a:t>The cluster is comprised of:</a:t>
            </a:r>
            <a:endParaRPr sz="1800"/>
          </a:p>
          <a:p>
            <a:pPr marL="457200" lvl="0" indent="-342900" algn="l" rtl="0">
              <a:lnSpc>
                <a:spcPct val="115000"/>
              </a:lnSpc>
              <a:spcBef>
                <a:spcPts val="900"/>
              </a:spcBef>
              <a:spcAft>
                <a:spcPts val="0"/>
              </a:spcAft>
              <a:buSzPts val="1800"/>
              <a:buChar char="●"/>
            </a:pPr>
            <a:r>
              <a:rPr lang="en-US" sz="1800"/>
              <a:t>50 “standard” nodes (physical servers)</a:t>
            </a:r>
            <a:endParaRPr sz="1800"/>
          </a:p>
          <a:p>
            <a:pPr marL="914400" lvl="1" indent="-342900" algn="just" rtl="0">
              <a:lnSpc>
                <a:spcPct val="115000"/>
              </a:lnSpc>
              <a:spcBef>
                <a:spcPts val="0"/>
              </a:spcBef>
              <a:spcAft>
                <a:spcPts val="0"/>
              </a:spcAft>
              <a:buSzPts val="1800"/>
              <a:buChar char="○"/>
            </a:pPr>
            <a:r>
              <a:rPr lang="en-US" sz="1800"/>
              <a:t>28-64 CPUs per node</a:t>
            </a:r>
            <a:endParaRPr sz="1800"/>
          </a:p>
          <a:p>
            <a:pPr marL="914400" lvl="1" indent="-342900" algn="just" rtl="0">
              <a:lnSpc>
                <a:spcPct val="115000"/>
              </a:lnSpc>
              <a:spcBef>
                <a:spcPts val="0"/>
              </a:spcBef>
              <a:spcAft>
                <a:spcPts val="0"/>
              </a:spcAft>
              <a:buSzPts val="1800"/>
              <a:buChar char="○"/>
            </a:pPr>
            <a:r>
              <a:rPr lang="en-US" sz="1800"/>
              <a:t>≥ 256 GB RAM per node</a:t>
            </a:r>
            <a:endParaRPr sz="1800"/>
          </a:p>
          <a:p>
            <a:pPr marL="457200" lvl="0" indent="-342900" algn="l" rtl="0">
              <a:lnSpc>
                <a:spcPct val="115000"/>
              </a:lnSpc>
              <a:spcBef>
                <a:spcPts val="0"/>
              </a:spcBef>
              <a:spcAft>
                <a:spcPts val="0"/>
              </a:spcAft>
              <a:buSzPts val="1800"/>
              <a:buChar char="●"/>
            </a:pPr>
            <a:r>
              <a:rPr lang="en-US" sz="1800"/>
              <a:t>2 high-memory nodes</a:t>
            </a:r>
            <a:endParaRPr sz="1800"/>
          </a:p>
          <a:p>
            <a:pPr marL="914400" lvl="1" indent="-342900" algn="just" rtl="0">
              <a:lnSpc>
                <a:spcPct val="115000"/>
              </a:lnSpc>
              <a:spcBef>
                <a:spcPts val="0"/>
              </a:spcBef>
              <a:spcAft>
                <a:spcPts val="0"/>
              </a:spcAft>
              <a:buSzPts val="1800"/>
              <a:buChar char="○"/>
            </a:pPr>
            <a:r>
              <a:rPr lang="en-US" sz="1800"/>
              <a:t>1 TB RAM per node (500 GB max per user)</a:t>
            </a:r>
            <a:endParaRPr sz="1800"/>
          </a:p>
          <a:p>
            <a:pPr marL="457200" lvl="0" indent="-342900" algn="l" rtl="0">
              <a:lnSpc>
                <a:spcPct val="115000"/>
              </a:lnSpc>
              <a:spcBef>
                <a:spcPts val="0"/>
              </a:spcBef>
              <a:spcAft>
                <a:spcPts val="0"/>
              </a:spcAft>
              <a:buSzPts val="1800"/>
              <a:buChar char="●"/>
            </a:pPr>
            <a:r>
              <a:rPr lang="en-US" sz="1800"/>
              <a:t>2 GPU-equipped nodes</a:t>
            </a:r>
            <a:endParaRPr sz="1800"/>
          </a:p>
          <a:p>
            <a:pPr marL="914400" lvl="1" indent="-342900" algn="just" rtl="0">
              <a:lnSpc>
                <a:spcPct val="115000"/>
              </a:lnSpc>
              <a:spcBef>
                <a:spcPts val="0"/>
              </a:spcBef>
              <a:spcAft>
                <a:spcPts val="0"/>
              </a:spcAft>
              <a:buSzPts val="1800"/>
              <a:buChar char="○"/>
            </a:pPr>
            <a:r>
              <a:rPr lang="en-US" sz="1800"/>
              <a:t>4 NVIDIA K80 logical GPUs per node</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gf118c40a90_0_7"/>
          <p:cNvSpPr txBox="1">
            <a:spLocks noGrp="1"/>
          </p:cNvSpPr>
          <p:nvPr>
            <p:ph type="title"/>
          </p:nvPr>
        </p:nvSpPr>
        <p:spPr>
          <a:xfrm>
            <a:off x="457200" y="265176"/>
            <a:ext cx="8229600" cy="6492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None/>
            </a:pPr>
            <a:r>
              <a:rPr lang="en-US"/>
              <a:t>Mercury Cluster – Why use it?</a:t>
            </a:r>
            <a:endParaRPr/>
          </a:p>
        </p:txBody>
      </p:sp>
      <p:sp>
        <p:nvSpPr>
          <p:cNvPr id="68" name="Google Shape;68;gf118c40a90_0_7"/>
          <p:cNvSpPr txBox="1">
            <a:spLocks noGrp="1"/>
          </p:cNvSpPr>
          <p:nvPr>
            <p:ph type="body" idx="1"/>
          </p:nvPr>
        </p:nvSpPr>
        <p:spPr>
          <a:xfrm>
            <a:off x="457200" y="1423625"/>
            <a:ext cx="8229600" cy="3162300"/>
          </a:xfrm>
          <a:prstGeom prst="rect">
            <a:avLst/>
          </a:prstGeom>
          <a:noFill/>
          <a:ln>
            <a:noFill/>
          </a:ln>
        </p:spPr>
        <p:txBody>
          <a:bodyPr spcFirstLastPara="1" wrap="square" lIns="0" tIns="0" rIns="0" bIns="0" anchor="t" anchorCtr="0">
            <a:noAutofit/>
          </a:bodyPr>
          <a:lstStyle/>
          <a:p>
            <a:pPr marL="342900" lvl="0" indent="-304800" algn="l" rtl="0">
              <a:lnSpc>
                <a:spcPct val="150000"/>
              </a:lnSpc>
              <a:spcBef>
                <a:spcPts val="0"/>
              </a:spcBef>
              <a:spcAft>
                <a:spcPts val="0"/>
              </a:spcAft>
              <a:buSzPts val="1800"/>
              <a:buFont typeface="Noto Sans Symbols"/>
              <a:buChar char="●"/>
            </a:pPr>
            <a:r>
              <a:rPr lang="en-US" sz="1800"/>
              <a:t>No up-front cost to gain access to additional compute capacity</a:t>
            </a:r>
            <a:endParaRPr sz="1800"/>
          </a:p>
          <a:p>
            <a:pPr marL="342900" lvl="0" indent="-304800" algn="l" rtl="0">
              <a:lnSpc>
                <a:spcPct val="150000"/>
              </a:lnSpc>
              <a:spcBef>
                <a:spcPts val="900"/>
              </a:spcBef>
              <a:spcAft>
                <a:spcPts val="0"/>
              </a:spcAft>
              <a:buSzPts val="1800"/>
              <a:buFont typeface="Noto Sans Symbols"/>
              <a:buChar char="●"/>
            </a:pPr>
            <a:r>
              <a:rPr lang="en-US" sz="1800"/>
              <a:t>Faster than running jobs on your laptop or desktop</a:t>
            </a:r>
            <a:endParaRPr sz="1800"/>
          </a:p>
          <a:p>
            <a:pPr marL="342900" lvl="0" indent="-304800" algn="l" rtl="0">
              <a:lnSpc>
                <a:spcPct val="150000"/>
              </a:lnSpc>
              <a:spcBef>
                <a:spcPts val="900"/>
              </a:spcBef>
              <a:spcAft>
                <a:spcPts val="0"/>
              </a:spcAft>
              <a:buSzPts val="1800"/>
              <a:buFont typeface="Noto Sans Symbols"/>
              <a:buChar char="●"/>
            </a:pPr>
            <a:r>
              <a:rPr lang="en-US" sz="1800"/>
              <a:t>Run jobs in the background, “fire and forget”, so your local machine isn’t tied up, output is saved in your home or project directory</a:t>
            </a:r>
            <a:endParaRPr sz="1800"/>
          </a:p>
          <a:p>
            <a:pPr marL="342900" lvl="0" indent="-304800" algn="l" rtl="0">
              <a:lnSpc>
                <a:spcPct val="150000"/>
              </a:lnSpc>
              <a:spcBef>
                <a:spcPts val="900"/>
              </a:spcBef>
              <a:spcAft>
                <a:spcPts val="0"/>
              </a:spcAft>
              <a:buSzPts val="1800"/>
              <a:buFont typeface="Noto Sans Symbols"/>
              <a:buChar char="●"/>
            </a:pPr>
            <a:r>
              <a:rPr lang="en-US" sz="1800"/>
              <a:t>All Booth researchers can access it for research projects</a:t>
            </a:r>
            <a:endParaRPr sz="1800"/>
          </a:p>
          <a:p>
            <a:pPr marL="342900" lvl="0" indent="-304800" algn="l" rtl="0">
              <a:lnSpc>
                <a:spcPct val="150000"/>
              </a:lnSpc>
              <a:spcBef>
                <a:spcPts val="900"/>
              </a:spcBef>
              <a:spcAft>
                <a:spcPts val="0"/>
              </a:spcAft>
              <a:buSzPts val="1800"/>
              <a:buFont typeface="Noto Sans Symbols"/>
              <a:buChar char="●"/>
            </a:pPr>
            <a:r>
              <a:rPr lang="en-US" sz="1800"/>
              <a:t>No ongoing software license costs</a:t>
            </a:r>
            <a:endParaRPr sz="2400"/>
          </a:p>
          <a:p>
            <a:pPr marL="0" lvl="0" indent="0" algn="ctr" rtl="0">
              <a:lnSpc>
                <a:spcPct val="150000"/>
              </a:lnSpc>
              <a:spcBef>
                <a:spcPts val="900"/>
              </a:spcBef>
              <a:spcAft>
                <a:spcPts val="0"/>
              </a:spcAft>
              <a:buNone/>
            </a:pPr>
            <a:endParaRPr sz="2400"/>
          </a:p>
        </p:txBody>
      </p:sp>
      <p:pic>
        <p:nvPicPr>
          <p:cNvPr id="69" name="Google Shape;69;gf118c40a90_0_7"/>
          <p:cNvPicPr preferRelativeResize="0"/>
          <p:nvPr/>
        </p:nvPicPr>
        <p:blipFill rotWithShape="1">
          <a:blip r:embed="rId3">
            <a:alphaModFix/>
          </a:blip>
          <a:srcRect t="4462" b="9226"/>
          <a:stretch/>
        </p:blipFill>
        <p:spPr>
          <a:xfrm>
            <a:off x="7391400" y="4038600"/>
            <a:ext cx="1507435" cy="170992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457200" y="265176"/>
            <a:ext cx="8229600" cy="6492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1400"/>
              <a:buNone/>
            </a:pPr>
            <a:r>
              <a:rPr lang="en-US"/>
              <a:t>Mercury Usage Limits</a:t>
            </a:r>
            <a:endParaRPr/>
          </a:p>
        </p:txBody>
      </p:sp>
      <p:graphicFrame>
        <p:nvGraphicFramePr>
          <p:cNvPr id="76" name="Google Shape;76;p14"/>
          <p:cNvGraphicFramePr/>
          <p:nvPr/>
        </p:nvGraphicFramePr>
        <p:xfrm>
          <a:off x="368179" y="2611579"/>
          <a:ext cx="3000000" cy="3000000"/>
        </p:xfrm>
        <a:graphic>
          <a:graphicData uri="http://schemas.openxmlformats.org/drawingml/2006/table">
            <a:tbl>
              <a:tblPr>
                <a:noFill/>
                <a:tableStyleId>{7B1AEAD7-4F63-4216-B656-1BCEB0292661}</a:tableStyleId>
              </a:tblPr>
              <a:tblGrid>
                <a:gridCol w="1624975">
                  <a:extLst>
                    <a:ext uri="{9D8B030D-6E8A-4147-A177-3AD203B41FA5}">
                      <a16:colId xmlns:a16="http://schemas.microsoft.com/office/drawing/2014/main" val="20000"/>
                    </a:ext>
                  </a:extLst>
                </a:gridCol>
                <a:gridCol w="865825">
                  <a:extLst>
                    <a:ext uri="{9D8B030D-6E8A-4147-A177-3AD203B41FA5}">
                      <a16:colId xmlns:a16="http://schemas.microsoft.com/office/drawing/2014/main" val="20001"/>
                    </a:ext>
                  </a:extLst>
                </a:gridCol>
                <a:gridCol w="1394825">
                  <a:extLst>
                    <a:ext uri="{9D8B030D-6E8A-4147-A177-3AD203B41FA5}">
                      <a16:colId xmlns:a16="http://schemas.microsoft.com/office/drawing/2014/main" val="20002"/>
                    </a:ext>
                  </a:extLst>
                </a:gridCol>
                <a:gridCol w="1496650">
                  <a:extLst>
                    <a:ext uri="{9D8B030D-6E8A-4147-A177-3AD203B41FA5}">
                      <a16:colId xmlns:a16="http://schemas.microsoft.com/office/drawing/2014/main" val="20003"/>
                    </a:ext>
                  </a:extLst>
                </a:gridCol>
                <a:gridCol w="1316775">
                  <a:extLst>
                    <a:ext uri="{9D8B030D-6E8A-4147-A177-3AD203B41FA5}">
                      <a16:colId xmlns:a16="http://schemas.microsoft.com/office/drawing/2014/main" val="20004"/>
                    </a:ext>
                  </a:extLst>
                </a:gridCol>
                <a:gridCol w="1740675">
                  <a:extLst>
                    <a:ext uri="{9D8B030D-6E8A-4147-A177-3AD203B41FA5}">
                      <a16:colId xmlns:a16="http://schemas.microsoft.com/office/drawing/2014/main" val="20005"/>
                    </a:ext>
                  </a:extLst>
                </a:gridCol>
              </a:tblGrid>
              <a:tr h="999825">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t>--account</a:t>
                      </a:r>
                      <a:endParaRPr sz="16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t>QOS</a:t>
                      </a:r>
                      <a:endParaRPr sz="16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t>Concurrent service units</a:t>
                      </a:r>
                      <a:endParaRPr sz="16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t>Concurrent jobs</a:t>
                      </a:r>
                      <a:endParaRPr sz="1600" b="1" u="none" strike="noStrike" cap="none"/>
                    </a:p>
                    <a:p>
                      <a:pPr marL="0" marR="0" lvl="0" indent="0" algn="ctr" rtl="0">
                        <a:lnSpc>
                          <a:spcPct val="100000"/>
                        </a:lnSpc>
                        <a:spcBef>
                          <a:spcPts val="0"/>
                        </a:spcBef>
                        <a:spcAft>
                          <a:spcPts val="0"/>
                        </a:spcAft>
                        <a:buClr>
                          <a:srgbClr val="000000"/>
                        </a:buClr>
                        <a:buSzPts val="1600"/>
                        <a:buFont typeface="Arial"/>
                        <a:buNone/>
                      </a:pPr>
                      <a:r>
                        <a:rPr lang="en-US" sz="1600" b="1" u="none" strike="noStrike" cap="none"/>
                        <a:t>(1 cpu, 2 GB)</a:t>
                      </a:r>
                      <a:endParaRPr sz="16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b="1" u="none" strike="noStrike" cap="none"/>
                        <a:t>Max submit</a:t>
                      </a:r>
                      <a:endParaRPr sz="16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b="1" u="none" strike="noStrike" cap="none"/>
                        <a:t>Notes</a:t>
                      </a:r>
                      <a:endParaRPr sz="1600" b="1" u="none" strike="noStrike" cap="none"/>
                    </a:p>
                  </a:txBody>
                  <a:tcPr marL="91425" marR="91425" marT="91425" marB="91425"/>
                </a:tc>
                <a:extLst>
                  <a:ext uri="{0D108BD9-81ED-4DB2-BD59-A6C34878D82A}">
                    <a16:rowId xmlns:a16="http://schemas.microsoft.com/office/drawing/2014/main" val="10000"/>
                  </a:ext>
                </a:extLst>
              </a:tr>
              <a:tr h="457175">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Consolas"/>
                          <a:ea typeface="Consolas"/>
                          <a:cs typeface="Consolas"/>
                          <a:sym typeface="Consolas"/>
                        </a:rPr>
                        <a:t>basic</a:t>
                      </a:r>
                      <a:endParaRPr sz="1600" u="none" strike="noStrike" cap="none">
                        <a:latin typeface="Consolas"/>
                        <a:ea typeface="Consolas"/>
                        <a:cs typeface="Consolas"/>
                        <a:sym typeface="Consolas"/>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Consolas"/>
                          <a:ea typeface="Consolas"/>
                          <a:cs typeface="Consolas"/>
                          <a:sym typeface="Consolas"/>
                        </a:rPr>
                        <a:t>clay</a:t>
                      </a:r>
                      <a:endParaRPr sz="1600" u="none" strike="noStrike" cap="none">
                        <a:latin typeface="Consolas"/>
                        <a:ea typeface="Consolas"/>
                        <a:cs typeface="Consolas"/>
                        <a:sym typeface="Consolas"/>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Consolas"/>
                          <a:ea typeface="Consolas"/>
                          <a:cs typeface="Consolas"/>
                          <a:sym typeface="Consolas"/>
                        </a:rPr>
                        <a:t>2</a:t>
                      </a:r>
                      <a:endParaRPr sz="1600" u="none" strike="noStrike" cap="none">
                        <a:latin typeface="Consolas"/>
                        <a:ea typeface="Consolas"/>
                        <a:cs typeface="Consolas"/>
                        <a:sym typeface="Consolas"/>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Consolas"/>
                          <a:ea typeface="Consolas"/>
                          <a:cs typeface="Consolas"/>
                          <a:sym typeface="Consolas"/>
                        </a:rPr>
                        <a:t>2</a:t>
                      </a:r>
                      <a:endParaRPr sz="1600" u="none" strike="noStrike" cap="none">
                        <a:latin typeface="Consolas"/>
                        <a:ea typeface="Consolas"/>
                        <a:cs typeface="Consolas"/>
                        <a:sym typeface="Consola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latin typeface="Consolas"/>
                          <a:ea typeface="Consolas"/>
                          <a:cs typeface="Consolas"/>
                          <a:sym typeface="Consolas"/>
                        </a:rPr>
                        <a:t>10</a:t>
                      </a:r>
                      <a:endParaRPr sz="1600" u="none" strike="noStrike" cap="none">
                        <a:latin typeface="Consolas"/>
                        <a:ea typeface="Consolas"/>
                        <a:cs typeface="Consolas"/>
                        <a:sym typeface="Consola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latin typeface="Consolas"/>
                          <a:ea typeface="Consolas"/>
                          <a:cs typeface="Consolas"/>
                          <a:sym typeface="Consolas"/>
                        </a:rPr>
                        <a:t>default</a:t>
                      </a:r>
                      <a:endParaRPr sz="1600" u="none" strike="noStrike" cap="none">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1"/>
                  </a:ext>
                </a:extLst>
              </a:tr>
              <a:tr h="457175">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Consolas"/>
                          <a:ea typeface="Consolas"/>
                          <a:cs typeface="Consolas"/>
                          <a:sym typeface="Consolas"/>
                        </a:rPr>
                        <a:t>phd</a:t>
                      </a:r>
                      <a:endParaRPr sz="1600" u="none" strike="noStrike" cap="none">
                        <a:latin typeface="Consolas"/>
                        <a:ea typeface="Consolas"/>
                        <a:cs typeface="Consolas"/>
                        <a:sym typeface="Consolas"/>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Consolas"/>
                          <a:ea typeface="Consolas"/>
                          <a:cs typeface="Consolas"/>
                          <a:sym typeface="Consolas"/>
                        </a:rPr>
                        <a:t>bronze</a:t>
                      </a:r>
                      <a:endParaRPr sz="1600" u="none" strike="noStrike" cap="none">
                        <a:latin typeface="Consolas"/>
                        <a:ea typeface="Consolas"/>
                        <a:cs typeface="Consolas"/>
                        <a:sym typeface="Consolas"/>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Consolas"/>
                          <a:ea typeface="Consolas"/>
                          <a:cs typeface="Consolas"/>
                          <a:sym typeface="Consolas"/>
                        </a:rPr>
                        <a:t>224</a:t>
                      </a:r>
                      <a:endParaRPr sz="1600" u="none" strike="noStrike" cap="none">
                        <a:latin typeface="Consolas"/>
                        <a:ea typeface="Consolas"/>
                        <a:cs typeface="Consolas"/>
                        <a:sym typeface="Consolas"/>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Consolas"/>
                          <a:ea typeface="Consolas"/>
                          <a:cs typeface="Consolas"/>
                          <a:sym typeface="Consolas"/>
                        </a:rPr>
                        <a:t>224</a:t>
                      </a:r>
                      <a:endParaRPr sz="1600" u="none" strike="noStrike" cap="none">
                        <a:latin typeface="Consolas"/>
                        <a:ea typeface="Consolas"/>
                        <a:cs typeface="Consolas"/>
                        <a:sym typeface="Consola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latin typeface="Consolas"/>
                          <a:ea typeface="Consolas"/>
                          <a:cs typeface="Consolas"/>
                          <a:sym typeface="Consolas"/>
                        </a:rPr>
                        <a:t>500</a:t>
                      </a:r>
                      <a:endParaRPr sz="1600" u="none" strike="noStrike" cap="none">
                        <a:latin typeface="Consolas"/>
                        <a:ea typeface="Consolas"/>
                        <a:cs typeface="Consolas"/>
                        <a:sym typeface="Consola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2"/>
                  </a:ext>
                </a:extLst>
              </a:tr>
              <a:tr h="457175">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Consolas"/>
                          <a:ea typeface="Consolas"/>
                          <a:cs typeface="Consolas"/>
                          <a:sym typeface="Consolas"/>
                        </a:rPr>
                        <a:t>pi-&lt;BoothID&gt;</a:t>
                      </a:r>
                      <a:endParaRPr sz="1600" u="none" strike="noStrike" cap="none">
                        <a:latin typeface="Consolas"/>
                        <a:ea typeface="Consolas"/>
                        <a:cs typeface="Consolas"/>
                        <a:sym typeface="Consolas"/>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Consolas"/>
                          <a:ea typeface="Consolas"/>
                          <a:cs typeface="Consolas"/>
                          <a:sym typeface="Consolas"/>
                        </a:rPr>
                        <a:t>silver</a:t>
                      </a:r>
                      <a:endParaRPr sz="1600" u="none" strike="noStrike" cap="none">
                        <a:latin typeface="Consolas"/>
                        <a:ea typeface="Consolas"/>
                        <a:cs typeface="Consolas"/>
                        <a:sym typeface="Consolas"/>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Consolas"/>
                          <a:ea typeface="Consolas"/>
                          <a:cs typeface="Consolas"/>
                          <a:sym typeface="Consolas"/>
                        </a:rPr>
                        <a:t>224</a:t>
                      </a:r>
                      <a:endParaRPr sz="1600" u="none" strike="noStrike" cap="none">
                        <a:latin typeface="Consolas"/>
                        <a:ea typeface="Consolas"/>
                        <a:cs typeface="Consolas"/>
                        <a:sym typeface="Consolas"/>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Consolas"/>
                          <a:ea typeface="Consolas"/>
                          <a:cs typeface="Consolas"/>
                          <a:sym typeface="Consolas"/>
                        </a:rPr>
                        <a:t>224</a:t>
                      </a:r>
                      <a:endParaRPr sz="1600" u="none" strike="noStrike" cap="none">
                        <a:latin typeface="Consolas"/>
                        <a:ea typeface="Consolas"/>
                        <a:cs typeface="Consolas"/>
                        <a:sym typeface="Consola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latin typeface="Consolas"/>
                          <a:ea typeface="Consolas"/>
                          <a:cs typeface="Consolas"/>
                          <a:sym typeface="Consolas"/>
                        </a:rPr>
                        <a:t>500</a:t>
                      </a:r>
                      <a:endParaRPr sz="1600" u="none" strike="noStrike" cap="none">
                        <a:latin typeface="Consolas"/>
                        <a:ea typeface="Consolas"/>
                        <a:cs typeface="Consolas"/>
                        <a:sym typeface="Consola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latin typeface="Consolas"/>
                          <a:ea typeface="Consolas"/>
                          <a:cs typeface="Consolas"/>
                          <a:sym typeface="Consolas"/>
                        </a:rPr>
                        <a:t>by request</a:t>
                      </a:r>
                      <a:endParaRPr sz="1600" u="none" strike="noStrike" cap="none">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3"/>
                  </a:ext>
                </a:extLst>
              </a:tr>
              <a:tr h="457175">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Consolas"/>
                          <a:ea typeface="Consolas"/>
                          <a:cs typeface="Consolas"/>
                          <a:sym typeface="Consolas"/>
                        </a:rPr>
                        <a:t>faculty</a:t>
                      </a:r>
                      <a:endParaRPr sz="1600" u="none" strike="noStrike" cap="none">
                        <a:latin typeface="Consolas"/>
                        <a:ea typeface="Consolas"/>
                        <a:cs typeface="Consolas"/>
                        <a:sym typeface="Consolas"/>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Consolas"/>
                          <a:ea typeface="Consolas"/>
                          <a:cs typeface="Consolas"/>
                          <a:sym typeface="Consolas"/>
                        </a:rPr>
                        <a:t>gold</a:t>
                      </a:r>
                      <a:endParaRPr sz="1600" u="none" strike="noStrike" cap="none">
                        <a:latin typeface="Consolas"/>
                        <a:ea typeface="Consolas"/>
                        <a:cs typeface="Consolas"/>
                        <a:sym typeface="Consolas"/>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Consolas"/>
                          <a:ea typeface="Consolas"/>
                          <a:cs typeface="Consolas"/>
                          <a:sym typeface="Consolas"/>
                        </a:rPr>
                        <a:t>400</a:t>
                      </a:r>
                      <a:endParaRPr sz="1600" u="none" strike="noStrike" cap="none">
                        <a:latin typeface="Consolas"/>
                        <a:ea typeface="Consolas"/>
                        <a:cs typeface="Consolas"/>
                        <a:sym typeface="Consolas"/>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Consolas"/>
                          <a:ea typeface="Consolas"/>
                          <a:cs typeface="Consolas"/>
                          <a:sym typeface="Consolas"/>
                        </a:rPr>
                        <a:t>400</a:t>
                      </a:r>
                      <a:endParaRPr sz="1600" u="none" strike="noStrike" cap="none">
                        <a:latin typeface="Consolas"/>
                        <a:ea typeface="Consolas"/>
                        <a:cs typeface="Consolas"/>
                        <a:sym typeface="Consola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latin typeface="Consolas"/>
                          <a:ea typeface="Consolas"/>
                          <a:cs typeface="Consolas"/>
                          <a:sym typeface="Consolas"/>
                        </a:rPr>
                        <a:t>1000</a:t>
                      </a:r>
                      <a:endParaRPr sz="1600" u="none" strike="noStrike" cap="none">
                        <a:latin typeface="Consolas"/>
                        <a:ea typeface="Consolas"/>
                        <a:cs typeface="Consolas"/>
                        <a:sym typeface="Consola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4"/>
                  </a:ext>
                </a:extLst>
              </a:tr>
            </a:tbl>
          </a:graphicData>
        </a:graphic>
      </p:graphicFrame>
      <p:sp>
        <p:nvSpPr>
          <p:cNvPr id="77" name="Google Shape;77;p14"/>
          <p:cNvSpPr txBox="1"/>
          <p:nvPr/>
        </p:nvSpPr>
        <p:spPr>
          <a:xfrm>
            <a:off x="368238" y="1066775"/>
            <a:ext cx="8439600" cy="10317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Concurrent limits are in place to ensure fair usage among all researchers</a:t>
            </a:r>
            <a:endParaRPr sz="1800" b="0" i="0" u="none" strike="noStrike" cap="none">
              <a:solidFill>
                <a:schemeClr val="dk1"/>
              </a:solidFill>
              <a:latin typeface="Arial"/>
              <a:ea typeface="Arial"/>
              <a:cs typeface="Arial"/>
              <a:sym typeface="Arial"/>
            </a:endParaRPr>
          </a:p>
          <a:p>
            <a:pPr marL="457200" marR="0" lvl="0" indent="-342900" algn="l" rtl="0">
              <a:lnSpc>
                <a:spcPct val="115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Job duration limits are in place (7 days for standard job; 30 days for long job)</a:t>
            </a:r>
            <a:endParaRPr sz="1800" b="0" i="0" u="none" strike="noStrike" cap="none">
              <a:solidFill>
                <a:schemeClr val="dk1"/>
              </a:solidFill>
              <a:latin typeface="Arial"/>
              <a:ea typeface="Arial"/>
              <a:cs typeface="Arial"/>
              <a:sym typeface="Arial"/>
            </a:endParaRPr>
          </a:p>
          <a:p>
            <a:pPr marL="457200" marR="0" lvl="0" indent="-342900" algn="l" rtl="0">
              <a:lnSpc>
                <a:spcPct val="115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No yearly limits or project-based limits (unlike RCC)</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457200" y="265176"/>
            <a:ext cx="8229600" cy="6492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1400"/>
              <a:buNone/>
            </a:pPr>
            <a:r>
              <a:rPr lang="en-US"/>
              <a:t>Mercury Cluster Documentation</a:t>
            </a:r>
            <a:endParaRPr/>
          </a:p>
        </p:txBody>
      </p:sp>
      <p:sp>
        <p:nvSpPr>
          <p:cNvPr id="83" name="Google Shape;83;p15"/>
          <p:cNvSpPr txBox="1">
            <a:spLocks noGrp="1"/>
          </p:cNvSpPr>
          <p:nvPr>
            <p:ph type="body" idx="1"/>
          </p:nvPr>
        </p:nvSpPr>
        <p:spPr>
          <a:xfrm>
            <a:off x="457199" y="1066800"/>
            <a:ext cx="8229600" cy="47067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SzPts val="1400"/>
              <a:buNone/>
            </a:pPr>
            <a:endParaRPr sz="1800"/>
          </a:p>
          <a:p>
            <a:pPr marL="457200" lvl="0" indent="-342900" algn="l" rtl="0">
              <a:lnSpc>
                <a:spcPct val="115000"/>
              </a:lnSpc>
              <a:spcBef>
                <a:spcPts val="0"/>
              </a:spcBef>
              <a:spcAft>
                <a:spcPts val="0"/>
              </a:spcAft>
              <a:buSzPts val="1800"/>
              <a:buChar char="●"/>
            </a:pPr>
            <a:r>
              <a:rPr lang="en-US" sz="1800"/>
              <a:t>The Mercury documentation website is your primary resource for learning how to use the cluster</a:t>
            </a:r>
            <a:endParaRPr sz="1800"/>
          </a:p>
          <a:p>
            <a:pPr marL="914400" lvl="1" indent="-342900" algn="l" rtl="0">
              <a:lnSpc>
                <a:spcPct val="115000"/>
              </a:lnSpc>
              <a:spcBef>
                <a:spcPts val="0"/>
              </a:spcBef>
              <a:spcAft>
                <a:spcPts val="0"/>
              </a:spcAft>
              <a:buSzPts val="1800"/>
              <a:buChar char="○"/>
            </a:pPr>
            <a:r>
              <a:rPr lang="en-US" sz="1800" u="sng">
                <a:solidFill>
                  <a:schemeClr val="hlink"/>
                </a:solidFill>
                <a:hlinkClick r:id="rId3"/>
              </a:rPr>
              <a:t>https://hpc-docs.chicagobooth.edu/</a:t>
            </a:r>
            <a:endParaRPr sz="1800"/>
          </a:p>
          <a:p>
            <a:pPr marL="914400" lvl="0" indent="0" algn="l" rtl="0">
              <a:lnSpc>
                <a:spcPct val="115000"/>
              </a:lnSpc>
              <a:spcBef>
                <a:spcPts val="0"/>
              </a:spcBef>
              <a:spcAft>
                <a:spcPts val="0"/>
              </a:spcAft>
              <a:buSzPts val="1400"/>
              <a:buNone/>
            </a:pPr>
            <a:endParaRPr sz="1800"/>
          </a:p>
          <a:p>
            <a:pPr marL="457200" lvl="0" indent="-342900" algn="l" rtl="0">
              <a:lnSpc>
                <a:spcPct val="115000"/>
              </a:lnSpc>
              <a:spcBef>
                <a:spcPts val="0"/>
              </a:spcBef>
              <a:spcAft>
                <a:spcPts val="0"/>
              </a:spcAft>
              <a:buSzPts val="1800"/>
              <a:buChar char="●"/>
            </a:pPr>
            <a:r>
              <a:rPr lang="en-US" sz="1800"/>
              <a:t>The SchedMD documentation website is a great resource for advanced usage of the Slurm scheduler</a:t>
            </a:r>
            <a:endParaRPr sz="1800"/>
          </a:p>
          <a:p>
            <a:pPr marL="914400" lvl="1" indent="-342900" algn="l" rtl="0">
              <a:lnSpc>
                <a:spcPct val="115000"/>
              </a:lnSpc>
              <a:spcBef>
                <a:spcPts val="0"/>
              </a:spcBef>
              <a:spcAft>
                <a:spcPts val="0"/>
              </a:spcAft>
              <a:buSzPts val="1800"/>
              <a:buChar char="○"/>
            </a:pPr>
            <a:r>
              <a:rPr lang="en-US" sz="1800" u="sng">
                <a:solidFill>
                  <a:schemeClr val="hlink"/>
                </a:solidFill>
                <a:hlinkClick r:id="rId4"/>
              </a:rPr>
              <a:t>https://slurm.schedmd.com</a:t>
            </a:r>
            <a:r>
              <a:rPr lang="en-US" sz="1800"/>
              <a:t>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9"/>
          <p:cNvSpPr txBox="1">
            <a:spLocks noGrp="1"/>
          </p:cNvSpPr>
          <p:nvPr>
            <p:ph type="title"/>
          </p:nvPr>
        </p:nvSpPr>
        <p:spPr>
          <a:xfrm>
            <a:off x="457200" y="265176"/>
            <a:ext cx="8229600" cy="649224"/>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1400"/>
              <a:buNone/>
            </a:pPr>
            <a:r>
              <a:rPr lang="en-US"/>
              <a:t>Booth Home Directories</a:t>
            </a:r>
            <a:endParaRPr/>
          </a:p>
        </p:txBody>
      </p:sp>
      <p:sp>
        <p:nvSpPr>
          <p:cNvPr id="89" name="Google Shape;89;p9"/>
          <p:cNvSpPr txBox="1">
            <a:spLocks noGrp="1"/>
          </p:cNvSpPr>
          <p:nvPr>
            <p:ph type="body" idx="1"/>
          </p:nvPr>
        </p:nvSpPr>
        <p:spPr>
          <a:xfrm>
            <a:off x="457199" y="1066800"/>
            <a:ext cx="8229600" cy="47067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SzPts val="1400"/>
              <a:buNone/>
            </a:pPr>
            <a:endParaRPr sz="1800"/>
          </a:p>
          <a:p>
            <a:pPr marL="0" lvl="0" indent="0" algn="l" rtl="0">
              <a:lnSpc>
                <a:spcPct val="115000"/>
              </a:lnSpc>
              <a:spcBef>
                <a:spcPts val="0"/>
              </a:spcBef>
              <a:spcAft>
                <a:spcPts val="0"/>
              </a:spcAft>
              <a:buSzPts val="1400"/>
              <a:buNone/>
            </a:pPr>
            <a:r>
              <a:rPr lang="en-US" sz="1800"/>
              <a:t>Booth researchers are provisioned home directories based on affiliation:</a:t>
            </a:r>
            <a:endParaRPr sz="1800"/>
          </a:p>
          <a:p>
            <a:pPr marL="457200" lvl="0" indent="-342900" algn="l" rtl="0">
              <a:lnSpc>
                <a:spcPct val="115000"/>
              </a:lnSpc>
              <a:spcBef>
                <a:spcPts val="0"/>
              </a:spcBef>
              <a:spcAft>
                <a:spcPts val="0"/>
              </a:spcAft>
              <a:buSzPts val="1800"/>
              <a:buChar char="●"/>
            </a:pPr>
            <a:r>
              <a:rPr lang="en-US" sz="1800"/>
              <a:t>14 GB for Staff (including RPs) and Faculty Collaborators</a:t>
            </a:r>
            <a:endParaRPr sz="1800"/>
          </a:p>
          <a:p>
            <a:pPr marL="457200" lvl="0" indent="-342900" algn="l" rtl="0">
              <a:lnSpc>
                <a:spcPct val="115000"/>
              </a:lnSpc>
              <a:spcBef>
                <a:spcPts val="0"/>
              </a:spcBef>
              <a:spcAft>
                <a:spcPts val="0"/>
              </a:spcAft>
              <a:buSzPts val="1800"/>
              <a:buChar char="●"/>
            </a:pPr>
            <a:r>
              <a:rPr lang="en-US" sz="1800"/>
              <a:t>Keep an eye on your home directory space. If you submit a job from your home directory filled up, it will not run!</a:t>
            </a:r>
            <a:endParaRPr sz="1800"/>
          </a:p>
          <a:p>
            <a:pPr marL="457200" lvl="0" indent="0" algn="l" rtl="0">
              <a:lnSpc>
                <a:spcPct val="115000"/>
              </a:lnSpc>
              <a:spcBef>
                <a:spcPts val="0"/>
              </a:spcBef>
              <a:spcAft>
                <a:spcPts val="0"/>
              </a:spcAft>
              <a:buNone/>
            </a:pPr>
            <a:endParaRPr sz="1800"/>
          </a:p>
          <a:p>
            <a:pPr marL="0" lvl="0" indent="0" algn="l" rtl="0">
              <a:lnSpc>
                <a:spcPct val="115000"/>
              </a:lnSpc>
              <a:spcBef>
                <a:spcPts val="0"/>
              </a:spcBef>
              <a:spcAft>
                <a:spcPts val="0"/>
              </a:spcAft>
              <a:buSzPts val="1400"/>
              <a:buNone/>
            </a:pPr>
            <a:endParaRPr sz="1800"/>
          </a:p>
          <a:p>
            <a:pPr marL="0" lvl="0" indent="0" algn="l" rtl="0">
              <a:lnSpc>
                <a:spcPct val="115000"/>
              </a:lnSpc>
              <a:spcBef>
                <a:spcPts val="900"/>
              </a:spcBef>
              <a:spcAft>
                <a:spcPts val="0"/>
              </a:spcAft>
              <a:buSzPts val="1400"/>
              <a:buNone/>
            </a:pPr>
            <a:r>
              <a:rPr lang="en-US" sz="1800"/>
              <a:t>Your Booth home directory is:</a:t>
            </a:r>
            <a:endParaRPr sz="1800"/>
          </a:p>
          <a:p>
            <a:pPr marL="457200" lvl="0" indent="-342900" algn="l" rtl="0">
              <a:lnSpc>
                <a:spcPct val="115000"/>
              </a:lnSpc>
              <a:spcBef>
                <a:spcPts val="900"/>
              </a:spcBef>
              <a:spcAft>
                <a:spcPts val="0"/>
              </a:spcAft>
              <a:buSzPts val="1800"/>
              <a:buChar char="●"/>
            </a:pPr>
            <a:r>
              <a:rPr lang="en-US" sz="1800"/>
              <a:t>Secured so that ONLY you can access it</a:t>
            </a:r>
            <a:endParaRPr sz="1800"/>
          </a:p>
          <a:p>
            <a:pPr marL="457200" lvl="0" indent="-342900" algn="l" rtl="0">
              <a:lnSpc>
                <a:spcPct val="115000"/>
              </a:lnSpc>
              <a:spcBef>
                <a:spcPts val="0"/>
              </a:spcBef>
              <a:spcAft>
                <a:spcPts val="0"/>
              </a:spcAft>
              <a:buSzPts val="1800"/>
              <a:buChar char="●"/>
            </a:pPr>
            <a:r>
              <a:rPr lang="en-US" sz="1800"/>
              <a:t>Auto-mounted to any Booth Linux resource you access</a:t>
            </a:r>
            <a:endParaRPr sz="1800"/>
          </a:p>
          <a:p>
            <a:pPr marL="457200" lvl="0" indent="-342900" algn="l" rtl="0">
              <a:lnSpc>
                <a:spcPct val="115000"/>
              </a:lnSpc>
              <a:spcBef>
                <a:spcPts val="0"/>
              </a:spcBef>
              <a:spcAft>
                <a:spcPts val="0"/>
              </a:spcAft>
              <a:buSzPts val="1800"/>
              <a:buChar char="●"/>
            </a:pPr>
            <a:r>
              <a:rPr lang="en-US" sz="1800"/>
              <a:t>Automatically backed up (30 days of daily snapshots)</a:t>
            </a:r>
            <a:endParaRPr sz="1800"/>
          </a:p>
          <a:p>
            <a:pPr marL="457200" lvl="0" indent="0" algn="l" rtl="0">
              <a:lnSpc>
                <a:spcPct val="115000"/>
              </a:lnSpc>
              <a:spcBef>
                <a:spcPts val="0"/>
              </a:spcBef>
              <a:spcAft>
                <a:spcPts val="0"/>
              </a:spcAft>
              <a:buNone/>
            </a:pPr>
            <a:endParaRPr sz="1800">
              <a:latin typeface="Calibri"/>
              <a:ea typeface="Calibri"/>
              <a:cs typeface="Calibri"/>
              <a:sym typeface="Calibri"/>
            </a:endParaRPr>
          </a:p>
          <a:p>
            <a:pPr marL="0" lvl="0" indent="0" algn="l" rtl="0">
              <a:lnSpc>
                <a:spcPct val="115000"/>
              </a:lnSpc>
              <a:spcBef>
                <a:spcPts val="0"/>
              </a:spcBef>
              <a:spcAft>
                <a:spcPts val="0"/>
              </a:spcAft>
              <a:buNone/>
            </a:pPr>
            <a:endParaRPr sz="1800"/>
          </a:p>
          <a:p>
            <a:pPr marL="0" lvl="0" indent="0" algn="l" rtl="0">
              <a:lnSpc>
                <a:spcPct val="115000"/>
              </a:lnSpc>
              <a:spcBef>
                <a:spcPts val="0"/>
              </a:spcBef>
              <a:spcAft>
                <a:spcPts val="0"/>
              </a:spcAft>
              <a:buNone/>
            </a:pP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0"/>
          <p:cNvSpPr txBox="1">
            <a:spLocks noGrp="1"/>
          </p:cNvSpPr>
          <p:nvPr>
            <p:ph type="title"/>
          </p:nvPr>
        </p:nvSpPr>
        <p:spPr>
          <a:xfrm>
            <a:off x="457200" y="265176"/>
            <a:ext cx="8229600" cy="649224"/>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1400"/>
              <a:buNone/>
            </a:pPr>
            <a:r>
              <a:rPr lang="en-US"/>
              <a:t>Project Shares and Git Version Control</a:t>
            </a:r>
            <a:endParaRPr/>
          </a:p>
        </p:txBody>
      </p:sp>
      <p:sp>
        <p:nvSpPr>
          <p:cNvPr id="95" name="Google Shape;95;p10"/>
          <p:cNvSpPr txBox="1">
            <a:spLocks noGrp="1"/>
          </p:cNvSpPr>
          <p:nvPr>
            <p:ph type="body" idx="1"/>
          </p:nvPr>
        </p:nvSpPr>
        <p:spPr>
          <a:xfrm>
            <a:off x="457199" y="1075663"/>
            <a:ext cx="8229600" cy="4706700"/>
          </a:xfrm>
          <a:prstGeom prst="rect">
            <a:avLst/>
          </a:prstGeom>
          <a:noFill/>
          <a:ln>
            <a:noFill/>
          </a:ln>
        </p:spPr>
        <p:txBody>
          <a:bodyPr spcFirstLastPara="1" wrap="square" lIns="0" tIns="0" rIns="0" bIns="0" anchor="t" anchorCtr="0">
            <a:noAutofit/>
          </a:bodyPr>
          <a:lstStyle/>
          <a:p>
            <a:pPr marL="457200" lvl="0" indent="-342900" algn="l" rtl="0">
              <a:lnSpc>
                <a:spcPct val="100000"/>
              </a:lnSpc>
              <a:spcBef>
                <a:spcPts val="900"/>
              </a:spcBef>
              <a:spcAft>
                <a:spcPts val="0"/>
              </a:spcAft>
              <a:buSzPts val="1800"/>
              <a:buChar char="●"/>
            </a:pPr>
            <a:r>
              <a:rPr lang="en-US" sz="1800"/>
              <a:t>Shared storage space designed for research projects where multiple people need access</a:t>
            </a:r>
            <a:br>
              <a:rPr lang="en-US" sz="1800"/>
            </a:br>
            <a:endParaRPr sz="1800"/>
          </a:p>
          <a:p>
            <a:pPr marL="457200" lvl="0" indent="-342900" algn="l" rtl="0">
              <a:lnSpc>
                <a:spcPct val="100000"/>
              </a:lnSpc>
              <a:spcBef>
                <a:spcPts val="0"/>
              </a:spcBef>
              <a:spcAft>
                <a:spcPts val="0"/>
              </a:spcAft>
              <a:buSzPts val="1800"/>
              <a:buChar char="●"/>
            </a:pPr>
            <a:r>
              <a:rPr lang="en-US" sz="1800"/>
              <a:t>Automatic backups (</a:t>
            </a:r>
            <a:r>
              <a:rPr lang="en-US" sz="1800">
                <a:latin typeface="Calibri"/>
                <a:ea typeface="Calibri"/>
                <a:cs typeface="Calibri"/>
                <a:sym typeface="Calibri"/>
              </a:rPr>
              <a:t>cd /project/&lt;project_name&gt;/.snapshot</a:t>
            </a:r>
            <a:r>
              <a:rPr lang="en-US" sz="1800"/>
              <a:t>)</a:t>
            </a:r>
            <a:br>
              <a:rPr lang="en-US" sz="1800"/>
            </a:br>
            <a:endParaRPr sz="1800"/>
          </a:p>
          <a:p>
            <a:pPr marL="457200" lvl="0" indent="-342900" algn="l" rtl="0">
              <a:lnSpc>
                <a:spcPct val="100000"/>
              </a:lnSpc>
              <a:spcBef>
                <a:spcPts val="0"/>
              </a:spcBef>
              <a:spcAft>
                <a:spcPts val="0"/>
              </a:spcAft>
              <a:buSzPts val="1800"/>
              <a:buChar char="●"/>
            </a:pPr>
            <a:r>
              <a:rPr lang="en-US" sz="1800"/>
              <a:t>Accessible from Windows, Mac and Linux using Booth credentials</a:t>
            </a:r>
            <a:br>
              <a:rPr lang="en-US" sz="1800"/>
            </a:br>
            <a:endParaRPr sz="1800"/>
          </a:p>
          <a:p>
            <a:pPr marL="457200" lvl="0" indent="-342900" algn="l" rtl="0">
              <a:lnSpc>
                <a:spcPct val="100000"/>
              </a:lnSpc>
              <a:spcBef>
                <a:spcPts val="0"/>
              </a:spcBef>
              <a:spcAft>
                <a:spcPts val="0"/>
              </a:spcAft>
              <a:buSzPts val="1800"/>
              <a:buChar char="●"/>
            </a:pPr>
            <a:r>
              <a:rPr lang="en-US" sz="1800"/>
              <a:t>Enterprise-grade network storage mounted on Mercury</a:t>
            </a:r>
            <a:endParaRPr sz="1800"/>
          </a:p>
          <a:p>
            <a:pPr marL="0" lvl="0" indent="0" algn="l" rtl="0">
              <a:lnSpc>
                <a:spcPct val="100000"/>
              </a:lnSpc>
              <a:spcBef>
                <a:spcPts val="0"/>
              </a:spcBef>
              <a:spcAft>
                <a:spcPts val="0"/>
              </a:spcAft>
              <a:buNone/>
            </a:pPr>
            <a:endParaRPr sz="1800"/>
          </a:p>
          <a:p>
            <a:pPr marL="457200" lvl="0" indent="0" algn="l" rtl="0">
              <a:lnSpc>
                <a:spcPct val="100000"/>
              </a:lnSpc>
              <a:spcBef>
                <a:spcPts val="0"/>
              </a:spcBef>
              <a:spcAft>
                <a:spcPts val="0"/>
              </a:spcAft>
              <a:buNone/>
            </a:pPr>
            <a:endParaRPr sz="1800"/>
          </a:p>
          <a:p>
            <a:pPr marL="457200" lvl="0" indent="-342900" algn="l" rtl="0">
              <a:lnSpc>
                <a:spcPct val="100000"/>
              </a:lnSpc>
              <a:spcBef>
                <a:spcPts val="0"/>
              </a:spcBef>
              <a:spcAft>
                <a:spcPts val="0"/>
              </a:spcAft>
              <a:buSzPts val="1800"/>
              <a:buChar char="●"/>
            </a:pPr>
            <a:r>
              <a:rPr lang="en-US" sz="1800"/>
              <a:t>Git repository available to share code among researchers and faculty (accessible via VPN)</a:t>
            </a:r>
            <a:endParaRPr sz="1800"/>
          </a:p>
          <a:p>
            <a:pPr marL="457200" lvl="0" indent="0" algn="l" rtl="0">
              <a:lnSpc>
                <a:spcPct val="100000"/>
              </a:lnSpc>
              <a:spcBef>
                <a:spcPts val="0"/>
              </a:spcBef>
              <a:spcAft>
                <a:spcPts val="0"/>
              </a:spcAft>
              <a:buNone/>
            </a:pPr>
            <a:r>
              <a:rPr lang="en-US" sz="1800" u="sng">
                <a:solidFill>
                  <a:schemeClr val="hlink"/>
                </a:solidFill>
                <a:hlinkClick r:id="rId3"/>
              </a:rPr>
              <a:t>https://git.chicagobooth.edu</a:t>
            </a:r>
            <a:endParaRPr sz="1800"/>
          </a:p>
          <a:p>
            <a:pPr marL="0" lvl="0" indent="0" algn="l" rtl="0">
              <a:lnSpc>
                <a:spcPct val="100000"/>
              </a:lnSpc>
              <a:spcBef>
                <a:spcPts val="0"/>
              </a:spcBef>
              <a:spcAft>
                <a:spcPts val="0"/>
              </a:spcAft>
              <a:buNone/>
            </a:pPr>
            <a:endParaRPr sz="1800"/>
          </a:p>
          <a:p>
            <a:pPr marL="0" lvl="0" indent="0" algn="l" rtl="0">
              <a:lnSpc>
                <a:spcPct val="100000"/>
              </a:lnSpc>
              <a:spcBef>
                <a:spcPts val="0"/>
              </a:spcBef>
              <a:spcAft>
                <a:spcPts val="0"/>
              </a:spcAft>
              <a:buNone/>
            </a:pPr>
            <a:endParaRPr sz="1800"/>
          </a:p>
          <a:p>
            <a:pPr marL="0" lvl="0" indent="0" algn="l" rtl="0">
              <a:lnSpc>
                <a:spcPct val="100000"/>
              </a:lnSpc>
              <a:spcBef>
                <a:spcPts val="0"/>
              </a:spcBef>
              <a:spcAft>
                <a:spcPts val="0"/>
              </a:spcAft>
              <a:buNone/>
            </a:pPr>
            <a:endParaRPr sz="1800"/>
          </a:p>
        </p:txBody>
      </p:sp>
    </p:spTree>
  </p:cSld>
  <p:clrMapOvr>
    <a:masterClrMapping/>
  </p:clrMapOvr>
</p:sld>
</file>

<file path=ppt/theme/theme1.xml><?xml version="1.0" encoding="utf-8"?>
<a:theme xmlns:a="http://schemas.openxmlformats.org/drawingml/2006/main" name="Blank">
  <a:themeElements>
    <a:clrScheme name="">
      <a:dk1>
        <a:srgbClr val="000000"/>
      </a:dk1>
      <a:lt1>
        <a:srgbClr val="FFFFFF"/>
      </a:lt1>
      <a:dk2>
        <a:srgbClr val="424087"/>
      </a:dk2>
      <a:lt2>
        <a:srgbClr val="969696"/>
      </a:lt2>
      <a:accent1>
        <a:srgbClr val="969696"/>
      </a:accent1>
      <a:accent2>
        <a:srgbClr val="666699"/>
      </a:accent2>
      <a:accent3>
        <a:srgbClr val="FFFFFF"/>
      </a:accent3>
      <a:accent4>
        <a:srgbClr val="000000"/>
      </a:accent4>
      <a:accent5>
        <a:srgbClr val="C9C9C9"/>
      </a:accent5>
      <a:accent6>
        <a:srgbClr val="5C5C8A"/>
      </a:accent6>
      <a:hlink>
        <a:srgbClr val="820009"/>
      </a:hlink>
      <a:folHlink>
        <a:srgbClr val="5F5F5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1994</Words>
  <Application>Microsoft Office PowerPoint</Application>
  <PresentationFormat>On-screen Show (4:3)</PresentationFormat>
  <Paragraphs>359</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Consolas</vt:lpstr>
      <vt:lpstr>Noto Sans Symbols</vt:lpstr>
      <vt:lpstr>Blank</vt:lpstr>
      <vt:lpstr>Booth IT  Research Computing Technology </vt:lpstr>
      <vt:lpstr>Compute Resources</vt:lpstr>
      <vt:lpstr>Resource Comparisons</vt:lpstr>
      <vt:lpstr>Mercury Computing Cluster - What is it?</vt:lpstr>
      <vt:lpstr>Mercury Cluster – Why use it?</vt:lpstr>
      <vt:lpstr>Mercury Usage Limits</vt:lpstr>
      <vt:lpstr>Mercury Cluster Documentation</vt:lpstr>
      <vt:lpstr>Booth Home Directories</vt:lpstr>
      <vt:lpstr>Project Shares and Git Version Control</vt:lpstr>
      <vt:lpstr>Lightweight Servers for Prototyping</vt:lpstr>
      <vt:lpstr>Mercury Cluster Architecture</vt:lpstr>
      <vt:lpstr>Mercury Hands-On Demonstration</vt:lpstr>
      <vt:lpstr>Mercury Hands-On Demonstration</vt:lpstr>
      <vt:lpstr> Mercury Hands-On Demonstration</vt:lpstr>
      <vt:lpstr>Mercury Hands-On Demonstration</vt:lpstr>
      <vt:lpstr>PowerPoint Presentation</vt:lpstr>
      <vt:lpstr>PowerPoint Presentation</vt:lpstr>
      <vt:lpstr>Mercury modules with GUI </vt:lpstr>
      <vt:lpstr> How to monitor your job</vt:lpstr>
      <vt:lpstr>Why did my job fail? </vt:lpstr>
      <vt:lpstr> Out of memory (oom) errors</vt:lpstr>
      <vt:lpstr>Research Computing Center (RCC)</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Booth IT  Research Computing Technology </dc:title>
  <dc:creator>Pauliks, Ray</dc:creator>
  <cp:lastModifiedBy>Ratnasamy, Fritz</cp:lastModifiedBy>
  <cp:revision>1</cp:revision>
  <dcterms:modified xsi:type="dcterms:W3CDTF">2021-09-24T04:43:46Z</dcterms:modified>
</cp:coreProperties>
</file>