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6858000" cx="9144000"/>
  <p:notesSz cx="6858000" cy="9144000"/>
  <p:embeddedFontLs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DC15B9-E859-4676-9F13-86C2BBD2BBEB}">
  <a:tblStyle styleId="{08DC15B9-E859-4676-9F13-86C2BBD2BBE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C1E3651-0A11-442D-B9C2-ECCAC8005C3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3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RobotoMono-bold.fntdata"/><Relationship Id="rId16" Type="http://schemas.openxmlformats.org/officeDocument/2006/relationships/slide" Target="slides/slide9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013c5027f_4_24:notes"/>
          <p:cNvSpPr txBox="1"/>
          <p:nvPr>
            <p:ph idx="1" type="body"/>
          </p:nvPr>
        </p:nvSpPr>
        <p:spPr>
          <a:xfrm>
            <a:off x="685800" y="4343713"/>
            <a:ext cx="5486400" cy="4113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76" name="Google Shape;76;g38013c5027f_4_24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013c5027f_4_85:notes"/>
          <p:cNvSpPr txBox="1"/>
          <p:nvPr>
            <p:ph idx="1" type="body"/>
          </p:nvPr>
        </p:nvSpPr>
        <p:spPr>
          <a:xfrm>
            <a:off x="685800" y="4343713"/>
            <a:ext cx="5486400" cy="4113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36" name="Google Shape;136;g38013c5027f_4_85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013c5027f_4_90:notes"/>
          <p:cNvSpPr txBox="1"/>
          <p:nvPr>
            <p:ph idx="1" type="body"/>
          </p:nvPr>
        </p:nvSpPr>
        <p:spPr>
          <a:xfrm>
            <a:off x="685800" y="4343713"/>
            <a:ext cx="5486400" cy="4113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42" name="Google Shape;142;g38013c5027f_4_90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013c5027f_4_95:notes"/>
          <p:cNvSpPr txBox="1"/>
          <p:nvPr>
            <p:ph idx="1" type="body"/>
          </p:nvPr>
        </p:nvSpPr>
        <p:spPr>
          <a:xfrm>
            <a:off x="685800" y="4343713"/>
            <a:ext cx="5486400" cy="4113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48" name="Google Shape;148;g38013c5027f_4_95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013c5027f_4_100:notes"/>
          <p:cNvSpPr txBox="1"/>
          <p:nvPr>
            <p:ph idx="1" type="body"/>
          </p:nvPr>
        </p:nvSpPr>
        <p:spPr>
          <a:xfrm>
            <a:off x="685800" y="4343713"/>
            <a:ext cx="5486400" cy="4113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54" name="Google Shape;154;g38013c5027f_4_100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013c5027f_4_119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8013c5027f_4_119:notes"/>
          <p:cNvSpPr txBox="1"/>
          <p:nvPr>
            <p:ph idx="1" type="body"/>
          </p:nvPr>
        </p:nvSpPr>
        <p:spPr>
          <a:xfrm>
            <a:off x="685800" y="4343713"/>
            <a:ext cx="5486498" cy="411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75" name="Google Shape;175;g38013c5027f_4_119:notes"/>
          <p:cNvSpPr txBox="1"/>
          <p:nvPr>
            <p:ph idx="12" type="sldNum"/>
          </p:nvPr>
        </p:nvSpPr>
        <p:spPr>
          <a:xfrm>
            <a:off x="3884122" y="8685862"/>
            <a:ext cx="2972258" cy="456525"/>
          </a:xfrm>
          <a:prstGeom prst="rect">
            <a:avLst/>
          </a:prstGeom>
          <a:noFill/>
          <a:ln>
            <a:noFill/>
          </a:ln>
        </p:spPr>
        <p:txBody>
          <a:bodyPr anchorCtr="0" anchor="b" bIns="44925" lIns="89850" spcFirstLastPara="1" rIns="89850" wrap="square" tIns="44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013c5027f_4_126:notes"/>
          <p:cNvSpPr txBox="1"/>
          <p:nvPr>
            <p:ph idx="1" type="body"/>
          </p:nvPr>
        </p:nvSpPr>
        <p:spPr>
          <a:xfrm>
            <a:off x="685800" y="4343713"/>
            <a:ext cx="5486498" cy="411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82" name="Google Shape;182;g38013c5027f_4_126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0de082a76_1_0:notes"/>
          <p:cNvSpPr txBox="1"/>
          <p:nvPr>
            <p:ph idx="1" type="body"/>
          </p:nvPr>
        </p:nvSpPr>
        <p:spPr>
          <a:xfrm>
            <a:off x="685800" y="4343713"/>
            <a:ext cx="5486400" cy="4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88" name="Google Shape;188;g380de082a76_1_0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8013c5027f_4_131:notes"/>
          <p:cNvSpPr txBox="1"/>
          <p:nvPr>
            <p:ph idx="1" type="body"/>
          </p:nvPr>
        </p:nvSpPr>
        <p:spPr>
          <a:xfrm>
            <a:off x="685800" y="4343713"/>
            <a:ext cx="5486498" cy="411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94" name="Google Shape;194;g38013c5027f_4_131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013c5027f_4_137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38013c5027f_4_137:notes"/>
          <p:cNvSpPr txBox="1"/>
          <p:nvPr>
            <p:ph idx="1" type="body"/>
          </p:nvPr>
        </p:nvSpPr>
        <p:spPr>
          <a:xfrm>
            <a:off x="685800" y="4343713"/>
            <a:ext cx="5486498" cy="411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02" name="Google Shape;202;g38013c5027f_4_137:notes"/>
          <p:cNvSpPr txBox="1"/>
          <p:nvPr>
            <p:ph idx="12" type="sldNum"/>
          </p:nvPr>
        </p:nvSpPr>
        <p:spPr>
          <a:xfrm>
            <a:off x="3884122" y="8685862"/>
            <a:ext cx="2972258" cy="456525"/>
          </a:xfrm>
          <a:prstGeom prst="rect">
            <a:avLst/>
          </a:prstGeom>
          <a:noFill/>
          <a:ln>
            <a:noFill/>
          </a:ln>
        </p:spPr>
        <p:txBody>
          <a:bodyPr anchorCtr="0" anchor="b" bIns="44925" lIns="89850" spcFirstLastPara="1" rIns="89850" wrap="square" tIns="44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8013c5027f_4_143:notes"/>
          <p:cNvSpPr txBox="1"/>
          <p:nvPr>
            <p:ph idx="1" type="body"/>
          </p:nvPr>
        </p:nvSpPr>
        <p:spPr>
          <a:xfrm>
            <a:off x="685800" y="4343713"/>
            <a:ext cx="5486498" cy="411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08" name="Google Shape;208;g38013c5027f_4_143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013c5027f_4_32:notes"/>
          <p:cNvSpPr txBox="1"/>
          <p:nvPr>
            <p:ph idx="1" type="body"/>
          </p:nvPr>
        </p:nvSpPr>
        <p:spPr>
          <a:xfrm>
            <a:off x="685800" y="4343713"/>
            <a:ext cx="5486400" cy="4113862"/>
          </a:xfrm>
          <a:prstGeom prst="rect">
            <a:avLst/>
          </a:prstGeom>
        </p:spPr>
        <p:txBody>
          <a:bodyPr anchorCtr="0" anchor="t" bIns="89850" lIns="89850" spcFirstLastPara="1" rIns="89850" wrap="square" tIns="8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38013c5027f_4_32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8013c5027f_4_148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8013c5027f_4_148:notes"/>
          <p:cNvSpPr txBox="1"/>
          <p:nvPr>
            <p:ph idx="1" type="body"/>
          </p:nvPr>
        </p:nvSpPr>
        <p:spPr>
          <a:xfrm>
            <a:off x="685800" y="4343713"/>
            <a:ext cx="5486498" cy="411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15" name="Google Shape;215;g38013c5027f_4_148:notes"/>
          <p:cNvSpPr txBox="1"/>
          <p:nvPr>
            <p:ph idx="12" type="sldNum"/>
          </p:nvPr>
        </p:nvSpPr>
        <p:spPr>
          <a:xfrm>
            <a:off x="3884122" y="8685862"/>
            <a:ext cx="2972258" cy="456525"/>
          </a:xfrm>
          <a:prstGeom prst="rect">
            <a:avLst/>
          </a:prstGeom>
          <a:noFill/>
          <a:ln>
            <a:noFill/>
          </a:ln>
        </p:spPr>
        <p:txBody>
          <a:bodyPr anchorCtr="0" anchor="b" bIns="44925" lIns="89850" spcFirstLastPara="1" rIns="89850" wrap="square" tIns="44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8013c5027f_4_154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8013c5027f_4_154:notes"/>
          <p:cNvSpPr txBox="1"/>
          <p:nvPr>
            <p:ph idx="1" type="body"/>
          </p:nvPr>
        </p:nvSpPr>
        <p:spPr>
          <a:xfrm>
            <a:off x="685800" y="4343713"/>
            <a:ext cx="5486498" cy="411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22" name="Google Shape;222;g38013c5027f_4_154:notes"/>
          <p:cNvSpPr txBox="1"/>
          <p:nvPr>
            <p:ph idx="12" type="sldNum"/>
          </p:nvPr>
        </p:nvSpPr>
        <p:spPr>
          <a:xfrm>
            <a:off x="3884122" y="8685862"/>
            <a:ext cx="2972258" cy="456525"/>
          </a:xfrm>
          <a:prstGeom prst="rect">
            <a:avLst/>
          </a:prstGeom>
          <a:noFill/>
          <a:ln>
            <a:noFill/>
          </a:ln>
        </p:spPr>
        <p:txBody>
          <a:bodyPr anchorCtr="0" anchor="b" bIns="44925" lIns="89850" spcFirstLastPara="1" rIns="89850" wrap="square" tIns="44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8013c5027f_4_164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38013c5027f_4_164:notes"/>
          <p:cNvSpPr txBox="1"/>
          <p:nvPr>
            <p:ph idx="1" type="body"/>
          </p:nvPr>
        </p:nvSpPr>
        <p:spPr>
          <a:xfrm>
            <a:off x="685800" y="4343713"/>
            <a:ext cx="5486498" cy="411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33" name="Google Shape;233;g38013c5027f_4_164:notes"/>
          <p:cNvSpPr txBox="1"/>
          <p:nvPr>
            <p:ph idx="12" type="sldNum"/>
          </p:nvPr>
        </p:nvSpPr>
        <p:spPr>
          <a:xfrm>
            <a:off x="3884122" y="8685862"/>
            <a:ext cx="2972258" cy="456525"/>
          </a:xfrm>
          <a:prstGeom prst="rect">
            <a:avLst/>
          </a:prstGeom>
          <a:noFill/>
          <a:ln>
            <a:noFill/>
          </a:ln>
        </p:spPr>
        <p:txBody>
          <a:bodyPr anchorCtr="0" anchor="b" bIns="44925" lIns="89850" spcFirstLastPara="1" rIns="89850" wrap="square" tIns="44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8013c5027f_4_170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38013c5027f_4_170:notes"/>
          <p:cNvSpPr txBox="1"/>
          <p:nvPr>
            <p:ph idx="1" type="body"/>
          </p:nvPr>
        </p:nvSpPr>
        <p:spPr>
          <a:xfrm>
            <a:off x="685800" y="4343713"/>
            <a:ext cx="5486498" cy="411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40" name="Google Shape;240;g38013c5027f_4_170:notes"/>
          <p:cNvSpPr txBox="1"/>
          <p:nvPr>
            <p:ph idx="12" type="sldNum"/>
          </p:nvPr>
        </p:nvSpPr>
        <p:spPr>
          <a:xfrm>
            <a:off x="3884122" y="8685862"/>
            <a:ext cx="2972258" cy="456525"/>
          </a:xfrm>
          <a:prstGeom prst="rect">
            <a:avLst/>
          </a:prstGeom>
          <a:noFill/>
          <a:ln>
            <a:noFill/>
          </a:ln>
        </p:spPr>
        <p:txBody>
          <a:bodyPr anchorCtr="0" anchor="b" bIns="44925" lIns="89850" spcFirstLastPara="1" rIns="89850" wrap="square" tIns="44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8013c5027f_4_176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38013c5027f_4_176:notes"/>
          <p:cNvSpPr txBox="1"/>
          <p:nvPr>
            <p:ph idx="1" type="body"/>
          </p:nvPr>
        </p:nvSpPr>
        <p:spPr>
          <a:xfrm>
            <a:off x="685800" y="4343713"/>
            <a:ext cx="5486498" cy="411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47" name="Google Shape;247;g38013c5027f_4_176:notes"/>
          <p:cNvSpPr txBox="1"/>
          <p:nvPr>
            <p:ph idx="12" type="sldNum"/>
          </p:nvPr>
        </p:nvSpPr>
        <p:spPr>
          <a:xfrm>
            <a:off x="3884122" y="8685862"/>
            <a:ext cx="2972258" cy="456525"/>
          </a:xfrm>
          <a:prstGeom prst="rect">
            <a:avLst/>
          </a:prstGeom>
          <a:noFill/>
          <a:ln>
            <a:noFill/>
          </a:ln>
        </p:spPr>
        <p:txBody>
          <a:bodyPr anchorCtr="0" anchor="b" bIns="44925" lIns="89850" spcFirstLastPara="1" rIns="89850" wrap="square" tIns="44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8013c5027f_4_184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38013c5027f_4_184:notes"/>
          <p:cNvSpPr txBox="1"/>
          <p:nvPr>
            <p:ph idx="1" type="body"/>
          </p:nvPr>
        </p:nvSpPr>
        <p:spPr>
          <a:xfrm>
            <a:off x="685800" y="4343713"/>
            <a:ext cx="5486498" cy="411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56" name="Google Shape;256;g38013c5027f_4_184:notes"/>
          <p:cNvSpPr txBox="1"/>
          <p:nvPr>
            <p:ph idx="12" type="sldNum"/>
          </p:nvPr>
        </p:nvSpPr>
        <p:spPr>
          <a:xfrm>
            <a:off x="3884122" y="8685862"/>
            <a:ext cx="2972258" cy="456525"/>
          </a:xfrm>
          <a:prstGeom prst="rect">
            <a:avLst/>
          </a:prstGeom>
          <a:noFill/>
          <a:ln>
            <a:noFill/>
          </a:ln>
        </p:spPr>
        <p:txBody>
          <a:bodyPr anchorCtr="0" anchor="b" bIns="44925" lIns="89850" spcFirstLastPara="1" rIns="89850" wrap="square" tIns="44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8013c5027f_4_190:notes"/>
          <p:cNvSpPr/>
          <p:nvPr>
            <p:ph idx="2" type="sldImg"/>
          </p:nvPr>
        </p:nvSpPr>
        <p:spPr>
          <a:xfrm>
            <a:off x="1122218" y="675480"/>
            <a:ext cx="4488900" cy="337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38013c5027f_4_190:notes"/>
          <p:cNvSpPr txBox="1"/>
          <p:nvPr>
            <p:ph idx="1" type="body"/>
          </p:nvPr>
        </p:nvSpPr>
        <p:spPr>
          <a:xfrm>
            <a:off x="673331" y="4278349"/>
            <a:ext cx="5386647" cy="4051995"/>
          </a:xfrm>
          <a:prstGeom prst="rect">
            <a:avLst/>
          </a:prstGeom>
          <a:noFill/>
          <a:ln>
            <a:noFill/>
          </a:ln>
        </p:spPr>
        <p:txBody>
          <a:bodyPr anchorCtr="0" anchor="t" bIns="44150" lIns="88300" spcFirstLastPara="1" rIns="88300" wrap="square" tIns="44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63" name="Google Shape;263;g38013c5027f_4_190:notes"/>
          <p:cNvSpPr txBox="1"/>
          <p:nvPr>
            <p:ph idx="12" type="sldNum"/>
          </p:nvPr>
        </p:nvSpPr>
        <p:spPr>
          <a:xfrm>
            <a:off x="3813502" y="8555158"/>
            <a:ext cx="2918356" cy="449729"/>
          </a:xfrm>
          <a:prstGeom prst="rect">
            <a:avLst/>
          </a:prstGeom>
          <a:noFill/>
          <a:ln>
            <a:noFill/>
          </a:ln>
        </p:spPr>
        <p:txBody>
          <a:bodyPr anchorCtr="0" anchor="b" bIns="44150" lIns="88300" spcFirstLastPara="1" rIns="88300" wrap="square" tIns="441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8013c5027f_4_196:notes"/>
          <p:cNvSpPr txBox="1"/>
          <p:nvPr>
            <p:ph idx="1" type="body"/>
          </p:nvPr>
        </p:nvSpPr>
        <p:spPr>
          <a:xfrm>
            <a:off x="685800" y="4343713"/>
            <a:ext cx="5486400" cy="4113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69" name="Google Shape;269;g38013c5027f_4_196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8013c5027f_4_201:notes"/>
          <p:cNvSpPr txBox="1"/>
          <p:nvPr>
            <p:ph idx="1" type="body"/>
          </p:nvPr>
        </p:nvSpPr>
        <p:spPr>
          <a:xfrm>
            <a:off x="685800" y="4343713"/>
            <a:ext cx="5486400" cy="4113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75" name="Google Shape;275;g38013c5027f_4_201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8013c5027f_4_205:notes"/>
          <p:cNvSpPr txBox="1"/>
          <p:nvPr>
            <p:ph idx="1" type="body"/>
          </p:nvPr>
        </p:nvSpPr>
        <p:spPr>
          <a:xfrm>
            <a:off x="685800" y="4343713"/>
            <a:ext cx="5486400" cy="4113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80" name="Google Shape;280;g38013c5027f_4_205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013c5027f_4_37:notes"/>
          <p:cNvSpPr txBox="1"/>
          <p:nvPr>
            <p:ph idx="1" type="body"/>
          </p:nvPr>
        </p:nvSpPr>
        <p:spPr>
          <a:xfrm>
            <a:off x="685800" y="4343713"/>
            <a:ext cx="5486400" cy="4113862"/>
          </a:xfrm>
          <a:prstGeom prst="rect">
            <a:avLst/>
          </a:prstGeom>
        </p:spPr>
        <p:txBody>
          <a:bodyPr anchorCtr="0" anchor="t" bIns="89850" lIns="89850" spcFirstLastPara="1" rIns="89850" wrap="square" tIns="8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8013c5027f_4_37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8013c5027f_4_61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38013c5027f_4_61:notes"/>
          <p:cNvSpPr txBox="1"/>
          <p:nvPr>
            <p:ph idx="1" type="body"/>
          </p:nvPr>
        </p:nvSpPr>
        <p:spPr>
          <a:xfrm>
            <a:off x="685800" y="4343713"/>
            <a:ext cx="5486498" cy="411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400"/>
          </a:p>
        </p:txBody>
      </p:sp>
      <p:sp>
        <p:nvSpPr>
          <p:cNvPr id="286" name="Google Shape;286;g38013c5027f_4_61:notes"/>
          <p:cNvSpPr txBox="1"/>
          <p:nvPr>
            <p:ph idx="12" type="sldNum"/>
          </p:nvPr>
        </p:nvSpPr>
        <p:spPr>
          <a:xfrm>
            <a:off x="3884122" y="8685862"/>
            <a:ext cx="2972258" cy="456525"/>
          </a:xfrm>
          <a:prstGeom prst="rect">
            <a:avLst/>
          </a:prstGeom>
          <a:noFill/>
          <a:ln>
            <a:noFill/>
          </a:ln>
        </p:spPr>
        <p:txBody>
          <a:bodyPr anchorCtr="0" anchor="b" bIns="44925" lIns="89850" spcFirstLastPara="1" rIns="89850" wrap="square" tIns="44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013c5027f_4_43:notes"/>
          <p:cNvSpPr txBox="1"/>
          <p:nvPr>
            <p:ph idx="1" type="body"/>
          </p:nvPr>
        </p:nvSpPr>
        <p:spPr>
          <a:xfrm>
            <a:off x="685800" y="4343713"/>
            <a:ext cx="5486498" cy="411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95" name="Google Shape;95;g38013c5027f_4_43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013c5027f_4_49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38013c5027f_4_49:notes"/>
          <p:cNvSpPr txBox="1"/>
          <p:nvPr>
            <p:ph idx="1" type="body"/>
          </p:nvPr>
        </p:nvSpPr>
        <p:spPr>
          <a:xfrm>
            <a:off x="685800" y="4343713"/>
            <a:ext cx="5486498" cy="411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i="1" lang="en" sz="1200"/>
              <a:t>Uses a weighted “fair share” queuing system, with job limits, access is distributed evenly across the system.</a:t>
            </a:r>
            <a:endParaRPr sz="1400"/>
          </a:p>
        </p:txBody>
      </p:sp>
      <p:sp>
        <p:nvSpPr>
          <p:cNvPr id="102" name="Google Shape;102;g38013c5027f_4_49:notes"/>
          <p:cNvSpPr txBox="1"/>
          <p:nvPr>
            <p:ph idx="12" type="sldNum"/>
          </p:nvPr>
        </p:nvSpPr>
        <p:spPr>
          <a:xfrm>
            <a:off x="3884122" y="8685862"/>
            <a:ext cx="2972258" cy="456525"/>
          </a:xfrm>
          <a:prstGeom prst="rect">
            <a:avLst/>
          </a:prstGeom>
          <a:noFill/>
          <a:ln>
            <a:noFill/>
          </a:ln>
        </p:spPr>
        <p:txBody>
          <a:bodyPr anchorCtr="0" anchor="b" bIns="44925" lIns="89850" spcFirstLastPara="1" rIns="89850" wrap="square" tIns="44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013c5027f_4_55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8013c5027f_4_55:notes"/>
          <p:cNvSpPr txBox="1"/>
          <p:nvPr>
            <p:ph idx="1" type="body"/>
          </p:nvPr>
        </p:nvSpPr>
        <p:spPr>
          <a:xfrm>
            <a:off x="685800" y="4343713"/>
            <a:ext cx="5486498" cy="411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i="1" lang="en" sz="1200"/>
              <a:t>Uses a weighted “fair share” queuing system, with job limits, access is distributed evenly across the system.</a:t>
            </a:r>
            <a:endParaRPr sz="1400"/>
          </a:p>
        </p:txBody>
      </p:sp>
      <p:sp>
        <p:nvSpPr>
          <p:cNvPr id="109" name="Google Shape;109;g38013c5027f_4_55:notes"/>
          <p:cNvSpPr txBox="1"/>
          <p:nvPr>
            <p:ph idx="12" type="sldNum"/>
          </p:nvPr>
        </p:nvSpPr>
        <p:spPr>
          <a:xfrm>
            <a:off x="3884122" y="8685862"/>
            <a:ext cx="2972258" cy="456525"/>
          </a:xfrm>
          <a:prstGeom prst="rect">
            <a:avLst/>
          </a:prstGeom>
          <a:noFill/>
          <a:ln>
            <a:noFill/>
          </a:ln>
        </p:spPr>
        <p:txBody>
          <a:bodyPr anchorCtr="0" anchor="b" bIns="44925" lIns="89850" spcFirstLastPara="1" rIns="89850" wrap="square" tIns="44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013c5027f_4_67:notes"/>
          <p:cNvSpPr txBox="1"/>
          <p:nvPr>
            <p:ph idx="1" type="body"/>
          </p:nvPr>
        </p:nvSpPr>
        <p:spPr>
          <a:xfrm>
            <a:off x="685800" y="4343713"/>
            <a:ext cx="5486498" cy="4113751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These should not be a separate slide. We can just mention them as we discuss Mercury</a:t>
            </a:r>
            <a:endParaRPr sz="1400"/>
          </a:p>
        </p:txBody>
      </p:sp>
      <p:sp>
        <p:nvSpPr>
          <p:cNvPr id="115" name="Google Shape;115;g38013c5027f_4_67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013c5027f_4_73:notes"/>
          <p:cNvSpPr txBox="1"/>
          <p:nvPr>
            <p:ph idx="1" type="body"/>
          </p:nvPr>
        </p:nvSpPr>
        <p:spPr>
          <a:xfrm>
            <a:off x="685800" y="4343713"/>
            <a:ext cx="5486400" cy="4113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925" lIns="89850" spcFirstLastPara="1" rIns="89850" wrap="square" tIns="4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22" name="Google Shape;122;g38013c5027f_4_73:notes"/>
          <p:cNvSpPr/>
          <p:nvPr>
            <p:ph idx="2" type="sldImg"/>
          </p:nvPr>
        </p:nvSpPr>
        <p:spPr>
          <a:xfrm>
            <a:off x="1150274" y="686426"/>
            <a:ext cx="4557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013c5027f_4_78:notes"/>
          <p:cNvSpPr/>
          <p:nvPr>
            <p:ph idx="2" type="sldImg"/>
          </p:nvPr>
        </p:nvSpPr>
        <p:spPr>
          <a:xfrm>
            <a:off x="1122218" y="675480"/>
            <a:ext cx="4488900" cy="337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8013c5027f_4_78:notes"/>
          <p:cNvSpPr txBox="1"/>
          <p:nvPr>
            <p:ph idx="1" type="body"/>
          </p:nvPr>
        </p:nvSpPr>
        <p:spPr>
          <a:xfrm>
            <a:off x="673331" y="4278349"/>
            <a:ext cx="5386743" cy="4051848"/>
          </a:xfrm>
          <a:prstGeom prst="rect">
            <a:avLst/>
          </a:prstGeom>
          <a:noFill/>
          <a:ln>
            <a:noFill/>
          </a:ln>
        </p:spPr>
        <p:txBody>
          <a:bodyPr anchorCtr="0" anchor="t" bIns="44150" lIns="88300" spcFirstLastPara="1" rIns="88300" wrap="square" tIns="44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29" name="Google Shape;129;g38013c5027f_4_78:notes"/>
          <p:cNvSpPr txBox="1"/>
          <p:nvPr>
            <p:ph idx="12" type="sldNum"/>
          </p:nvPr>
        </p:nvSpPr>
        <p:spPr>
          <a:xfrm>
            <a:off x="3813502" y="8555158"/>
            <a:ext cx="2918217" cy="449655"/>
          </a:xfrm>
          <a:prstGeom prst="rect">
            <a:avLst/>
          </a:prstGeom>
          <a:noFill/>
          <a:ln>
            <a:noFill/>
          </a:ln>
        </p:spPr>
        <p:txBody>
          <a:bodyPr anchorCtr="0" anchor="b" bIns="44150" lIns="88300" spcFirstLastPara="1" rIns="88300" wrap="square" tIns="441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Whitney\Documents\CHICAGO GSB\PPT-Large-Logo-with-Tag-Pos.png"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232275"/>
            <a:ext cx="61722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type="ctrTitle"/>
          </p:nvPr>
        </p:nvSpPr>
        <p:spPr>
          <a:xfrm>
            <a:off x="457200" y="1163321"/>
            <a:ext cx="82296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457200" y="2406015"/>
            <a:ext cx="6400800" cy="11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5"/>
          <p:cNvCxnSpPr/>
          <p:nvPr/>
        </p:nvCxnSpPr>
        <p:spPr>
          <a:xfrm>
            <a:off x="0" y="5943600"/>
            <a:ext cx="9144000" cy="1500"/>
          </a:xfrm>
          <a:prstGeom prst="straightConnector1">
            <a:avLst/>
          </a:prstGeom>
          <a:noFill/>
          <a:ln cap="flat" cmpd="sng" w="9525">
            <a:solidFill>
              <a:srgbClr val="6E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PT-Large-Logo-with-Tag-Pos.png" id="59" name="Google Shape;5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91263" y="6070600"/>
            <a:ext cx="1796653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57199" y="1066800"/>
            <a:ext cx="8229600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2600"/>
            </a:lvl1pPr>
            <a:lvl2pPr indent="-393700" lvl="1" marL="91440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Noto Sans Symbols"/>
              <a:buChar char="▪"/>
              <a:defRPr sz="2600"/>
            </a:lvl2pPr>
            <a:lvl3pPr indent="-393700" lvl="2" marL="137160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Noto Sans Symbols"/>
              <a:buChar char="▪"/>
              <a:defRPr sz="2600"/>
            </a:lvl3pPr>
            <a:lvl4pPr indent="-393700" lvl="3" marL="182880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Noto Sans Symbols"/>
              <a:buChar char="▪"/>
              <a:defRPr sz="2600"/>
            </a:lvl4pPr>
            <a:lvl5pPr indent="-393700" lvl="4" marL="228600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600"/>
              <a:buFont typeface="Noto Sans Symbols"/>
              <a:buChar char="▪"/>
              <a:defRPr sz="2600"/>
            </a:lvl5pPr>
            <a:lvl6pPr indent="-228600" lvl="5" marL="2743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/>
        </p:nvSpPr>
        <p:spPr>
          <a:xfrm>
            <a:off x="549442" y="6216134"/>
            <a:ext cx="46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itle Slide">
  <p:cSld name="19_Title 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ipes-graphic_fade_thinner.png" id="64" name="Google Shape;6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0" cy="2481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Slide">
  <p:cSld name="10_Title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7"/>
          <p:cNvCxnSpPr/>
          <p:nvPr/>
        </p:nvCxnSpPr>
        <p:spPr>
          <a:xfrm>
            <a:off x="0" y="5943600"/>
            <a:ext cx="9144000" cy="1500"/>
          </a:xfrm>
          <a:prstGeom prst="straightConnector1">
            <a:avLst/>
          </a:prstGeom>
          <a:noFill/>
          <a:ln cap="flat" cmpd="sng" w="9525">
            <a:solidFill>
              <a:srgbClr val="6E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PT-Large-Logo-with-Tag-Pos.png" id="67" name="Google Shape;6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91263" y="6070600"/>
            <a:ext cx="1796653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 txBox="1"/>
          <p:nvPr>
            <p:ph type="ctrTitle"/>
          </p:nvPr>
        </p:nvSpPr>
        <p:spPr>
          <a:xfrm>
            <a:off x="457200" y="1002652"/>
            <a:ext cx="82296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Slide">
  <p:cSld name="13_Title Sl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8"/>
          <p:cNvCxnSpPr/>
          <p:nvPr/>
        </p:nvCxnSpPr>
        <p:spPr>
          <a:xfrm>
            <a:off x="0" y="5943600"/>
            <a:ext cx="9144000" cy="1500"/>
          </a:xfrm>
          <a:prstGeom prst="straightConnector1">
            <a:avLst/>
          </a:prstGeom>
          <a:noFill/>
          <a:ln cap="flat" cmpd="sng" w="9525">
            <a:solidFill>
              <a:srgbClr val="6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8"/>
          <p:cNvSpPr txBox="1"/>
          <p:nvPr>
            <p:ph type="ctrTitle"/>
          </p:nvPr>
        </p:nvSpPr>
        <p:spPr>
          <a:xfrm>
            <a:off x="457200" y="2313432"/>
            <a:ext cx="82296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rgbClr val="6E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PPT-Large-Logo-with-Tag-Pos.png" id="72" name="Google Shape;7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91263" y="6070600"/>
            <a:ext cx="1796653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914400" y="190500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81000" y="9144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.chicagobooth.edu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.chicagobooth.edu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rsupport@chicagobooth.edu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hpc-docs.chicagobooth.edu/connecting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hpc-docs.chicagobooth.edu/faq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hpc-docs.chicagobooth.edu/faq.html" TargetMode="External"/><Relationship Id="rId4" Type="http://schemas.openxmlformats.org/officeDocument/2006/relationships/hyperlink" Target="https://stackoverflow.com/help/minimal-reproducible-exampl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slurm.schedmd.com/" TargetMode="External"/><Relationship Id="rId4" Type="http://schemas.openxmlformats.org/officeDocument/2006/relationships/hyperlink" Target="https://intranet.chicagobooth.edu/secure/staff/booth-it/research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vpn.chicagobooth.edu" TargetMode="External"/><Relationship Id="rId4" Type="http://schemas.openxmlformats.org/officeDocument/2006/relationships/hyperlink" Target="https://hpc-docs.chicagobooth.edu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jupyter.chicagobooth.edu" TargetMode="External"/><Relationship Id="rId4" Type="http://schemas.openxmlformats.org/officeDocument/2006/relationships/hyperlink" Target="https://rstudio-research.chicagobooth.edu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ctrTitle"/>
          </p:nvPr>
        </p:nvSpPr>
        <p:spPr>
          <a:xfrm>
            <a:off x="0" y="1391969"/>
            <a:ext cx="90339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  CLUSTER COMPUTING AT BOOTH</a:t>
            </a:r>
            <a:br>
              <a:rPr lang="en"/>
            </a:br>
            <a:endParaRPr/>
          </a:p>
        </p:txBody>
      </p:sp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215050" y="2234001"/>
            <a:ext cx="37476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"/>
              <a:t>  </a:t>
            </a:r>
            <a:r>
              <a:rPr lang="en" sz="1800"/>
              <a:t>Date: September 19th, 2025</a:t>
            </a:r>
            <a:endParaRPr sz="1800"/>
          </a:p>
        </p:txBody>
      </p:sp>
      <p:sp>
        <p:nvSpPr>
          <p:cNvPr id="80" name="Google Shape;80;p20"/>
          <p:cNvSpPr txBox="1"/>
          <p:nvPr/>
        </p:nvSpPr>
        <p:spPr>
          <a:xfrm>
            <a:off x="5106738" y="3083722"/>
            <a:ext cx="39273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Storage: Booth Home Directories</a:t>
            </a:r>
            <a:endParaRPr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457199" y="1066800"/>
            <a:ext cx="8229600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Booth researchers are provisioned home directories based on affiliation: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14 GB for Staff (including RPs) and Faculty Collaborators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Size can not be increased (use PI project share instead)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Keep an eye on your home directory space. If you submit a job from your home directory filled up, it will not run!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Your Booth home directory is: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Secured so that ONLY you can access it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Auto-mounted to any Booth Linux resource you access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Automatically backed up (30 days of daily snapshots)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Storage: Project Shares</a:t>
            </a:r>
            <a:endParaRPr/>
          </a:p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457199" y="1075663"/>
            <a:ext cx="8229600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Shared storage space (at least 1 TB) designed for research projects where multiple people need access. Needs PI or Booth center approval</a:t>
            </a: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Automatic backups (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cd /project/&lt;project_name&gt;/.snapshot</a:t>
            </a:r>
            <a:r>
              <a:rPr lang="en" sz="1800"/>
              <a:t>)</a:t>
            </a: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Accessible from Windows, Mac and Linux using Booth credentials</a:t>
            </a: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Enterprise-grade network storage mounted on Mercury, Pythia, Vulcan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 repository available to share code among researchers and faculty (accessible via VPN). Git repo should not have any dataset.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https://git.chicagobooth.edu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Storage: Git Version Control</a:t>
            </a:r>
            <a:endParaRPr/>
          </a:p>
        </p:txBody>
      </p:sp>
      <p:sp>
        <p:nvSpPr>
          <p:cNvPr id="151" name="Google Shape;151;p31"/>
          <p:cNvSpPr txBox="1"/>
          <p:nvPr>
            <p:ph idx="1" type="body"/>
          </p:nvPr>
        </p:nvSpPr>
        <p:spPr>
          <a:xfrm>
            <a:off x="457199" y="1075663"/>
            <a:ext cx="8229600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Git repository available to share code among researchers and faculty (accessible via VPN). Git repo should not have any dataset.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https://git.chicagobooth.edu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388150" y="77701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HPC Cluster Architecture (Using Mercury)</a:t>
            </a:r>
            <a:endParaRPr/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388150" y="726900"/>
            <a:ext cx="8229600" cy="51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Front end (login) nodes mfe01 or mfe02 accessible when login to Mercury:</a:t>
            </a:r>
            <a:br>
              <a:rPr lang="en" sz="1800"/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ssh &lt;boothID&gt;@mercury.chicagobooth.edu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Compute nodes (make sure to email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rsupport@chicagobooth.edu</a:t>
            </a:r>
            <a:r>
              <a:rPr lang="en" sz="1800"/>
              <a:t> with PI info/Booth Center to have access to compute nodes)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Software modules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Scratch directory</a:t>
            </a:r>
            <a:endParaRPr sz="1800"/>
          </a:p>
        </p:txBody>
      </p:sp>
      <p:sp>
        <p:nvSpPr>
          <p:cNvPr id="158" name="Google Shape;158;p32"/>
          <p:cNvSpPr/>
          <p:nvPr/>
        </p:nvSpPr>
        <p:spPr>
          <a:xfrm>
            <a:off x="3249900" y="2134525"/>
            <a:ext cx="5701500" cy="3638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2"/>
          <p:cNvSpPr/>
          <p:nvPr/>
        </p:nvSpPr>
        <p:spPr>
          <a:xfrm>
            <a:off x="347000" y="2953950"/>
            <a:ext cx="1322100" cy="95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Machine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2"/>
          <p:cNvSpPr/>
          <p:nvPr/>
        </p:nvSpPr>
        <p:spPr>
          <a:xfrm>
            <a:off x="3477600" y="2687425"/>
            <a:ext cx="1322100" cy="1246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 end (login) nodes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2"/>
          <p:cNvSpPr/>
          <p:nvPr/>
        </p:nvSpPr>
        <p:spPr>
          <a:xfrm>
            <a:off x="6054700" y="2687425"/>
            <a:ext cx="1322100" cy="1246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nodes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/>
          <p:nvPr/>
        </p:nvSpPr>
        <p:spPr>
          <a:xfrm>
            <a:off x="1961650" y="3190200"/>
            <a:ext cx="1223400" cy="477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/>
          <p:nvPr/>
        </p:nvSpPr>
        <p:spPr>
          <a:xfrm>
            <a:off x="4909545" y="2773225"/>
            <a:ext cx="1035300" cy="47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srun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/>
          <p:nvPr/>
        </p:nvSpPr>
        <p:spPr>
          <a:xfrm>
            <a:off x="4909542" y="3411925"/>
            <a:ext cx="1035300" cy="47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sbatch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>
            <a:off x="5423650" y="2134513"/>
            <a:ext cx="12438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Mercury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7376800" y="2687425"/>
            <a:ext cx="1322100" cy="64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modules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7376800" y="3336625"/>
            <a:ext cx="1322100" cy="597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Scratch directory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3477600" y="4695025"/>
            <a:ext cx="1322100" cy="649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home directory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6054700" y="4695025"/>
            <a:ext cx="2632200" cy="649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home directory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2"/>
          <p:cNvSpPr/>
          <p:nvPr/>
        </p:nvSpPr>
        <p:spPr>
          <a:xfrm>
            <a:off x="3477600" y="3934225"/>
            <a:ext cx="1322100" cy="760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Slurm commands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2"/>
          <p:cNvSpPr/>
          <p:nvPr/>
        </p:nvSpPr>
        <p:spPr>
          <a:xfrm>
            <a:off x="6054700" y="3934225"/>
            <a:ext cx="2632200" cy="760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Slurm commands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Mercury Usage Limits</a:t>
            </a:r>
            <a:endParaRPr/>
          </a:p>
        </p:txBody>
      </p:sp>
      <p:graphicFrame>
        <p:nvGraphicFramePr>
          <p:cNvPr id="178" name="Google Shape;178;p33"/>
          <p:cNvGraphicFramePr/>
          <p:nvPr/>
        </p:nvGraphicFramePr>
        <p:xfrm>
          <a:off x="368179" y="26115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{BC1E3651-0A11-442D-B9C2-ECCAC8005C38}</a:tableStyleId>
              </a:tblPr>
              <a:tblGrid>
                <a:gridCol w="1624975"/>
                <a:gridCol w="865825"/>
                <a:gridCol w="1394825"/>
                <a:gridCol w="208250"/>
                <a:gridCol w="2605175"/>
                <a:gridCol w="1740675"/>
              </a:tblGrid>
              <a:tr h="99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--account</a:t>
                      </a:r>
                      <a:endParaRPr b="1" sz="1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QOS</a:t>
                      </a:r>
                      <a:endParaRPr b="1" sz="1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Concurrent service units</a:t>
                      </a:r>
                      <a:endParaRPr b="1" sz="1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Max submit jobs</a:t>
                      </a:r>
                      <a:endParaRPr b="1" sz="1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Notes</a:t>
                      </a:r>
                      <a:endParaRPr b="1" sz="16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basic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clay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phd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bronze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pi-&lt;BoothID&gt;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silver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 request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faculty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gold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</a:t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33"/>
          <p:cNvSpPr txBox="1"/>
          <p:nvPr/>
        </p:nvSpPr>
        <p:spPr>
          <a:xfrm>
            <a:off x="368238" y="1066775"/>
            <a:ext cx="84396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Concurrent limits are in place to ensure fair usage among all researchers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 duration limits are in place (7 days for standard job; 30 days for long job)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yearly limits or project-based limits (unlike RCC)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652950" y="-114299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Mercury Hands-On Demonstration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0" y="631225"/>
            <a:ext cx="91440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200"/>
              <a:t>#0 If you are planning to repeat this demo after this workshop, make sure: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200"/>
              <a:t>For interactive session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 use </a:t>
            </a:r>
            <a:r>
              <a:rPr lang="en" sz="2200"/>
              <a:t>--</a:t>
            </a:r>
            <a:r>
              <a:rPr lang="en" sz="2200"/>
              <a:t>account=phd or </a:t>
            </a:r>
            <a:r>
              <a:rPr lang="en" sz="2200"/>
              <a:t>--</a:t>
            </a:r>
            <a:r>
              <a:rPr lang="en" sz="2200"/>
              <a:t>account=pi-&lt;&gt; instead of </a:t>
            </a:r>
            <a:r>
              <a:rPr lang="en" sz="2200"/>
              <a:t>--account=workshop</a:t>
            </a:r>
            <a:endParaRPr sz="2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  </a:t>
            </a:r>
            <a:r>
              <a:rPr lang="en" sz="2200"/>
              <a:t>To use --partition=standard (long,highmem,gpu_h100) instead of --reservation=workshop_20250919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For sbatch job: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/>
              <a:t>To use #SBATCH --account=phd or #SBATCH --account=pi-&lt;&gt; instead of #SBATCH --account=workshop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 use #SBATCH –partition=standard (long,highmem or gpu_h100) instead of #SBATCH –reservation-workshop_20250919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652950" y="-114299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Mercury Hands-On Demonstration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505800" y="534901"/>
            <a:ext cx="87525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#1	Initiate remote connection to Mercury from your machine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ssh &lt;BoothID&gt;@mercury.chicagobooth.edu</a:t>
            </a:r>
            <a:br>
              <a:rPr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#2	Check the home directory space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fratnasamy@mfe01:~ $ df -h /home/&lt;BoothID&gt;/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#3	Clone Repo from Github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fratnasamy@mfe01:~ $git clone  https://github.com/fritzratna/workshop.git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#4	Check account association (slurm command starts with s (srun,sacctmgr)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fratnasamy@mfe01:~ $ sacctmgr show associations where user=&lt;BoothID&gt;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#5	Start an interactive session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srun –reservation=workshop_20250919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--account=workshop --pty bash --login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cd /scratch/&lt;boothID&gt; #accessible only in a compute node 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457200" y="1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Mercury Hands-On Demonstration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457200" y="568725"/>
            <a:ext cx="8229600" cy="52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#7	Check Mercury partitions 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sinfo -s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#8	View the available software modules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module avail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#9	Load and open a module  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fratnasamy@mcn19:~ $ module load python/booth/3.12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fratnasamy@mcn19:~ $ python3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Python 3.12.9 (main, Mar 27 2025, 19:42:53)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[GCC 8.5.0 20210514 (Red Hat 8.5.0-24)] on linux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Type "help", "copyright", "credits" or "license" for more  information.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&gt;&gt;&gt;exit()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highlight>
                <a:srgbClr val="D9D9D9"/>
              </a:highlight>
            </a:endParaRPr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25" y="1307750"/>
            <a:ext cx="8788376" cy="13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68375" y="12702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Hands-On Demonstration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68374" y="776225"/>
            <a:ext cx="8229600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#10	Load R module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fratnasamy@mcn19:~ $ module load R/4.2/4.2.2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fratnasamy@mcn19:~ $ R #opens R prompt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R version 4.2.2 (2022-10-31) -- "Innocent and Trusting”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Copyright (C) 2022 The R Foundation for Statistical Computing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Platform: x86_64-pc-linux-gnu (64-bit)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&gt;&gt; quit()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Save workspace image? [y/n/c]: n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#11	Load MATLAB module (without Graphic Interface)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</a:rPr>
              <a:t>       </a:t>
            </a: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fratnasamy@mcn19:~ $ module load matlab/R2023a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fratnasamy@mcn19:~ $ matlab #opens matlab terminal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MATLAB is selecting SOFTWARE OPENGL rendering.                                                                                                                                                                                 	&gt;&gt; exit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#12 List all current module loaded 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module list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496675" y="1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Mercury Hands-On Demonstration</a:t>
            </a:r>
            <a:endParaRPr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236825" y="649200"/>
            <a:ext cx="8752500" cy="52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#13	Run a program in an interactive session: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cd /home/&lt;BoothID&gt;/workshop/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python3 /home/&lt;BoothID&gt;/workshop/eigen_val.py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Rscript /home/&lt;BoothID&gt;/workshop/eigen_val.R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matlab -nodisplay -nojvm &lt; eigen_val.m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#14	For longer jobs, it is recommended to submit your program through sbatch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sbatch submit.sh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Submitted batch job nnnnnn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Each job submission creates an output file (</a:t>
            </a:r>
            <a:r>
              <a:rPr lang="en" sz="1800">
                <a:solidFill>
                  <a:srgbClr val="201F1E"/>
                </a:solidFill>
                <a:highlight>
                  <a:schemeClr val="lt1"/>
                </a:highlight>
              </a:rPr>
              <a:t>slurm-nnnnnn.out) in the working directory where you submit your job from. Note that number nnnnnn (corresponds to the job ID). If you specified #SBATCH --output, then slurm-nnnnnn.out will not be generated. The output file will be the file you defined in #SBATCH --output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457199" y="-212714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                       AGENDA</a:t>
            </a:r>
            <a:endParaRPr/>
          </a:p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457200" y="436476"/>
            <a:ext cx="8229600" cy="52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800"/>
          </a:p>
          <a:p>
            <a:pPr indent="-2349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Rsupport Team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Research Computing Resources</a:t>
            </a:r>
            <a:endParaRPr sz="1800"/>
          </a:p>
          <a:p>
            <a:pPr indent="-2349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</a:t>
            </a:r>
            <a:r>
              <a:rPr lang="en" sz="1800"/>
              <a:t>uting c</a:t>
            </a: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lusters</a:t>
            </a:r>
            <a:endParaRPr sz="1800"/>
          </a:p>
          <a:p>
            <a:pPr indent="-2349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Mercury</a:t>
            </a:r>
            <a:endParaRPr sz="1800"/>
          </a:p>
          <a:p>
            <a:pPr indent="-2349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access</a:t>
            </a:r>
            <a:endParaRPr sz="1800"/>
          </a:p>
          <a:p>
            <a:pPr indent="-2349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Submitting jobs</a:t>
            </a:r>
            <a:endParaRPr sz="1800"/>
          </a:p>
          <a:p>
            <a:pPr indent="-2349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Managing files and storage</a:t>
            </a:r>
            <a:endParaRPr sz="1800"/>
          </a:p>
          <a:p>
            <a:pPr indent="-2349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 modules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help and documentation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Resources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Q/A and wrap up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9"/>
          <p:cNvPicPr preferRelativeResize="0"/>
          <p:nvPr/>
        </p:nvPicPr>
        <p:blipFill rotWithShape="1">
          <a:blip r:embed="rId3">
            <a:alphaModFix/>
          </a:blip>
          <a:srcRect b="52173" l="0" r="0" t="0"/>
          <a:stretch/>
        </p:blipFill>
        <p:spPr>
          <a:xfrm>
            <a:off x="922075" y="83325"/>
            <a:ext cx="7439025" cy="64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9"/>
          <p:cNvSpPr txBox="1"/>
          <p:nvPr/>
        </p:nvSpPr>
        <p:spPr>
          <a:xfrm>
            <a:off x="1730088" y="769700"/>
            <a:ext cx="5683800" cy="53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#---------------------------------------------------------------------------------</a:t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 Account information</a:t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--account=workshop    # account you belong to, should be pi-&lt;prof/booth center&gt; </a:t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#---------------------------------------------------------------------------------</a:t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 Resources requested (recommended parameters to specify)</a:t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–reservation=workshop_202</a:t>
            </a:r>
            <a:r>
              <a:rPr i="1" lang="en" sz="900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50919</a:t>
            </a:r>
            <a:r>
              <a:rPr b="0" i="1" lang="en" sz="900" u="none" cap="none" strike="noStrike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  #standard (default), long, gpu, mpi, highmem</a:t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--cpus-per-task=1  # number of CPUs requested (for parallel tasks)</a:t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--mem=2G           # </a:t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--time=0-04:00:00  # Time your job is allowed to run (d-hh:mm:ss)</a:t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#---------------------------------------------------------------------------------</a:t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 Job specific name (helps organize and track progress of jobs,optional parameters)</a:t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--job-name=fratnasamy_workshop_job    #Job name </a:t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" sz="900" u="none" cap="none" strike="noStrike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#SBATCH --output=final_output.out</a:t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#---------------------------------------------------------------------------------</a:t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 Print some useful variables</a:t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en" sz="9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900" u="none" cap="none" strike="noStrike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"Job ID: </a:t>
            </a:r>
            <a:r>
              <a:rPr b="0" i="0" lang="en" sz="900" u="none" cap="none" strike="noStrike">
                <a:solidFill>
                  <a:srgbClr val="BB60D5"/>
                </a:solidFill>
                <a:latin typeface="Consolas"/>
                <a:ea typeface="Consolas"/>
                <a:cs typeface="Consolas"/>
                <a:sym typeface="Consolas"/>
              </a:rPr>
              <a:t>$SLURM_JOB_ID</a:t>
            </a:r>
            <a:r>
              <a:rPr b="0" i="0" lang="en" sz="900" u="none" cap="none" strike="noStrike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en" sz="9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900" u="none" cap="none" strike="noStrike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"Job User: </a:t>
            </a:r>
            <a:r>
              <a:rPr b="0" i="0" lang="en" sz="900" u="none" cap="none" strike="noStrike">
                <a:solidFill>
                  <a:srgbClr val="BB60D5"/>
                </a:solidFill>
                <a:latin typeface="Consolas"/>
                <a:ea typeface="Consolas"/>
                <a:cs typeface="Consolas"/>
                <a:sym typeface="Consolas"/>
              </a:rPr>
              <a:t>$SLURM_JOB_USER</a:t>
            </a:r>
            <a:r>
              <a:rPr b="0" i="0" lang="en" sz="900" u="none" cap="none" strike="noStrike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0" i="0" lang="en" sz="9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900" u="none" cap="none" strike="noStrike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"Num Cores: </a:t>
            </a:r>
            <a:r>
              <a:rPr b="0" i="0" lang="en" sz="900" u="none" cap="none" strike="noStrike">
                <a:solidFill>
                  <a:srgbClr val="BB60D5"/>
                </a:solidFill>
                <a:latin typeface="Consolas"/>
                <a:ea typeface="Consolas"/>
                <a:cs typeface="Consolas"/>
                <a:sym typeface="Consolas"/>
              </a:rPr>
              <a:t>$SLURM_JOB_CPUS_PER_NODE</a:t>
            </a:r>
            <a:r>
              <a:rPr b="0" i="0" lang="en" sz="900" u="none" cap="none" strike="noStrike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#---------------------------------------------------------------------------------</a:t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 Load necessary modules for the job</a:t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rPr>
              <a:t>module load &lt;modulename&gt;</a:t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#---------------------------------------------------------------------------------</a:t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" sz="900" u="none" cap="none" strike="noStrike">
                <a:solidFill>
                  <a:srgbClr val="408090"/>
                </a:solidFill>
                <a:latin typeface="Consolas"/>
                <a:ea typeface="Consolas"/>
                <a:cs typeface="Consolas"/>
                <a:sym typeface="Consolas"/>
              </a:rPr>
              <a:t># Commands to execute below...</a:t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0404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5621275" y="3050200"/>
            <a:ext cx="6854700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              </a:t>
            </a:r>
            <a:r>
              <a:rPr lang="en"/>
              <a:t>  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40"/>
          <p:cNvSpPr txBox="1"/>
          <p:nvPr/>
        </p:nvSpPr>
        <p:spPr>
          <a:xfrm>
            <a:off x="3049100" y="3848375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0"/>
          <p:cNvSpPr txBox="1"/>
          <p:nvPr/>
        </p:nvSpPr>
        <p:spPr>
          <a:xfrm>
            <a:off x="1009950" y="700625"/>
            <a:ext cx="11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submit.sh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0"/>
          <p:cNvSpPr/>
          <p:nvPr/>
        </p:nvSpPr>
        <p:spPr>
          <a:xfrm>
            <a:off x="82350" y="1053600"/>
            <a:ext cx="4736400" cy="475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269850" y="1275925"/>
            <a:ext cx="45489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#!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/bin/bash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   #SBATCH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--reservation=workshop_202</a:t>
            </a:r>
            <a:r>
              <a:rPr lang="en" sz="1600">
                <a:solidFill>
                  <a:schemeClr val="dk1"/>
                </a:solidFill>
              </a:rPr>
              <a:t>50919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#SBATCH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--cpus-per-task=1 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#SBATCH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--mem=5G  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#SBATCH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--time=0-04:00:00    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#SBATCH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--job-name=basic_test   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module load python/booth/3.8/3.8.5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    # Run your program </a:t>
            </a:r>
            <a:endParaRPr b="0" i="0" sz="1600" u="none" cap="none" strike="noStrike">
              <a:solidFill>
                <a:srgbClr val="3D85C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srun python3 hello_world.py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4746350" y="1203850"/>
            <a:ext cx="56838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#!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called a shebang and tells the operating</a:t>
            </a:r>
            <a:b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 to use /bin/bash with this script</a:t>
            </a:r>
            <a:endParaRPr b="0" i="0" sz="14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3D85C6"/>
                </a:solidFill>
                <a:latin typeface="Arial"/>
                <a:ea typeface="Arial"/>
                <a:cs typeface="Arial"/>
                <a:sym typeface="Arial"/>
              </a:rPr>
              <a:t># Run your program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comment. Everything</a:t>
            </a:r>
            <a:b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# is ignored by bash</a:t>
            </a:r>
            <a:endParaRPr b="0" i="0" sz="14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#SBATCH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slurm directive. To comment out</a:t>
            </a:r>
            <a:b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directives, break the pattern, e.g.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##SBATCH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SBATCH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 the job with the command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sbatch submit.sh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457200" y="9742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Mercury modules with GUI	</a:t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457200" y="914375"/>
            <a:ext cx="8229600" cy="4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MATLAB, SAS and Stata can be opened with a Graphic Interface (not recommended,</a:t>
            </a:r>
            <a:r>
              <a:rPr lang="en"/>
              <a:t> </a:t>
            </a:r>
            <a:r>
              <a:rPr lang="en" sz="1800"/>
              <a:t>pushing graphics over the network is frustratingly slow)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Your machine needs a X11 server (see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https://hpc-docs.chicagobooth.edu/connecting.html</a:t>
            </a:r>
            <a:r>
              <a:rPr lang="en" sz="1800"/>
              <a:t>)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Live demo on GPU partition with MATLAB GUI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	Initiate remote connection to Mercury from your machine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ssh -X &lt;BoothID&gt;@mercury.chicagobooth.edu</a:t>
            </a:r>
            <a:br>
              <a:rPr lang="en" sz="1800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	Start an interactive session on the GPU partition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fratnasamy@mfe01:~ $ srun --partition=interactive_gpu --account=workshop --gres=gpu:1 --pty bash --login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fratnasamy@mgpu01:~ $ module load stata/18.0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fratnasamy@mgpu01:~ $ xstata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How to monitor your job</a:t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368400" y="957250"/>
            <a:ext cx="8775600" cy="48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#1	squeue: list all Running and all Pending jobs (500 max jobs/user in queue)</a:t>
            </a:r>
            <a:endParaRPr sz="18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squeue #Check ST col. for R or PD job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JOBID   PARTITION     NAME USER      ST   TIME  NODE NODELIST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6793676  standard SS_10_10 rpauliks   R    0:09   1   mcn01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6793675  standard SS_11_10 vargaslo   R    0:10   1   mcn01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6793667  highmem  MDPS_10  fratnasamy R    0:19   1   mcn01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fratnasamy@mcn01:~$ squeue --user=&lt;boothID&gt; #list only your jobs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	This will help you get your job ID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#2	sacct: If job is completed, it will not show up in the queue. </a:t>
            </a:r>
            <a:endParaRPr sz="180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solidFill>
                  <a:srgbClr val="201F1E"/>
                </a:solidFill>
                <a:highlight>
                  <a:srgbClr val="FFFFFF"/>
                </a:highlight>
              </a:rPr>
              <a:t>       </a:t>
            </a: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 $ sacct -j &lt;jobID&gt; #job info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solidFill>
                  <a:srgbClr val="201F1E"/>
                </a:solidFill>
                <a:highlight>
                  <a:srgbClr val="FFFFFF"/>
                </a:highlight>
              </a:rPr>
              <a:t>	</a:t>
            </a: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fratnasamy@mcn01:~$ sacct --user=&lt;boothID&gt; --starttime=2025-09-19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    #This will help you find your jobID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201F1E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Why did my job fail? 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217100" y="1066800"/>
            <a:ext cx="8801700" cy="48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/>
              <a:t>Make sure to review our FAQ section: 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https://hpc-docs.chicagobooth.edu/faq.html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 out of Memory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 out of Time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Problem in your submit script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Problem with your code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Node failure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/>
              <a:t>=&gt; For node failure, please email research.support@chicagobooth.edu</a:t>
            </a:r>
            <a:endParaRPr/>
          </a:p>
        </p:txBody>
      </p:sp>
      <p:sp>
        <p:nvSpPr>
          <p:cNvPr id="251" name="Google Shape;251;p43"/>
          <p:cNvSpPr/>
          <p:nvPr/>
        </p:nvSpPr>
        <p:spPr>
          <a:xfrm>
            <a:off x="5121300" y="2259725"/>
            <a:ext cx="473700" cy="1865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3"/>
          <p:cNvSpPr txBox="1"/>
          <p:nvPr/>
        </p:nvSpPr>
        <p:spPr>
          <a:xfrm>
            <a:off x="5752825" y="2812275"/>
            <a:ext cx="297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fix these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Out of memory (oom) errors</a:t>
            </a:r>
            <a:endParaRPr/>
          </a:p>
        </p:txBody>
      </p:sp>
      <p:sp>
        <p:nvSpPr>
          <p:cNvPr id="259" name="Google Shape;259;p44"/>
          <p:cNvSpPr txBox="1"/>
          <p:nvPr>
            <p:ph idx="1" type="body"/>
          </p:nvPr>
        </p:nvSpPr>
        <p:spPr>
          <a:xfrm>
            <a:off x="457199" y="1113575"/>
            <a:ext cx="8229600" cy="4706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Error message: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slurmstepd: error: Detected 2 oom-kill event(s) in StepId=6795832.0 cgroup. Some of your processes may have been killed by the cgroup out-of-memory handler.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srun: error: mcn61: task 0: Out Of Memory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probably need to request more memory. But how much more?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 Check how much memory your job used: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sacct -a --format="JobID%15,user,JobName%18,Partition,Account,AllocCPUS,State%30,AllocTRES%42,Submit,Start,End,Elapsed,AveCPU,MaxRSS,MaxVMSize" -j &lt;jobID&gt;  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Check the value MaxRSS: amount of memory consumed during the running of your job.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368400" y="350696"/>
            <a:ext cx="8229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     Getting help and Troubleshooting </a:t>
            </a:r>
            <a:endParaRPr/>
          </a:p>
        </p:txBody>
      </p:sp>
      <p:sp>
        <p:nvSpPr>
          <p:cNvPr id="266" name="Google Shape;266;p45"/>
          <p:cNvSpPr txBox="1"/>
          <p:nvPr>
            <p:ph idx="1" type="body"/>
          </p:nvPr>
        </p:nvSpPr>
        <p:spPr>
          <a:xfrm>
            <a:off x="368400" y="837601"/>
            <a:ext cx="8775600" cy="49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issues (check our FAQ 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https://hpc-docs.chicagobooth.edu/faq.html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failed jobs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module import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file permissions errors or dis</a:t>
            </a:r>
            <a:r>
              <a:rPr lang="en" sz="1800"/>
              <a:t>k space full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channels: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Email: research.support@chicagobooth.edu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Email: helpdesk@chicagobooth.edu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reporting: Start a new email thread for each new support request.</a:t>
            </a: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Include User BoothID, jobId and log snippets.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800"/>
              <a:t>Try to send a Minimal Reproducible Example (MRE: see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                  External Resources</a:t>
            </a:r>
            <a:endParaRPr/>
          </a:p>
        </p:txBody>
      </p:sp>
      <p:sp>
        <p:nvSpPr>
          <p:cNvPr id="272" name="Google Shape;272;p46"/>
          <p:cNvSpPr txBox="1"/>
          <p:nvPr>
            <p:ph idx="1" type="body"/>
          </p:nvPr>
        </p:nvSpPr>
        <p:spPr>
          <a:xfrm>
            <a:off x="457199" y="1066800"/>
            <a:ext cx="8229600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SchedMD documentation website is a great resource for advanced usage of the Slurm scheduler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https://slurm.schedmd.com</a:t>
            </a:r>
            <a:r>
              <a:rPr lang="en" sz="1800"/>
              <a:t>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Our Booth intranet: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https://intranet.chicagobooth.edu/secure/staff/booth-it/research</a:t>
            </a:r>
            <a:endParaRPr sz="1800" u="sng">
              <a:solidFill>
                <a:schemeClr val="hlink"/>
              </a:solidFill>
            </a:endParaRPr>
          </a:p>
          <a:p>
            <a:pPr indent="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 u="sng">
              <a:solidFill>
                <a:schemeClr val="hlink"/>
              </a:solidFill>
            </a:endParaRPr>
          </a:p>
          <a:p>
            <a:pPr indent="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 u="sng">
              <a:solidFill>
                <a:schemeClr val="hlink"/>
              </a:solidFill>
            </a:endParaRPr>
          </a:p>
          <a:p>
            <a:pPr indent="0" lvl="1" marL="571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014" y="1084580"/>
            <a:ext cx="5494940" cy="3187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-Large-Logo-with-Tag-Pos.png" id="282" name="Google Shape;28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89175"/>
            <a:ext cx="61722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457199" y="103811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                     Our Team</a:t>
            </a:r>
            <a:endParaRPr/>
          </a:p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457199" y="865094"/>
            <a:ext cx="8229600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" sz="2000">
                <a:solidFill>
                  <a:srgbClr val="000000"/>
                </a:solidFill>
              </a:rPr>
              <a:t>John Buenger, Director of Operations</a:t>
            </a:r>
            <a:endParaRPr b="1" sz="20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 sz="2000">
                <a:solidFill>
                  <a:srgbClr val="000000"/>
                </a:solidFill>
              </a:rPr>
              <a:t>Research Support</a:t>
            </a:r>
            <a:endParaRPr b="1" sz="2000">
              <a:solidFill>
                <a:srgbClr val="000000"/>
              </a:solidFill>
            </a:endParaRPr>
          </a:p>
          <a:p>
            <a:pPr indent="-355600" lvl="2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b="1" lang="en" sz="2000">
                <a:solidFill>
                  <a:srgbClr val="000000"/>
                </a:solidFill>
              </a:rPr>
              <a:t>Ernesto Vargas</a:t>
            </a:r>
            <a:endParaRPr b="1" sz="2000">
              <a:solidFill>
                <a:srgbClr val="000000"/>
              </a:solidFill>
            </a:endParaRPr>
          </a:p>
          <a:p>
            <a:pPr indent="-355600" lvl="2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b="1" lang="en" sz="2000">
                <a:solidFill>
                  <a:srgbClr val="000000"/>
                </a:solidFill>
              </a:rPr>
              <a:t>Fritz Ratnasamy</a:t>
            </a:r>
            <a:endParaRPr b="1" sz="20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 sz="2000">
                <a:solidFill>
                  <a:srgbClr val="000000"/>
                </a:solidFill>
              </a:rPr>
              <a:t>Systems Administration</a:t>
            </a:r>
            <a:endParaRPr b="1" sz="2000">
              <a:solidFill>
                <a:srgbClr val="000000"/>
              </a:solidFill>
            </a:endParaRPr>
          </a:p>
          <a:p>
            <a:pPr indent="-355600" lvl="2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b="1" lang="en" sz="2000">
                <a:solidFill>
                  <a:srgbClr val="000000"/>
                </a:solidFill>
              </a:rPr>
              <a:t>James Millsap</a:t>
            </a:r>
            <a:endParaRPr b="1" sz="2000">
              <a:solidFill>
                <a:srgbClr val="000000"/>
              </a:solidFill>
            </a:endParaRPr>
          </a:p>
          <a:p>
            <a:pPr indent="-355600" lvl="2" marL="1371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b="1" lang="en" sz="2000">
                <a:solidFill>
                  <a:srgbClr val="000000"/>
                </a:solidFill>
              </a:rPr>
              <a:t>Kamran Raoof</a:t>
            </a:r>
            <a:endParaRPr b="1"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/>
              <a:t>Contact: research.support@chicagobooth.edu</a:t>
            </a:r>
            <a:endParaRPr sz="1400"/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Pythia Computing Cluster - What is it?</a:t>
            </a:r>
            <a:endParaRPr/>
          </a:p>
        </p:txBody>
      </p:sp>
      <p:sp>
        <p:nvSpPr>
          <p:cNvPr id="289" name="Google Shape;289;p49"/>
          <p:cNvSpPr txBox="1"/>
          <p:nvPr>
            <p:ph idx="1" type="body"/>
          </p:nvPr>
        </p:nvSpPr>
        <p:spPr>
          <a:xfrm>
            <a:off x="457200" y="1143000"/>
            <a:ext cx="82296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A shared Linux compute cluster that: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 dedicated to intensive GPU jobs and AI tasks (LLMs, Image Processing)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 managed by Booth IT and requires Dean’s office approval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PI needs to fill up a form with a short description of the project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Has fast GPFS storage</a:t>
            </a:r>
            <a:endParaRPr/>
          </a:p>
          <a:p>
            <a:pPr indent="0" lvl="1" marL="571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The cluster is comprised of: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11 nodes with H100 GPU cards</a:t>
            </a:r>
            <a:endParaRPr sz="1800"/>
          </a:p>
          <a:p>
            <a:pPr indent="-285750" lvl="1" marL="8572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" sz="1800"/>
              <a:t>8-way Nvidia H100 80 GB per node</a:t>
            </a:r>
            <a:endParaRPr/>
          </a:p>
          <a:p>
            <a:pPr indent="0" lvl="1" marL="571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4 nodes with L40S GPU cards</a:t>
            </a:r>
            <a:endParaRPr/>
          </a:p>
          <a:p>
            <a:pPr indent="-285750" lvl="1" marL="85725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" sz="1800"/>
              <a:t>8-way Nvidia L40S 48 GB per node</a:t>
            </a:r>
            <a:endParaRPr/>
          </a:p>
          <a:p>
            <a:pPr indent="0" lvl="1" marL="571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1" marL="5715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680030" y="0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          Booth HPC Resources</a:t>
            </a:r>
            <a:endParaRPr/>
          </a:p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867150" y="951150"/>
            <a:ext cx="7409700" cy="43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Mercury High Performance Computing (HPC) Cluster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Vulcan Hadoop Cluster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Access to computing clusters requires your BoothID, your Booth password and an active connection on Booth VPN (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vpn.chicagobooth.edu</a:t>
            </a:r>
            <a:r>
              <a:rPr lang="en" sz="1800"/>
              <a:t>) using the Cisco AnyConnect Client</a:t>
            </a:r>
            <a:endParaRPr sz="1800"/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1143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Documentation URL:</a:t>
            </a:r>
            <a:r>
              <a:rPr lang="en" sz="1800"/>
              <a:t>  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https://hpc-docs.chicagobooth.edu/</a:t>
            </a:r>
            <a:endParaRPr sz="2000"/>
          </a:p>
          <a:p>
            <a:pPr indent="0" lvl="0" marL="1143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Mercury Computing Cluster - What is it?</a:t>
            </a:r>
            <a:endParaRPr/>
          </a:p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457200" y="1143000"/>
            <a:ext cx="82296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A shared Linux compute cluster that: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 available to all Booth faculty, staff, collaborators and students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 managed by Booth IT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Makes common applications available to its users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e.g. Python, R, Matlab, Stata, ampl, knitro, C++ compilers etc.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The cluster comprises: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31 “standard” nodes (physical servers)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64 CPUs per node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1TB RAM memory on most of the nodes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18 high-memory nodes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Up to 1.5 TB RAM memory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 GPU-equipped nodes</a:t>
            </a:r>
            <a:endParaRPr sz="1800"/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4 NVIDIA H100 GPUs card per node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Vulcan Computing Cluster - What is it?</a:t>
            </a:r>
            <a:endParaRPr/>
          </a:p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457200" y="1143000"/>
            <a:ext cx="8229600" cy="4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A shared Linux compute cluster that: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 available to all Booth faculty, staff, collaborators and students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Apache YARN manages up to 384 CPUs and 1.88 TB RAM for running large-scale tasks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Supports big</a:t>
            </a:r>
            <a:r>
              <a:rPr lang="en" sz="1800"/>
              <a:t> data processing using Apache Spark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Offers easy access to</a:t>
            </a:r>
            <a:r>
              <a:rPr lang="en" sz="1800"/>
              <a:t> tools like PySpark and SparkR for data analysis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The cluster is comprised of: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 client node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 name nodes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6 worker nodes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HPC Cluster – Why use it?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457200" y="1423624"/>
            <a:ext cx="8229600" cy="3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" sz="1800"/>
              <a:t>No up-front cost to access powerful computing resources on demand</a:t>
            </a:r>
            <a:endParaRPr sz="1800"/>
          </a:p>
          <a:p>
            <a:pPr indent="-304800" lvl="0" marL="3429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" sz="1800"/>
              <a:t>More </a:t>
            </a:r>
            <a:r>
              <a:rPr lang="en" sz="1800"/>
              <a:t>scalable</a:t>
            </a:r>
            <a:r>
              <a:rPr lang="en" sz="1800"/>
              <a:t> and efficient than running jobs on a personal computer</a:t>
            </a:r>
            <a:endParaRPr sz="1800"/>
          </a:p>
          <a:p>
            <a:pPr indent="-304800" lvl="0" marL="3429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" sz="1800"/>
              <a:t>Run jobs in the background, “fire and forget”, so your local machine isn’t tied up, output is saved in your home or project directory</a:t>
            </a:r>
            <a:endParaRPr sz="1800"/>
          </a:p>
          <a:p>
            <a:pPr indent="-304800" lvl="0" marL="3429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" sz="1800"/>
              <a:t>All Booth researchers can access it for research projects </a:t>
            </a:r>
            <a:endParaRPr sz="1800"/>
          </a:p>
          <a:p>
            <a:pPr indent="-304800" lvl="0" marL="3429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" sz="1800"/>
              <a:t>No ongoing software license costs </a:t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3">
            <a:alphaModFix/>
          </a:blip>
          <a:srcRect b="9226" l="0" r="0" t="4462"/>
          <a:stretch/>
        </p:blipFill>
        <p:spPr>
          <a:xfrm>
            <a:off x="7391400" y="4038600"/>
            <a:ext cx="1507435" cy="1709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457200" y="265176"/>
            <a:ext cx="8229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Lightweight Servers for Prototyping</a:t>
            </a:r>
            <a:endParaRPr/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457199" y="1066800"/>
            <a:ext cx="8229600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Python / R / Julia environment for *light* tasks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 suitable for CPU or RAM intensive jobs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 suitable for parallel computing workflows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Password controlled access via BoothID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Administered by Booth ID with common packages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Accessible with any browser (except IE of course)	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Booth home directory is auto-mounted</a:t>
            </a: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URLs:</a:t>
            </a:r>
            <a:endParaRPr sz="180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https://jupyter.chicagobooth.edu (Python, Julia)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https://rstudio-research.chicagobooth.edu</a:t>
            </a:r>
            <a:r>
              <a:rPr lang="en" sz="1800"/>
              <a:t> (R/RStudio)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352188" y="492252"/>
            <a:ext cx="7071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Storage Overview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352188" y="1657331"/>
            <a:ext cx="84396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" name="Google Shape;133;p28"/>
          <p:cNvGraphicFramePr/>
          <p:nvPr/>
        </p:nvGraphicFramePr>
        <p:xfrm>
          <a:off x="352188" y="13137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{08DC15B9-E859-4676-9F13-86C2BBD2BBEB}</a:tableStyleId>
              </a:tblPr>
              <a:tblGrid>
                <a:gridCol w="1853875"/>
                <a:gridCol w="1094025"/>
                <a:gridCol w="2542550"/>
                <a:gridCol w="1557625"/>
                <a:gridCol w="1343775"/>
              </a:tblGrid>
              <a:tr h="93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Auto-mounted</a:t>
                      </a:r>
                      <a:endParaRPr b="1" sz="1600" u="none" cap="none" strike="noStrike"/>
                    </a:p>
                  </a:txBody>
                  <a:tcPr marT="68575" marB="6857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Size</a:t>
                      </a:r>
                      <a:endParaRPr b="1" sz="1600" u="none" cap="none" strike="noStrike"/>
                    </a:p>
                  </a:txBody>
                  <a:tcPr marT="68575" marB="6857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Location</a:t>
                      </a:r>
                      <a:endParaRPr b="1" sz="16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/>
                    </a:p>
                  </a:txBody>
                  <a:tcPr marT="68575" marB="6857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Storage duration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/>
                    </a:p>
                  </a:txBody>
                  <a:tcPr marT="68575" marB="6857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Quota</a:t>
                      </a:r>
                      <a:endParaRPr b="1"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/>
                    </a:p>
                  </a:txBody>
                  <a:tcPr marT="68575" marB="6857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NFS Homedir</a:t>
                      </a:r>
                      <a:endParaRPr b="1" sz="1600" u="none" cap="none" strike="noStrike"/>
                    </a:p>
                  </a:txBody>
                  <a:tcPr marT="68575" marB="6857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14GB</a:t>
                      </a:r>
                      <a:endParaRPr sz="16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(staff)</a:t>
                      </a:r>
                      <a:r>
                        <a:rPr lang="en" sz="16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100GB</a:t>
                      </a:r>
                      <a:endParaRPr sz="16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(PhD)</a:t>
                      </a:r>
                      <a:r>
                        <a:rPr lang="en" sz="16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endParaRPr sz="16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/home/&lt;boothID&gt;/</a:t>
                      </a:r>
                      <a:endParaRPr sz="16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Long term</a:t>
                      </a:r>
                      <a:endParaRPr b="1" sz="1600" u="none" cap="none" strike="noStrike"/>
                    </a:p>
                  </a:txBody>
                  <a:tcPr marT="68575" marB="6857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 Yes</a:t>
                      </a:r>
                      <a:endParaRPr b="1" sz="1600" u="none" cap="none" strike="noStrike"/>
                    </a:p>
                  </a:txBody>
                  <a:tcPr marT="68575" marB="6857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NFS Project </a:t>
                      </a:r>
                      <a:endParaRPr b="1" sz="1600" u="none" cap="none" strike="noStrike"/>
                    </a:p>
                  </a:txBody>
                  <a:tcPr marT="68575" marB="6857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At</a:t>
                      </a:r>
                      <a:r>
                        <a:rPr lang="en" sz="16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least 1TB</a:t>
                      </a:r>
                      <a:endParaRPr sz="16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/project/&lt;projectName&gt;/</a:t>
                      </a:r>
                      <a:endParaRPr sz="16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Long term</a:t>
                      </a:r>
                      <a:endParaRPr b="1" sz="1600" u="none" cap="none" strike="noStrike"/>
                    </a:p>
                  </a:txBody>
                  <a:tcPr marT="68575" marB="6857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$1000/TB</a:t>
                      </a:r>
                      <a:endParaRPr b="1" sz="1600" u="none" cap="none" strike="noStrike"/>
                    </a:p>
                  </a:txBody>
                  <a:tcPr marT="68575" marB="6857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Scratch NFS (Mercury)</a:t>
                      </a:r>
                      <a:endParaRPr b="1" sz="1600" u="none" cap="none" strike="noStrike"/>
                    </a:p>
                  </a:txBody>
                  <a:tcPr marT="68575" marB="6857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 TB</a:t>
                      </a:r>
                      <a:endParaRPr sz="16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/scratch/&lt;boothID&gt;/</a:t>
                      </a:r>
                      <a:endParaRPr sz="1600" u="none" cap="none" strike="noStrike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8575" marB="6857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 </a:t>
                      </a:r>
                      <a:endParaRPr b="1" sz="16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/>
                        <a:t>T</a:t>
                      </a:r>
                      <a:r>
                        <a:rPr b="1" lang="en" sz="1600" u="none" cap="none" strike="noStrike"/>
                        <a:t>emporary</a:t>
                      </a:r>
                      <a:endParaRPr b="1" sz="1600" u="none" cap="none" strike="noStrike"/>
                    </a:p>
                  </a:txBody>
                  <a:tcPr marT="68575" marB="6857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No</a:t>
                      </a:r>
                      <a:endParaRPr b="1" sz="1600" u="none" cap="none" strike="noStrike"/>
                    </a:p>
                  </a:txBody>
                  <a:tcPr marT="68575" marB="6857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">
  <a:themeElements>
    <a:clrScheme name="">
      <a:dk1>
        <a:srgbClr val="000000"/>
      </a:dk1>
      <a:lt1>
        <a:srgbClr val="FFFFFF"/>
      </a:lt1>
      <a:dk2>
        <a:srgbClr val="424087"/>
      </a:dk2>
      <a:lt2>
        <a:srgbClr val="969696"/>
      </a:lt2>
      <a:accent1>
        <a:srgbClr val="969696"/>
      </a:accent1>
      <a:accent2>
        <a:srgbClr val="666699"/>
      </a:accent2>
      <a:accent3>
        <a:srgbClr val="FFFFFF"/>
      </a:accent3>
      <a:accent4>
        <a:srgbClr val="000000"/>
      </a:accent4>
      <a:accent5>
        <a:srgbClr val="C9C9C9"/>
      </a:accent5>
      <a:accent6>
        <a:srgbClr val="5C5C8A"/>
      </a:accent6>
      <a:hlink>
        <a:srgbClr val="820009"/>
      </a:hlink>
      <a:folHlink>
        <a:srgbClr val="5F5F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