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Lst>
  <p:notesMasterIdLst>
    <p:notesMasterId r:id="rId79"/>
  </p:notesMasterIdLst>
  <p:sldIdLst>
    <p:sldId id="950" r:id="rId5"/>
    <p:sldId id="574" r:id="rId6"/>
    <p:sldId id="314" r:id="rId7"/>
    <p:sldId id="315" r:id="rId8"/>
    <p:sldId id="316" r:id="rId9"/>
    <p:sldId id="575" r:id="rId10"/>
    <p:sldId id="317" r:id="rId11"/>
    <p:sldId id="579" r:id="rId12"/>
    <p:sldId id="378" r:id="rId13"/>
    <p:sldId id="321" r:id="rId14"/>
    <p:sldId id="536" r:id="rId15"/>
    <p:sldId id="539" r:id="rId16"/>
    <p:sldId id="540" r:id="rId17"/>
    <p:sldId id="541" r:id="rId18"/>
    <p:sldId id="325" r:id="rId19"/>
    <p:sldId id="383" r:id="rId20"/>
    <p:sldId id="380" r:id="rId21"/>
    <p:sldId id="381" r:id="rId22"/>
    <p:sldId id="382" r:id="rId23"/>
    <p:sldId id="326" r:id="rId24"/>
    <p:sldId id="327" r:id="rId25"/>
    <p:sldId id="328" r:id="rId26"/>
    <p:sldId id="582" r:id="rId27"/>
    <p:sldId id="583" r:id="rId28"/>
    <p:sldId id="333" r:id="rId29"/>
    <p:sldId id="384" r:id="rId30"/>
    <p:sldId id="336" r:id="rId31"/>
    <p:sldId id="390" r:id="rId32"/>
    <p:sldId id="584" r:id="rId33"/>
    <p:sldId id="391" r:id="rId34"/>
    <p:sldId id="342" r:id="rId35"/>
    <p:sldId id="586" r:id="rId36"/>
    <p:sldId id="585" r:id="rId37"/>
    <p:sldId id="587" r:id="rId38"/>
    <p:sldId id="344" r:id="rId39"/>
    <p:sldId id="588" r:id="rId40"/>
    <p:sldId id="589" r:id="rId41"/>
    <p:sldId id="590" r:id="rId42"/>
    <p:sldId id="591" r:id="rId43"/>
    <p:sldId id="348" r:id="rId44"/>
    <p:sldId id="350" r:id="rId45"/>
    <p:sldId id="351" r:id="rId46"/>
    <p:sldId id="352" r:id="rId47"/>
    <p:sldId id="354" r:id="rId48"/>
    <p:sldId id="355" r:id="rId49"/>
    <p:sldId id="356" r:id="rId50"/>
    <p:sldId id="357" r:id="rId51"/>
    <p:sldId id="358" r:id="rId52"/>
    <p:sldId id="594" r:id="rId53"/>
    <p:sldId id="359" r:id="rId54"/>
    <p:sldId id="360" r:id="rId55"/>
    <p:sldId id="362" r:id="rId56"/>
    <p:sldId id="363" r:id="rId57"/>
    <p:sldId id="364" r:id="rId58"/>
    <p:sldId id="365" r:id="rId59"/>
    <p:sldId id="367" r:id="rId60"/>
    <p:sldId id="368" r:id="rId61"/>
    <p:sldId id="369" r:id="rId62"/>
    <p:sldId id="370" r:id="rId63"/>
    <p:sldId id="371" r:id="rId64"/>
    <p:sldId id="946" r:id="rId65"/>
    <p:sldId id="945" r:id="rId66"/>
    <p:sldId id="943" r:id="rId67"/>
    <p:sldId id="944" r:id="rId68"/>
    <p:sldId id="948" r:id="rId69"/>
    <p:sldId id="947" r:id="rId70"/>
    <p:sldId id="593" r:id="rId71"/>
    <p:sldId id="949" r:id="rId72"/>
    <p:sldId id="374" r:id="rId73"/>
    <p:sldId id="375" r:id="rId74"/>
    <p:sldId id="578" r:id="rId75"/>
    <p:sldId id="464" r:id="rId76"/>
    <p:sldId id="577" r:id="rId77"/>
    <p:sldId id="951" r:id="rId7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63" y="43"/>
      </p:cViewPr>
      <p:guideLst/>
    </p:cSldViewPr>
  </p:slideViewPr>
  <p:notesTextViewPr>
    <p:cViewPr>
      <p:scale>
        <a:sx n="1" d="1"/>
        <a:sy n="1" d="1"/>
      </p:scale>
      <p:origin x="0" y="0"/>
    </p:cViewPr>
  </p:notesTextViewPr>
  <p:sorterViewPr>
    <p:cViewPr varScale="1">
      <p:scale>
        <a:sx n="1" d="1"/>
        <a:sy n="1" d="1"/>
      </p:scale>
      <p:origin x="0" y="-4927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C3230-7A79-40D8-95E9-BDE4011D322F}" type="doc">
      <dgm:prSet loTypeId="urn:microsoft.com/office/officeart/2017/3/layout/HorizontalPathTimeline" loCatId="process" qsTypeId="urn:microsoft.com/office/officeart/2005/8/quickstyle/simple1" qsCatId="simple" csTypeId="urn:microsoft.com/office/officeart/2005/8/colors/colorful1" csCatId="colorful" phldr="1"/>
      <dgm:spPr/>
      <dgm:t>
        <a:bodyPr/>
        <a:lstStyle/>
        <a:p>
          <a:endParaRPr lang="en-US"/>
        </a:p>
      </dgm:t>
    </dgm:pt>
    <dgm:pt modelId="{2F11AADC-3299-4DAE-ABF0-B9B9DED61086}">
      <dgm:prSet/>
      <dgm:spPr/>
      <dgm:t>
        <a:bodyPr/>
        <a:lstStyle/>
        <a:p>
          <a:pPr>
            <a:defRPr b="1"/>
          </a:pPr>
          <a:r>
            <a:rPr lang="en-US"/>
            <a:t>1989</a:t>
          </a:r>
        </a:p>
      </dgm:t>
    </dgm:pt>
    <dgm:pt modelId="{F4B1D478-7A79-4141-91B7-991AD6DFE620}" type="parTrans" cxnId="{CC7CACD3-DFAC-4DAB-8229-5E763318AE4E}">
      <dgm:prSet/>
      <dgm:spPr/>
      <dgm:t>
        <a:bodyPr/>
        <a:lstStyle/>
        <a:p>
          <a:endParaRPr lang="en-US"/>
        </a:p>
      </dgm:t>
    </dgm:pt>
    <dgm:pt modelId="{79ABAF78-9287-4C03-AD18-33DE695A8EA7}" type="sibTrans" cxnId="{CC7CACD3-DFAC-4DAB-8229-5E763318AE4E}">
      <dgm:prSet/>
      <dgm:spPr/>
      <dgm:t>
        <a:bodyPr/>
        <a:lstStyle/>
        <a:p>
          <a:endParaRPr lang="en-US"/>
        </a:p>
      </dgm:t>
    </dgm:pt>
    <dgm:pt modelId="{C6289B52-1D4F-46DC-860F-78C9550D7D0C}">
      <dgm:prSet/>
      <dgm:spPr/>
      <dgm:t>
        <a:bodyPr/>
        <a:lstStyle/>
        <a:p>
          <a:r>
            <a:rPr lang="en-US"/>
            <a:t>NACIONES UNIDAS, lista para la firma</a:t>
          </a:r>
        </a:p>
      </dgm:t>
    </dgm:pt>
    <dgm:pt modelId="{779A0544-E2E7-452E-9953-FE00E8EDE63A}" type="parTrans" cxnId="{2A19E424-EC62-4CF8-9C17-855A84093DE7}">
      <dgm:prSet/>
      <dgm:spPr/>
      <dgm:t>
        <a:bodyPr/>
        <a:lstStyle/>
        <a:p>
          <a:endParaRPr lang="en-US"/>
        </a:p>
      </dgm:t>
    </dgm:pt>
    <dgm:pt modelId="{967CBEE7-E22D-4163-B697-8564DBCCE20A}" type="sibTrans" cxnId="{2A19E424-EC62-4CF8-9C17-855A84093DE7}">
      <dgm:prSet/>
      <dgm:spPr/>
      <dgm:t>
        <a:bodyPr/>
        <a:lstStyle/>
        <a:p>
          <a:endParaRPr lang="en-US"/>
        </a:p>
      </dgm:t>
    </dgm:pt>
    <dgm:pt modelId="{C45A1F1B-606F-4B69-8867-35281A5C5625}">
      <dgm:prSet/>
      <dgm:spPr/>
      <dgm:t>
        <a:bodyPr/>
        <a:lstStyle/>
        <a:p>
          <a:pPr>
            <a:defRPr b="1"/>
          </a:pPr>
          <a:r>
            <a:rPr lang="en-US"/>
            <a:t>1990</a:t>
          </a:r>
        </a:p>
      </dgm:t>
    </dgm:pt>
    <dgm:pt modelId="{848E7BA8-DAFC-4651-9443-D7B628DC8B5E}" type="parTrans" cxnId="{4B482368-F021-4CED-8418-51824D87BB7C}">
      <dgm:prSet/>
      <dgm:spPr/>
      <dgm:t>
        <a:bodyPr/>
        <a:lstStyle/>
        <a:p>
          <a:endParaRPr lang="en-US"/>
        </a:p>
      </dgm:t>
    </dgm:pt>
    <dgm:pt modelId="{223DA549-4FF0-4D47-B832-28EC22E8278E}" type="sibTrans" cxnId="{4B482368-F021-4CED-8418-51824D87BB7C}">
      <dgm:prSet/>
      <dgm:spPr/>
      <dgm:t>
        <a:bodyPr/>
        <a:lstStyle/>
        <a:p>
          <a:endParaRPr lang="en-US"/>
        </a:p>
      </dgm:t>
    </dgm:pt>
    <dgm:pt modelId="{5CA3D87B-D958-4224-99C7-1470C2C42095}">
      <dgm:prSet/>
      <dgm:spPr/>
      <dgm:t>
        <a:bodyPr/>
        <a:lstStyle/>
        <a:p>
          <a:r>
            <a:rPr lang="en-US"/>
            <a:t>Perú, suscribió la CDN en enero de 1990.</a:t>
          </a:r>
        </a:p>
      </dgm:t>
    </dgm:pt>
    <dgm:pt modelId="{EADD9530-EB03-4ABF-874D-A7B79760A292}" type="parTrans" cxnId="{EC85F026-C4C4-47E6-9055-99947B14E4D5}">
      <dgm:prSet/>
      <dgm:spPr/>
      <dgm:t>
        <a:bodyPr/>
        <a:lstStyle/>
        <a:p>
          <a:endParaRPr lang="en-US"/>
        </a:p>
      </dgm:t>
    </dgm:pt>
    <dgm:pt modelId="{70DE8628-7A9B-462E-B838-674D639B0B43}" type="sibTrans" cxnId="{EC85F026-C4C4-47E6-9055-99947B14E4D5}">
      <dgm:prSet/>
      <dgm:spPr/>
      <dgm:t>
        <a:bodyPr/>
        <a:lstStyle/>
        <a:p>
          <a:endParaRPr lang="en-US"/>
        </a:p>
      </dgm:t>
    </dgm:pt>
    <dgm:pt modelId="{0CC3EB62-D720-452B-B94A-56A784633B1B}">
      <dgm:prSet/>
      <dgm:spPr/>
      <dgm:t>
        <a:bodyPr/>
        <a:lstStyle/>
        <a:p>
          <a:pPr>
            <a:defRPr b="1"/>
          </a:pPr>
          <a:r>
            <a:rPr lang="en-US"/>
            <a:t>1990</a:t>
          </a:r>
        </a:p>
      </dgm:t>
    </dgm:pt>
    <dgm:pt modelId="{1BE17E21-4C97-4CB5-BB4F-C681D26184E7}" type="parTrans" cxnId="{B38F2EBD-1DE9-4106-9DF0-E351A435361F}">
      <dgm:prSet/>
      <dgm:spPr/>
      <dgm:t>
        <a:bodyPr/>
        <a:lstStyle/>
        <a:p>
          <a:endParaRPr lang="en-US"/>
        </a:p>
      </dgm:t>
    </dgm:pt>
    <dgm:pt modelId="{6C3DD6F1-3167-4116-B4ED-36C8C6B2CD7D}" type="sibTrans" cxnId="{B38F2EBD-1DE9-4106-9DF0-E351A435361F}">
      <dgm:prSet/>
      <dgm:spPr/>
      <dgm:t>
        <a:bodyPr/>
        <a:lstStyle/>
        <a:p>
          <a:endParaRPr lang="en-US"/>
        </a:p>
      </dgm:t>
    </dgm:pt>
    <dgm:pt modelId="{BB6C5ECD-00F5-4906-9827-8600482B7649}">
      <dgm:prSet/>
      <dgm:spPr/>
      <dgm:t>
        <a:bodyPr/>
        <a:lstStyle/>
        <a:p>
          <a:r>
            <a:rPr lang="en-US"/>
            <a:t>Fue uno de los primeros países en ratificar la CDN.(03 de agosto de 1990) mediante la Resolución Legislativa Nº 25278 </a:t>
          </a:r>
        </a:p>
      </dgm:t>
    </dgm:pt>
    <dgm:pt modelId="{81C3D708-4624-493A-A421-47436E8881E5}" type="parTrans" cxnId="{0BB8D375-51DF-4319-98EB-79610F076EEC}">
      <dgm:prSet/>
      <dgm:spPr/>
      <dgm:t>
        <a:bodyPr/>
        <a:lstStyle/>
        <a:p>
          <a:endParaRPr lang="en-US"/>
        </a:p>
      </dgm:t>
    </dgm:pt>
    <dgm:pt modelId="{B7EEE3CA-813C-4DA5-8633-D272CF7F8235}" type="sibTrans" cxnId="{0BB8D375-51DF-4319-98EB-79610F076EEC}">
      <dgm:prSet/>
      <dgm:spPr/>
      <dgm:t>
        <a:bodyPr/>
        <a:lstStyle/>
        <a:p>
          <a:endParaRPr lang="en-US"/>
        </a:p>
      </dgm:t>
    </dgm:pt>
    <dgm:pt modelId="{EBBC20B6-B415-4036-8297-AD45943CDA6F}">
      <dgm:prSet/>
      <dgm:spPr/>
      <dgm:t>
        <a:bodyPr/>
        <a:lstStyle/>
        <a:p>
          <a:pPr>
            <a:defRPr b="1"/>
          </a:pPr>
          <a:r>
            <a:rPr lang="en-US"/>
            <a:t>1990</a:t>
          </a:r>
        </a:p>
      </dgm:t>
    </dgm:pt>
    <dgm:pt modelId="{EF4288C7-D037-487E-BE16-41B6BC948736}" type="parTrans" cxnId="{539D5D5E-60FF-410B-A742-9BC7074E1C91}">
      <dgm:prSet/>
      <dgm:spPr/>
      <dgm:t>
        <a:bodyPr/>
        <a:lstStyle/>
        <a:p>
          <a:endParaRPr lang="en-US"/>
        </a:p>
      </dgm:t>
    </dgm:pt>
    <dgm:pt modelId="{09EBED40-9F39-426A-B9DD-111FEEC5B21F}" type="sibTrans" cxnId="{539D5D5E-60FF-410B-A742-9BC7074E1C91}">
      <dgm:prSet/>
      <dgm:spPr/>
      <dgm:t>
        <a:bodyPr/>
        <a:lstStyle/>
        <a:p>
          <a:endParaRPr lang="en-US"/>
        </a:p>
      </dgm:t>
    </dgm:pt>
    <dgm:pt modelId="{58F63BC7-BED4-4D52-B815-7F799C90B815}">
      <dgm:prSet/>
      <dgm:spPr/>
      <dgm:t>
        <a:bodyPr/>
        <a:lstStyle/>
        <a:p>
          <a:r>
            <a:rPr lang="en-US"/>
            <a:t>ENTRÓ EN VIGOR PARA EL PERÚ EL 4 DE OCTUBRE DE 1990</a:t>
          </a:r>
        </a:p>
      </dgm:t>
    </dgm:pt>
    <dgm:pt modelId="{68AB0A31-F1E0-4231-BAEF-06CA5F6CEC8C}" type="parTrans" cxnId="{ED706646-80AE-4ADE-9B43-2B193CF9A373}">
      <dgm:prSet/>
      <dgm:spPr/>
      <dgm:t>
        <a:bodyPr/>
        <a:lstStyle/>
        <a:p>
          <a:endParaRPr lang="en-US"/>
        </a:p>
      </dgm:t>
    </dgm:pt>
    <dgm:pt modelId="{94DF49BE-88F1-470E-8A78-F459A798E106}" type="sibTrans" cxnId="{ED706646-80AE-4ADE-9B43-2B193CF9A373}">
      <dgm:prSet/>
      <dgm:spPr/>
      <dgm:t>
        <a:bodyPr/>
        <a:lstStyle/>
        <a:p>
          <a:endParaRPr lang="en-US"/>
        </a:p>
      </dgm:t>
    </dgm:pt>
    <dgm:pt modelId="{8341EB05-A899-43BD-B96B-A5614B61888C}" type="pres">
      <dgm:prSet presAssocID="{76AC3230-7A79-40D8-95E9-BDE4011D322F}" presName="root" presStyleCnt="0">
        <dgm:presLayoutVars>
          <dgm:chMax/>
          <dgm:chPref/>
          <dgm:animLvl val="lvl"/>
        </dgm:presLayoutVars>
      </dgm:prSet>
      <dgm:spPr/>
    </dgm:pt>
    <dgm:pt modelId="{5AD45297-87E4-4FA5-B77F-26FD14E6737B}" type="pres">
      <dgm:prSet presAssocID="{76AC3230-7A79-40D8-95E9-BDE4011D322F}" presName="divider" presStyleLbl="node1" presStyleIdx="0" presStyleCnt="1"/>
      <dgm:spPr/>
    </dgm:pt>
    <dgm:pt modelId="{D928108D-5B46-444C-B3EA-F3F1C6435E11}" type="pres">
      <dgm:prSet presAssocID="{76AC3230-7A79-40D8-95E9-BDE4011D322F}" presName="nodes" presStyleCnt="0">
        <dgm:presLayoutVars>
          <dgm:chMax/>
          <dgm:chPref/>
          <dgm:animLvl val="lvl"/>
        </dgm:presLayoutVars>
      </dgm:prSet>
      <dgm:spPr/>
    </dgm:pt>
    <dgm:pt modelId="{5FF8611B-7E98-4453-A369-4DAB307BD5E8}" type="pres">
      <dgm:prSet presAssocID="{2F11AADC-3299-4DAE-ABF0-B9B9DED61086}" presName="composite" presStyleCnt="0"/>
      <dgm:spPr/>
    </dgm:pt>
    <dgm:pt modelId="{0AB54263-9B55-490E-A16F-9588F3BC03F6}" type="pres">
      <dgm:prSet presAssocID="{2F11AADC-3299-4DAE-ABF0-B9B9DED61086}" presName="L1TextContainer" presStyleLbl="revTx" presStyleIdx="0" presStyleCnt="4">
        <dgm:presLayoutVars>
          <dgm:chMax val="1"/>
          <dgm:chPref val="1"/>
          <dgm:bulletEnabled val="1"/>
        </dgm:presLayoutVars>
      </dgm:prSet>
      <dgm:spPr/>
    </dgm:pt>
    <dgm:pt modelId="{FF77F1E0-BF33-4F62-B711-E94279A28607}" type="pres">
      <dgm:prSet presAssocID="{2F11AADC-3299-4DAE-ABF0-B9B9DED61086}" presName="L2TextContainerWrapper" presStyleCnt="0">
        <dgm:presLayoutVars>
          <dgm:chMax val="0"/>
          <dgm:chPref val="0"/>
          <dgm:bulletEnabled val="1"/>
        </dgm:presLayoutVars>
      </dgm:prSet>
      <dgm:spPr/>
    </dgm:pt>
    <dgm:pt modelId="{C416A06B-8D98-473B-88E2-8E9CF7D169BF}" type="pres">
      <dgm:prSet presAssocID="{2F11AADC-3299-4DAE-ABF0-B9B9DED61086}" presName="L2TextContainer" presStyleLbl="bgAccFollowNode1" presStyleIdx="0" presStyleCnt="4"/>
      <dgm:spPr/>
    </dgm:pt>
    <dgm:pt modelId="{CF3F4D02-A746-4AE3-94FC-721F059520F4}" type="pres">
      <dgm:prSet presAssocID="{2F11AADC-3299-4DAE-ABF0-B9B9DED61086}" presName="FlexibleEmptyPlaceHolder" presStyleCnt="0"/>
      <dgm:spPr/>
    </dgm:pt>
    <dgm:pt modelId="{222D2291-56FD-4E78-BC6F-A87BF67B2374}" type="pres">
      <dgm:prSet presAssocID="{2F11AADC-3299-4DAE-ABF0-B9B9DED61086}" presName="ConnectLine" presStyleLbl="alignNode1" presStyleIdx="0" presStyleCnt="4"/>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4113B20A-F298-43E7-BFAC-78964BEE6CCF}" type="pres">
      <dgm:prSet presAssocID="{2F11AADC-3299-4DAE-ABF0-B9B9DED61086}"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564F5AF6-BD76-4CA8-8A03-3A6B13F15F60}" type="pres">
      <dgm:prSet presAssocID="{2F11AADC-3299-4DAE-ABF0-B9B9DED61086}" presName="EmptyPlaceHolder" presStyleCnt="0"/>
      <dgm:spPr/>
    </dgm:pt>
    <dgm:pt modelId="{786531D5-B229-4C76-B1ED-F4F399F617DA}" type="pres">
      <dgm:prSet presAssocID="{79ABAF78-9287-4C03-AD18-33DE695A8EA7}" presName="spaceBetweenRectangles" presStyleCnt="0"/>
      <dgm:spPr/>
    </dgm:pt>
    <dgm:pt modelId="{980F5451-6088-4B3C-8521-71A704C55A76}" type="pres">
      <dgm:prSet presAssocID="{C45A1F1B-606F-4B69-8867-35281A5C5625}" presName="composite" presStyleCnt="0"/>
      <dgm:spPr/>
    </dgm:pt>
    <dgm:pt modelId="{1C382D43-6973-48CD-955F-41CAEDF9BFE4}" type="pres">
      <dgm:prSet presAssocID="{C45A1F1B-606F-4B69-8867-35281A5C5625}" presName="L1TextContainer" presStyleLbl="revTx" presStyleIdx="1" presStyleCnt="4">
        <dgm:presLayoutVars>
          <dgm:chMax val="1"/>
          <dgm:chPref val="1"/>
          <dgm:bulletEnabled val="1"/>
        </dgm:presLayoutVars>
      </dgm:prSet>
      <dgm:spPr/>
    </dgm:pt>
    <dgm:pt modelId="{BBAF93CD-8DAB-429A-8F8F-41C35E1B50EB}" type="pres">
      <dgm:prSet presAssocID="{C45A1F1B-606F-4B69-8867-35281A5C5625}" presName="L2TextContainerWrapper" presStyleCnt="0">
        <dgm:presLayoutVars>
          <dgm:chMax val="0"/>
          <dgm:chPref val="0"/>
          <dgm:bulletEnabled val="1"/>
        </dgm:presLayoutVars>
      </dgm:prSet>
      <dgm:spPr/>
    </dgm:pt>
    <dgm:pt modelId="{BC174C5E-EFF2-485D-A703-3381BBB4D5B2}" type="pres">
      <dgm:prSet presAssocID="{C45A1F1B-606F-4B69-8867-35281A5C5625}" presName="L2TextContainer" presStyleLbl="bgAccFollowNode1" presStyleIdx="1" presStyleCnt="4"/>
      <dgm:spPr/>
    </dgm:pt>
    <dgm:pt modelId="{59D9B962-DBA9-44DD-8078-B881E28B7D2E}" type="pres">
      <dgm:prSet presAssocID="{C45A1F1B-606F-4B69-8867-35281A5C5625}" presName="FlexibleEmptyPlaceHolder" presStyleCnt="0"/>
      <dgm:spPr/>
    </dgm:pt>
    <dgm:pt modelId="{6F9E13E0-A7EE-40AA-8BC4-2924A38D42CA}" type="pres">
      <dgm:prSet presAssocID="{C45A1F1B-606F-4B69-8867-35281A5C5625}" presName="ConnectLine" presStyleLbl="alignNode1" presStyleIdx="1" presStyleCnt="4"/>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BC034BBD-C063-43A0-A619-F5FEDA5C8C68}" type="pres">
      <dgm:prSet presAssocID="{C45A1F1B-606F-4B69-8867-35281A5C5625}"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64606FC6-BD2F-4B42-850E-0654820F7A75}" type="pres">
      <dgm:prSet presAssocID="{C45A1F1B-606F-4B69-8867-35281A5C5625}" presName="EmptyPlaceHolder" presStyleCnt="0"/>
      <dgm:spPr/>
    </dgm:pt>
    <dgm:pt modelId="{D54F4D52-FEEC-4D70-A6F4-EF97A9ED0448}" type="pres">
      <dgm:prSet presAssocID="{223DA549-4FF0-4D47-B832-28EC22E8278E}" presName="spaceBetweenRectangles" presStyleCnt="0"/>
      <dgm:spPr/>
    </dgm:pt>
    <dgm:pt modelId="{92C4168F-257D-4D08-85EC-83C3A7880462}" type="pres">
      <dgm:prSet presAssocID="{0CC3EB62-D720-452B-B94A-56A784633B1B}" presName="composite" presStyleCnt="0"/>
      <dgm:spPr/>
    </dgm:pt>
    <dgm:pt modelId="{B842CA36-13F2-4AEB-9194-C768FE9F9532}" type="pres">
      <dgm:prSet presAssocID="{0CC3EB62-D720-452B-B94A-56A784633B1B}" presName="L1TextContainer" presStyleLbl="revTx" presStyleIdx="2" presStyleCnt="4">
        <dgm:presLayoutVars>
          <dgm:chMax val="1"/>
          <dgm:chPref val="1"/>
          <dgm:bulletEnabled val="1"/>
        </dgm:presLayoutVars>
      </dgm:prSet>
      <dgm:spPr/>
    </dgm:pt>
    <dgm:pt modelId="{D0D3F110-CF16-46FD-9B0A-03088F472BFF}" type="pres">
      <dgm:prSet presAssocID="{0CC3EB62-D720-452B-B94A-56A784633B1B}" presName="L2TextContainerWrapper" presStyleCnt="0">
        <dgm:presLayoutVars>
          <dgm:chMax val="0"/>
          <dgm:chPref val="0"/>
          <dgm:bulletEnabled val="1"/>
        </dgm:presLayoutVars>
      </dgm:prSet>
      <dgm:spPr/>
    </dgm:pt>
    <dgm:pt modelId="{ED30BA51-B282-432F-BD6F-779F30C20572}" type="pres">
      <dgm:prSet presAssocID="{0CC3EB62-D720-452B-B94A-56A784633B1B}" presName="L2TextContainer" presStyleLbl="bgAccFollowNode1" presStyleIdx="2" presStyleCnt="4"/>
      <dgm:spPr/>
    </dgm:pt>
    <dgm:pt modelId="{248D7314-7A0B-4960-9112-37C93BCB2145}" type="pres">
      <dgm:prSet presAssocID="{0CC3EB62-D720-452B-B94A-56A784633B1B}" presName="FlexibleEmptyPlaceHolder" presStyleCnt="0"/>
      <dgm:spPr/>
    </dgm:pt>
    <dgm:pt modelId="{11E9A026-C153-4A00-89F7-47EA3C65DB4C}" type="pres">
      <dgm:prSet presAssocID="{0CC3EB62-D720-452B-B94A-56A784633B1B}" presName="ConnectLine" presStyleLbl="alignNode1" presStyleIdx="2" presStyleCnt="4"/>
      <dgm:spPr>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gm:spPr>
    </dgm:pt>
    <dgm:pt modelId="{2224C9DB-6784-4784-9906-2E453579776C}" type="pres">
      <dgm:prSet presAssocID="{0CC3EB62-D720-452B-B94A-56A784633B1B}"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E51726B8-FD39-4759-A8CB-5BC11747BBC0}" type="pres">
      <dgm:prSet presAssocID="{0CC3EB62-D720-452B-B94A-56A784633B1B}" presName="EmptyPlaceHolder" presStyleCnt="0"/>
      <dgm:spPr/>
    </dgm:pt>
    <dgm:pt modelId="{8104323A-1D22-4AA5-82F5-7082CAD1593C}" type="pres">
      <dgm:prSet presAssocID="{6C3DD6F1-3167-4116-B4ED-36C8C6B2CD7D}" presName="spaceBetweenRectangles" presStyleCnt="0"/>
      <dgm:spPr/>
    </dgm:pt>
    <dgm:pt modelId="{0D7DDAFF-BBBA-462A-8A5C-4E0D029BA316}" type="pres">
      <dgm:prSet presAssocID="{EBBC20B6-B415-4036-8297-AD45943CDA6F}" presName="composite" presStyleCnt="0"/>
      <dgm:spPr/>
    </dgm:pt>
    <dgm:pt modelId="{3F608915-DC97-45B8-9A71-CB2148805AE5}" type="pres">
      <dgm:prSet presAssocID="{EBBC20B6-B415-4036-8297-AD45943CDA6F}" presName="L1TextContainer" presStyleLbl="revTx" presStyleIdx="3" presStyleCnt="4">
        <dgm:presLayoutVars>
          <dgm:chMax val="1"/>
          <dgm:chPref val="1"/>
          <dgm:bulletEnabled val="1"/>
        </dgm:presLayoutVars>
      </dgm:prSet>
      <dgm:spPr/>
    </dgm:pt>
    <dgm:pt modelId="{A93008AF-3017-4B89-8E7C-4097908B841C}" type="pres">
      <dgm:prSet presAssocID="{EBBC20B6-B415-4036-8297-AD45943CDA6F}" presName="L2TextContainerWrapper" presStyleCnt="0">
        <dgm:presLayoutVars>
          <dgm:chMax val="0"/>
          <dgm:chPref val="0"/>
          <dgm:bulletEnabled val="1"/>
        </dgm:presLayoutVars>
      </dgm:prSet>
      <dgm:spPr/>
    </dgm:pt>
    <dgm:pt modelId="{029F0B6F-5F85-4EA9-89B4-6A84E553512C}" type="pres">
      <dgm:prSet presAssocID="{EBBC20B6-B415-4036-8297-AD45943CDA6F}" presName="L2TextContainer" presStyleLbl="bgAccFollowNode1" presStyleIdx="3" presStyleCnt="4"/>
      <dgm:spPr/>
    </dgm:pt>
    <dgm:pt modelId="{568B030D-F27F-4B06-9B4B-7B1C31D29131}" type="pres">
      <dgm:prSet presAssocID="{EBBC20B6-B415-4036-8297-AD45943CDA6F}" presName="FlexibleEmptyPlaceHolder" presStyleCnt="0"/>
      <dgm:spPr/>
    </dgm:pt>
    <dgm:pt modelId="{B5C05466-E5D1-4F4B-9330-6421B0413C01}" type="pres">
      <dgm:prSet presAssocID="{EBBC20B6-B415-4036-8297-AD45943CDA6F}" presName="ConnectLine" presStyleLbl="alignNode1" presStyleIdx="3" presStyleCnt="4"/>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111FD9F2-8D01-48AF-AB79-293F4DA7D6EC}" type="pres">
      <dgm:prSet presAssocID="{EBBC20B6-B415-4036-8297-AD45943CDA6F}"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3CEA981F-A4EA-4ABD-854A-3498A82DE631}" type="pres">
      <dgm:prSet presAssocID="{EBBC20B6-B415-4036-8297-AD45943CDA6F}" presName="EmptyPlaceHolder" presStyleCnt="0"/>
      <dgm:spPr/>
    </dgm:pt>
  </dgm:ptLst>
  <dgm:cxnLst>
    <dgm:cxn modelId="{2A19E424-EC62-4CF8-9C17-855A84093DE7}" srcId="{2F11AADC-3299-4DAE-ABF0-B9B9DED61086}" destId="{C6289B52-1D4F-46DC-860F-78C9550D7D0C}" srcOrd="0" destOrd="0" parTransId="{779A0544-E2E7-452E-9953-FE00E8EDE63A}" sibTransId="{967CBEE7-E22D-4163-B697-8564DBCCE20A}"/>
    <dgm:cxn modelId="{EC85F026-C4C4-47E6-9055-99947B14E4D5}" srcId="{C45A1F1B-606F-4B69-8867-35281A5C5625}" destId="{5CA3D87B-D958-4224-99C7-1470C2C42095}" srcOrd="0" destOrd="0" parTransId="{EADD9530-EB03-4ABF-874D-A7B79760A292}" sibTransId="{70DE8628-7A9B-462E-B838-674D639B0B43}"/>
    <dgm:cxn modelId="{2CDA082D-E837-4C20-9174-644168A3FA9F}" type="presOf" srcId="{0CC3EB62-D720-452B-B94A-56A784633B1B}" destId="{B842CA36-13F2-4AEB-9194-C768FE9F9532}" srcOrd="0" destOrd="0" presId="urn:microsoft.com/office/officeart/2017/3/layout/HorizontalPathTimeline"/>
    <dgm:cxn modelId="{7E2CB034-39F3-4E83-83DF-1FD4991EB949}" type="presOf" srcId="{5CA3D87B-D958-4224-99C7-1470C2C42095}" destId="{BC174C5E-EFF2-485D-A703-3381BBB4D5B2}" srcOrd="0" destOrd="0" presId="urn:microsoft.com/office/officeart/2017/3/layout/HorizontalPathTimeline"/>
    <dgm:cxn modelId="{539D5D5E-60FF-410B-A742-9BC7074E1C91}" srcId="{76AC3230-7A79-40D8-95E9-BDE4011D322F}" destId="{EBBC20B6-B415-4036-8297-AD45943CDA6F}" srcOrd="3" destOrd="0" parTransId="{EF4288C7-D037-487E-BE16-41B6BC948736}" sibTransId="{09EBED40-9F39-426A-B9DD-111FEEC5B21F}"/>
    <dgm:cxn modelId="{ED706646-80AE-4ADE-9B43-2B193CF9A373}" srcId="{EBBC20B6-B415-4036-8297-AD45943CDA6F}" destId="{58F63BC7-BED4-4D52-B815-7F799C90B815}" srcOrd="0" destOrd="0" parTransId="{68AB0A31-F1E0-4231-BAEF-06CA5F6CEC8C}" sibTransId="{94DF49BE-88F1-470E-8A78-F459A798E106}"/>
    <dgm:cxn modelId="{4B482368-F021-4CED-8418-51824D87BB7C}" srcId="{76AC3230-7A79-40D8-95E9-BDE4011D322F}" destId="{C45A1F1B-606F-4B69-8867-35281A5C5625}" srcOrd="1" destOrd="0" parTransId="{848E7BA8-DAFC-4651-9443-D7B628DC8B5E}" sibTransId="{223DA549-4FF0-4D47-B832-28EC22E8278E}"/>
    <dgm:cxn modelId="{1691546D-7EDD-4982-8E6B-9B0166D01C7E}" type="presOf" srcId="{C45A1F1B-606F-4B69-8867-35281A5C5625}" destId="{1C382D43-6973-48CD-955F-41CAEDF9BFE4}" srcOrd="0" destOrd="0" presId="urn:microsoft.com/office/officeart/2017/3/layout/HorizontalPathTimeline"/>
    <dgm:cxn modelId="{0BB8D375-51DF-4319-98EB-79610F076EEC}" srcId="{0CC3EB62-D720-452B-B94A-56A784633B1B}" destId="{BB6C5ECD-00F5-4906-9827-8600482B7649}" srcOrd="0" destOrd="0" parTransId="{81C3D708-4624-493A-A421-47436E8881E5}" sibTransId="{B7EEE3CA-813C-4DA5-8633-D272CF7F8235}"/>
    <dgm:cxn modelId="{F5CBFB55-62EC-4A4D-94F8-D15331FC1B0B}" type="presOf" srcId="{58F63BC7-BED4-4D52-B815-7F799C90B815}" destId="{029F0B6F-5F85-4EA9-89B4-6A84E553512C}" srcOrd="0" destOrd="0" presId="urn:microsoft.com/office/officeart/2017/3/layout/HorizontalPathTimeline"/>
    <dgm:cxn modelId="{84DCBB5A-7FC1-441F-B58D-2C9CFAE079EB}" type="presOf" srcId="{2F11AADC-3299-4DAE-ABF0-B9B9DED61086}" destId="{0AB54263-9B55-490E-A16F-9588F3BC03F6}" srcOrd="0" destOrd="0" presId="urn:microsoft.com/office/officeart/2017/3/layout/HorizontalPathTimeline"/>
    <dgm:cxn modelId="{0A1FD186-EBE1-4EEC-BDCD-F9EA2B88D1F3}" type="presOf" srcId="{76AC3230-7A79-40D8-95E9-BDE4011D322F}" destId="{8341EB05-A899-43BD-B96B-A5614B61888C}" srcOrd="0" destOrd="0" presId="urn:microsoft.com/office/officeart/2017/3/layout/HorizontalPathTimeline"/>
    <dgm:cxn modelId="{82615087-46D6-4C2C-A2F4-AE1754E16B7A}" type="presOf" srcId="{EBBC20B6-B415-4036-8297-AD45943CDA6F}" destId="{3F608915-DC97-45B8-9A71-CB2148805AE5}" srcOrd="0" destOrd="0" presId="urn:microsoft.com/office/officeart/2017/3/layout/HorizontalPathTimeline"/>
    <dgm:cxn modelId="{E4D01C98-1EED-4877-BB23-2B22F9167916}" type="presOf" srcId="{C6289B52-1D4F-46DC-860F-78C9550D7D0C}" destId="{C416A06B-8D98-473B-88E2-8E9CF7D169BF}" srcOrd="0" destOrd="0" presId="urn:microsoft.com/office/officeart/2017/3/layout/HorizontalPathTimeline"/>
    <dgm:cxn modelId="{B38F2EBD-1DE9-4106-9DF0-E351A435361F}" srcId="{76AC3230-7A79-40D8-95E9-BDE4011D322F}" destId="{0CC3EB62-D720-452B-B94A-56A784633B1B}" srcOrd="2" destOrd="0" parTransId="{1BE17E21-4C97-4CB5-BB4F-C681D26184E7}" sibTransId="{6C3DD6F1-3167-4116-B4ED-36C8C6B2CD7D}"/>
    <dgm:cxn modelId="{CC7CACD3-DFAC-4DAB-8229-5E763318AE4E}" srcId="{76AC3230-7A79-40D8-95E9-BDE4011D322F}" destId="{2F11AADC-3299-4DAE-ABF0-B9B9DED61086}" srcOrd="0" destOrd="0" parTransId="{F4B1D478-7A79-4141-91B7-991AD6DFE620}" sibTransId="{79ABAF78-9287-4C03-AD18-33DE695A8EA7}"/>
    <dgm:cxn modelId="{79EAC7F8-FFCF-47A3-B239-5877B3CACEE5}" type="presOf" srcId="{BB6C5ECD-00F5-4906-9827-8600482B7649}" destId="{ED30BA51-B282-432F-BD6F-779F30C20572}" srcOrd="0" destOrd="0" presId="urn:microsoft.com/office/officeart/2017/3/layout/HorizontalPathTimeline"/>
    <dgm:cxn modelId="{0F7C2AA2-6ED8-45DE-8885-D286618DB6B2}" type="presParOf" srcId="{8341EB05-A899-43BD-B96B-A5614B61888C}" destId="{5AD45297-87E4-4FA5-B77F-26FD14E6737B}" srcOrd="0" destOrd="0" presId="urn:microsoft.com/office/officeart/2017/3/layout/HorizontalPathTimeline"/>
    <dgm:cxn modelId="{78108518-A9E7-463F-8E45-45BE5B118790}" type="presParOf" srcId="{8341EB05-A899-43BD-B96B-A5614B61888C}" destId="{D928108D-5B46-444C-B3EA-F3F1C6435E11}" srcOrd="1" destOrd="0" presId="urn:microsoft.com/office/officeart/2017/3/layout/HorizontalPathTimeline"/>
    <dgm:cxn modelId="{529BDD81-3658-42E4-92C3-FE9395AA6791}" type="presParOf" srcId="{D928108D-5B46-444C-B3EA-F3F1C6435E11}" destId="{5FF8611B-7E98-4453-A369-4DAB307BD5E8}" srcOrd="0" destOrd="0" presId="urn:microsoft.com/office/officeart/2017/3/layout/HorizontalPathTimeline"/>
    <dgm:cxn modelId="{3AD01417-08A5-4774-B314-537890E6B4A3}" type="presParOf" srcId="{5FF8611B-7E98-4453-A369-4DAB307BD5E8}" destId="{0AB54263-9B55-490E-A16F-9588F3BC03F6}" srcOrd="0" destOrd="0" presId="urn:microsoft.com/office/officeart/2017/3/layout/HorizontalPathTimeline"/>
    <dgm:cxn modelId="{2E8A238D-81EF-443C-AFBA-BA3C8A1A56FC}" type="presParOf" srcId="{5FF8611B-7E98-4453-A369-4DAB307BD5E8}" destId="{FF77F1E0-BF33-4F62-B711-E94279A28607}" srcOrd="1" destOrd="0" presId="urn:microsoft.com/office/officeart/2017/3/layout/HorizontalPathTimeline"/>
    <dgm:cxn modelId="{2F92F9B0-2790-4860-AB85-F204A8DC0DC8}" type="presParOf" srcId="{FF77F1E0-BF33-4F62-B711-E94279A28607}" destId="{C416A06B-8D98-473B-88E2-8E9CF7D169BF}" srcOrd="0" destOrd="0" presId="urn:microsoft.com/office/officeart/2017/3/layout/HorizontalPathTimeline"/>
    <dgm:cxn modelId="{8E38769E-B5C8-4716-91E7-125DC0315B34}" type="presParOf" srcId="{FF77F1E0-BF33-4F62-B711-E94279A28607}" destId="{CF3F4D02-A746-4AE3-94FC-721F059520F4}" srcOrd="1" destOrd="0" presId="urn:microsoft.com/office/officeart/2017/3/layout/HorizontalPathTimeline"/>
    <dgm:cxn modelId="{389EA634-D83E-4A5B-84E2-EB03192AEC5C}" type="presParOf" srcId="{5FF8611B-7E98-4453-A369-4DAB307BD5E8}" destId="{222D2291-56FD-4E78-BC6F-A87BF67B2374}" srcOrd="2" destOrd="0" presId="urn:microsoft.com/office/officeart/2017/3/layout/HorizontalPathTimeline"/>
    <dgm:cxn modelId="{3C2F23AD-0601-4884-87F4-739A2D6F612E}" type="presParOf" srcId="{5FF8611B-7E98-4453-A369-4DAB307BD5E8}" destId="{4113B20A-F298-43E7-BFAC-78964BEE6CCF}" srcOrd="3" destOrd="0" presId="urn:microsoft.com/office/officeart/2017/3/layout/HorizontalPathTimeline"/>
    <dgm:cxn modelId="{40E41EAC-377F-42D5-8268-3EA51BBA9352}" type="presParOf" srcId="{5FF8611B-7E98-4453-A369-4DAB307BD5E8}" destId="{564F5AF6-BD76-4CA8-8A03-3A6B13F15F60}" srcOrd="4" destOrd="0" presId="urn:microsoft.com/office/officeart/2017/3/layout/HorizontalPathTimeline"/>
    <dgm:cxn modelId="{BA989872-98AC-4EE4-9194-7B9FE3BD3072}" type="presParOf" srcId="{D928108D-5B46-444C-B3EA-F3F1C6435E11}" destId="{786531D5-B229-4C76-B1ED-F4F399F617DA}" srcOrd="1" destOrd="0" presId="urn:microsoft.com/office/officeart/2017/3/layout/HorizontalPathTimeline"/>
    <dgm:cxn modelId="{A192B046-60E3-4F2F-9A13-0F8E39DE159B}" type="presParOf" srcId="{D928108D-5B46-444C-B3EA-F3F1C6435E11}" destId="{980F5451-6088-4B3C-8521-71A704C55A76}" srcOrd="2" destOrd="0" presId="urn:microsoft.com/office/officeart/2017/3/layout/HorizontalPathTimeline"/>
    <dgm:cxn modelId="{D4591BEA-120E-4ABC-9F37-603CD1D993D7}" type="presParOf" srcId="{980F5451-6088-4B3C-8521-71A704C55A76}" destId="{1C382D43-6973-48CD-955F-41CAEDF9BFE4}" srcOrd="0" destOrd="0" presId="urn:microsoft.com/office/officeart/2017/3/layout/HorizontalPathTimeline"/>
    <dgm:cxn modelId="{90138C2A-E64D-4917-9E5D-FAD7FF5B1BA6}" type="presParOf" srcId="{980F5451-6088-4B3C-8521-71A704C55A76}" destId="{BBAF93CD-8DAB-429A-8F8F-41C35E1B50EB}" srcOrd="1" destOrd="0" presId="urn:microsoft.com/office/officeart/2017/3/layout/HorizontalPathTimeline"/>
    <dgm:cxn modelId="{31D801D3-C683-44A8-A208-8EC69A686D39}" type="presParOf" srcId="{BBAF93CD-8DAB-429A-8F8F-41C35E1B50EB}" destId="{BC174C5E-EFF2-485D-A703-3381BBB4D5B2}" srcOrd="0" destOrd="0" presId="urn:microsoft.com/office/officeart/2017/3/layout/HorizontalPathTimeline"/>
    <dgm:cxn modelId="{4981C384-FF44-4253-82AE-053DE16716D5}" type="presParOf" srcId="{BBAF93CD-8DAB-429A-8F8F-41C35E1B50EB}" destId="{59D9B962-DBA9-44DD-8078-B881E28B7D2E}" srcOrd="1" destOrd="0" presId="urn:microsoft.com/office/officeart/2017/3/layout/HorizontalPathTimeline"/>
    <dgm:cxn modelId="{3EADC33D-8991-42F1-AD87-7D466A0E5A3B}" type="presParOf" srcId="{980F5451-6088-4B3C-8521-71A704C55A76}" destId="{6F9E13E0-A7EE-40AA-8BC4-2924A38D42CA}" srcOrd="2" destOrd="0" presId="urn:microsoft.com/office/officeart/2017/3/layout/HorizontalPathTimeline"/>
    <dgm:cxn modelId="{BA8B4D97-D965-47A1-A8EA-0E48AC6C50FC}" type="presParOf" srcId="{980F5451-6088-4B3C-8521-71A704C55A76}" destId="{BC034BBD-C063-43A0-A619-F5FEDA5C8C68}" srcOrd="3" destOrd="0" presId="urn:microsoft.com/office/officeart/2017/3/layout/HorizontalPathTimeline"/>
    <dgm:cxn modelId="{E2664274-EC08-4B51-A347-69C400F195BF}" type="presParOf" srcId="{980F5451-6088-4B3C-8521-71A704C55A76}" destId="{64606FC6-BD2F-4B42-850E-0654820F7A75}" srcOrd="4" destOrd="0" presId="urn:microsoft.com/office/officeart/2017/3/layout/HorizontalPathTimeline"/>
    <dgm:cxn modelId="{F799FF82-F77C-4FA5-971F-4E2CF1306A07}" type="presParOf" srcId="{D928108D-5B46-444C-B3EA-F3F1C6435E11}" destId="{D54F4D52-FEEC-4D70-A6F4-EF97A9ED0448}" srcOrd="3" destOrd="0" presId="urn:microsoft.com/office/officeart/2017/3/layout/HorizontalPathTimeline"/>
    <dgm:cxn modelId="{143AE131-2F8F-4DC4-87C4-08E3B11E6B6D}" type="presParOf" srcId="{D928108D-5B46-444C-B3EA-F3F1C6435E11}" destId="{92C4168F-257D-4D08-85EC-83C3A7880462}" srcOrd="4" destOrd="0" presId="urn:microsoft.com/office/officeart/2017/3/layout/HorizontalPathTimeline"/>
    <dgm:cxn modelId="{73578482-C4F9-49CB-B49D-596C9478E1B0}" type="presParOf" srcId="{92C4168F-257D-4D08-85EC-83C3A7880462}" destId="{B842CA36-13F2-4AEB-9194-C768FE9F9532}" srcOrd="0" destOrd="0" presId="urn:microsoft.com/office/officeart/2017/3/layout/HorizontalPathTimeline"/>
    <dgm:cxn modelId="{60CA750D-1704-47C6-B95B-94D633C3B527}" type="presParOf" srcId="{92C4168F-257D-4D08-85EC-83C3A7880462}" destId="{D0D3F110-CF16-46FD-9B0A-03088F472BFF}" srcOrd="1" destOrd="0" presId="urn:microsoft.com/office/officeart/2017/3/layout/HorizontalPathTimeline"/>
    <dgm:cxn modelId="{BD119707-3CF8-4487-B6AF-6D663CCC858A}" type="presParOf" srcId="{D0D3F110-CF16-46FD-9B0A-03088F472BFF}" destId="{ED30BA51-B282-432F-BD6F-779F30C20572}" srcOrd="0" destOrd="0" presId="urn:microsoft.com/office/officeart/2017/3/layout/HorizontalPathTimeline"/>
    <dgm:cxn modelId="{EF3FBAF3-5AAC-43B9-992C-C6FA76273A32}" type="presParOf" srcId="{D0D3F110-CF16-46FD-9B0A-03088F472BFF}" destId="{248D7314-7A0B-4960-9112-37C93BCB2145}" srcOrd="1" destOrd="0" presId="urn:microsoft.com/office/officeart/2017/3/layout/HorizontalPathTimeline"/>
    <dgm:cxn modelId="{9F46DEC0-6562-42B9-994A-A8FBDFC26F34}" type="presParOf" srcId="{92C4168F-257D-4D08-85EC-83C3A7880462}" destId="{11E9A026-C153-4A00-89F7-47EA3C65DB4C}" srcOrd="2" destOrd="0" presId="urn:microsoft.com/office/officeart/2017/3/layout/HorizontalPathTimeline"/>
    <dgm:cxn modelId="{8002DA4B-115E-4F6F-9CAE-30FE1CDBB3FC}" type="presParOf" srcId="{92C4168F-257D-4D08-85EC-83C3A7880462}" destId="{2224C9DB-6784-4784-9906-2E453579776C}" srcOrd="3" destOrd="0" presId="urn:microsoft.com/office/officeart/2017/3/layout/HorizontalPathTimeline"/>
    <dgm:cxn modelId="{94C7D27E-920E-4A04-B4E5-BD98F9E0A221}" type="presParOf" srcId="{92C4168F-257D-4D08-85EC-83C3A7880462}" destId="{E51726B8-FD39-4759-A8CB-5BC11747BBC0}" srcOrd="4" destOrd="0" presId="urn:microsoft.com/office/officeart/2017/3/layout/HorizontalPathTimeline"/>
    <dgm:cxn modelId="{D78290B6-1CF1-46A9-9DBB-766451AB6068}" type="presParOf" srcId="{D928108D-5B46-444C-B3EA-F3F1C6435E11}" destId="{8104323A-1D22-4AA5-82F5-7082CAD1593C}" srcOrd="5" destOrd="0" presId="urn:microsoft.com/office/officeart/2017/3/layout/HorizontalPathTimeline"/>
    <dgm:cxn modelId="{91BE2BBB-45E9-4E31-97EB-DA30001FB50E}" type="presParOf" srcId="{D928108D-5B46-444C-B3EA-F3F1C6435E11}" destId="{0D7DDAFF-BBBA-462A-8A5C-4E0D029BA316}" srcOrd="6" destOrd="0" presId="urn:microsoft.com/office/officeart/2017/3/layout/HorizontalPathTimeline"/>
    <dgm:cxn modelId="{1B982FFB-3882-4DA9-9A1B-CDFF0CDD9CAB}" type="presParOf" srcId="{0D7DDAFF-BBBA-462A-8A5C-4E0D029BA316}" destId="{3F608915-DC97-45B8-9A71-CB2148805AE5}" srcOrd="0" destOrd="0" presId="urn:microsoft.com/office/officeart/2017/3/layout/HorizontalPathTimeline"/>
    <dgm:cxn modelId="{DC195005-8EAC-4563-A5B4-04ABAA02D820}" type="presParOf" srcId="{0D7DDAFF-BBBA-462A-8A5C-4E0D029BA316}" destId="{A93008AF-3017-4B89-8E7C-4097908B841C}" srcOrd="1" destOrd="0" presId="urn:microsoft.com/office/officeart/2017/3/layout/HorizontalPathTimeline"/>
    <dgm:cxn modelId="{9959E42B-6E08-4832-BAFE-F3F8B1CAA4E7}" type="presParOf" srcId="{A93008AF-3017-4B89-8E7C-4097908B841C}" destId="{029F0B6F-5F85-4EA9-89B4-6A84E553512C}" srcOrd="0" destOrd="0" presId="urn:microsoft.com/office/officeart/2017/3/layout/HorizontalPathTimeline"/>
    <dgm:cxn modelId="{A319A3C3-9F18-4323-93D3-BFB946B235FE}" type="presParOf" srcId="{A93008AF-3017-4B89-8E7C-4097908B841C}" destId="{568B030D-F27F-4B06-9B4B-7B1C31D29131}" srcOrd="1" destOrd="0" presId="urn:microsoft.com/office/officeart/2017/3/layout/HorizontalPathTimeline"/>
    <dgm:cxn modelId="{F2101C79-ABEE-44C0-9877-E77840352F9E}" type="presParOf" srcId="{0D7DDAFF-BBBA-462A-8A5C-4E0D029BA316}" destId="{B5C05466-E5D1-4F4B-9330-6421B0413C01}" srcOrd="2" destOrd="0" presId="urn:microsoft.com/office/officeart/2017/3/layout/HorizontalPathTimeline"/>
    <dgm:cxn modelId="{CE869C81-AEC3-4DC5-AEFD-3D1D3395ECEA}" type="presParOf" srcId="{0D7DDAFF-BBBA-462A-8A5C-4E0D029BA316}" destId="{111FD9F2-8D01-48AF-AB79-293F4DA7D6EC}" srcOrd="3" destOrd="0" presId="urn:microsoft.com/office/officeart/2017/3/layout/HorizontalPathTimeline"/>
    <dgm:cxn modelId="{26053C1E-EA5E-415E-BA68-68044BE5DDED}" type="presParOf" srcId="{0D7DDAFF-BBBA-462A-8A5C-4E0D029BA316}" destId="{3CEA981F-A4EA-4ABD-854A-3498A82DE631}"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736871-F6FF-42D3-8667-12666ADD522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D7E6F5F-40E4-4080-80E8-8878F1DAE1BF}">
      <dgm:prSet/>
      <dgm:spPr/>
      <dgm:t>
        <a:bodyPr/>
        <a:lstStyle/>
        <a:p>
          <a:r>
            <a:rPr lang="es-ES_tradnl" b="1"/>
            <a:t>EL PRINCIPIO ES UNA OBLIGACIÓN DE CARÁCTER IMPERATIVO</a:t>
          </a:r>
          <a:endParaRPr lang="en-US"/>
        </a:p>
      </dgm:t>
    </dgm:pt>
    <dgm:pt modelId="{BF526ECC-CED7-44F1-BB0B-5D9B2907B2CB}" type="parTrans" cxnId="{AC9DF1E4-B931-43E3-B4B4-22FBC7A302E5}">
      <dgm:prSet/>
      <dgm:spPr/>
      <dgm:t>
        <a:bodyPr/>
        <a:lstStyle/>
        <a:p>
          <a:endParaRPr lang="en-US"/>
        </a:p>
      </dgm:t>
    </dgm:pt>
    <dgm:pt modelId="{8899361E-4A51-4400-9B0F-D8A7934ACB95}" type="sibTrans" cxnId="{AC9DF1E4-B931-43E3-B4B4-22FBC7A302E5}">
      <dgm:prSet/>
      <dgm:spPr/>
      <dgm:t>
        <a:bodyPr/>
        <a:lstStyle/>
        <a:p>
          <a:endParaRPr lang="en-US"/>
        </a:p>
      </dgm:t>
    </dgm:pt>
    <dgm:pt modelId="{327F14E6-42B7-4444-8B6F-B928F52AD940}">
      <dgm:prSet/>
      <dgm:spPr/>
      <dgm:t>
        <a:bodyPr/>
        <a:lstStyle/>
        <a:p>
          <a:r>
            <a:rPr lang="es-ES_tradnl" b="1"/>
            <a:t>UN LÍMITE</a:t>
          </a:r>
          <a:endParaRPr lang="en-US"/>
        </a:p>
      </dgm:t>
    </dgm:pt>
    <dgm:pt modelId="{2A4A098E-1734-4913-8A64-4888FA9E422A}" type="parTrans" cxnId="{89D123F2-1B0E-4110-B398-099B6E5A7EAF}">
      <dgm:prSet/>
      <dgm:spPr/>
      <dgm:t>
        <a:bodyPr/>
        <a:lstStyle/>
        <a:p>
          <a:endParaRPr lang="en-US"/>
        </a:p>
      </dgm:t>
    </dgm:pt>
    <dgm:pt modelId="{8D48B705-EFAD-40FE-A721-E7A28FCD789E}" type="sibTrans" cxnId="{89D123F2-1B0E-4110-B398-099B6E5A7EAF}">
      <dgm:prSet/>
      <dgm:spPr/>
      <dgm:t>
        <a:bodyPr/>
        <a:lstStyle/>
        <a:p>
          <a:endParaRPr lang="en-US"/>
        </a:p>
      </dgm:t>
    </dgm:pt>
    <dgm:pt modelId="{B2587CA9-3727-4BC8-938D-DC5B1B80FCA8}">
      <dgm:prSet/>
      <dgm:spPr/>
      <dgm:t>
        <a:bodyPr/>
        <a:lstStyle/>
        <a:p>
          <a:r>
            <a:rPr lang="es-ES_tradnl" b="1"/>
            <a:t>LOS NIÑOS GOZAN DE UNA PROTECCIÓN COMPLEMENTARIA.</a:t>
          </a:r>
          <a:endParaRPr lang="en-US"/>
        </a:p>
      </dgm:t>
    </dgm:pt>
    <dgm:pt modelId="{B7B4E07E-A23C-406B-9C6B-435367311378}" type="parTrans" cxnId="{AD89CFC6-6A71-4ACE-B71F-1E87979206FA}">
      <dgm:prSet/>
      <dgm:spPr/>
      <dgm:t>
        <a:bodyPr/>
        <a:lstStyle/>
        <a:p>
          <a:endParaRPr lang="en-US"/>
        </a:p>
      </dgm:t>
    </dgm:pt>
    <dgm:pt modelId="{881C45A9-C71A-4724-8E63-94B6D500BEB7}" type="sibTrans" cxnId="{AD89CFC6-6A71-4ACE-B71F-1E87979206FA}">
      <dgm:prSet/>
      <dgm:spPr/>
      <dgm:t>
        <a:bodyPr/>
        <a:lstStyle/>
        <a:p>
          <a:endParaRPr lang="en-US"/>
        </a:p>
      </dgm:t>
    </dgm:pt>
    <dgm:pt modelId="{1BCAA614-C028-4789-81FC-E846356689E5}">
      <dgm:prSet/>
      <dgm:spPr/>
      <dgm:t>
        <a:bodyPr/>
        <a:lstStyle/>
        <a:p>
          <a:r>
            <a:rPr lang="es-ES_tradnl" b="1"/>
            <a:t>POSIBILITA LA ADOPCIÓN DE DECISIONES FRENTE A VACÍOS O LAGUNAS.</a:t>
          </a:r>
          <a:endParaRPr lang="en-US"/>
        </a:p>
      </dgm:t>
    </dgm:pt>
    <dgm:pt modelId="{8FBBA5BF-6CCE-441C-BB94-63B70E38BBD3}" type="parTrans" cxnId="{B8B430BB-D987-41EB-A167-67472DAF1140}">
      <dgm:prSet/>
      <dgm:spPr/>
      <dgm:t>
        <a:bodyPr/>
        <a:lstStyle/>
        <a:p>
          <a:endParaRPr lang="en-US"/>
        </a:p>
      </dgm:t>
    </dgm:pt>
    <dgm:pt modelId="{42B138CC-D299-4AAC-B30D-CB86EA0ACC4F}" type="sibTrans" cxnId="{B8B430BB-D987-41EB-A167-67472DAF1140}">
      <dgm:prSet/>
      <dgm:spPr/>
      <dgm:t>
        <a:bodyPr/>
        <a:lstStyle/>
        <a:p>
          <a:endParaRPr lang="en-US"/>
        </a:p>
      </dgm:t>
    </dgm:pt>
    <dgm:pt modelId="{1D68EDC4-E639-4A40-AF09-308CA34D55A3}">
      <dgm:prSet/>
      <dgm:spPr/>
      <dgm:t>
        <a:bodyPr/>
        <a:lstStyle/>
        <a:p>
          <a:r>
            <a:rPr lang="es-ES_tradnl" b="1"/>
            <a:t>ES UN PRINCIPIO GARANTISTA FRENTE A LA ADMINISTRACIÓN DE JUSTICIA.</a:t>
          </a:r>
          <a:endParaRPr lang="en-US"/>
        </a:p>
      </dgm:t>
    </dgm:pt>
    <dgm:pt modelId="{9577F8FF-CC57-43C0-826D-597F67441D9E}" type="parTrans" cxnId="{E1CCC305-E9CC-41E0-BD7B-F0F2172726CD}">
      <dgm:prSet/>
      <dgm:spPr/>
      <dgm:t>
        <a:bodyPr/>
        <a:lstStyle/>
        <a:p>
          <a:endParaRPr lang="en-US"/>
        </a:p>
      </dgm:t>
    </dgm:pt>
    <dgm:pt modelId="{48D0058A-188D-4484-9245-3616670742C3}" type="sibTrans" cxnId="{E1CCC305-E9CC-41E0-BD7B-F0F2172726CD}">
      <dgm:prSet/>
      <dgm:spPr/>
      <dgm:t>
        <a:bodyPr/>
        <a:lstStyle/>
        <a:p>
          <a:endParaRPr lang="en-US"/>
        </a:p>
      </dgm:t>
    </dgm:pt>
    <dgm:pt modelId="{653D11F1-F544-4B77-AC29-50F260D15038}">
      <dgm:prSet/>
      <dgm:spPr/>
      <dgm:t>
        <a:bodyPr/>
        <a:lstStyle/>
        <a:p>
          <a:r>
            <a:rPr lang="es-PE" b="1"/>
            <a:t>CONCEPTO DINÁMICO QUE ABARCA DIVERSOS TEMAS EN CONSTANTE EVOLUCION</a:t>
          </a:r>
          <a:endParaRPr lang="en-US"/>
        </a:p>
      </dgm:t>
    </dgm:pt>
    <dgm:pt modelId="{A8CEFF1C-AD1E-426E-9C39-ECF0C5DF89B8}" type="parTrans" cxnId="{5AC18CF9-A1B7-4611-8245-FA7D1DD54A96}">
      <dgm:prSet/>
      <dgm:spPr/>
      <dgm:t>
        <a:bodyPr/>
        <a:lstStyle/>
        <a:p>
          <a:endParaRPr lang="en-US"/>
        </a:p>
      </dgm:t>
    </dgm:pt>
    <dgm:pt modelId="{C518B9B1-D231-4670-9746-0F917ED4EDB8}" type="sibTrans" cxnId="{5AC18CF9-A1B7-4611-8245-FA7D1DD54A96}">
      <dgm:prSet/>
      <dgm:spPr/>
      <dgm:t>
        <a:bodyPr/>
        <a:lstStyle/>
        <a:p>
          <a:endParaRPr lang="en-US"/>
        </a:p>
      </dgm:t>
    </dgm:pt>
    <dgm:pt modelId="{3D7FDE00-1317-43B6-A925-C623659EB076}">
      <dgm:prSet/>
      <dgm:spPr/>
      <dgm:t>
        <a:bodyPr/>
        <a:lstStyle/>
        <a:p>
          <a:r>
            <a:rPr lang="es-PE" b="1"/>
            <a:t>CONSTITUYE UNA CONSIDERACION PRIMORDIAL</a:t>
          </a:r>
          <a:endParaRPr lang="en-US"/>
        </a:p>
      </dgm:t>
    </dgm:pt>
    <dgm:pt modelId="{E316B6F5-E26A-4729-8C5A-C7BD49E1B8FE}" type="parTrans" cxnId="{94166EF6-0AC8-42D2-8486-F18DCFE36BBD}">
      <dgm:prSet/>
      <dgm:spPr/>
      <dgm:t>
        <a:bodyPr/>
        <a:lstStyle/>
        <a:p>
          <a:endParaRPr lang="en-US"/>
        </a:p>
      </dgm:t>
    </dgm:pt>
    <dgm:pt modelId="{B624B56D-8038-4465-AEDE-FB229BE023FE}" type="sibTrans" cxnId="{94166EF6-0AC8-42D2-8486-F18DCFE36BBD}">
      <dgm:prSet/>
      <dgm:spPr/>
      <dgm:t>
        <a:bodyPr/>
        <a:lstStyle/>
        <a:p>
          <a:endParaRPr lang="en-US"/>
        </a:p>
      </dgm:t>
    </dgm:pt>
    <dgm:pt modelId="{6F7F4848-DFE3-494E-87A1-DB0BE81775B6}" type="pres">
      <dgm:prSet presAssocID="{C2736871-F6FF-42D3-8667-12666ADD522C}" presName="diagram" presStyleCnt="0">
        <dgm:presLayoutVars>
          <dgm:dir/>
          <dgm:resizeHandles val="exact"/>
        </dgm:presLayoutVars>
      </dgm:prSet>
      <dgm:spPr/>
    </dgm:pt>
    <dgm:pt modelId="{A098BB53-538A-4307-84E0-2FE127A90267}" type="pres">
      <dgm:prSet presAssocID="{FD7E6F5F-40E4-4080-80E8-8878F1DAE1BF}" presName="node" presStyleLbl="node1" presStyleIdx="0" presStyleCnt="7">
        <dgm:presLayoutVars>
          <dgm:bulletEnabled val="1"/>
        </dgm:presLayoutVars>
      </dgm:prSet>
      <dgm:spPr/>
    </dgm:pt>
    <dgm:pt modelId="{FB89FF4C-77F0-4BB6-A3C5-63739DB60555}" type="pres">
      <dgm:prSet presAssocID="{8899361E-4A51-4400-9B0F-D8A7934ACB95}" presName="sibTrans" presStyleCnt="0"/>
      <dgm:spPr/>
    </dgm:pt>
    <dgm:pt modelId="{B2521B6F-557F-4BEB-BC12-F7DEE3E894D7}" type="pres">
      <dgm:prSet presAssocID="{327F14E6-42B7-4444-8B6F-B928F52AD940}" presName="node" presStyleLbl="node1" presStyleIdx="1" presStyleCnt="7">
        <dgm:presLayoutVars>
          <dgm:bulletEnabled val="1"/>
        </dgm:presLayoutVars>
      </dgm:prSet>
      <dgm:spPr/>
    </dgm:pt>
    <dgm:pt modelId="{A39CB5F8-CD8E-4223-8FC1-52D0B7498FAC}" type="pres">
      <dgm:prSet presAssocID="{8D48B705-EFAD-40FE-A721-E7A28FCD789E}" presName="sibTrans" presStyleCnt="0"/>
      <dgm:spPr/>
    </dgm:pt>
    <dgm:pt modelId="{AF4C0DF6-B639-4B1C-AC43-49BCF4087553}" type="pres">
      <dgm:prSet presAssocID="{B2587CA9-3727-4BC8-938D-DC5B1B80FCA8}" presName="node" presStyleLbl="node1" presStyleIdx="2" presStyleCnt="7">
        <dgm:presLayoutVars>
          <dgm:bulletEnabled val="1"/>
        </dgm:presLayoutVars>
      </dgm:prSet>
      <dgm:spPr/>
    </dgm:pt>
    <dgm:pt modelId="{3F7A296A-3C19-49E0-A6A2-08F3A477C261}" type="pres">
      <dgm:prSet presAssocID="{881C45A9-C71A-4724-8E63-94B6D500BEB7}" presName="sibTrans" presStyleCnt="0"/>
      <dgm:spPr/>
    </dgm:pt>
    <dgm:pt modelId="{6E2AA13C-F363-46CD-8221-3570A105430A}" type="pres">
      <dgm:prSet presAssocID="{1BCAA614-C028-4789-81FC-E846356689E5}" presName="node" presStyleLbl="node1" presStyleIdx="3" presStyleCnt="7">
        <dgm:presLayoutVars>
          <dgm:bulletEnabled val="1"/>
        </dgm:presLayoutVars>
      </dgm:prSet>
      <dgm:spPr/>
    </dgm:pt>
    <dgm:pt modelId="{0215D7E3-058B-4A13-95A7-92318CD62A26}" type="pres">
      <dgm:prSet presAssocID="{42B138CC-D299-4AAC-B30D-CB86EA0ACC4F}" presName="sibTrans" presStyleCnt="0"/>
      <dgm:spPr/>
    </dgm:pt>
    <dgm:pt modelId="{EE9DA9CA-3E1E-414A-998E-CEDF209FE5DB}" type="pres">
      <dgm:prSet presAssocID="{1D68EDC4-E639-4A40-AF09-308CA34D55A3}" presName="node" presStyleLbl="node1" presStyleIdx="4" presStyleCnt="7">
        <dgm:presLayoutVars>
          <dgm:bulletEnabled val="1"/>
        </dgm:presLayoutVars>
      </dgm:prSet>
      <dgm:spPr/>
    </dgm:pt>
    <dgm:pt modelId="{1E41A8C4-DC04-4C37-9D55-BCD512314331}" type="pres">
      <dgm:prSet presAssocID="{48D0058A-188D-4484-9245-3616670742C3}" presName="sibTrans" presStyleCnt="0"/>
      <dgm:spPr/>
    </dgm:pt>
    <dgm:pt modelId="{53CA3270-DA5A-4C09-8E65-E6B9340316D9}" type="pres">
      <dgm:prSet presAssocID="{653D11F1-F544-4B77-AC29-50F260D15038}" presName="node" presStyleLbl="node1" presStyleIdx="5" presStyleCnt="7">
        <dgm:presLayoutVars>
          <dgm:bulletEnabled val="1"/>
        </dgm:presLayoutVars>
      </dgm:prSet>
      <dgm:spPr/>
    </dgm:pt>
    <dgm:pt modelId="{33E30BD4-3A04-46BC-92F4-7F11F706477B}" type="pres">
      <dgm:prSet presAssocID="{C518B9B1-D231-4670-9746-0F917ED4EDB8}" presName="sibTrans" presStyleCnt="0"/>
      <dgm:spPr/>
    </dgm:pt>
    <dgm:pt modelId="{DCD16E56-CEEE-4A3C-8274-6852914E3477}" type="pres">
      <dgm:prSet presAssocID="{3D7FDE00-1317-43B6-A925-C623659EB076}" presName="node" presStyleLbl="node1" presStyleIdx="6" presStyleCnt="7">
        <dgm:presLayoutVars>
          <dgm:bulletEnabled val="1"/>
        </dgm:presLayoutVars>
      </dgm:prSet>
      <dgm:spPr/>
    </dgm:pt>
  </dgm:ptLst>
  <dgm:cxnLst>
    <dgm:cxn modelId="{44193204-73A3-400C-9BC1-631925F0287C}" type="presOf" srcId="{653D11F1-F544-4B77-AC29-50F260D15038}" destId="{53CA3270-DA5A-4C09-8E65-E6B9340316D9}" srcOrd="0" destOrd="0" presId="urn:microsoft.com/office/officeart/2005/8/layout/default"/>
    <dgm:cxn modelId="{E1CCC305-E9CC-41E0-BD7B-F0F2172726CD}" srcId="{C2736871-F6FF-42D3-8667-12666ADD522C}" destId="{1D68EDC4-E639-4A40-AF09-308CA34D55A3}" srcOrd="4" destOrd="0" parTransId="{9577F8FF-CC57-43C0-826D-597F67441D9E}" sibTransId="{48D0058A-188D-4484-9245-3616670742C3}"/>
    <dgm:cxn modelId="{0C5DA31C-EB92-49E4-AB6B-994FCF598E64}" type="presOf" srcId="{1D68EDC4-E639-4A40-AF09-308CA34D55A3}" destId="{EE9DA9CA-3E1E-414A-998E-CEDF209FE5DB}" srcOrd="0" destOrd="0" presId="urn:microsoft.com/office/officeart/2005/8/layout/default"/>
    <dgm:cxn modelId="{577D6D67-3E0A-4883-A09F-4FC3D90846D1}" type="presOf" srcId="{1BCAA614-C028-4789-81FC-E846356689E5}" destId="{6E2AA13C-F363-46CD-8221-3570A105430A}" srcOrd="0" destOrd="0" presId="urn:microsoft.com/office/officeart/2005/8/layout/default"/>
    <dgm:cxn modelId="{923CB3AA-6F25-4D9D-A5CD-FDEC1D319BB7}" type="presOf" srcId="{3D7FDE00-1317-43B6-A925-C623659EB076}" destId="{DCD16E56-CEEE-4A3C-8274-6852914E3477}" srcOrd="0" destOrd="0" presId="urn:microsoft.com/office/officeart/2005/8/layout/default"/>
    <dgm:cxn modelId="{6E2A97AC-E62F-417D-8DEC-F14166BBCA87}" type="presOf" srcId="{C2736871-F6FF-42D3-8667-12666ADD522C}" destId="{6F7F4848-DFE3-494E-87A1-DB0BE81775B6}" srcOrd="0" destOrd="0" presId="urn:microsoft.com/office/officeart/2005/8/layout/default"/>
    <dgm:cxn modelId="{B8B430BB-D987-41EB-A167-67472DAF1140}" srcId="{C2736871-F6FF-42D3-8667-12666ADD522C}" destId="{1BCAA614-C028-4789-81FC-E846356689E5}" srcOrd="3" destOrd="0" parTransId="{8FBBA5BF-6CCE-441C-BB94-63B70E38BBD3}" sibTransId="{42B138CC-D299-4AAC-B30D-CB86EA0ACC4F}"/>
    <dgm:cxn modelId="{387574C3-373C-49DF-955F-87DD918B8DF9}" type="presOf" srcId="{B2587CA9-3727-4BC8-938D-DC5B1B80FCA8}" destId="{AF4C0DF6-B639-4B1C-AC43-49BCF4087553}" srcOrd="0" destOrd="0" presId="urn:microsoft.com/office/officeart/2005/8/layout/default"/>
    <dgm:cxn modelId="{AD89CFC6-6A71-4ACE-B71F-1E87979206FA}" srcId="{C2736871-F6FF-42D3-8667-12666ADD522C}" destId="{B2587CA9-3727-4BC8-938D-DC5B1B80FCA8}" srcOrd="2" destOrd="0" parTransId="{B7B4E07E-A23C-406B-9C6B-435367311378}" sibTransId="{881C45A9-C71A-4724-8E63-94B6D500BEB7}"/>
    <dgm:cxn modelId="{AC9DF1E4-B931-43E3-B4B4-22FBC7A302E5}" srcId="{C2736871-F6FF-42D3-8667-12666ADD522C}" destId="{FD7E6F5F-40E4-4080-80E8-8878F1DAE1BF}" srcOrd="0" destOrd="0" parTransId="{BF526ECC-CED7-44F1-BB0B-5D9B2907B2CB}" sibTransId="{8899361E-4A51-4400-9B0F-D8A7934ACB95}"/>
    <dgm:cxn modelId="{89D123F2-1B0E-4110-B398-099B6E5A7EAF}" srcId="{C2736871-F6FF-42D3-8667-12666ADD522C}" destId="{327F14E6-42B7-4444-8B6F-B928F52AD940}" srcOrd="1" destOrd="0" parTransId="{2A4A098E-1734-4913-8A64-4888FA9E422A}" sibTransId="{8D48B705-EFAD-40FE-A721-E7A28FCD789E}"/>
    <dgm:cxn modelId="{94166EF6-0AC8-42D2-8486-F18DCFE36BBD}" srcId="{C2736871-F6FF-42D3-8667-12666ADD522C}" destId="{3D7FDE00-1317-43B6-A925-C623659EB076}" srcOrd="6" destOrd="0" parTransId="{E316B6F5-E26A-4729-8C5A-C7BD49E1B8FE}" sibTransId="{B624B56D-8038-4465-AEDE-FB229BE023FE}"/>
    <dgm:cxn modelId="{5AC18CF9-A1B7-4611-8245-FA7D1DD54A96}" srcId="{C2736871-F6FF-42D3-8667-12666ADD522C}" destId="{653D11F1-F544-4B77-AC29-50F260D15038}" srcOrd="5" destOrd="0" parTransId="{A8CEFF1C-AD1E-426E-9C39-ECF0C5DF89B8}" sibTransId="{C518B9B1-D231-4670-9746-0F917ED4EDB8}"/>
    <dgm:cxn modelId="{A191F3FC-4E9C-4AC9-80B9-250A3FD06D22}" type="presOf" srcId="{327F14E6-42B7-4444-8B6F-B928F52AD940}" destId="{B2521B6F-557F-4BEB-BC12-F7DEE3E894D7}" srcOrd="0" destOrd="0" presId="urn:microsoft.com/office/officeart/2005/8/layout/default"/>
    <dgm:cxn modelId="{155BDEFE-A04D-43E0-9801-22521BE376B4}" type="presOf" srcId="{FD7E6F5F-40E4-4080-80E8-8878F1DAE1BF}" destId="{A098BB53-538A-4307-84E0-2FE127A90267}" srcOrd="0" destOrd="0" presId="urn:microsoft.com/office/officeart/2005/8/layout/default"/>
    <dgm:cxn modelId="{668ED299-C364-4786-B2B5-04E8344314A1}" type="presParOf" srcId="{6F7F4848-DFE3-494E-87A1-DB0BE81775B6}" destId="{A098BB53-538A-4307-84E0-2FE127A90267}" srcOrd="0" destOrd="0" presId="urn:microsoft.com/office/officeart/2005/8/layout/default"/>
    <dgm:cxn modelId="{5C05288E-4C21-4817-AB05-75BE03B7147A}" type="presParOf" srcId="{6F7F4848-DFE3-494E-87A1-DB0BE81775B6}" destId="{FB89FF4C-77F0-4BB6-A3C5-63739DB60555}" srcOrd="1" destOrd="0" presId="urn:microsoft.com/office/officeart/2005/8/layout/default"/>
    <dgm:cxn modelId="{6C11A80B-3BD5-4B97-A7EB-F83B1C9C1BAB}" type="presParOf" srcId="{6F7F4848-DFE3-494E-87A1-DB0BE81775B6}" destId="{B2521B6F-557F-4BEB-BC12-F7DEE3E894D7}" srcOrd="2" destOrd="0" presId="urn:microsoft.com/office/officeart/2005/8/layout/default"/>
    <dgm:cxn modelId="{EC4497EC-F153-4180-8524-6C62EE265EE5}" type="presParOf" srcId="{6F7F4848-DFE3-494E-87A1-DB0BE81775B6}" destId="{A39CB5F8-CD8E-4223-8FC1-52D0B7498FAC}" srcOrd="3" destOrd="0" presId="urn:microsoft.com/office/officeart/2005/8/layout/default"/>
    <dgm:cxn modelId="{1C78650D-A3CE-4C77-90E3-F1180C56FCCA}" type="presParOf" srcId="{6F7F4848-DFE3-494E-87A1-DB0BE81775B6}" destId="{AF4C0DF6-B639-4B1C-AC43-49BCF4087553}" srcOrd="4" destOrd="0" presId="urn:microsoft.com/office/officeart/2005/8/layout/default"/>
    <dgm:cxn modelId="{FBEBA230-3788-491A-B538-1778CBA425FC}" type="presParOf" srcId="{6F7F4848-DFE3-494E-87A1-DB0BE81775B6}" destId="{3F7A296A-3C19-49E0-A6A2-08F3A477C261}" srcOrd="5" destOrd="0" presId="urn:microsoft.com/office/officeart/2005/8/layout/default"/>
    <dgm:cxn modelId="{6BC40E10-C3D5-4213-91B2-BF4936AA3160}" type="presParOf" srcId="{6F7F4848-DFE3-494E-87A1-DB0BE81775B6}" destId="{6E2AA13C-F363-46CD-8221-3570A105430A}" srcOrd="6" destOrd="0" presId="urn:microsoft.com/office/officeart/2005/8/layout/default"/>
    <dgm:cxn modelId="{A077258C-3913-45D1-8A36-88F550665D1D}" type="presParOf" srcId="{6F7F4848-DFE3-494E-87A1-DB0BE81775B6}" destId="{0215D7E3-058B-4A13-95A7-92318CD62A26}" srcOrd="7" destOrd="0" presId="urn:microsoft.com/office/officeart/2005/8/layout/default"/>
    <dgm:cxn modelId="{286FA8B4-7BB7-4EEB-8C67-D1A14291C67C}" type="presParOf" srcId="{6F7F4848-DFE3-494E-87A1-DB0BE81775B6}" destId="{EE9DA9CA-3E1E-414A-998E-CEDF209FE5DB}" srcOrd="8" destOrd="0" presId="urn:microsoft.com/office/officeart/2005/8/layout/default"/>
    <dgm:cxn modelId="{F5E47884-6202-45BC-8B78-738A4996BF5A}" type="presParOf" srcId="{6F7F4848-DFE3-494E-87A1-DB0BE81775B6}" destId="{1E41A8C4-DC04-4C37-9D55-BCD512314331}" srcOrd="9" destOrd="0" presId="urn:microsoft.com/office/officeart/2005/8/layout/default"/>
    <dgm:cxn modelId="{4B84C2D5-9BDC-44D9-BE70-FC6ADD037AE8}" type="presParOf" srcId="{6F7F4848-DFE3-494E-87A1-DB0BE81775B6}" destId="{53CA3270-DA5A-4C09-8E65-E6B9340316D9}" srcOrd="10" destOrd="0" presId="urn:microsoft.com/office/officeart/2005/8/layout/default"/>
    <dgm:cxn modelId="{26719F10-54DF-4DAC-96FC-74BFEE618354}" type="presParOf" srcId="{6F7F4848-DFE3-494E-87A1-DB0BE81775B6}" destId="{33E30BD4-3A04-46BC-92F4-7F11F706477B}" srcOrd="11" destOrd="0" presId="urn:microsoft.com/office/officeart/2005/8/layout/default"/>
    <dgm:cxn modelId="{CE08D239-678F-4E13-A6DD-173591D1CECB}" type="presParOf" srcId="{6F7F4848-DFE3-494E-87A1-DB0BE81775B6}" destId="{DCD16E56-CEEE-4A3C-8274-6852914E347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54263-9B55-490E-A16F-9588F3BC03F6}">
      <dsp:nvSpPr>
        <dsp:cNvPr id="0" name=""/>
        <dsp:cNvSpPr/>
      </dsp:nvSpPr>
      <dsp:spPr>
        <a:xfrm>
          <a:off x="457580" y="2336668"/>
          <a:ext cx="3649504"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1989</a:t>
          </a:r>
        </a:p>
      </dsp:txBody>
      <dsp:txXfrm>
        <a:off x="457580" y="2336668"/>
        <a:ext cx="3649504" cy="491701"/>
      </dsp:txXfrm>
    </dsp:sp>
    <dsp:sp modelId="{5AD45297-87E4-4FA5-B77F-26FD14E6737B}">
      <dsp:nvSpPr>
        <dsp:cNvPr id="0" name=""/>
        <dsp:cNvSpPr/>
      </dsp:nvSpPr>
      <dsp:spPr>
        <a:xfrm>
          <a:off x="0" y="2088642"/>
          <a:ext cx="11407487" cy="1740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6A06B-8D98-473B-88E2-8E9CF7D169BF}">
      <dsp:nvSpPr>
        <dsp:cNvPr id="0" name=""/>
        <dsp:cNvSpPr/>
      </dsp:nvSpPr>
      <dsp:spPr>
        <a:xfrm>
          <a:off x="275105" y="741903"/>
          <a:ext cx="4014455" cy="6070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NACIONES UNIDAS, lista para la firma</a:t>
          </a:r>
        </a:p>
      </dsp:txBody>
      <dsp:txXfrm>
        <a:off x="275105" y="741903"/>
        <a:ext cx="4014455" cy="607011"/>
      </dsp:txXfrm>
    </dsp:sp>
    <dsp:sp modelId="{222D2291-56FD-4E78-BC6F-A87BF67B2374}">
      <dsp:nvSpPr>
        <dsp:cNvPr id="0" name=""/>
        <dsp:cNvSpPr/>
      </dsp:nvSpPr>
      <dsp:spPr>
        <a:xfrm>
          <a:off x="2282332" y="1348914"/>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C382D43-6973-48CD-955F-41CAEDF9BFE4}">
      <dsp:nvSpPr>
        <dsp:cNvPr id="0" name=""/>
        <dsp:cNvSpPr/>
      </dsp:nvSpPr>
      <dsp:spPr>
        <a:xfrm>
          <a:off x="2738520" y="1522968"/>
          <a:ext cx="3649504"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1990</a:t>
          </a:r>
        </a:p>
      </dsp:txBody>
      <dsp:txXfrm>
        <a:off x="2738520" y="1522968"/>
        <a:ext cx="3649504" cy="491701"/>
      </dsp:txXfrm>
    </dsp:sp>
    <dsp:sp modelId="{BC174C5E-EFF2-485D-A703-3381BBB4D5B2}">
      <dsp:nvSpPr>
        <dsp:cNvPr id="0" name=""/>
        <dsp:cNvSpPr/>
      </dsp:nvSpPr>
      <dsp:spPr>
        <a:xfrm>
          <a:off x="2556045" y="3002423"/>
          <a:ext cx="4014455" cy="60701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Perú, suscribió la CDN en enero de 1990.</a:t>
          </a:r>
        </a:p>
      </dsp:txBody>
      <dsp:txXfrm>
        <a:off x="2556045" y="3002423"/>
        <a:ext cx="4014455" cy="607011"/>
      </dsp:txXfrm>
    </dsp:sp>
    <dsp:sp modelId="{6F9E13E0-A7EE-40AA-8BC4-2924A38D42CA}">
      <dsp:nvSpPr>
        <dsp:cNvPr id="0" name=""/>
        <dsp:cNvSpPr/>
      </dsp:nvSpPr>
      <dsp:spPr>
        <a:xfrm>
          <a:off x="4563273" y="2262695"/>
          <a:ext cx="0" cy="739727"/>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113B20A-F298-43E7-BFAC-78964BEE6CCF}">
      <dsp:nvSpPr>
        <dsp:cNvPr id="0" name=""/>
        <dsp:cNvSpPr/>
      </dsp:nvSpPr>
      <dsp:spPr>
        <a:xfrm>
          <a:off x="222794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C034BBD-C063-43A0-A619-F5FEDA5C8C68}">
      <dsp:nvSpPr>
        <dsp:cNvPr id="0" name=""/>
        <dsp:cNvSpPr/>
      </dsp:nvSpPr>
      <dsp:spPr>
        <a:xfrm>
          <a:off x="450888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842CA36-13F2-4AEB-9194-C768FE9F9532}">
      <dsp:nvSpPr>
        <dsp:cNvPr id="0" name=""/>
        <dsp:cNvSpPr/>
      </dsp:nvSpPr>
      <dsp:spPr>
        <a:xfrm>
          <a:off x="5019461" y="2336668"/>
          <a:ext cx="3649504"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1990</a:t>
          </a:r>
        </a:p>
      </dsp:txBody>
      <dsp:txXfrm>
        <a:off x="5019461" y="2336668"/>
        <a:ext cx="3649504" cy="491701"/>
      </dsp:txXfrm>
    </dsp:sp>
    <dsp:sp modelId="{ED30BA51-B282-432F-BD6F-779F30C20572}">
      <dsp:nvSpPr>
        <dsp:cNvPr id="0" name=""/>
        <dsp:cNvSpPr/>
      </dsp:nvSpPr>
      <dsp:spPr>
        <a:xfrm>
          <a:off x="4836986" y="419428"/>
          <a:ext cx="4014455" cy="9294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Fue uno de los primeros países en ratificar la CDN.(03 de agosto de 1990) mediante la Resolución Legislativa Nº 25278 </a:t>
          </a:r>
        </a:p>
      </dsp:txBody>
      <dsp:txXfrm>
        <a:off x="4836986" y="419428"/>
        <a:ext cx="4014455" cy="929486"/>
      </dsp:txXfrm>
    </dsp:sp>
    <dsp:sp modelId="{11E9A026-C153-4A00-89F7-47EA3C65DB4C}">
      <dsp:nvSpPr>
        <dsp:cNvPr id="0" name=""/>
        <dsp:cNvSpPr/>
      </dsp:nvSpPr>
      <dsp:spPr>
        <a:xfrm>
          <a:off x="6844213" y="1348914"/>
          <a:ext cx="0" cy="739727"/>
        </a:xfrm>
        <a:prstGeom prst="line">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608915-DC97-45B8-9A71-CB2148805AE5}">
      <dsp:nvSpPr>
        <dsp:cNvPr id="0" name=""/>
        <dsp:cNvSpPr/>
      </dsp:nvSpPr>
      <dsp:spPr>
        <a:xfrm>
          <a:off x="7300401" y="1522968"/>
          <a:ext cx="3649504"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1990</a:t>
          </a:r>
        </a:p>
      </dsp:txBody>
      <dsp:txXfrm>
        <a:off x="7300401" y="1522968"/>
        <a:ext cx="3649504" cy="491701"/>
      </dsp:txXfrm>
    </dsp:sp>
    <dsp:sp modelId="{029F0B6F-5F85-4EA9-89B4-6A84E553512C}">
      <dsp:nvSpPr>
        <dsp:cNvPr id="0" name=""/>
        <dsp:cNvSpPr/>
      </dsp:nvSpPr>
      <dsp:spPr>
        <a:xfrm>
          <a:off x="7117926" y="3002423"/>
          <a:ext cx="4014455" cy="72082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ENTRÓ EN VIGOR PARA EL PERÚ EL 4 DE OCTUBRE DE 1990</a:t>
          </a:r>
        </a:p>
      </dsp:txBody>
      <dsp:txXfrm>
        <a:off x="7117926" y="3002423"/>
        <a:ext cx="4014455" cy="720826"/>
      </dsp:txXfrm>
    </dsp:sp>
    <dsp:sp modelId="{B5C05466-E5D1-4F4B-9330-6421B0413C01}">
      <dsp:nvSpPr>
        <dsp:cNvPr id="0" name=""/>
        <dsp:cNvSpPr/>
      </dsp:nvSpPr>
      <dsp:spPr>
        <a:xfrm>
          <a:off x="9125154" y="2262695"/>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224C9DB-6784-4784-9906-2E453579776C}">
      <dsp:nvSpPr>
        <dsp:cNvPr id="0" name=""/>
        <dsp:cNvSpPr/>
      </dsp:nvSpPr>
      <dsp:spPr>
        <a:xfrm>
          <a:off x="678982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11FD9F2-8D01-48AF-AB79-293F4DA7D6EC}">
      <dsp:nvSpPr>
        <dsp:cNvPr id="0" name=""/>
        <dsp:cNvSpPr/>
      </dsp:nvSpPr>
      <dsp:spPr>
        <a:xfrm>
          <a:off x="9070762"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8BB53-538A-4307-84E0-2FE127A90267}">
      <dsp:nvSpPr>
        <dsp:cNvPr id="0" name=""/>
        <dsp:cNvSpPr/>
      </dsp:nvSpPr>
      <dsp:spPr>
        <a:xfrm>
          <a:off x="3342" y="452291"/>
          <a:ext cx="2651349" cy="15908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_tradnl" sz="2000" b="1" kern="1200"/>
            <a:t>EL PRINCIPIO ES UNA OBLIGACIÓN DE CARÁCTER IMPERATIVO</a:t>
          </a:r>
          <a:endParaRPr lang="en-US" sz="2000" kern="1200"/>
        </a:p>
      </dsp:txBody>
      <dsp:txXfrm>
        <a:off x="3342" y="452291"/>
        <a:ext cx="2651349" cy="1590809"/>
      </dsp:txXfrm>
    </dsp:sp>
    <dsp:sp modelId="{B2521B6F-557F-4BEB-BC12-F7DEE3E894D7}">
      <dsp:nvSpPr>
        <dsp:cNvPr id="0" name=""/>
        <dsp:cNvSpPr/>
      </dsp:nvSpPr>
      <dsp:spPr>
        <a:xfrm>
          <a:off x="2919826" y="452291"/>
          <a:ext cx="2651349" cy="15908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_tradnl" sz="2000" b="1" kern="1200"/>
            <a:t>UN LÍMITE</a:t>
          </a:r>
          <a:endParaRPr lang="en-US" sz="2000" kern="1200"/>
        </a:p>
      </dsp:txBody>
      <dsp:txXfrm>
        <a:off x="2919826" y="452291"/>
        <a:ext cx="2651349" cy="1590809"/>
      </dsp:txXfrm>
    </dsp:sp>
    <dsp:sp modelId="{AF4C0DF6-B639-4B1C-AC43-49BCF4087553}">
      <dsp:nvSpPr>
        <dsp:cNvPr id="0" name=""/>
        <dsp:cNvSpPr/>
      </dsp:nvSpPr>
      <dsp:spPr>
        <a:xfrm>
          <a:off x="5836310" y="452291"/>
          <a:ext cx="2651349" cy="159080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_tradnl" sz="2000" b="1" kern="1200"/>
            <a:t>LOS NIÑOS GOZAN DE UNA PROTECCIÓN COMPLEMENTARIA.</a:t>
          </a:r>
          <a:endParaRPr lang="en-US" sz="2000" kern="1200"/>
        </a:p>
      </dsp:txBody>
      <dsp:txXfrm>
        <a:off x="5836310" y="452291"/>
        <a:ext cx="2651349" cy="1590809"/>
      </dsp:txXfrm>
    </dsp:sp>
    <dsp:sp modelId="{6E2AA13C-F363-46CD-8221-3570A105430A}">
      <dsp:nvSpPr>
        <dsp:cNvPr id="0" name=""/>
        <dsp:cNvSpPr/>
      </dsp:nvSpPr>
      <dsp:spPr>
        <a:xfrm>
          <a:off x="8752795" y="452291"/>
          <a:ext cx="2651349" cy="15908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_tradnl" sz="2000" b="1" kern="1200"/>
            <a:t>POSIBILITA LA ADOPCIÓN DE DECISIONES FRENTE A VACÍOS O LAGUNAS.</a:t>
          </a:r>
          <a:endParaRPr lang="en-US" sz="2000" kern="1200"/>
        </a:p>
      </dsp:txBody>
      <dsp:txXfrm>
        <a:off x="8752795" y="452291"/>
        <a:ext cx="2651349" cy="1590809"/>
      </dsp:txXfrm>
    </dsp:sp>
    <dsp:sp modelId="{EE9DA9CA-3E1E-414A-998E-CEDF209FE5DB}">
      <dsp:nvSpPr>
        <dsp:cNvPr id="0" name=""/>
        <dsp:cNvSpPr/>
      </dsp:nvSpPr>
      <dsp:spPr>
        <a:xfrm>
          <a:off x="1461584" y="2308236"/>
          <a:ext cx="2651349" cy="159080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_tradnl" sz="2000" b="1" kern="1200"/>
            <a:t>ES UN PRINCIPIO GARANTISTA FRENTE A LA ADMINISTRACIÓN DE JUSTICIA.</a:t>
          </a:r>
          <a:endParaRPr lang="en-US" sz="2000" kern="1200"/>
        </a:p>
      </dsp:txBody>
      <dsp:txXfrm>
        <a:off x="1461584" y="2308236"/>
        <a:ext cx="2651349" cy="1590809"/>
      </dsp:txXfrm>
    </dsp:sp>
    <dsp:sp modelId="{53CA3270-DA5A-4C09-8E65-E6B9340316D9}">
      <dsp:nvSpPr>
        <dsp:cNvPr id="0" name=""/>
        <dsp:cNvSpPr/>
      </dsp:nvSpPr>
      <dsp:spPr>
        <a:xfrm>
          <a:off x="4378068" y="2308236"/>
          <a:ext cx="2651349" cy="15908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b="1" kern="1200"/>
            <a:t>CONCEPTO DINÁMICO QUE ABARCA DIVERSOS TEMAS EN CONSTANTE EVOLUCION</a:t>
          </a:r>
          <a:endParaRPr lang="en-US" sz="2000" kern="1200"/>
        </a:p>
      </dsp:txBody>
      <dsp:txXfrm>
        <a:off x="4378068" y="2308236"/>
        <a:ext cx="2651349" cy="1590809"/>
      </dsp:txXfrm>
    </dsp:sp>
    <dsp:sp modelId="{DCD16E56-CEEE-4A3C-8274-6852914E3477}">
      <dsp:nvSpPr>
        <dsp:cNvPr id="0" name=""/>
        <dsp:cNvSpPr/>
      </dsp:nvSpPr>
      <dsp:spPr>
        <a:xfrm>
          <a:off x="7294553" y="2308236"/>
          <a:ext cx="2651349" cy="15908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PE" sz="2000" b="1" kern="1200"/>
            <a:t>CONSTITUYE UNA CONSIDERACION PRIMORDIAL</a:t>
          </a:r>
          <a:endParaRPr lang="en-US" sz="2000" kern="1200"/>
        </a:p>
      </dsp:txBody>
      <dsp:txXfrm>
        <a:off x="7294553" y="2308236"/>
        <a:ext cx="2651349" cy="1590809"/>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614CD-DDFC-4EA3-A344-D95A6F6A607E}" type="datetimeFigureOut">
              <a:rPr lang="en-US" smtClean="0"/>
              <a:t>11/20/2021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56701-B4CF-4E80-99CD-15E88F9534D9}" type="slidenum">
              <a:rPr lang="en-US" smtClean="0"/>
              <a:t>‹Nº›</a:t>
            </a:fld>
            <a:endParaRPr lang="en-US"/>
          </a:p>
        </p:txBody>
      </p:sp>
    </p:spTree>
    <p:extLst>
      <p:ext uri="{BB962C8B-B14F-4D97-AF65-F5344CB8AC3E}">
        <p14:creationId xmlns:p14="http://schemas.microsoft.com/office/powerpoint/2010/main" val="1211163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2</a:t>
            </a:fld>
            <a:endParaRPr lang="en-US"/>
          </a:p>
        </p:txBody>
      </p:sp>
    </p:spTree>
    <p:extLst>
      <p:ext uri="{BB962C8B-B14F-4D97-AF65-F5344CB8AC3E}">
        <p14:creationId xmlns:p14="http://schemas.microsoft.com/office/powerpoint/2010/main" val="2185836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30</a:t>
            </a:fld>
            <a:endParaRPr lang="en-US"/>
          </a:p>
        </p:txBody>
      </p:sp>
    </p:spTree>
    <p:extLst>
      <p:ext uri="{BB962C8B-B14F-4D97-AF65-F5344CB8AC3E}">
        <p14:creationId xmlns:p14="http://schemas.microsoft.com/office/powerpoint/2010/main" val="3316992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59</a:t>
            </a:fld>
            <a:endParaRPr lang="en-US"/>
          </a:p>
        </p:txBody>
      </p:sp>
    </p:spTree>
    <p:extLst>
      <p:ext uri="{BB962C8B-B14F-4D97-AF65-F5344CB8AC3E}">
        <p14:creationId xmlns:p14="http://schemas.microsoft.com/office/powerpoint/2010/main" val="2433423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0F56701-B4CF-4E80-99CD-15E88F9534D9}" type="slidenum">
              <a:rPr lang="en-US" smtClean="0"/>
              <a:t>63</a:t>
            </a:fld>
            <a:endParaRPr lang="en-US"/>
          </a:p>
        </p:txBody>
      </p:sp>
    </p:spTree>
    <p:extLst>
      <p:ext uri="{BB962C8B-B14F-4D97-AF65-F5344CB8AC3E}">
        <p14:creationId xmlns:p14="http://schemas.microsoft.com/office/powerpoint/2010/main" val="221855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67</a:t>
            </a:fld>
            <a:endParaRPr lang="en-US"/>
          </a:p>
        </p:txBody>
      </p:sp>
    </p:spTree>
    <p:extLst>
      <p:ext uri="{BB962C8B-B14F-4D97-AF65-F5344CB8AC3E}">
        <p14:creationId xmlns:p14="http://schemas.microsoft.com/office/powerpoint/2010/main" val="391150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1 Marcador de imagen de diapositiva"/>
          <p:cNvSpPr>
            <a:spLocks noGrp="1" noRot="1" noChangeAspect="1" noTextEdit="1"/>
          </p:cNvSpPr>
          <p:nvPr>
            <p:ph type="sldImg"/>
          </p:nvPr>
        </p:nvSpPr>
        <p:spPr>
          <a:ln/>
        </p:spPr>
      </p:sp>
      <p:sp>
        <p:nvSpPr>
          <p:cNvPr id="153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p>
        </p:txBody>
      </p:sp>
      <p:sp>
        <p:nvSpPr>
          <p:cNvPr id="153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07F2783-F5C2-4A4E-9F11-95686F286DF0}" type="slidenum">
              <a:rPr lang="es-ES" altLang="es-MX">
                <a:solidFill>
                  <a:srgbClr val="000000"/>
                </a:solidFill>
              </a:rPr>
              <a:pPr>
                <a:spcBef>
                  <a:spcPct val="0"/>
                </a:spcBef>
              </a:pPr>
              <a:t>70</a:t>
            </a:fld>
            <a:endParaRPr lang="es-ES" altLang="es-MX">
              <a:solidFill>
                <a:srgbClr val="000000"/>
              </a:solidFill>
            </a:endParaRPr>
          </a:p>
        </p:txBody>
      </p:sp>
    </p:spTree>
    <p:extLst>
      <p:ext uri="{BB962C8B-B14F-4D97-AF65-F5344CB8AC3E}">
        <p14:creationId xmlns:p14="http://schemas.microsoft.com/office/powerpoint/2010/main" val="257114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0F56701-B4CF-4E80-99CD-15E88F9534D9}" type="slidenum">
              <a:rPr lang="en-US" smtClean="0"/>
              <a:t>71</a:t>
            </a:fld>
            <a:endParaRPr lang="en-US"/>
          </a:p>
        </p:txBody>
      </p:sp>
    </p:spTree>
    <p:extLst>
      <p:ext uri="{BB962C8B-B14F-4D97-AF65-F5344CB8AC3E}">
        <p14:creationId xmlns:p14="http://schemas.microsoft.com/office/powerpoint/2010/main" val="93939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74</a:t>
            </a:fld>
            <a:endParaRPr lang="en-US"/>
          </a:p>
        </p:txBody>
      </p:sp>
    </p:spTree>
    <p:extLst>
      <p:ext uri="{BB962C8B-B14F-4D97-AF65-F5344CB8AC3E}">
        <p14:creationId xmlns:p14="http://schemas.microsoft.com/office/powerpoint/2010/main" val="86934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AFC984C-CA2E-4207-8CC5-913909F3FE4A}" type="slidenum">
              <a:rPr lang="es-ES" altLang="es-MX" smtClean="0"/>
              <a:pPr eaLnBrk="1" hangingPunct="1">
                <a:spcBef>
                  <a:spcPct val="0"/>
                </a:spcBef>
              </a:pPr>
              <a:t>12</a:t>
            </a:fld>
            <a:endParaRPr lang="es-ES" altLang="es-MX"/>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s-PE" alt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3CFC92B-383E-4A10-B5C3-27DB52C659A5}" type="slidenum">
              <a:rPr lang="es-ES" altLang="es-MX" smtClean="0"/>
              <a:pPr eaLnBrk="1" hangingPunct="1">
                <a:spcBef>
                  <a:spcPct val="0"/>
                </a:spcBef>
              </a:pPr>
              <a:t>13</a:t>
            </a:fld>
            <a:endParaRPr lang="es-ES" altLang="es-MX"/>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s-PE"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A2B180D-1AB0-4DBC-BE4A-BABE3DF73D3A}" type="slidenum">
              <a:rPr lang="es-ES" altLang="es-MX" smtClean="0"/>
              <a:pPr eaLnBrk="1" hangingPunct="1">
                <a:spcBef>
                  <a:spcPct val="0"/>
                </a:spcBef>
              </a:pPr>
              <a:t>14</a:t>
            </a:fld>
            <a:endParaRPr lang="es-ES" altLang="es-MX"/>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s-PE"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15</a:t>
            </a:fld>
            <a:endParaRPr lang="en-US"/>
          </a:p>
        </p:txBody>
      </p:sp>
    </p:spTree>
    <p:extLst>
      <p:ext uri="{BB962C8B-B14F-4D97-AF65-F5344CB8AC3E}">
        <p14:creationId xmlns:p14="http://schemas.microsoft.com/office/powerpoint/2010/main" val="37431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2EC2AF0-1E3A-4098-9AD9-CEA8C768205E}" type="slidenum">
              <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17</a:t>
            </a:fld>
            <a:endPar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MX"/>
          </a:p>
        </p:txBody>
      </p:sp>
    </p:spTree>
    <p:extLst>
      <p:ext uri="{BB962C8B-B14F-4D97-AF65-F5344CB8AC3E}">
        <p14:creationId xmlns:p14="http://schemas.microsoft.com/office/powerpoint/2010/main" val="1468061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2DBA4A0C-BA40-402C-AF46-4E8CBFD5982D}" type="slidenum">
              <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18</a:t>
            </a:fld>
            <a:endPar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MX"/>
          </a:p>
        </p:txBody>
      </p:sp>
    </p:spTree>
    <p:extLst>
      <p:ext uri="{BB962C8B-B14F-4D97-AF65-F5344CB8AC3E}">
        <p14:creationId xmlns:p14="http://schemas.microsoft.com/office/powerpoint/2010/main" val="296957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A781C759-46FF-455B-9181-44F423B38430}" type="slidenum">
              <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19</a:t>
            </a:fld>
            <a:endParaRPr kumimoji="0" lang="es-ES" altLang="es-MX"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MX"/>
          </a:p>
        </p:txBody>
      </p:sp>
    </p:spTree>
    <p:extLst>
      <p:ext uri="{BB962C8B-B14F-4D97-AF65-F5344CB8AC3E}">
        <p14:creationId xmlns:p14="http://schemas.microsoft.com/office/powerpoint/2010/main" val="257754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F56701-B4CF-4E80-99CD-15E88F9534D9}" type="slidenum">
              <a:rPr lang="en-US" smtClean="0"/>
              <a:t>26</a:t>
            </a:fld>
            <a:endParaRPr lang="en-US"/>
          </a:p>
        </p:txBody>
      </p:sp>
    </p:spTree>
    <p:extLst>
      <p:ext uri="{BB962C8B-B14F-4D97-AF65-F5344CB8AC3E}">
        <p14:creationId xmlns:p14="http://schemas.microsoft.com/office/powerpoint/2010/main" val="237621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091AC-C267-4BA8-BCCC-9688C95D048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FAC4B02-0CE8-44D2-9474-B617D9DAE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11A9E7C-D224-4506-8DC3-99B4AC745DF5}"/>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B0EC631E-CB51-4105-8EDD-C54573381A68}"/>
              </a:ext>
            </a:extLst>
          </p:cNvPr>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EA113D4B-8758-44F1-8BF0-4286F1DB9520}"/>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91291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91740-0C90-4C38-9A79-A73D5A7C341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AFCE44B-25BC-41AD-B458-B4C6A13C3C3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2A181EC-4ACC-4FE6-B7F9-E5A6D3DDED78}"/>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00EFE2C0-E06F-43E7-B1F1-5C673D86C4F4}"/>
              </a:ext>
            </a:extLst>
          </p:cNvPr>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487EA26B-502A-45CE-A8F5-48CF1171BBAD}"/>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86269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BF1063-38E2-4C85-B346-3356F73F0E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457B0BC-BAF8-4D37-BA92-203E85699B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B493721-B262-4380-B789-AFBDD5D552A1}"/>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2C5D0B55-8165-414E-8B0C-FF18AE21FA61}"/>
              </a:ext>
            </a:extLst>
          </p:cNvPr>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D8C62B24-6DDB-4514-9703-C75AE36C5DC9}"/>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17200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eaLnBrk="0" hangingPunct="0">
              <a:defRPr/>
            </a:lvl1pPr>
          </a:lstStyle>
          <a:p>
            <a:pPr>
              <a:defRPr/>
            </a:pPr>
            <a:fld id="{993836C9-EB0B-4DDB-B145-D275BC835FF4}" type="datetime1">
              <a:rPr lang="es-PE" smtClean="0">
                <a:solidFill>
                  <a:prstClr val="black">
                    <a:tint val="75000"/>
                  </a:prstClr>
                </a:solidFill>
              </a:rPr>
              <a:pPr>
                <a:defRPr/>
              </a:pPr>
              <a:t>20/11/2021</a:t>
            </a:fld>
            <a:endParaRPr lang="es-PE">
              <a:solidFill>
                <a:prstClr val="black">
                  <a:tint val="75000"/>
                </a:prstClr>
              </a:solidFill>
            </a:endParaRPr>
          </a:p>
        </p:txBody>
      </p:sp>
      <p:sp>
        <p:nvSpPr>
          <p:cNvPr id="4" name="4 Marcador de pie de página"/>
          <p:cNvSpPr>
            <a:spLocks noGrp="1"/>
          </p:cNvSpPr>
          <p:nvPr>
            <p:ph type="ftr" sz="quarter" idx="11"/>
          </p:nvPr>
        </p:nvSpPr>
        <p:spPr/>
        <p:txBody>
          <a:bodyPr/>
          <a:lstStyle>
            <a:lvl1pPr eaLnBrk="0" hangingPunct="0">
              <a:defRPr/>
            </a:lvl1pPr>
          </a:lstStyle>
          <a:p>
            <a:pPr>
              <a:defRPr/>
            </a:pPr>
            <a:r>
              <a:rPr lang="es-ES">
                <a:solidFill>
                  <a:prstClr val="black">
                    <a:tint val="75000"/>
                  </a:prstClr>
                </a:solidFill>
              </a:rPr>
              <a:t>Dra. Olga Maria Castro Perez Treviño.</a:t>
            </a:r>
          </a:p>
        </p:txBody>
      </p:sp>
      <p:sp>
        <p:nvSpPr>
          <p:cNvPr id="5" name="5 Marcador de número de diapositiva"/>
          <p:cNvSpPr>
            <a:spLocks noGrp="1"/>
          </p:cNvSpPr>
          <p:nvPr>
            <p:ph type="sldNum" sz="quarter" idx="12"/>
          </p:nvPr>
        </p:nvSpPr>
        <p:spPr/>
        <p:txBody>
          <a:bodyPr/>
          <a:lstStyle>
            <a:lvl1pPr eaLnBrk="0" hangingPunct="0">
              <a:defRPr/>
            </a:lvl1pPr>
          </a:lstStyle>
          <a:p>
            <a:fld id="{CBC490B1-8C6C-4372-AE7A-1DC1168351A8}" type="slidenum">
              <a:rPr lang="es-PE" altLang="es-PE" smtClean="0">
                <a:solidFill>
                  <a:prstClr val="black">
                    <a:tint val="75000"/>
                  </a:prstClr>
                </a:solidFill>
              </a:rPr>
              <a:pPr/>
              <a:t>‹Nº›</a:t>
            </a:fld>
            <a:endParaRPr lang="es-PE" altLang="es-PE">
              <a:solidFill>
                <a:prstClr val="black">
                  <a:tint val="75000"/>
                </a:prstClr>
              </a:solidFill>
            </a:endParaRPr>
          </a:p>
        </p:txBody>
      </p:sp>
    </p:spTree>
    <p:extLst>
      <p:ext uri="{BB962C8B-B14F-4D97-AF65-F5344CB8AC3E}">
        <p14:creationId xmlns:p14="http://schemas.microsoft.com/office/powerpoint/2010/main" val="1702091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eaLnBrk="0" hangingPunct="0">
              <a:defRPr/>
            </a:lvl1pPr>
          </a:lstStyle>
          <a:p>
            <a:pPr>
              <a:defRPr/>
            </a:pPr>
            <a:fld id="{1809B776-714E-4E6C-9BCF-2E62A442F44A}" type="datetime1">
              <a:rPr lang="es-PE" smtClean="0">
                <a:solidFill>
                  <a:prstClr val="black">
                    <a:tint val="75000"/>
                  </a:prstClr>
                </a:solidFill>
              </a:rPr>
              <a:pPr>
                <a:defRPr/>
              </a:pPr>
              <a:t>20/11/2021</a:t>
            </a:fld>
            <a:endParaRPr lang="es-PE">
              <a:solidFill>
                <a:prstClr val="black">
                  <a:tint val="75000"/>
                </a:prstClr>
              </a:solidFill>
            </a:endParaRPr>
          </a:p>
        </p:txBody>
      </p:sp>
      <p:sp>
        <p:nvSpPr>
          <p:cNvPr id="4" name="4 Marcador de pie de página"/>
          <p:cNvSpPr>
            <a:spLocks noGrp="1"/>
          </p:cNvSpPr>
          <p:nvPr>
            <p:ph type="ftr" sz="quarter" idx="11"/>
          </p:nvPr>
        </p:nvSpPr>
        <p:spPr/>
        <p:txBody>
          <a:bodyPr/>
          <a:lstStyle>
            <a:lvl1pPr eaLnBrk="0" hangingPunct="0">
              <a:defRPr/>
            </a:lvl1pPr>
          </a:lstStyle>
          <a:p>
            <a:pPr>
              <a:defRPr/>
            </a:pPr>
            <a:r>
              <a:rPr lang="es-ES">
                <a:solidFill>
                  <a:prstClr val="black">
                    <a:tint val="75000"/>
                  </a:prstClr>
                </a:solidFill>
              </a:rPr>
              <a:t>Dra. Olga Maria Castro Perez Treviño.</a:t>
            </a:r>
          </a:p>
        </p:txBody>
      </p:sp>
      <p:sp>
        <p:nvSpPr>
          <p:cNvPr id="5" name="5 Marcador de número de diapositiva"/>
          <p:cNvSpPr>
            <a:spLocks noGrp="1"/>
          </p:cNvSpPr>
          <p:nvPr>
            <p:ph type="sldNum" sz="quarter" idx="12"/>
          </p:nvPr>
        </p:nvSpPr>
        <p:spPr/>
        <p:txBody>
          <a:bodyPr/>
          <a:lstStyle>
            <a:lvl1pPr eaLnBrk="0" hangingPunct="0">
              <a:defRPr/>
            </a:lvl1pPr>
          </a:lstStyle>
          <a:p>
            <a:fld id="{22D2DB74-3235-49FE-8923-1C2B52ED7D5B}" type="slidenum">
              <a:rPr lang="es-PE" altLang="es-PE" smtClean="0">
                <a:solidFill>
                  <a:prstClr val="black">
                    <a:tint val="75000"/>
                  </a:prstClr>
                </a:solidFill>
              </a:rPr>
              <a:pPr/>
              <a:t>‹Nº›</a:t>
            </a:fld>
            <a:endParaRPr lang="es-PE" altLang="es-PE">
              <a:solidFill>
                <a:prstClr val="black">
                  <a:tint val="75000"/>
                </a:prstClr>
              </a:solidFill>
            </a:endParaRPr>
          </a:p>
        </p:txBody>
      </p:sp>
    </p:spTree>
    <p:extLst>
      <p:ext uri="{BB962C8B-B14F-4D97-AF65-F5344CB8AC3E}">
        <p14:creationId xmlns:p14="http://schemas.microsoft.com/office/powerpoint/2010/main" val="302053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eaLnBrk="0" hangingPunct="0">
              <a:defRPr/>
            </a:lvl1pPr>
          </a:lstStyle>
          <a:p>
            <a:pPr>
              <a:defRPr/>
            </a:pPr>
            <a:fld id="{AF86ED6B-FA0D-49CF-9285-C9CBD359EAE0}" type="datetime1">
              <a:rPr lang="es-PE" smtClean="0">
                <a:solidFill>
                  <a:prstClr val="black">
                    <a:tint val="75000"/>
                  </a:prstClr>
                </a:solidFill>
              </a:rPr>
              <a:pPr>
                <a:defRPr/>
              </a:pPr>
              <a:t>20/11/2021</a:t>
            </a:fld>
            <a:endParaRPr lang="es-PE">
              <a:solidFill>
                <a:prstClr val="black">
                  <a:tint val="75000"/>
                </a:prstClr>
              </a:solidFill>
            </a:endParaRPr>
          </a:p>
        </p:txBody>
      </p:sp>
      <p:sp>
        <p:nvSpPr>
          <p:cNvPr id="4" name="4 Marcador de pie de página"/>
          <p:cNvSpPr>
            <a:spLocks noGrp="1"/>
          </p:cNvSpPr>
          <p:nvPr>
            <p:ph type="ftr" sz="quarter" idx="11"/>
          </p:nvPr>
        </p:nvSpPr>
        <p:spPr/>
        <p:txBody>
          <a:bodyPr/>
          <a:lstStyle>
            <a:lvl1pPr eaLnBrk="0" hangingPunct="0">
              <a:defRPr/>
            </a:lvl1pPr>
          </a:lstStyle>
          <a:p>
            <a:pPr>
              <a:defRPr/>
            </a:pPr>
            <a:r>
              <a:rPr lang="es-ES">
                <a:solidFill>
                  <a:prstClr val="black">
                    <a:tint val="75000"/>
                  </a:prstClr>
                </a:solidFill>
              </a:rPr>
              <a:t>Dra. Olga Maria Castro Perez Treviño.</a:t>
            </a:r>
          </a:p>
        </p:txBody>
      </p:sp>
      <p:sp>
        <p:nvSpPr>
          <p:cNvPr id="5" name="5 Marcador de número de diapositiva"/>
          <p:cNvSpPr>
            <a:spLocks noGrp="1"/>
          </p:cNvSpPr>
          <p:nvPr>
            <p:ph type="sldNum" sz="quarter" idx="12"/>
          </p:nvPr>
        </p:nvSpPr>
        <p:spPr/>
        <p:txBody>
          <a:bodyPr/>
          <a:lstStyle>
            <a:lvl1pPr eaLnBrk="0" hangingPunct="0">
              <a:defRPr/>
            </a:lvl1pPr>
          </a:lstStyle>
          <a:p>
            <a:fld id="{6C371D46-33DA-444D-BC08-611EBCB3C702}" type="slidenum">
              <a:rPr lang="es-PE" altLang="es-PE" smtClean="0">
                <a:solidFill>
                  <a:prstClr val="black">
                    <a:tint val="75000"/>
                  </a:prstClr>
                </a:solidFill>
              </a:rPr>
              <a:pPr/>
              <a:t>‹Nº›</a:t>
            </a:fld>
            <a:endParaRPr lang="es-PE" altLang="es-PE">
              <a:solidFill>
                <a:prstClr val="black">
                  <a:tint val="75000"/>
                </a:prstClr>
              </a:solidFill>
            </a:endParaRPr>
          </a:p>
        </p:txBody>
      </p:sp>
    </p:spTree>
    <p:extLst>
      <p:ext uri="{BB962C8B-B14F-4D97-AF65-F5344CB8AC3E}">
        <p14:creationId xmlns:p14="http://schemas.microsoft.com/office/powerpoint/2010/main" val="292805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eaLnBrk="0" hangingPunct="0">
              <a:defRPr/>
            </a:lvl1pPr>
          </a:lstStyle>
          <a:p>
            <a:pPr>
              <a:defRPr/>
            </a:pPr>
            <a:fld id="{741C2250-D15D-4F7C-85FD-E412137CE6DF}" type="datetime1">
              <a:rPr lang="es-PE" smtClean="0">
                <a:solidFill>
                  <a:prstClr val="black">
                    <a:tint val="75000"/>
                  </a:prstClr>
                </a:solidFill>
              </a:rPr>
              <a:pPr>
                <a:defRPr/>
              </a:pPr>
              <a:t>20/11/2021</a:t>
            </a:fld>
            <a:endParaRPr lang="es-PE">
              <a:solidFill>
                <a:prstClr val="black">
                  <a:tint val="75000"/>
                </a:prstClr>
              </a:solidFill>
            </a:endParaRPr>
          </a:p>
        </p:txBody>
      </p:sp>
      <p:sp>
        <p:nvSpPr>
          <p:cNvPr id="4" name="4 Marcador de pie de página"/>
          <p:cNvSpPr>
            <a:spLocks noGrp="1"/>
          </p:cNvSpPr>
          <p:nvPr>
            <p:ph type="ftr" sz="quarter" idx="11"/>
          </p:nvPr>
        </p:nvSpPr>
        <p:spPr/>
        <p:txBody>
          <a:bodyPr/>
          <a:lstStyle>
            <a:lvl1pPr eaLnBrk="0" hangingPunct="0">
              <a:defRPr/>
            </a:lvl1pPr>
          </a:lstStyle>
          <a:p>
            <a:pPr>
              <a:defRPr/>
            </a:pPr>
            <a:r>
              <a:rPr lang="es-ES">
                <a:solidFill>
                  <a:prstClr val="black">
                    <a:tint val="75000"/>
                  </a:prstClr>
                </a:solidFill>
              </a:rPr>
              <a:t>Dra. Olga Maria Castro Perez Treviño.</a:t>
            </a:r>
          </a:p>
        </p:txBody>
      </p:sp>
      <p:sp>
        <p:nvSpPr>
          <p:cNvPr id="5" name="5 Marcador de número de diapositiva"/>
          <p:cNvSpPr>
            <a:spLocks noGrp="1"/>
          </p:cNvSpPr>
          <p:nvPr>
            <p:ph type="sldNum" sz="quarter" idx="12"/>
          </p:nvPr>
        </p:nvSpPr>
        <p:spPr/>
        <p:txBody>
          <a:bodyPr/>
          <a:lstStyle>
            <a:lvl1pPr eaLnBrk="0" hangingPunct="0">
              <a:defRPr/>
            </a:lvl1pPr>
          </a:lstStyle>
          <a:p>
            <a:fld id="{BC6B8CD7-AB9A-453F-97DA-D16B31EACA30}" type="slidenum">
              <a:rPr lang="es-PE" altLang="es-PE" smtClean="0">
                <a:solidFill>
                  <a:prstClr val="black">
                    <a:tint val="75000"/>
                  </a:prstClr>
                </a:solidFill>
              </a:rPr>
              <a:pPr/>
              <a:t>‹Nº›</a:t>
            </a:fld>
            <a:endParaRPr lang="es-PE" altLang="es-PE">
              <a:solidFill>
                <a:prstClr val="black">
                  <a:tint val="75000"/>
                </a:prstClr>
              </a:solidFill>
            </a:endParaRPr>
          </a:p>
        </p:txBody>
      </p:sp>
    </p:spTree>
    <p:extLst>
      <p:ext uri="{BB962C8B-B14F-4D97-AF65-F5344CB8AC3E}">
        <p14:creationId xmlns:p14="http://schemas.microsoft.com/office/powerpoint/2010/main" val="398993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3D2E-5CDB-4AD5-A661-F8759244384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DC4BFF-2F16-41EB-BD07-43DEF08F94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BDAA1E7-FD37-40B2-BBAD-A4CC8AE419E6}"/>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148378BA-1652-435B-B506-6577A10EA260}"/>
              </a:ext>
            </a:extLst>
          </p:cNvPr>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6658D6E3-84D7-4C81-876A-5CC1A05CCAC4}"/>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79198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325B9-5A52-4E61-B5A9-C6AECDB8124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501C19F-5430-4EF3-B870-BF4DA17ED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903D26-5116-4E37-AB14-98CA30B5D21F}"/>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2E93799A-9E39-4ECE-B30C-77701193B850}"/>
              </a:ext>
            </a:extLst>
          </p:cNvPr>
          <p:cNvSpPr>
            <a:spLocks noGrp="1"/>
          </p:cNvSpPr>
          <p:nvPr>
            <p:ph type="ftr" sz="quarter" idx="11"/>
          </p:nvPr>
        </p:nvSpPr>
        <p:spPr/>
        <p:txBody>
          <a:body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5FCAFA25-D9F4-47CC-99C2-075FBADF6688}"/>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378079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C99BD-9026-45A7-80C8-1AA18AFDF77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620963-2307-43EB-8C93-4A2EC4BF0EA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52C10209-54B2-4450-B212-8DC9CA3AA3E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31F60B2-B2FA-4863-9492-BF3DA829986C}"/>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6" name="Marcador de pie de página 5">
            <a:extLst>
              <a:ext uri="{FF2B5EF4-FFF2-40B4-BE49-F238E27FC236}">
                <a16:creationId xmlns:a16="http://schemas.microsoft.com/office/drawing/2014/main" id="{FA13C615-8703-470F-A33E-5B6512EC2CB4}"/>
              </a:ext>
            </a:extLst>
          </p:cNvPr>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a:extLst>
              <a:ext uri="{FF2B5EF4-FFF2-40B4-BE49-F238E27FC236}">
                <a16:creationId xmlns:a16="http://schemas.microsoft.com/office/drawing/2014/main" id="{D623F41B-29AE-4E06-BD19-08E134252D79}"/>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25053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4FDA0-344D-44E3-AC59-A1C9615CEE7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18302F-7F37-4DF1-9524-AADD1CF76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ED8C5B0-F818-4D58-B6D6-4F9FD256AA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ACC2E6E-6B57-4CBA-87D8-636DFB255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199139C-B075-4D67-9023-7BA87E9F6E6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17579F9-CC8B-4514-ABE9-F883E7A9823A}"/>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8" name="Marcador de pie de página 7">
            <a:extLst>
              <a:ext uri="{FF2B5EF4-FFF2-40B4-BE49-F238E27FC236}">
                <a16:creationId xmlns:a16="http://schemas.microsoft.com/office/drawing/2014/main" id="{B39ABDFE-D17F-4878-8366-09B0EEBDEB63}"/>
              </a:ext>
            </a:extLst>
          </p:cNvPr>
          <p:cNvSpPr>
            <a:spLocks noGrp="1"/>
          </p:cNvSpPr>
          <p:nvPr>
            <p:ph type="ftr" sz="quarter" idx="11"/>
          </p:nvPr>
        </p:nvSpPr>
        <p:spPr/>
        <p:txBody>
          <a:bodyPr/>
          <a:lstStyle/>
          <a:p>
            <a:endParaRPr lang="es-PE">
              <a:solidFill>
                <a:prstClr val="black">
                  <a:tint val="75000"/>
                </a:prstClr>
              </a:solidFill>
            </a:endParaRPr>
          </a:p>
        </p:txBody>
      </p:sp>
      <p:sp>
        <p:nvSpPr>
          <p:cNvPr id="9" name="Marcador de número de diapositiva 8">
            <a:extLst>
              <a:ext uri="{FF2B5EF4-FFF2-40B4-BE49-F238E27FC236}">
                <a16:creationId xmlns:a16="http://schemas.microsoft.com/office/drawing/2014/main" id="{20BFC451-D886-489C-B74C-80EAA5F46831}"/>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72547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B1A1D-D1EC-494D-B0E5-8135EDF740D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A7FD38FF-8C88-4BB1-9ECC-232100ECBDA5}"/>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4" name="Marcador de pie de página 3">
            <a:extLst>
              <a:ext uri="{FF2B5EF4-FFF2-40B4-BE49-F238E27FC236}">
                <a16:creationId xmlns:a16="http://schemas.microsoft.com/office/drawing/2014/main" id="{D9714B56-EF6C-4766-8A97-AEFB0EB1BBA5}"/>
              </a:ext>
            </a:extLst>
          </p:cNvPr>
          <p:cNvSpPr>
            <a:spLocks noGrp="1"/>
          </p:cNvSpPr>
          <p:nvPr>
            <p:ph type="ftr" sz="quarter" idx="11"/>
          </p:nvPr>
        </p:nvSpPr>
        <p:spPr/>
        <p:txBody>
          <a:bodyPr/>
          <a:lstStyle/>
          <a:p>
            <a:endParaRPr lang="es-PE">
              <a:solidFill>
                <a:prstClr val="black">
                  <a:tint val="75000"/>
                </a:prstClr>
              </a:solidFill>
            </a:endParaRPr>
          </a:p>
        </p:txBody>
      </p:sp>
      <p:sp>
        <p:nvSpPr>
          <p:cNvPr id="5" name="Marcador de número de diapositiva 4">
            <a:extLst>
              <a:ext uri="{FF2B5EF4-FFF2-40B4-BE49-F238E27FC236}">
                <a16:creationId xmlns:a16="http://schemas.microsoft.com/office/drawing/2014/main" id="{6A6AAD6D-997C-4708-ACBC-A69BBF731AC9}"/>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97144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FD2D22-3130-4ABC-982A-1BF16983ADD9}"/>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3" name="Marcador de pie de página 2">
            <a:extLst>
              <a:ext uri="{FF2B5EF4-FFF2-40B4-BE49-F238E27FC236}">
                <a16:creationId xmlns:a16="http://schemas.microsoft.com/office/drawing/2014/main" id="{C0FE05E3-8724-4E82-8125-CB7F367AE640}"/>
              </a:ext>
            </a:extLst>
          </p:cNvPr>
          <p:cNvSpPr>
            <a:spLocks noGrp="1"/>
          </p:cNvSpPr>
          <p:nvPr>
            <p:ph type="ftr" sz="quarter" idx="11"/>
          </p:nvPr>
        </p:nvSpPr>
        <p:spPr/>
        <p:txBody>
          <a:bodyPr/>
          <a:lstStyle/>
          <a:p>
            <a:endParaRPr lang="es-PE">
              <a:solidFill>
                <a:prstClr val="black">
                  <a:tint val="75000"/>
                </a:prstClr>
              </a:solidFill>
            </a:endParaRPr>
          </a:p>
        </p:txBody>
      </p:sp>
      <p:sp>
        <p:nvSpPr>
          <p:cNvPr id="4" name="Marcador de número de diapositiva 3">
            <a:extLst>
              <a:ext uri="{FF2B5EF4-FFF2-40B4-BE49-F238E27FC236}">
                <a16:creationId xmlns:a16="http://schemas.microsoft.com/office/drawing/2014/main" id="{E2F0F2B6-FDC5-4415-A73D-2D607BF91C5E}"/>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40726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7A3EC-0D1C-4A70-B863-D5D646ADF0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73BF82D-2212-4998-B16C-1B23E54C5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72E654A-CC89-42E3-9447-71BC7C06D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F6E17F3-35CD-439E-9B37-958BE31D4FA5}"/>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6" name="Marcador de pie de página 5">
            <a:extLst>
              <a:ext uri="{FF2B5EF4-FFF2-40B4-BE49-F238E27FC236}">
                <a16:creationId xmlns:a16="http://schemas.microsoft.com/office/drawing/2014/main" id="{7E1474DB-99D2-488A-B06D-AF7ED0D5021E}"/>
              </a:ext>
            </a:extLst>
          </p:cNvPr>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a:extLst>
              <a:ext uri="{FF2B5EF4-FFF2-40B4-BE49-F238E27FC236}">
                <a16:creationId xmlns:a16="http://schemas.microsoft.com/office/drawing/2014/main" id="{E13DD193-423E-4A48-AE98-EE5E19552A05}"/>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202308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34C93-798C-4DC5-9DA0-72A9D216CB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5BF1234-5B3A-4661-BDFB-969149B10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EA39476F-7488-4010-A07D-1A30A4F3A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86E6C50-DC87-4CFB-B9B8-B863B7FB54B7}"/>
              </a:ext>
            </a:extLst>
          </p:cNvPr>
          <p:cNvSpPr>
            <a:spLocks noGrp="1"/>
          </p:cNvSpPr>
          <p:nvPr>
            <p:ph type="dt" sz="half" idx="10"/>
          </p:nvPr>
        </p:nvSpPr>
        <p:spPr/>
        <p:txBody>
          <a:body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6" name="Marcador de pie de página 5">
            <a:extLst>
              <a:ext uri="{FF2B5EF4-FFF2-40B4-BE49-F238E27FC236}">
                <a16:creationId xmlns:a16="http://schemas.microsoft.com/office/drawing/2014/main" id="{49EB7F32-1420-4426-B810-0CD9918F4DCD}"/>
              </a:ext>
            </a:extLst>
          </p:cNvPr>
          <p:cNvSpPr>
            <a:spLocks noGrp="1"/>
          </p:cNvSpPr>
          <p:nvPr>
            <p:ph type="ftr" sz="quarter" idx="11"/>
          </p:nvPr>
        </p:nvSpPr>
        <p:spPr/>
        <p:txBody>
          <a:bodyPr/>
          <a:lstStyle/>
          <a:p>
            <a:endParaRPr lang="es-PE">
              <a:solidFill>
                <a:prstClr val="black">
                  <a:tint val="75000"/>
                </a:prstClr>
              </a:solidFill>
            </a:endParaRPr>
          </a:p>
        </p:txBody>
      </p:sp>
      <p:sp>
        <p:nvSpPr>
          <p:cNvPr id="7" name="Marcador de número de diapositiva 6">
            <a:extLst>
              <a:ext uri="{FF2B5EF4-FFF2-40B4-BE49-F238E27FC236}">
                <a16:creationId xmlns:a16="http://schemas.microsoft.com/office/drawing/2014/main" id="{37AF3CBA-20A1-48A7-A02E-BE552E3BB673}"/>
              </a:ext>
            </a:extLst>
          </p:cNvPr>
          <p:cNvSpPr>
            <a:spLocks noGrp="1"/>
          </p:cNvSpPr>
          <p:nvPr>
            <p:ph type="sldNum" sz="quarter" idx="12"/>
          </p:nvPr>
        </p:nvSpPr>
        <p:spPr/>
        <p:txBody>
          <a:body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412265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6CD33F9-BCBA-4AC2-94AE-E307EF36A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0651D04-043A-4C67-BD3C-F0B9F4AA5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27491DC-DC7C-4561-9C55-4D80F121D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67395-6FBD-41B4-97D8-845003F69A41}" type="datetimeFigureOut">
              <a:rPr lang="es-PE" smtClean="0">
                <a:solidFill>
                  <a:prstClr val="black">
                    <a:tint val="75000"/>
                  </a:prstClr>
                </a:solidFill>
              </a:rPr>
              <a:pPr/>
              <a:t>20/11/2021</a:t>
            </a:fld>
            <a:endParaRPr lang="es-PE">
              <a:solidFill>
                <a:prstClr val="black">
                  <a:tint val="75000"/>
                </a:prstClr>
              </a:solidFill>
            </a:endParaRPr>
          </a:p>
        </p:txBody>
      </p:sp>
      <p:sp>
        <p:nvSpPr>
          <p:cNvPr id="5" name="Marcador de pie de página 4">
            <a:extLst>
              <a:ext uri="{FF2B5EF4-FFF2-40B4-BE49-F238E27FC236}">
                <a16:creationId xmlns:a16="http://schemas.microsoft.com/office/drawing/2014/main" id="{6ADDAFD6-1D20-4DAD-B91A-44675D7C2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solidFill>
                <a:prstClr val="black">
                  <a:tint val="75000"/>
                </a:prstClr>
              </a:solidFill>
            </a:endParaRPr>
          </a:p>
        </p:txBody>
      </p:sp>
      <p:sp>
        <p:nvSpPr>
          <p:cNvPr id="6" name="Marcador de número de diapositiva 5">
            <a:extLst>
              <a:ext uri="{FF2B5EF4-FFF2-40B4-BE49-F238E27FC236}">
                <a16:creationId xmlns:a16="http://schemas.microsoft.com/office/drawing/2014/main" id="{79DEA088-2F5B-4F33-924E-520276CE2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82DD5-DB8D-4D6C-A2D0-537D619B1A5A}" type="slidenum">
              <a:rPr lang="es-PE" smtClean="0">
                <a:solidFill>
                  <a:prstClr val="black">
                    <a:tint val="75000"/>
                  </a:prstClr>
                </a:solidFill>
              </a:rPr>
              <a:pPr/>
              <a:t>‹Nº›</a:t>
            </a:fld>
            <a:endParaRPr lang="es-PE">
              <a:solidFill>
                <a:prstClr val="black">
                  <a:tint val="75000"/>
                </a:prstClr>
              </a:solidFill>
            </a:endParaRPr>
          </a:p>
        </p:txBody>
      </p:sp>
    </p:spTree>
    <p:extLst>
      <p:ext uri="{BB962C8B-B14F-4D97-AF65-F5344CB8AC3E}">
        <p14:creationId xmlns:p14="http://schemas.microsoft.com/office/powerpoint/2010/main" val="1660467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nicef.org/es/convencion-derechos-nino/texto-convenci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o.vlex.com/vid/42814763/node/26?fbt=webapp_preview"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3C2A63-5F24-4EEB-9DED-E7FE1295F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296186" y="-689446"/>
            <a:ext cx="1715478" cy="8307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632" y="857786"/>
            <a:ext cx="7661510"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CC90FD-48D9-42B6-BE7D-04432C338836}"/>
              </a:ext>
            </a:extLst>
          </p:cNvPr>
          <p:cNvSpPr>
            <a:spLocks noGrp="1"/>
          </p:cNvSpPr>
          <p:nvPr>
            <p:ph type="ctrTitle"/>
          </p:nvPr>
        </p:nvSpPr>
        <p:spPr>
          <a:xfrm>
            <a:off x="939337" y="1471351"/>
            <a:ext cx="6724997" cy="4016621"/>
          </a:xfrm>
        </p:spPr>
        <p:txBody>
          <a:bodyPr anchor="ctr">
            <a:normAutofit/>
          </a:bodyPr>
          <a:lstStyle/>
          <a:p>
            <a:pPr algn="l"/>
            <a:r>
              <a:rPr lang="es-PE" sz="2600" dirty="0">
                <a:effectLst/>
                <a:latin typeface="Times New Roman" panose="02020603050405020304" pitchFamily="18" charset="0"/>
                <a:ea typeface="Calibri" panose="020F0502020204030204" pitchFamily="34" charset="0"/>
              </a:rPr>
              <a:t>INSTRUMENTOS INTERNACIONALES DE PROTECCIÓN DE LOS DERECHOS DE LAS NIÑAS, NIÑOS Y ADOLESCENTES. LA CONVENCIÓN INTERNACIONAL SOBRE LOS DERECHOS DEL NIÑO.</a:t>
            </a:r>
            <a:r>
              <a:rPr lang="es-PE" sz="2600" dirty="0">
                <a:effectLst/>
                <a:latin typeface="Calibri" panose="020F0502020204030204" pitchFamily="34" charset="0"/>
                <a:ea typeface="Calibri" panose="020F0502020204030204" pitchFamily="34" charset="0"/>
                <a:cs typeface="Times New Roman" panose="02020603050405020304" pitchFamily="18" charset="0"/>
              </a:rPr>
              <a:t> </a:t>
            </a:r>
            <a:r>
              <a:rPr lang="es-PE" sz="2600" dirty="0">
                <a:effectLst/>
                <a:latin typeface="Times New Roman" panose="02020603050405020304" pitchFamily="18" charset="0"/>
                <a:ea typeface="Calibri" panose="020F0502020204030204" pitchFamily="34" charset="0"/>
              </a:rPr>
              <a:t>LA PROTECCIÓN CONVENCIONAL DE LOS DERECHOS DE LOS NIÑOS Y LOS ESTÁNDARES DE LA CORTE IDH.</a:t>
            </a:r>
            <a:endParaRPr lang="es-PE" sz="2600" dirty="0"/>
          </a:p>
        </p:txBody>
      </p:sp>
      <p:sp>
        <p:nvSpPr>
          <p:cNvPr id="3" name="Subtítulo 2">
            <a:extLst>
              <a:ext uri="{FF2B5EF4-FFF2-40B4-BE49-F238E27FC236}">
                <a16:creationId xmlns:a16="http://schemas.microsoft.com/office/drawing/2014/main" id="{8C4B7DDE-9F3F-44E2-B400-1827ACB22C83}"/>
              </a:ext>
            </a:extLst>
          </p:cNvPr>
          <p:cNvSpPr>
            <a:spLocks noGrp="1"/>
          </p:cNvSpPr>
          <p:nvPr>
            <p:ph type="subTitle" idx="1"/>
          </p:nvPr>
        </p:nvSpPr>
        <p:spPr>
          <a:xfrm>
            <a:off x="8914011" y="1836951"/>
            <a:ext cx="2881749" cy="3268794"/>
          </a:xfrm>
        </p:spPr>
        <p:txBody>
          <a:bodyPr anchor="ctr">
            <a:normAutofit/>
          </a:bodyPr>
          <a:lstStyle/>
          <a:p>
            <a:pPr algn="l"/>
            <a:r>
              <a:rPr lang="es-PE" dirty="0"/>
              <a:t>SEGUNDA UNIDAD </a:t>
            </a:r>
            <a:endParaRPr lang="es-PE"/>
          </a:p>
        </p:txBody>
      </p:sp>
      <p:sp>
        <p:nvSpPr>
          <p:cNvPr id="23" name="Rectangle 22">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4872"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1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45065" y="1463040"/>
            <a:ext cx="3796306" cy="2690949"/>
          </a:xfrm>
        </p:spPr>
        <p:txBody>
          <a:bodyPr anchor="t">
            <a:normAutofit/>
          </a:bodyPr>
          <a:lstStyle/>
          <a:p>
            <a:r>
              <a:rPr lang="es-MX" sz="4100" b="1"/>
              <a:t>LA CONVENCION DE  LOS DERECHOS DEL NIÑO</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5656218" y="1282700"/>
            <a:ext cx="5542387" cy="4495799"/>
          </a:xfrm>
        </p:spPr>
        <p:txBody>
          <a:bodyPr anchor="t">
            <a:normAutofit/>
          </a:bodyPr>
          <a:lstStyle/>
          <a:p>
            <a:r>
              <a:rPr lang="es-MX" sz="2200"/>
              <a:t>La Convención de los Derechos del Niño </a:t>
            </a:r>
            <a:r>
              <a:rPr lang="es-MX" sz="2200" b="1"/>
              <a:t>reafirma el reconocimiento de los niños como personas humanas </a:t>
            </a:r>
          </a:p>
          <a:p>
            <a:r>
              <a:rPr lang="es-MX" sz="2200"/>
              <a:t>Se trata de un instrumento contra la discriminación y a favor de igual respeto y protección de los </a:t>
            </a:r>
            <a:r>
              <a:rPr lang="es-MX" sz="2200" b="1" u="sng"/>
              <a:t>derechos de los niños, niñas y adolescentes</a:t>
            </a:r>
            <a:r>
              <a:rPr lang="es-MX" sz="2200" b="1"/>
              <a:t>.</a:t>
            </a:r>
          </a:p>
          <a:p>
            <a:pPr marL="0"/>
            <a:r>
              <a:rPr lang="en-US" sz="2200" b="1" u="sng"/>
              <a:t>El Estado ratificante asume dos obligaciones básicas:</a:t>
            </a:r>
          </a:p>
          <a:p>
            <a:pPr>
              <a:buFont typeface="Wingdings" panose="05000000000000000000" pitchFamily="2" charset="2"/>
              <a:buChar char="Ø"/>
            </a:pPr>
            <a:r>
              <a:rPr lang="en-US" sz="2200"/>
              <a:t>Respetar los derechos del niño.</a:t>
            </a:r>
          </a:p>
          <a:p>
            <a:pPr>
              <a:buFont typeface="Wingdings" panose="05000000000000000000" pitchFamily="2" charset="2"/>
              <a:buChar char="Ø"/>
            </a:pPr>
            <a:r>
              <a:rPr lang="en-US" sz="2200"/>
              <a:t>Garantizar el ejercicio de los mismos. </a:t>
            </a:r>
          </a:p>
          <a:p>
            <a:endParaRPr lang="es-MX" sz="2200" b="1"/>
          </a:p>
        </p:txBody>
      </p:sp>
    </p:spTree>
    <p:extLst>
      <p:ext uri="{BB962C8B-B14F-4D97-AF65-F5344CB8AC3E}">
        <p14:creationId xmlns:p14="http://schemas.microsoft.com/office/powerpoint/2010/main" val="213533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Título"/>
          <p:cNvSpPr>
            <a:spLocks noGrp="1"/>
          </p:cNvSpPr>
          <p:nvPr>
            <p:ph type="title"/>
          </p:nvPr>
        </p:nvSpPr>
        <p:spPr>
          <a:xfrm>
            <a:off x="1045028" y="1372905"/>
            <a:ext cx="3892732" cy="4305519"/>
          </a:xfrm>
        </p:spPr>
        <p:txBody>
          <a:bodyPr anchor="ctr">
            <a:normAutofit/>
          </a:bodyPr>
          <a:lstStyle/>
          <a:p>
            <a:r>
              <a:rPr lang="es-MX" sz="4200"/>
              <a:t>LA CONVENCION INTERNACIONAL SOBRE LOS DERECHOS DEL NIÑO</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Marcador de contenido"/>
          <p:cNvSpPr>
            <a:spLocks noGrp="1"/>
          </p:cNvSpPr>
          <p:nvPr>
            <p:ph idx="1"/>
          </p:nvPr>
        </p:nvSpPr>
        <p:spPr>
          <a:xfrm>
            <a:off x="6096000" y="229222"/>
            <a:ext cx="5224272" cy="5645801"/>
          </a:xfrm>
        </p:spPr>
        <p:txBody>
          <a:bodyPr anchor="ctr">
            <a:normAutofit/>
          </a:bodyPr>
          <a:lstStyle/>
          <a:p>
            <a:pPr marL="0" indent="0">
              <a:buNone/>
            </a:pPr>
            <a:r>
              <a:rPr lang="es-MX" sz="2000" b="1" u="sng"/>
              <a:t>El carácter vinculante:</a:t>
            </a:r>
          </a:p>
          <a:p>
            <a:pPr>
              <a:buFont typeface="Wingdings" panose="05000000000000000000" pitchFamily="2" charset="2"/>
              <a:buChar char="Ø"/>
            </a:pPr>
            <a:r>
              <a:rPr lang="es-MX" sz="2000"/>
              <a:t>El fundamento de la obligatoriedad de los tratados se apoya en los principios del pacta sunt servanda y de la buena fe. </a:t>
            </a:r>
          </a:p>
          <a:p>
            <a:pPr>
              <a:buFont typeface="Wingdings" panose="05000000000000000000" pitchFamily="2" charset="2"/>
              <a:buChar char="Ø"/>
            </a:pPr>
            <a:r>
              <a:rPr lang="es-MX" sz="2000"/>
              <a:t>El artículo 26 de la Convención de Viena de 1969 señala: “Todo tratado en vigor obliga a las partes y debe ser cumplido por ellas de buena fe”. De ello se tiene que los tratados no solo son obligatorios sino que hay que cumplirlos de buena fe: esto es, absteniéndose de realizar actos destinados a frustrar el objeto y fin del tratado y haciendo uso de todos los mecanismos para lograr la plena ejecución del acuerdo. </a:t>
            </a:r>
          </a:p>
          <a:p>
            <a:pPr>
              <a:buFont typeface="Wingdings" panose="05000000000000000000" pitchFamily="2" charset="2"/>
              <a:buChar char="Ø"/>
            </a:pPr>
            <a:r>
              <a:rPr lang="es-PE" sz="2000"/>
              <a:t>El carácter vinculante surge para el Estado</a:t>
            </a:r>
            <a:r>
              <a:rPr lang="es-PE" sz="2000" b="1">
                <a:effectLst>
                  <a:outerShdw blurRad="38100" dist="38100" dir="2700000" algn="tl">
                    <a:srgbClr val="000000">
                      <a:alpha val="43137"/>
                    </a:srgbClr>
                  </a:outerShdw>
                </a:effectLst>
              </a:rPr>
              <a:t> </a:t>
            </a:r>
            <a:r>
              <a:rPr lang="es-PE" sz="2000" b="1" u="sng">
                <a:effectLst>
                  <a:outerShdw blurRad="38100" dist="38100" dir="2700000" algn="tl">
                    <a:srgbClr val="000000">
                      <a:alpha val="43137"/>
                    </a:srgbClr>
                  </a:outerShdw>
                </a:effectLst>
              </a:rPr>
              <a:t>por su ratificación o adhesión voluntaria</a:t>
            </a:r>
            <a:r>
              <a:rPr lang="es-PE" sz="2000"/>
              <a:t> y de buena fe. A partir de ello, el Estado se obliga, con otros Estados parte</a:t>
            </a:r>
            <a:endParaRPr lang="es-MX" sz="2000"/>
          </a:p>
          <a:p>
            <a:endParaRPr lang="es-MX" sz="2000"/>
          </a:p>
        </p:txBody>
      </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44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89560" y="856180"/>
            <a:ext cx="4560584" cy="1128068"/>
          </a:xfrm>
        </p:spPr>
        <p:txBody>
          <a:bodyPr vert="horz" lIns="91440" tIns="45720" rIns="91440" bIns="45720" rtlCol="0" anchor="ctr">
            <a:normAutofit/>
          </a:bodyPr>
          <a:lstStyle/>
          <a:p>
            <a:pPr>
              <a:defRPr/>
            </a:pPr>
            <a:r>
              <a:rPr lang="en-US" sz="2500"/>
              <a:t>LA CONVENCION  INTERNACIONAL SOBRE LOS DERECHOS DEL NIÑO</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2 Marcador de contenido"/>
          <p:cNvSpPr>
            <a:spLocks noGrp="1"/>
          </p:cNvSpPr>
          <p:nvPr>
            <p:ph sz="half" idx="1"/>
          </p:nvPr>
        </p:nvSpPr>
        <p:spPr>
          <a:xfrm>
            <a:off x="590719" y="2330505"/>
            <a:ext cx="4559425" cy="3979585"/>
          </a:xfrm>
        </p:spPr>
        <p:txBody>
          <a:bodyPr vert="horz" lIns="91440" tIns="45720" rIns="91440" bIns="45720" rtlCol="0" anchor="ctr">
            <a:normAutofit/>
          </a:bodyPr>
          <a:lstStyle/>
          <a:p>
            <a:pPr marL="0">
              <a:defRPr/>
            </a:pPr>
            <a:r>
              <a:rPr lang="en-US" sz="2000" b="1"/>
              <a:t>La obligación de respetar</a:t>
            </a:r>
            <a:r>
              <a:rPr lang="en-US" sz="2000"/>
              <a:t> los derechos humanos, implica para el Estado y sus agentes una abstención de realizar cualquier acto, sea de naturaleza administrativa, legislativa o judicial que amenace o viole los derechos humanos consagrados en la Convención sobre los Derechos del Niño.</a:t>
            </a:r>
          </a:p>
          <a:p>
            <a:pPr>
              <a:defRPr/>
            </a:pPr>
            <a:endParaRPr lang="en-US" sz="200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933" r="553" b="2"/>
          <a:stretch/>
        </p:blipFill>
        <p:spPr bwMode="auto">
          <a:xfrm>
            <a:off x="5977788" y="799352"/>
            <a:ext cx="5425410" cy="525929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58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1045028" y="1372905"/>
            <a:ext cx="3892732" cy="4305519"/>
          </a:xfrm>
        </p:spPr>
        <p:txBody>
          <a:bodyPr anchor="ctr">
            <a:normAutofit/>
          </a:bodyPr>
          <a:lstStyle/>
          <a:p>
            <a:r>
              <a:rPr lang="es-MX" sz="4200"/>
              <a:t>LA CONVENCION INTERNACIONAL  SOBRE LOS DERECHOS DEL NIÑO</a:t>
            </a:r>
            <a:br>
              <a:rPr lang="es-MX" sz="4200"/>
            </a:br>
            <a:endParaRPr lang="es-MX" sz="4200"/>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3"/>
          <p:cNvSpPr>
            <a:spLocks noGrp="1" noChangeArrowheads="1"/>
          </p:cNvSpPr>
          <p:nvPr>
            <p:ph idx="1"/>
          </p:nvPr>
        </p:nvSpPr>
        <p:spPr>
          <a:xfrm>
            <a:off x="6096000" y="1372905"/>
            <a:ext cx="5224272" cy="4305519"/>
          </a:xfrm>
        </p:spPr>
        <p:txBody>
          <a:bodyPr anchor="ctr">
            <a:normAutofit/>
          </a:bodyPr>
          <a:lstStyle/>
          <a:p>
            <a:pPr marL="609600" indent="-609600">
              <a:buNone/>
              <a:defRPr/>
            </a:pPr>
            <a:r>
              <a:rPr lang="es-PE" sz="2400" b="1" u="sng"/>
              <a:t>La interpretación de los derechos</a:t>
            </a:r>
          </a:p>
          <a:p>
            <a:pPr marL="609600" indent="-609600">
              <a:buNone/>
              <a:defRPr/>
            </a:pPr>
            <a:r>
              <a:rPr lang="es-PE" sz="2400" b="1" u="sng"/>
              <a:t>específicos de la infancia:</a:t>
            </a:r>
          </a:p>
          <a:p>
            <a:pPr marL="609600" indent="-609600">
              <a:buNone/>
              <a:defRPr/>
            </a:pPr>
            <a:endParaRPr lang="es-PE" sz="2000"/>
          </a:p>
          <a:p>
            <a:pPr eaLnBrk="1" hangingPunct="1">
              <a:buFont typeface="Wingdings" panose="05000000000000000000" pitchFamily="2" charset="2"/>
              <a:buChar char="Ø"/>
              <a:defRPr/>
            </a:pPr>
            <a:r>
              <a:rPr lang="es-PE" sz="2000"/>
              <a:t>Como parte del sistema internacional de derechos humanos, la Convención sobre los Derechos del Niño </a:t>
            </a:r>
            <a:r>
              <a:rPr lang="es-PE" sz="2000" i="1" u="sng"/>
              <a:t>participa de las características especiales</a:t>
            </a:r>
            <a:r>
              <a:rPr lang="es-PE" sz="2000"/>
              <a:t> que el derecho internacional de los derechos humanos reconoce para su eficiencia.</a:t>
            </a:r>
            <a:endParaRPr lang="es-ES" sz="2000"/>
          </a:p>
          <a:p>
            <a:pPr marL="609600" indent="-609600">
              <a:defRPr/>
            </a:pPr>
            <a:endParaRPr lang="es-ES" sz="2000" b="1"/>
          </a:p>
        </p:txBody>
      </p:sp>
      <p:sp>
        <p:nvSpPr>
          <p:cNvPr id="80" name="Rectangle 7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1281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4" name="Rectangle 7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1282963" y="473830"/>
            <a:ext cx="9849751" cy="1059548"/>
          </a:xfrm>
        </p:spPr>
        <p:txBody>
          <a:bodyPr anchor="b">
            <a:normAutofit/>
          </a:bodyPr>
          <a:lstStyle/>
          <a:p>
            <a:r>
              <a:rPr lang="es-MX" sz="4000"/>
              <a:t>CUALES SON?</a:t>
            </a:r>
          </a:p>
        </p:txBody>
      </p:sp>
      <p:sp>
        <p:nvSpPr>
          <p:cNvPr id="93186" name="Rectangle 3"/>
          <p:cNvSpPr>
            <a:spLocks noGrp="1" noChangeArrowheads="1"/>
          </p:cNvSpPr>
          <p:nvPr>
            <p:ph idx="1"/>
          </p:nvPr>
        </p:nvSpPr>
        <p:spPr>
          <a:xfrm>
            <a:off x="1059286" y="1533378"/>
            <a:ext cx="10326907" cy="4401703"/>
          </a:xfrm>
        </p:spPr>
        <p:txBody>
          <a:bodyPr anchor="ctr">
            <a:normAutofit fontScale="92500" lnSpcReduction="20000"/>
          </a:bodyPr>
          <a:lstStyle/>
          <a:p>
            <a:pPr marL="514350" indent="-514350">
              <a:buFontTx/>
              <a:buAutoNum type="arabicPeriod"/>
              <a:defRPr/>
            </a:pPr>
            <a:r>
              <a:rPr lang="es-PE" sz="2400" b="1" i="1" u="sng"/>
              <a:t>Autoaplicabilidad</a:t>
            </a:r>
            <a:r>
              <a:rPr lang="es-PE" sz="2400" b="1" u="sng"/>
              <a:t>:</a:t>
            </a:r>
            <a:r>
              <a:rPr lang="es-PE" sz="2400" b="1"/>
              <a:t> </a:t>
            </a:r>
            <a:r>
              <a:rPr lang="es-PE" sz="2400"/>
              <a:t>El carácter de auto-ejecutividad o auto-aplicabilidad de los tratados sobre derechos humanos, consiste en la posibilidad de aplicar sus disposiciones directamente en el derecho interno, sin necesidad de un desarrollo legislativo previo, </a:t>
            </a:r>
            <a:r>
              <a:rPr lang="es-PE" sz="2400" b="1" u="sng">
                <a:effectLst>
                  <a:outerShdw blurRad="38100" dist="38100" dir="2700000" algn="tl">
                    <a:srgbClr val="FFFFFF"/>
                  </a:outerShdw>
                </a:effectLst>
              </a:rPr>
              <a:t>por lo que los jueces pueden (y deben) aplicar las disposiciones de los tratados en forma directa e inmediata.</a:t>
            </a:r>
            <a:endParaRPr lang="es-PE" sz="2400" b="1" u="sng"/>
          </a:p>
          <a:p>
            <a:pPr marL="457200" indent="-457200">
              <a:buFontTx/>
              <a:buAutoNum type="arabicPeriod"/>
              <a:defRPr/>
            </a:pPr>
            <a:r>
              <a:rPr lang="es-MX" sz="2400" b="1" i="1" u="sng"/>
              <a:t>Progresividad:</a:t>
            </a:r>
            <a:r>
              <a:rPr lang="es-MX" sz="2400" b="1">
                <a:effectLst>
                  <a:outerShdw blurRad="38100" dist="38100" dir="2700000" algn="tl">
                    <a:srgbClr val="FFFFFF"/>
                  </a:outerShdw>
                </a:effectLst>
              </a:rPr>
              <a:t> </a:t>
            </a:r>
            <a:r>
              <a:rPr lang="es-MX" sz="2400">
                <a:effectLst>
                  <a:outerShdw blurRad="38100" dist="38100" dir="2700000" algn="tl">
                    <a:srgbClr val="FFFFFF"/>
                  </a:outerShdw>
                </a:effectLst>
              </a:rPr>
              <a:t>Por esta característica, el sistema internacional de   los derechos humanos exige a los Estados que cumplan con tomar diferentes medidas para procurar las condiciones necesarias en su jurisdicción, </a:t>
            </a:r>
            <a:r>
              <a:rPr lang="es-MX" sz="2400" b="1" u="sng">
                <a:effectLst>
                  <a:outerShdw blurRad="38100" dist="38100" dir="2700000" algn="tl">
                    <a:srgbClr val="FFFFFF"/>
                  </a:outerShdw>
                </a:effectLst>
              </a:rPr>
              <a:t>que permitan el ejercicio pleno de los derechos humanos contenidos en los pactos</a:t>
            </a:r>
            <a:r>
              <a:rPr lang="es-MX" sz="2400" b="1" u="sng"/>
              <a:t>.</a:t>
            </a:r>
          </a:p>
          <a:p>
            <a:pPr marL="457200" indent="-457200">
              <a:buFontTx/>
              <a:buAutoNum type="arabicPeriod"/>
              <a:defRPr/>
            </a:pPr>
            <a:r>
              <a:rPr lang="es-MX" sz="2400" b="1" i="1" u="sng"/>
              <a:t>Subsidiaridad</a:t>
            </a:r>
            <a:r>
              <a:rPr lang="es-MX" sz="2400" b="1" i="1" u="sng">
                <a:effectLst>
                  <a:outerShdw blurRad="38100" dist="38100" dir="2700000" algn="tl">
                    <a:srgbClr val="FFFFFF"/>
                  </a:outerShdw>
                </a:effectLst>
              </a:rPr>
              <a:t>: </a:t>
            </a:r>
            <a:r>
              <a:rPr lang="es-MX" sz="2400">
                <a:effectLst>
                  <a:outerShdw blurRad="38100" dist="38100" dir="2700000" algn="tl">
                    <a:srgbClr val="FFFFFF"/>
                  </a:outerShdw>
                </a:effectLst>
              </a:rPr>
              <a:t>El sistema internacional de los derechos humanos es un mecanismo de supervisión internacional</a:t>
            </a:r>
            <a:r>
              <a:rPr lang="es-MX" sz="2400" b="1" u="sng">
                <a:effectLst>
                  <a:outerShdw blurRad="38100" dist="38100" dir="2700000" algn="tl">
                    <a:srgbClr val="FFFFFF"/>
                  </a:outerShdw>
                </a:effectLst>
              </a:rPr>
              <a:t>, constituyéndose en un sistema subsidiario, es decir que antes de ponerse en funcionamiento, se presume la actuación de un sistema de protección interna</a:t>
            </a:r>
            <a:r>
              <a:rPr lang="es-MX" sz="2400">
                <a:effectLst>
                  <a:outerShdw blurRad="38100" dist="38100" dir="2700000" algn="tl">
                    <a:srgbClr val="FFFFFF"/>
                  </a:outerShdw>
                </a:effectLst>
              </a:rPr>
              <a:t>. Debe funcionar en un primer momento el sistema jurídico en materia de derechos humanos y de prevención de violación de cada Estado. </a:t>
            </a:r>
          </a:p>
          <a:p>
            <a:pPr marL="457200" indent="-457200">
              <a:buFontTx/>
              <a:buAutoNum type="arabicPeriod"/>
              <a:defRPr/>
            </a:pPr>
            <a:endParaRPr lang="es-PE" sz="1300" b="1">
              <a:effectLst>
                <a:outerShdw blurRad="38100" dist="38100" dir="2700000" algn="tl">
                  <a:srgbClr val="FFFFFF"/>
                </a:outerShdw>
              </a:effectLst>
            </a:endParaRPr>
          </a:p>
          <a:p>
            <a:pPr eaLnBrk="1" hangingPunct="1">
              <a:buFontTx/>
              <a:buNone/>
              <a:defRPr/>
            </a:pPr>
            <a:br>
              <a:rPr lang="es-ES" sz="1300"/>
            </a:br>
            <a:endParaRPr lang="es-ES" sz="1300"/>
          </a:p>
        </p:txBody>
      </p:sp>
    </p:spTree>
    <p:extLst>
      <p:ext uri="{BB962C8B-B14F-4D97-AF65-F5344CB8AC3E}">
        <p14:creationId xmlns:p14="http://schemas.microsoft.com/office/powerpoint/2010/main" val="15942235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5065" y="1463040"/>
            <a:ext cx="3796306" cy="2690949"/>
          </a:xfrm>
        </p:spPr>
        <p:txBody>
          <a:bodyPr anchor="t">
            <a:normAutofit/>
          </a:bodyPr>
          <a:lstStyle/>
          <a:p>
            <a:r>
              <a:rPr lang="es-ES" sz="3700" b="1"/>
              <a:t>CONSIDERACIONES A TENER EN CUENTA</a:t>
            </a:r>
            <a:br>
              <a:rPr lang="es-ES" sz="3700" b="1" u="sng"/>
            </a:br>
            <a:br>
              <a:rPr lang="es-MX" sz="3700" b="1" u="sng"/>
            </a:br>
            <a:endParaRPr lang="es-PE" sz="3700"/>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Marcador de contenido"/>
          <p:cNvSpPr>
            <a:spLocks noGrp="1"/>
          </p:cNvSpPr>
          <p:nvPr>
            <p:ph idx="1"/>
          </p:nvPr>
        </p:nvSpPr>
        <p:spPr>
          <a:xfrm>
            <a:off x="5656218" y="1463039"/>
            <a:ext cx="5542387" cy="4300447"/>
          </a:xfrm>
        </p:spPr>
        <p:txBody>
          <a:bodyPr anchor="t">
            <a:normAutofit/>
          </a:bodyPr>
          <a:lstStyle/>
          <a:p>
            <a:pPr>
              <a:buFont typeface="Wingdings" panose="05000000000000000000" pitchFamily="2" charset="2"/>
              <a:buChar char="Ø"/>
            </a:pPr>
            <a:r>
              <a:rPr lang="es-MX" sz="2000"/>
              <a:t>EL PREÁMBULO DE LA CONVENCIÓN SOBRE LOS DERECHOS DEL NIÑO.</a:t>
            </a:r>
          </a:p>
          <a:p>
            <a:r>
              <a:rPr lang="es-MX" sz="2000"/>
              <a:t>No tiene valor dispositivo</a:t>
            </a:r>
          </a:p>
          <a:p>
            <a:r>
              <a:rPr lang="es-MX" sz="2000"/>
              <a:t>Puede ser empleado en la interpretación de los tratados</a:t>
            </a:r>
          </a:p>
          <a:p>
            <a:pPr>
              <a:buFont typeface="Wingdings" panose="05000000000000000000" pitchFamily="2" charset="2"/>
              <a:buChar char="Ø"/>
            </a:pPr>
            <a:r>
              <a:rPr lang="es-MX" sz="2000"/>
              <a:t>LA DEFINICIÓN DE NIÑO EN LA CONVENCIÓN SOBRE LOS DERECHOS DEL NIÑO</a:t>
            </a:r>
          </a:p>
          <a:p>
            <a:pPr>
              <a:buFont typeface="Wingdings" panose="05000000000000000000" pitchFamily="2" charset="2"/>
              <a:buChar char="Ø"/>
            </a:pPr>
            <a:r>
              <a:rPr lang="es-PE" sz="2000"/>
              <a:t>CONCEPTOS Y PRECISIONES TERMINOLÓGICAS: </a:t>
            </a:r>
          </a:p>
          <a:p>
            <a:r>
              <a:rPr lang="es-PE" sz="2000"/>
              <a:t>Menor – niño/niña/adolescente.</a:t>
            </a:r>
          </a:p>
          <a:p>
            <a:r>
              <a:rPr lang="es-PE" sz="2000"/>
              <a:t>Objeto de derecho - sujeto de derechos </a:t>
            </a:r>
          </a:p>
          <a:p>
            <a:pPr>
              <a:buFont typeface="Wingdings" panose="05000000000000000000" pitchFamily="2" charset="2"/>
              <a:buChar char="Ø"/>
            </a:pPr>
            <a:r>
              <a:rPr lang="es-PE" sz="2000"/>
              <a:t>VISIÓN DE LOS  DERECHOS DE LOS  NIÑOS, NIÑAS Y ADOLESCENTES.</a:t>
            </a:r>
          </a:p>
          <a:p>
            <a:pPr>
              <a:buFont typeface="Wingdings" panose="05000000000000000000" pitchFamily="2" charset="2"/>
              <a:buChar char="Ø"/>
            </a:pPr>
            <a:endParaRPr lang="es-MX" sz="2000"/>
          </a:p>
          <a:p>
            <a:endParaRPr lang="es-MX" sz="2000"/>
          </a:p>
        </p:txBody>
      </p:sp>
    </p:spTree>
    <p:extLst>
      <p:ext uri="{BB962C8B-B14F-4D97-AF65-F5344CB8AC3E}">
        <p14:creationId xmlns:p14="http://schemas.microsoft.com/office/powerpoint/2010/main" val="383717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b="1" kern="1200">
                <a:solidFill>
                  <a:schemeClr val="tx1"/>
                </a:solidFill>
                <a:latin typeface="+mj-lt"/>
                <a:ea typeface="+mj-ea"/>
                <a:cs typeface="+mj-cs"/>
              </a:rPr>
              <a:t>CARACTERÍSTICAS ESENCIALES</a:t>
            </a:r>
            <a:br>
              <a:rPr lang="en-US" sz="6100" b="1" kern="1200">
                <a:solidFill>
                  <a:schemeClr val="tx1"/>
                </a:solidFill>
                <a:latin typeface="+mj-lt"/>
                <a:ea typeface="+mj-ea"/>
                <a:cs typeface="+mj-cs"/>
              </a:rPr>
            </a:br>
            <a:endParaRPr lang="en-US" sz="6100" kern="1200">
              <a:solidFill>
                <a:schemeClr val="tx1"/>
              </a:solidFill>
              <a:latin typeface="+mj-lt"/>
              <a:ea typeface="+mj-ea"/>
              <a:cs typeface="+mj-cs"/>
            </a:endParaRPr>
          </a:p>
        </p:txBody>
      </p:sp>
      <p:sp>
        <p:nvSpPr>
          <p:cNvPr id="6" name="Marcador de texto 5"/>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b="1" kern="1200">
              <a:solidFill>
                <a:schemeClr val="tx1"/>
              </a:solidFill>
              <a:latin typeface="+mn-lt"/>
              <a:ea typeface="+mn-ea"/>
              <a:cs typeface="+mn-cs"/>
            </a:endParaRPr>
          </a:p>
        </p:txBody>
      </p:sp>
      <p:sp>
        <p:nvSpPr>
          <p:cNvPr id="30" name="Rectangle 2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594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41248" y="1683169"/>
            <a:ext cx="4068849" cy="4148586"/>
          </a:xfrm>
        </p:spPr>
        <p:txBody>
          <a:bodyPr anchor="t">
            <a:normAutofit/>
          </a:bodyPr>
          <a:lstStyle/>
          <a:p>
            <a:pPr marL="609600" lvl="0" indent="-609600">
              <a:spcBef>
                <a:spcPts val="1000"/>
              </a:spcBef>
            </a:pPr>
            <a:br>
              <a:rPr lang="es-PE" altLang="es-MX" sz="2600">
                <a:latin typeface="Calibri" panose="020F0502020204030204"/>
                <a:ea typeface="+mn-ea"/>
                <a:cs typeface="+mn-cs"/>
              </a:rPr>
            </a:br>
            <a:r>
              <a:rPr lang="es-PE" altLang="es-MX" sz="2600" b="1" i="1">
                <a:latin typeface="Calibri" panose="020F0502020204030204"/>
                <a:ea typeface="+mn-ea"/>
                <a:cs typeface="+mn-cs"/>
              </a:rPr>
              <a:t>A. </a:t>
            </a:r>
            <a:r>
              <a:rPr lang="es-PE" altLang="es-MX" sz="2600" b="1" i="1" u="sng">
                <a:latin typeface="Calibri" panose="020F0502020204030204"/>
                <a:ea typeface="+mn-ea"/>
                <a:cs typeface="+mn-cs"/>
              </a:rPr>
              <a:t>LA CONSOLIDACIÓN DE LA SITUACIÓN JURÍDICA DEL NIÑO, NIÑA Y ADOLESCENTE COMO TITULAR DE DERECHOS FUNDAMENTALES:</a:t>
            </a:r>
            <a:br>
              <a:rPr lang="es-PE" altLang="es-MX" sz="2600" b="1" i="1" u="sng">
                <a:latin typeface="Calibri" panose="020F0502020204030204"/>
                <a:ea typeface="+mn-ea"/>
                <a:cs typeface="+mn-cs"/>
              </a:rPr>
            </a:br>
            <a:endParaRPr lang="en-US" sz="2600"/>
          </a:p>
        </p:txBody>
      </p:sp>
      <p:sp>
        <p:nvSpPr>
          <p:cNvPr id="19458" name="Rectangle 3"/>
          <p:cNvSpPr>
            <a:spLocks noGrp="1" noChangeArrowheads="1"/>
          </p:cNvSpPr>
          <p:nvPr>
            <p:ph idx="1"/>
          </p:nvPr>
        </p:nvSpPr>
        <p:spPr>
          <a:xfrm>
            <a:off x="5532504" y="1683170"/>
            <a:ext cx="5818248" cy="4148585"/>
          </a:xfrm>
        </p:spPr>
        <p:txBody>
          <a:bodyPr>
            <a:normAutofit/>
          </a:bodyPr>
          <a:lstStyle/>
          <a:p>
            <a:pPr marL="609600" indent="-609600">
              <a:buNone/>
            </a:pPr>
            <a:endParaRPr lang="es-PE" altLang="es-MX" sz="2200" i="1"/>
          </a:p>
          <a:p>
            <a:pPr>
              <a:buClr>
                <a:srgbClr val="C00000"/>
              </a:buClr>
              <a:buFont typeface="Wingdings" panose="05000000000000000000" pitchFamily="2" charset="2"/>
              <a:buChar char="ü"/>
            </a:pPr>
            <a:r>
              <a:rPr lang="es-PE" altLang="es-MX" sz="2200" b="1" i="1"/>
              <a:t>  </a:t>
            </a:r>
            <a:r>
              <a:rPr lang="es-PE" altLang="es-MX" sz="2200" b="1"/>
              <a:t> </a:t>
            </a:r>
            <a:r>
              <a:rPr lang="es-PE" altLang="es-MX" sz="2200" b="1" u="sng"/>
              <a:t>La Convención sobre los Derechos del Niño exige reconocer las peculiaridades del disfrute y ejercicio por los niños, niñas y adolescentes de derechos</a:t>
            </a:r>
            <a:r>
              <a:rPr lang="es-PE" altLang="es-MX" sz="2200" b="1"/>
              <a:t> </a:t>
            </a:r>
            <a:r>
              <a:rPr lang="es-PE" altLang="es-MX" sz="2200"/>
              <a:t>como la identidad, la libertad de expresión, la libertad de pensamiento, conciencias y religión, el derecho de asociación y el derecho de reunión, el derecho a la intimidad y a la vida privada y los derechos de participación tanto a nivel familiar como cultural y social.</a:t>
            </a:r>
          </a:p>
          <a:p>
            <a:pPr marL="609600" indent="-609600">
              <a:buNone/>
            </a:pPr>
            <a:endParaRPr lang="es-ES" altLang="es-MX" sz="2200"/>
          </a:p>
        </p:txBody>
      </p:sp>
      <p:sp>
        <p:nvSpPr>
          <p:cNvPr id="73" name="Rectangle 7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95902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41248" y="1683169"/>
            <a:ext cx="4068849" cy="4148586"/>
          </a:xfrm>
        </p:spPr>
        <p:txBody>
          <a:bodyPr anchor="t">
            <a:normAutofit/>
          </a:bodyPr>
          <a:lstStyle/>
          <a:p>
            <a:pPr marL="609600" lvl="0" indent="-609600">
              <a:spcBef>
                <a:spcPts val="1000"/>
              </a:spcBef>
            </a:pPr>
            <a:r>
              <a:rPr lang="es-ES" altLang="es-MX" sz="2600" b="1" i="1">
                <a:latin typeface="Calibri" panose="020F0502020204030204" pitchFamily="34" charset="0"/>
                <a:ea typeface="+mn-ea"/>
                <a:cs typeface="+mn-cs"/>
              </a:rPr>
              <a:t>B. </a:t>
            </a:r>
            <a:r>
              <a:rPr lang="es-ES" altLang="es-MX" sz="2600" b="1" i="1" u="sng">
                <a:latin typeface="Calibri" panose="020F0502020204030204" pitchFamily="34" charset="0"/>
                <a:ea typeface="+mn-ea"/>
                <a:cs typeface="+mn-cs"/>
              </a:rPr>
              <a:t>LA PROTECCIÓN INTEGRAL DE LOS DERECHOS FUNDAMENTALES DE LOS NIÑOS, NIÑAS Y ADOLESCENTES A PARTIR DE LA CONSIDERACIÓN SU SUPERIOR INTERÉS</a:t>
            </a:r>
            <a:r>
              <a:rPr lang="es-ES" altLang="es-MX" sz="2600" b="1" u="sng">
                <a:latin typeface="Calibri" panose="020F0502020204030204" pitchFamily="34" charset="0"/>
                <a:ea typeface="+mn-ea"/>
                <a:cs typeface="+mn-cs"/>
              </a:rPr>
              <a:t>:</a:t>
            </a:r>
            <a:br>
              <a:rPr lang="es-ES" altLang="es-MX" sz="2600" b="1" u="sng">
                <a:latin typeface="Calibri" panose="020F0502020204030204" pitchFamily="34" charset="0"/>
                <a:ea typeface="+mn-ea"/>
                <a:cs typeface="+mn-cs"/>
              </a:rPr>
            </a:br>
            <a:endParaRPr lang="en-US" sz="2600"/>
          </a:p>
        </p:txBody>
      </p:sp>
      <p:sp>
        <p:nvSpPr>
          <p:cNvPr id="20482" name="Rectangle 3"/>
          <p:cNvSpPr>
            <a:spLocks noGrp="1" noChangeArrowheads="1"/>
          </p:cNvSpPr>
          <p:nvPr>
            <p:ph idx="1"/>
          </p:nvPr>
        </p:nvSpPr>
        <p:spPr>
          <a:xfrm>
            <a:off x="5532504" y="1683170"/>
            <a:ext cx="5818248" cy="4148585"/>
          </a:xfrm>
        </p:spPr>
        <p:txBody>
          <a:bodyPr>
            <a:normAutofit/>
          </a:bodyPr>
          <a:lstStyle/>
          <a:p>
            <a:pPr>
              <a:buClr>
                <a:srgbClr val="C00000"/>
              </a:buClr>
              <a:buFont typeface="Wingdings" panose="05000000000000000000" pitchFamily="2" charset="2"/>
              <a:buChar char="ü"/>
            </a:pPr>
            <a:endParaRPr lang="es-ES" altLang="es-MX" sz="2200">
              <a:latin typeface="Calibri" panose="020F0502020204030204" pitchFamily="34" charset="0"/>
            </a:endParaRPr>
          </a:p>
          <a:p>
            <a:pPr>
              <a:buClr>
                <a:srgbClr val="C00000"/>
              </a:buClr>
              <a:buFont typeface="Wingdings" panose="05000000000000000000" pitchFamily="2" charset="2"/>
              <a:buChar char="ü"/>
            </a:pPr>
            <a:r>
              <a:rPr lang="es-ES" altLang="es-MX" sz="2200">
                <a:latin typeface="Calibri" panose="020F0502020204030204" pitchFamily="34" charset="0"/>
              </a:rPr>
              <a:t> La protección integral constituye no solo una serie de dispositivos jurídicos sino una forma distinta de pensar la infancia en el proceso socio cultural, elevándolo en su status jurídico y social. De esta nueva forma de pensar la infancia emerge la concepción del niño como sujeto poseedor de derechos y como destinatario de consideración.</a:t>
            </a:r>
            <a:r>
              <a:rPr lang="es-ES" altLang="es-MX" sz="2200">
                <a:latin typeface="Tw Cen MT Condensed" pitchFamily="34" charset="0"/>
              </a:rPr>
              <a:t> </a:t>
            </a:r>
          </a:p>
        </p:txBody>
      </p:sp>
      <p:sp>
        <p:nvSpPr>
          <p:cNvPr id="73" name="Rectangle 7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33675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41248" y="1683169"/>
            <a:ext cx="4068849" cy="4148586"/>
          </a:xfrm>
        </p:spPr>
        <p:txBody>
          <a:bodyPr anchor="t">
            <a:normAutofit/>
          </a:bodyPr>
          <a:lstStyle/>
          <a:p>
            <a:pPr marL="609600" lvl="0" indent="-609600">
              <a:spcBef>
                <a:spcPts val="1000"/>
              </a:spcBef>
            </a:pPr>
            <a:r>
              <a:rPr lang="es-ES" altLang="es-MX" sz="3000" b="1" i="1">
                <a:latin typeface="Calibri" panose="020F0502020204030204" pitchFamily="34" charset="0"/>
                <a:ea typeface="+mn-ea"/>
                <a:cs typeface="+mn-cs"/>
              </a:rPr>
              <a:t>C. </a:t>
            </a:r>
            <a:r>
              <a:rPr lang="es-ES" altLang="es-MX" sz="3000" b="1" i="1" u="sng">
                <a:latin typeface="Calibri" panose="020F0502020204030204" pitchFamily="34" charset="0"/>
                <a:ea typeface="+mn-ea"/>
                <a:cs typeface="+mn-cs"/>
              </a:rPr>
              <a:t>EL RECONOCIMIENTO DE AUTONOMÍA Y PARTICIPACIÓN DEL NIÑO, NIÑA Y ADOLESCENTE EN EL EJERCICIO DE SUS DERECHOS FUNDAMENTALES</a:t>
            </a:r>
            <a:r>
              <a:rPr lang="es-ES" altLang="es-MX" sz="3000" b="1" u="sng">
                <a:latin typeface="Calibri" panose="020F0502020204030204" pitchFamily="34" charset="0"/>
                <a:ea typeface="+mn-ea"/>
                <a:cs typeface="+mn-cs"/>
              </a:rPr>
              <a:t>: </a:t>
            </a:r>
            <a:br>
              <a:rPr lang="es-ES" altLang="es-MX" sz="3000" b="1" u="sng">
                <a:latin typeface="Calibri" panose="020F0502020204030204" pitchFamily="34" charset="0"/>
                <a:ea typeface="+mn-ea"/>
                <a:cs typeface="+mn-cs"/>
              </a:rPr>
            </a:br>
            <a:endParaRPr lang="en-US" sz="3000"/>
          </a:p>
        </p:txBody>
      </p:sp>
      <p:sp>
        <p:nvSpPr>
          <p:cNvPr id="21506" name="Rectangle 3"/>
          <p:cNvSpPr>
            <a:spLocks noGrp="1" noChangeArrowheads="1"/>
          </p:cNvSpPr>
          <p:nvPr>
            <p:ph idx="1"/>
          </p:nvPr>
        </p:nvSpPr>
        <p:spPr>
          <a:xfrm>
            <a:off x="5532504" y="1683170"/>
            <a:ext cx="5818248" cy="4148585"/>
          </a:xfrm>
        </p:spPr>
        <p:txBody>
          <a:bodyPr>
            <a:normAutofit/>
          </a:bodyPr>
          <a:lstStyle/>
          <a:p>
            <a:pPr eaLnBrk="1" hangingPunct="1">
              <a:buFont typeface="Wingdings" panose="05000000000000000000" pitchFamily="2" charset="2"/>
              <a:buChar char="Ø"/>
            </a:pPr>
            <a:endParaRPr lang="es-ES" altLang="es-MX" sz="2200">
              <a:latin typeface="Calibri" panose="020F0502020204030204" pitchFamily="34" charset="0"/>
            </a:endParaRPr>
          </a:p>
          <a:p>
            <a:pPr eaLnBrk="1" hangingPunct="1">
              <a:buClr>
                <a:srgbClr val="C00000"/>
              </a:buClr>
              <a:buFont typeface="Wingdings" panose="05000000000000000000" pitchFamily="2" charset="2"/>
              <a:buChar char="ü"/>
            </a:pPr>
            <a:r>
              <a:rPr lang="es-ES" altLang="es-MX" sz="2200">
                <a:latin typeface="Calibri" panose="020F0502020204030204" pitchFamily="34" charset="0"/>
              </a:rPr>
              <a:t>La Convención sobre los Derechos del Niño promueve el reconocimiento de autonomía y participación del niño en el ejercicio de sus derechos fundamentales.</a:t>
            </a:r>
            <a:r>
              <a:rPr lang="es-ES" altLang="es-MX" sz="2200"/>
              <a:t> </a:t>
            </a:r>
          </a:p>
          <a:p>
            <a:pPr eaLnBrk="1" hangingPunct="1">
              <a:buClr>
                <a:srgbClr val="C00000"/>
              </a:buClr>
              <a:buFont typeface="Wingdings" panose="05000000000000000000" pitchFamily="2" charset="2"/>
              <a:buChar char="ü"/>
            </a:pPr>
            <a:r>
              <a:rPr lang="es-MX" altLang="es-MX" sz="2200"/>
              <a:t> La doctrina de la protección integral 	plantea el reconocimiento del niño 	como sujeto pleno de derechos, 	posicionando a la infancia y a la adolescencia como ciudadanos de 	nuestro Estado social. </a:t>
            </a:r>
            <a:endParaRPr lang="es-ES" altLang="es-MX" sz="2200"/>
          </a:p>
        </p:txBody>
      </p:sp>
      <p:sp>
        <p:nvSpPr>
          <p:cNvPr id="73" name="Rectangle 7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94869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AF4D05E-8D93-45D7-8F35-9163D7B54B4F}"/>
              </a:ext>
            </a:extLst>
          </p:cNvPr>
          <p:cNvSpPr>
            <a:spLocks noGrp="1"/>
          </p:cNvSpPr>
          <p:nvPr>
            <p:ph type="title"/>
          </p:nvPr>
        </p:nvSpPr>
        <p:spPr>
          <a:xfrm>
            <a:off x="1043631" y="809898"/>
            <a:ext cx="9942716" cy="1554480"/>
          </a:xfrm>
        </p:spPr>
        <p:txBody>
          <a:bodyPr anchor="ctr">
            <a:normAutofit/>
          </a:bodyPr>
          <a:lstStyle/>
          <a:p>
            <a:r>
              <a:rPr lang="es-ES" sz="4800" b="1"/>
              <a:t>Instrumentos internacionales de protección</a:t>
            </a:r>
            <a:endParaRPr lang="es-PE" sz="4800"/>
          </a:p>
        </p:txBody>
      </p:sp>
      <p:sp>
        <p:nvSpPr>
          <p:cNvPr id="3" name="Marcador de contenido 2">
            <a:extLst>
              <a:ext uri="{FF2B5EF4-FFF2-40B4-BE49-F238E27FC236}">
                <a16:creationId xmlns:a16="http://schemas.microsoft.com/office/drawing/2014/main" id="{EE4B4ED3-DA39-4EBB-B151-41AD517C68AB}"/>
              </a:ext>
            </a:extLst>
          </p:cNvPr>
          <p:cNvSpPr>
            <a:spLocks noGrp="1"/>
          </p:cNvSpPr>
          <p:nvPr>
            <p:ph idx="1"/>
          </p:nvPr>
        </p:nvSpPr>
        <p:spPr>
          <a:xfrm>
            <a:off x="1045028" y="3017522"/>
            <a:ext cx="9941319" cy="3124658"/>
          </a:xfrm>
        </p:spPr>
        <p:txBody>
          <a:bodyPr anchor="ctr">
            <a:normAutofit/>
          </a:bodyPr>
          <a:lstStyle/>
          <a:p>
            <a:endParaRPr lang="es-ES" sz="2400" b="1"/>
          </a:p>
          <a:p>
            <a:r>
              <a:rPr lang="es-ES" sz="2400"/>
              <a:t>Declaración de Ginebra de 1924</a:t>
            </a:r>
          </a:p>
          <a:p>
            <a:r>
              <a:rPr lang="es-ES" sz="2400"/>
              <a:t>Declaración de los Derechos del Niño de 1959.</a:t>
            </a:r>
          </a:p>
          <a:p>
            <a:r>
              <a:rPr lang="es-ES" sz="2400"/>
              <a:t>Reglas de Beijing de 1985</a:t>
            </a:r>
          </a:p>
          <a:p>
            <a:r>
              <a:rPr lang="es-ES" sz="2400"/>
              <a:t>Convención de los Derechos del Niño de 1989</a:t>
            </a:r>
          </a:p>
          <a:p>
            <a:r>
              <a:rPr lang="es-ES" sz="2400"/>
              <a:t>Directrices de Riard de 1990</a:t>
            </a:r>
          </a:p>
          <a:p>
            <a:endParaRPr lang="es-PE" sz="240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39593424-7202-43EF-8996-62C07DE8BCC1}"/>
              </a:ext>
            </a:extLst>
          </p:cNvPr>
          <p:cNvPicPr>
            <a:picLocks noChangeAspect="1"/>
          </p:cNvPicPr>
          <p:nvPr/>
        </p:nvPicPr>
        <p:blipFill>
          <a:blip r:embed="rId3"/>
          <a:stretch>
            <a:fillRect/>
          </a:stretch>
        </p:blipFill>
        <p:spPr>
          <a:xfrm>
            <a:off x="7176017" y="2206086"/>
            <a:ext cx="3810330" cy="3639627"/>
          </a:xfrm>
          <a:prstGeom prst="rect">
            <a:avLst/>
          </a:prstGeom>
        </p:spPr>
      </p:pic>
    </p:spTree>
    <p:extLst>
      <p:ext uri="{BB962C8B-B14F-4D97-AF65-F5344CB8AC3E}">
        <p14:creationId xmlns:p14="http://schemas.microsoft.com/office/powerpoint/2010/main" val="343374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2 Título"/>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POSTULADOS</a:t>
            </a:r>
            <a:br>
              <a:rPr lang="en-US" sz="7200" kern="1200">
                <a:solidFill>
                  <a:schemeClr val="tx1"/>
                </a:solidFill>
                <a:latin typeface="+mj-lt"/>
                <a:ea typeface="+mj-ea"/>
                <a:cs typeface="+mj-cs"/>
              </a:rPr>
            </a:br>
            <a:endParaRPr lang="en-US" sz="7200" b="1" kern="1200">
              <a:solidFill>
                <a:schemeClr val="tx1"/>
              </a:solidFill>
              <a:latin typeface="+mj-lt"/>
              <a:ea typeface="+mj-ea"/>
              <a:cs typeface="+mj-cs"/>
            </a:endParaRPr>
          </a:p>
        </p:txBody>
      </p:sp>
      <p:sp>
        <p:nvSpPr>
          <p:cNvPr id="5" name="Marcador de texto 4"/>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Marcador de pie de página"/>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lumMod val="50000"/>
                    <a:lumOff val="50000"/>
                  </a:schemeClr>
                </a:solidFill>
                <a:latin typeface="+mn-lt"/>
                <a:ea typeface="+mn-ea"/>
                <a:cs typeface="+mn-cs"/>
              </a:rPr>
              <a:t>Dra. Olga Maria Castro Perez Treviño.</a:t>
            </a:r>
          </a:p>
        </p:txBody>
      </p:sp>
    </p:spTree>
    <p:extLst>
      <p:ext uri="{BB962C8B-B14F-4D97-AF65-F5344CB8AC3E}">
        <p14:creationId xmlns:p14="http://schemas.microsoft.com/office/powerpoint/2010/main" val="2162958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3" name="Freeform: Shape 7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 b="8222"/>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598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3 Título"/>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ESTRUCTURA</a:t>
            </a:r>
          </a:p>
        </p:txBody>
      </p:sp>
      <p:sp>
        <p:nvSpPr>
          <p:cNvPr id="2" name="Marcador de texto 1"/>
          <p:cNvSpPr>
            <a:spLocks noGrp="1"/>
          </p:cNvSpPr>
          <p:nvPr>
            <p:ph type="body" idx="1"/>
          </p:nvPr>
        </p:nvSpPr>
        <p:spPr>
          <a:xfrm>
            <a:off x="1966912" y="5645150"/>
            <a:ext cx="8258176" cy="631825"/>
          </a:xfrm>
        </p:spPr>
        <p:txBody>
          <a:bodyPr vert="horz" lIns="91440" tIns="45720" rIns="91440" bIns="45720" rtlCol="0" anchor="ctr">
            <a:normAutofit/>
          </a:bodyPr>
          <a:lstStyle/>
          <a:p>
            <a:pPr algn="ctr"/>
            <a:r>
              <a:rPr lang="en-US" sz="2800" b="1" kern="1200">
                <a:solidFill>
                  <a:schemeClr val="tx1"/>
                </a:solidFill>
                <a:latin typeface="+mn-lt"/>
                <a:ea typeface="+mn-ea"/>
                <a:cs typeface="+mn-cs"/>
              </a:rPr>
              <a:t> </a:t>
            </a:r>
            <a:endParaRPr lang="en-US" sz="2800" kern="120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259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3" name="Rectangle 1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CB54CEB9-828F-48F1-92AF-A36B580BEFC6}"/>
              </a:ext>
            </a:extLst>
          </p:cNvPr>
          <p:cNvSpPr>
            <a:spLocks noGrp="1"/>
          </p:cNvSpPr>
          <p:nvPr>
            <p:ph type="title"/>
          </p:nvPr>
        </p:nvSpPr>
        <p:spPr>
          <a:xfrm>
            <a:off x="1153618" y="1239927"/>
            <a:ext cx="4008586" cy="4680583"/>
          </a:xfrm>
        </p:spPr>
        <p:txBody>
          <a:bodyPr anchor="ctr">
            <a:normAutofit/>
          </a:bodyPr>
          <a:lstStyle/>
          <a:p>
            <a:r>
              <a:rPr lang="en-US" sz="5200" b="1" u="sng" err="1"/>
              <a:t>Preámbulo</a:t>
            </a:r>
            <a:r>
              <a:rPr lang="en-US" sz="5200" b="1" u="sng"/>
              <a:t> :</a:t>
            </a:r>
            <a:endParaRPr lang="es-PE" sz="5200"/>
          </a:p>
        </p:txBody>
      </p:sp>
      <p:sp>
        <p:nvSpPr>
          <p:cNvPr id="5" name="Marcador de contenido 4">
            <a:extLst>
              <a:ext uri="{FF2B5EF4-FFF2-40B4-BE49-F238E27FC236}">
                <a16:creationId xmlns:a16="http://schemas.microsoft.com/office/drawing/2014/main" id="{3256BC01-E3FA-42E2-A5A5-F83B19639401}"/>
              </a:ext>
            </a:extLst>
          </p:cNvPr>
          <p:cNvSpPr>
            <a:spLocks noGrp="1"/>
          </p:cNvSpPr>
          <p:nvPr>
            <p:ph idx="1"/>
          </p:nvPr>
        </p:nvSpPr>
        <p:spPr>
          <a:xfrm>
            <a:off x="6291923" y="1239927"/>
            <a:ext cx="4971824" cy="4680583"/>
          </a:xfrm>
        </p:spPr>
        <p:txBody>
          <a:bodyPr anchor="ctr">
            <a:normAutofit/>
          </a:bodyPr>
          <a:lstStyle/>
          <a:p>
            <a:r>
              <a:rPr lang="en-US" sz="1700"/>
              <a:t>(...) la infancia </a:t>
            </a:r>
            <a:r>
              <a:rPr lang="en-US" sz="1700" b="1" i="1" u="sng"/>
              <a:t>tiene derecho a cuidados y asistencia especiales. </a:t>
            </a:r>
            <a:br>
              <a:rPr lang="en-US" sz="1700" b="1" i="1" u="sng"/>
            </a:br>
            <a:br>
              <a:rPr lang="en-US" sz="1700" i="1"/>
            </a:br>
            <a:r>
              <a:rPr lang="en-US" sz="1700"/>
              <a:t>(...)la familia, como grupo fundamental de la sociedad y medio natural para el crecimiento y bienestar de todos sus miembros</a:t>
            </a:r>
            <a:r>
              <a:rPr lang="en-US" sz="1700" i="1"/>
              <a:t> </a:t>
            </a:r>
            <a:r>
              <a:rPr lang="en-US" sz="1700" b="1" i="1" u="sng"/>
              <a:t>en particular de los niños, debe recibir protección y asistencia necesarias(...)</a:t>
            </a:r>
            <a:br>
              <a:rPr lang="en-US" sz="1700" b="1" i="1" u="sng"/>
            </a:br>
            <a:br>
              <a:rPr lang="en-US" sz="1700" i="1"/>
            </a:br>
            <a:r>
              <a:rPr lang="en-US" sz="1700" b="1" i="1" u="sng"/>
              <a:t>(...)el niño, </a:t>
            </a:r>
            <a:r>
              <a:rPr lang="en-US" sz="1700"/>
              <a:t>para su pleno y armonioso desarrollo de su personalidad</a:t>
            </a:r>
            <a:r>
              <a:rPr lang="en-US" sz="1700" i="1"/>
              <a:t> </a:t>
            </a:r>
            <a:r>
              <a:rPr lang="en-US" sz="1700" b="1" i="1" u="sng"/>
              <a:t>debe crecer en el seno de la familia, en un ambiente de felicidad, amor y comprensión</a:t>
            </a:r>
            <a:br>
              <a:rPr lang="en-US" sz="1700" b="1" i="1" u="sng"/>
            </a:br>
            <a:br>
              <a:rPr lang="en-US" sz="1700" i="1"/>
            </a:br>
            <a:r>
              <a:rPr lang="en-US" sz="1700" b="1" i="1" u="sng"/>
              <a:t>(...)el niño debe estar plenamente preparado</a:t>
            </a:r>
            <a:r>
              <a:rPr lang="en-US" sz="1700"/>
              <a:t> para una vida independiente en sociedad y ser educado(...), </a:t>
            </a:r>
            <a:r>
              <a:rPr lang="en-US" sz="1700" b="1" i="1" u="sng"/>
              <a:t>en espíritu de paz, dignidad, tolerancia, libertad, igualdad y solidaridad.</a:t>
            </a:r>
            <a:endParaRPr lang="es-PE" sz="1700"/>
          </a:p>
        </p:txBody>
      </p:sp>
    </p:spTree>
    <p:extLst>
      <p:ext uri="{BB962C8B-B14F-4D97-AF65-F5344CB8AC3E}">
        <p14:creationId xmlns:p14="http://schemas.microsoft.com/office/powerpoint/2010/main" val="253931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DD7B099D-2A81-4199-9A15-FF7E06E4DAE7}"/>
              </a:ext>
            </a:extLst>
          </p:cNvPr>
          <p:cNvSpPr>
            <a:spLocks noGrp="1"/>
          </p:cNvSpPr>
          <p:nvPr>
            <p:ph type="title"/>
          </p:nvPr>
        </p:nvSpPr>
        <p:spPr>
          <a:xfrm>
            <a:off x="1045029" y="1092857"/>
            <a:ext cx="3669704" cy="4389120"/>
          </a:xfrm>
        </p:spPr>
        <p:txBody>
          <a:bodyPr>
            <a:normAutofit/>
          </a:bodyPr>
          <a:lstStyle/>
          <a:p>
            <a:br>
              <a:rPr lang="es-PE" altLang="es-MX" sz="4000" b="1"/>
            </a:br>
            <a:r>
              <a:rPr lang="es-PE" altLang="es-MX" sz="4000" b="1" u="sng"/>
              <a:t>PRINCIPIOS BASICOS </a:t>
            </a:r>
            <a:endParaRPr lang="es-PE" sz="4000" u="sng"/>
          </a:p>
        </p:txBody>
      </p:sp>
      <p:sp>
        <p:nvSpPr>
          <p:cNvPr id="27" name="Rectangle 26">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1061DD46-D1F5-46F5-A81E-27F2AC86FCE9}"/>
              </a:ext>
            </a:extLst>
          </p:cNvPr>
          <p:cNvSpPr>
            <a:spLocks noGrp="1"/>
          </p:cNvSpPr>
          <p:nvPr>
            <p:ph idx="1"/>
          </p:nvPr>
        </p:nvSpPr>
        <p:spPr>
          <a:xfrm>
            <a:off x="5572679" y="1092857"/>
            <a:ext cx="5670087" cy="4389120"/>
          </a:xfrm>
        </p:spPr>
        <p:txBody>
          <a:bodyPr anchor="ctr">
            <a:normAutofit/>
          </a:bodyPr>
          <a:lstStyle/>
          <a:p>
            <a:pPr eaLnBrk="0" fontAlgn="base" hangingPunct="0">
              <a:spcBef>
                <a:spcPct val="50000"/>
              </a:spcBef>
              <a:spcAft>
                <a:spcPct val="0"/>
              </a:spcAft>
              <a:buFontTx/>
              <a:buChar char="•"/>
            </a:pPr>
            <a:r>
              <a:rPr lang="es-ES_tradnl" altLang="es-MX" sz="2000" b="1">
                <a:latin typeface="Times New Roman" pitchFamily="18" charset="0"/>
                <a:cs typeface="Arial" charset="0"/>
              </a:rPr>
              <a:t>INTERÉS SUPERIOR DEL NIÑO, ART.3º</a:t>
            </a:r>
          </a:p>
          <a:p>
            <a:pPr eaLnBrk="0" fontAlgn="base" hangingPunct="0">
              <a:spcBef>
                <a:spcPct val="50000"/>
              </a:spcBef>
              <a:spcAft>
                <a:spcPct val="0"/>
              </a:spcAft>
              <a:buFontTx/>
              <a:buChar char="•"/>
            </a:pPr>
            <a:r>
              <a:rPr lang="es-ES_tradnl" altLang="es-MX" sz="2000" b="1">
                <a:latin typeface="Times New Roman" pitchFamily="18" charset="0"/>
                <a:cs typeface="Arial" charset="0"/>
              </a:rPr>
              <a:t>DERECHO A LA VIDA, SUPERVIVENCIA Y DESARROLLO ART.6º</a:t>
            </a:r>
          </a:p>
          <a:p>
            <a:pPr eaLnBrk="0" fontAlgn="base" hangingPunct="0">
              <a:spcBef>
                <a:spcPct val="50000"/>
              </a:spcBef>
              <a:spcAft>
                <a:spcPct val="0"/>
              </a:spcAft>
              <a:buFontTx/>
              <a:buChar char="•"/>
            </a:pPr>
            <a:r>
              <a:rPr lang="es-ES_tradnl" altLang="es-MX" sz="2000" b="1">
                <a:latin typeface="Times New Roman" pitchFamily="18" charset="0"/>
                <a:cs typeface="Arial" charset="0"/>
              </a:rPr>
              <a:t>IGUALDAD Y NO DISCRIMINACIÓN, ART. 2º</a:t>
            </a:r>
          </a:p>
          <a:p>
            <a:pPr eaLnBrk="0" fontAlgn="base" hangingPunct="0">
              <a:spcBef>
                <a:spcPct val="50000"/>
              </a:spcBef>
              <a:spcAft>
                <a:spcPct val="0"/>
              </a:spcAft>
              <a:buFontTx/>
              <a:buChar char="•"/>
            </a:pPr>
            <a:r>
              <a:rPr lang="es-ES_tradnl" altLang="es-MX" sz="2000" b="1">
                <a:latin typeface="Times New Roman" pitchFamily="18" charset="0"/>
                <a:cs typeface="Arial" charset="0"/>
              </a:rPr>
              <a:t>EFECTIVIDAD, ART.4º</a:t>
            </a:r>
          </a:p>
          <a:p>
            <a:pPr eaLnBrk="0" fontAlgn="base" hangingPunct="0">
              <a:spcBef>
                <a:spcPct val="50000"/>
              </a:spcBef>
              <a:spcAft>
                <a:spcPct val="0"/>
              </a:spcAft>
              <a:buFontTx/>
              <a:buChar char="•"/>
            </a:pPr>
            <a:r>
              <a:rPr lang="es-ES_tradnl" altLang="es-MX" sz="2000" b="1">
                <a:latin typeface="Times New Roman" pitchFamily="18" charset="0"/>
                <a:cs typeface="Arial" charset="0"/>
              </a:rPr>
              <a:t>PARTICIPACIÓN, ART. 5º</a:t>
            </a:r>
          </a:p>
          <a:p>
            <a:endParaRPr lang="es-PE" sz="2000"/>
          </a:p>
        </p:txBody>
      </p:sp>
    </p:spTree>
    <p:extLst>
      <p:ext uri="{BB962C8B-B14F-4D97-AF65-F5344CB8AC3E}">
        <p14:creationId xmlns:p14="http://schemas.microsoft.com/office/powerpoint/2010/main" val="139378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838199" y="1093788"/>
            <a:ext cx="10506455" cy="2967208"/>
          </a:xfrm>
        </p:spPr>
        <p:txBody>
          <a:bodyPr>
            <a:normAutofit/>
          </a:bodyPr>
          <a:lstStyle/>
          <a:p>
            <a:pPr lvl="0" algn="l" eaLnBrk="1" hangingPunct="1">
              <a:spcBef>
                <a:spcPct val="20000"/>
              </a:spcBef>
            </a:pPr>
            <a:r>
              <a:rPr lang="es-PE" altLang="es-MX" sz="4800" b="1">
                <a:latin typeface="Calibri Light" panose="020F0302020204030204" pitchFamily="34" charset="0"/>
                <a:ea typeface="+mn-ea"/>
                <a:cs typeface="+mn-cs"/>
              </a:rPr>
              <a:t>EL INTERÉS SUPERIOR.</a:t>
            </a:r>
            <a:br>
              <a:rPr lang="es-PE" altLang="es-MX" sz="4800" b="1">
                <a:latin typeface="Calibri Light" panose="020F0302020204030204" pitchFamily="34" charset="0"/>
                <a:ea typeface="+mn-ea"/>
                <a:cs typeface="+mn-cs"/>
              </a:rPr>
            </a:br>
            <a:endParaRPr lang="es-ES" altLang="es-MX" sz="4800" b="1">
              <a:latin typeface="Calibri Light" panose="020F0302020204030204" pitchFamily="34" charset="0"/>
            </a:endParaRPr>
          </a:p>
        </p:txBody>
      </p:sp>
      <p:sp>
        <p:nvSpPr>
          <p:cNvPr id="2" name="1 Subtítulo"/>
          <p:cNvSpPr>
            <a:spLocks noGrp="1"/>
          </p:cNvSpPr>
          <p:nvPr>
            <p:ph type="subTitle" idx="1"/>
          </p:nvPr>
        </p:nvSpPr>
        <p:spPr>
          <a:xfrm>
            <a:off x="7400924" y="4619624"/>
            <a:ext cx="3946779" cy="1038225"/>
          </a:xfrm>
        </p:spPr>
        <p:txBody>
          <a:bodyPr>
            <a:normAutofit/>
          </a:bodyPr>
          <a:lstStyle/>
          <a:p>
            <a:pPr algn="r"/>
            <a:r>
              <a:rPr lang="es-ES"/>
              <a:t>PRINCIPIO</a:t>
            </a:r>
            <a:endParaRPr lang="es-PE"/>
          </a:p>
        </p:txBody>
      </p:sp>
      <p:sp>
        <p:nvSpPr>
          <p:cNvPr id="137" name="Rectangle 13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 name="Rectangle 13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532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5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5DEF31D5-00E2-4E1D-B094-EB443E4722DF}"/>
              </a:ext>
            </a:extLst>
          </p:cNvPr>
          <p:cNvSpPr>
            <a:spLocks noGrp="1"/>
          </p:cNvSpPr>
          <p:nvPr>
            <p:ph type="title"/>
          </p:nvPr>
        </p:nvSpPr>
        <p:spPr>
          <a:xfrm>
            <a:off x="1045029" y="1092857"/>
            <a:ext cx="3669704" cy="4389120"/>
          </a:xfrm>
        </p:spPr>
        <p:txBody>
          <a:bodyPr vert="horz" lIns="91440" tIns="45720" rIns="91440" bIns="45720" rtlCol="0">
            <a:normAutofit/>
          </a:bodyPr>
          <a:lstStyle/>
          <a:p>
            <a:r>
              <a:rPr lang="en-US" sz="4000" kern="1200">
                <a:latin typeface="+mj-lt"/>
                <a:ea typeface="+mj-ea"/>
                <a:cs typeface="+mj-cs"/>
              </a:rPr>
              <a:t>ANTECEDENTE</a:t>
            </a:r>
          </a:p>
        </p:txBody>
      </p:sp>
      <p:sp>
        <p:nvSpPr>
          <p:cNvPr id="48" name="Rectangle 5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5F578609-A755-4FC1-9F37-6DD531BB51BF}"/>
              </a:ext>
            </a:extLst>
          </p:cNvPr>
          <p:cNvSpPr>
            <a:spLocks noGrp="1"/>
          </p:cNvSpPr>
          <p:nvPr>
            <p:ph idx="1"/>
          </p:nvPr>
        </p:nvSpPr>
        <p:spPr>
          <a:xfrm>
            <a:off x="5572679" y="1092857"/>
            <a:ext cx="5670087" cy="4389120"/>
          </a:xfrm>
        </p:spPr>
        <p:txBody>
          <a:bodyPr vert="horz" lIns="91440" tIns="45720" rIns="91440" bIns="45720" rtlCol="0" anchor="ctr">
            <a:normAutofit/>
          </a:bodyPr>
          <a:lstStyle/>
          <a:p>
            <a:r>
              <a:rPr lang="en-US" sz="2000"/>
              <a:t>Es  el </a:t>
            </a:r>
            <a:r>
              <a:rPr lang="en-US" sz="2000" err="1"/>
              <a:t>segundo</a:t>
            </a:r>
            <a:r>
              <a:rPr lang="en-US" sz="2000"/>
              <a:t> Principio de la DECLARACIÓN UNIVERSAL DE LOS DERECHOS DEL NIÑO DE 1959, DE LAS NACIONES UNIDAS, en el que </a:t>
            </a:r>
            <a:r>
              <a:rPr lang="en-US" sz="2000" err="1"/>
              <a:t>aparece</a:t>
            </a:r>
            <a:r>
              <a:rPr lang="en-US" sz="2000"/>
              <a:t> por </a:t>
            </a:r>
            <a:r>
              <a:rPr lang="en-US" sz="2000" err="1"/>
              <a:t>vez</a:t>
            </a:r>
            <a:r>
              <a:rPr lang="en-US" sz="2000"/>
              <a:t> </a:t>
            </a:r>
            <a:r>
              <a:rPr lang="en-US" sz="2000" err="1"/>
              <a:t>primera</a:t>
            </a:r>
            <a:r>
              <a:rPr lang="en-US" sz="2000"/>
              <a:t> el </a:t>
            </a:r>
            <a:r>
              <a:rPr lang="en-US" sz="2000" err="1"/>
              <a:t>concepto</a:t>
            </a:r>
            <a:r>
              <a:rPr lang="en-US" sz="2000"/>
              <a:t> para la </a:t>
            </a:r>
            <a:r>
              <a:rPr lang="en-US" sz="2000" err="1"/>
              <a:t>formulación</a:t>
            </a:r>
            <a:r>
              <a:rPr lang="en-US" sz="2000"/>
              <a:t> de </a:t>
            </a:r>
            <a:r>
              <a:rPr lang="en-US" sz="2000" err="1"/>
              <a:t>leyes</a:t>
            </a:r>
            <a:r>
              <a:rPr lang="en-US" sz="2000"/>
              <a:t> </a:t>
            </a:r>
            <a:r>
              <a:rPr lang="en-US" sz="2000" err="1"/>
              <a:t>relativas</a:t>
            </a:r>
            <a:r>
              <a:rPr lang="en-US" sz="2000"/>
              <a:t> a la </a:t>
            </a:r>
            <a:r>
              <a:rPr lang="en-US" sz="2000" err="1"/>
              <a:t>infancia</a:t>
            </a:r>
            <a:r>
              <a:rPr lang="en-US" sz="2000"/>
              <a:t>: </a:t>
            </a:r>
            <a:r>
              <a:rPr lang="en-US" sz="2000" i="1"/>
              <a:t>“El niño </a:t>
            </a:r>
            <a:r>
              <a:rPr lang="en-US" sz="2000" i="1" err="1"/>
              <a:t>gozará</a:t>
            </a:r>
            <a:r>
              <a:rPr lang="en-US" sz="2000" i="1"/>
              <a:t> de una </a:t>
            </a:r>
            <a:r>
              <a:rPr lang="en-US" sz="2000" i="1" err="1"/>
              <a:t>protección</a:t>
            </a:r>
            <a:r>
              <a:rPr lang="en-US" sz="2000" i="1"/>
              <a:t> especial y </a:t>
            </a:r>
            <a:r>
              <a:rPr lang="en-US" sz="2000" i="1" err="1"/>
              <a:t>dispondrá</a:t>
            </a:r>
            <a:r>
              <a:rPr lang="en-US" sz="2000" i="1"/>
              <a:t> de </a:t>
            </a:r>
            <a:r>
              <a:rPr lang="en-US" sz="2000" i="1" err="1"/>
              <a:t>oportunidades</a:t>
            </a:r>
            <a:r>
              <a:rPr lang="en-US" sz="2000" i="1"/>
              <a:t> y </a:t>
            </a:r>
            <a:r>
              <a:rPr lang="en-US" sz="2000" i="1" err="1"/>
              <a:t>servicios</a:t>
            </a:r>
            <a:r>
              <a:rPr lang="en-US" sz="2000" i="1"/>
              <a:t>, </a:t>
            </a:r>
            <a:r>
              <a:rPr lang="en-US" sz="2000" i="1" err="1"/>
              <a:t>dispensado</a:t>
            </a:r>
            <a:r>
              <a:rPr lang="en-US" sz="2000" i="1"/>
              <a:t> </a:t>
            </a:r>
            <a:r>
              <a:rPr lang="en-US" sz="2000" i="1" err="1"/>
              <a:t>todo</a:t>
            </a:r>
            <a:r>
              <a:rPr lang="en-US" sz="2000" i="1"/>
              <a:t> </a:t>
            </a:r>
            <a:r>
              <a:rPr lang="en-US" sz="2000" i="1" err="1"/>
              <a:t>ello</a:t>
            </a:r>
            <a:r>
              <a:rPr lang="en-US" sz="2000" i="1"/>
              <a:t> por la ley y por </a:t>
            </a:r>
            <a:r>
              <a:rPr lang="en-US" sz="2000" i="1" err="1"/>
              <a:t>otros</a:t>
            </a:r>
            <a:r>
              <a:rPr lang="en-US" sz="2000" i="1"/>
              <a:t> </a:t>
            </a:r>
            <a:r>
              <a:rPr lang="en-US" sz="2000" i="1" err="1"/>
              <a:t>medios</a:t>
            </a:r>
            <a:r>
              <a:rPr lang="en-US" sz="2000" i="1"/>
              <a:t>, para que </a:t>
            </a:r>
            <a:r>
              <a:rPr lang="en-US" sz="2000" i="1" err="1"/>
              <a:t>pueda</a:t>
            </a:r>
            <a:r>
              <a:rPr lang="en-US" sz="2000" i="1"/>
              <a:t> </a:t>
            </a:r>
            <a:r>
              <a:rPr lang="en-US" sz="2000" i="1" err="1"/>
              <a:t>desarrollarse</a:t>
            </a:r>
            <a:r>
              <a:rPr lang="en-US" sz="2000" i="1"/>
              <a:t> </a:t>
            </a:r>
            <a:r>
              <a:rPr lang="en-US" sz="2000" i="1" err="1"/>
              <a:t>física</a:t>
            </a:r>
            <a:r>
              <a:rPr lang="en-US" sz="2000" i="1"/>
              <a:t>, mental, moral, </a:t>
            </a:r>
            <a:r>
              <a:rPr lang="en-US" sz="2000" i="1" err="1"/>
              <a:t>espiritual</a:t>
            </a:r>
            <a:r>
              <a:rPr lang="en-US" sz="2000" i="1"/>
              <a:t> y </a:t>
            </a:r>
            <a:r>
              <a:rPr lang="en-US" sz="2000" i="1" err="1"/>
              <a:t>socialmente</a:t>
            </a:r>
            <a:r>
              <a:rPr lang="en-US" sz="2000" i="1"/>
              <a:t> en forma </a:t>
            </a:r>
            <a:r>
              <a:rPr lang="en-US" sz="2000" i="1" err="1"/>
              <a:t>saludable</a:t>
            </a:r>
            <a:r>
              <a:rPr lang="en-US" sz="2000" i="1"/>
              <a:t> y normal, </a:t>
            </a:r>
            <a:r>
              <a:rPr lang="en-US" sz="2000" i="1" err="1"/>
              <a:t>así</a:t>
            </a:r>
            <a:r>
              <a:rPr lang="en-US" sz="2000" i="1"/>
              <a:t> </a:t>
            </a:r>
            <a:r>
              <a:rPr lang="en-US" sz="2000" i="1" err="1"/>
              <a:t>como</a:t>
            </a:r>
            <a:r>
              <a:rPr lang="en-US" sz="2000" i="1"/>
              <a:t> en </a:t>
            </a:r>
            <a:r>
              <a:rPr lang="en-US" sz="2000" i="1" err="1"/>
              <a:t>condiciones</a:t>
            </a:r>
            <a:r>
              <a:rPr lang="en-US" sz="2000" i="1"/>
              <a:t> de </a:t>
            </a:r>
            <a:r>
              <a:rPr lang="en-US" sz="2000" i="1" err="1"/>
              <a:t>libertad</a:t>
            </a:r>
            <a:r>
              <a:rPr lang="en-US" sz="2000" i="1"/>
              <a:t> y </a:t>
            </a:r>
            <a:r>
              <a:rPr lang="en-US" sz="2000" i="1" err="1"/>
              <a:t>dignidad</a:t>
            </a:r>
            <a:r>
              <a:rPr lang="en-US" sz="2000" i="1"/>
              <a:t>. Al </a:t>
            </a:r>
            <a:r>
              <a:rPr lang="en-US" sz="2000" i="1" err="1"/>
              <a:t>promulgar</a:t>
            </a:r>
            <a:r>
              <a:rPr lang="en-US" sz="2000" i="1"/>
              <a:t> </a:t>
            </a:r>
            <a:r>
              <a:rPr lang="en-US" sz="2000" i="1" err="1"/>
              <a:t>leyes</a:t>
            </a:r>
            <a:r>
              <a:rPr lang="en-US" sz="2000" i="1"/>
              <a:t> con </a:t>
            </a:r>
            <a:r>
              <a:rPr lang="en-US" sz="2000" i="1" err="1"/>
              <a:t>este</a:t>
            </a:r>
            <a:r>
              <a:rPr lang="en-US" sz="2000" i="1"/>
              <a:t> fin, la </a:t>
            </a:r>
            <a:r>
              <a:rPr lang="en-US" sz="2000" i="1" err="1"/>
              <a:t>consideración</a:t>
            </a:r>
            <a:r>
              <a:rPr lang="en-US" sz="2000" i="1"/>
              <a:t> fundamental a que se </a:t>
            </a:r>
            <a:r>
              <a:rPr lang="en-US" sz="2000" i="1" err="1"/>
              <a:t>atenderá</a:t>
            </a:r>
            <a:r>
              <a:rPr lang="en-US" sz="2000" i="1"/>
              <a:t> </a:t>
            </a:r>
            <a:r>
              <a:rPr lang="en-US" sz="2000" i="1" err="1"/>
              <a:t>será</a:t>
            </a:r>
            <a:r>
              <a:rPr lang="en-US" sz="2000" i="1"/>
              <a:t> el </a:t>
            </a:r>
            <a:r>
              <a:rPr lang="en-US" sz="2000" i="1" err="1"/>
              <a:t>interés</a:t>
            </a:r>
            <a:r>
              <a:rPr lang="en-US" sz="2000" i="1"/>
              <a:t> superior del niño”. </a:t>
            </a:r>
          </a:p>
        </p:txBody>
      </p:sp>
    </p:spTree>
    <p:extLst>
      <p:ext uri="{BB962C8B-B14F-4D97-AF65-F5344CB8AC3E}">
        <p14:creationId xmlns:p14="http://schemas.microsoft.com/office/powerpoint/2010/main" val="150427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538" name="Rectangle 2"/>
          <p:cNvSpPr>
            <a:spLocks noGrp="1" noChangeArrowheads="1"/>
          </p:cNvSpPr>
          <p:nvPr>
            <p:ph type="title"/>
          </p:nvPr>
        </p:nvSpPr>
        <p:spPr>
          <a:xfrm>
            <a:off x="1045029" y="1092857"/>
            <a:ext cx="3669704" cy="4389120"/>
          </a:xfrm>
        </p:spPr>
        <p:txBody>
          <a:bodyPr>
            <a:normAutofit/>
          </a:bodyPr>
          <a:lstStyle/>
          <a:p>
            <a:r>
              <a:rPr lang="es-MX" altLang="es-PE" sz="3700">
                <a:latin typeface="+mn-lt"/>
                <a:cs typeface="Times New Roman" panose="02020603050405020304" pitchFamily="18" charset="0"/>
              </a:rPr>
              <a:t>EL PRINCIPIO DE ISN EN EL SISTEMA INTERNACIONAL  DE PROTECCIÓN DE LOS DERECHOS DE LA INFANCIA</a:t>
            </a:r>
            <a:r>
              <a:rPr lang="es-MX" altLang="es-PE" sz="3700" b="1">
                <a:latin typeface="+mn-lt"/>
                <a:cs typeface="Times New Roman" panose="02020603050405020304" pitchFamily="18" charset="0"/>
              </a:rPr>
              <a:t>.</a:t>
            </a:r>
            <a:r>
              <a:rPr lang="es-ES" altLang="es-PE" sz="3700" b="1">
                <a:latin typeface="+mn-lt"/>
                <a:cs typeface="Times New Roman" panose="02020603050405020304" pitchFamily="18" charset="0"/>
              </a:rPr>
              <a:t> </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3539" name="Rectangle 3"/>
          <p:cNvSpPr>
            <a:spLocks noGrp="1" noChangeArrowheads="1"/>
          </p:cNvSpPr>
          <p:nvPr>
            <p:ph idx="1"/>
          </p:nvPr>
        </p:nvSpPr>
        <p:spPr>
          <a:xfrm>
            <a:off x="5572679" y="1092857"/>
            <a:ext cx="5670087" cy="4389120"/>
          </a:xfrm>
        </p:spPr>
        <p:txBody>
          <a:bodyPr anchor="ctr">
            <a:normAutofit/>
          </a:bodyPr>
          <a:lstStyle/>
          <a:p>
            <a:endParaRPr lang="es-MX" altLang="es-PE" sz="2000"/>
          </a:p>
          <a:p>
            <a:r>
              <a:rPr lang="es-MX" altLang="es-PE" sz="2000">
                <a:cs typeface="Times New Roman" panose="02020603050405020304" pitchFamily="18" charset="0"/>
              </a:rPr>
              <a:t>Doctrina de Protección Integral, se cambio conceptualmente los derechos del niño, sobre su promoción y prevención, el atender todo caso de menores bajo principios garantistas como el ISN, asumiendo que todo niño, niña y adolescente es sujeto de derecho, con las mismas garantías que los adultos, y con derechos extras por su condición de vulnerabilidad.</a:t>
            </a:r>
          </a:p>
          <a:p>
            <a:endParaRPr lang="es-ES" altLang="es-PE" sz="2000"/>
          </a:p>
        </p:txBody>
      </p:sp>
      <p:sp>
        <p:nvSpPr>
          <p:cNvPr id="2" name="Marcador de número de diapositiva 1"/>
          <p:cNvSpPr>
            <a:spLocks noGrp="1"/>
          </p:cNvSpPr>
          <p:nvPr>
            <p:ph type="sldNum" sz="quarter" idx="12"/>
          </p:nvPr>
        </p:nvSpPr>
        <p:spPr>
          <a:xfrm>
            <a:off x="8610600" y="6356350"/>
            <a:ext cx="2743200" cy="365125"/>
          </a:xfrm>
        </p:spPr>
        <p:txBody>
          <a:bodyP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27</a:t>
            </a:fld>
            <a:endParaRPr lang="en-US">
              <a:solidFill>
                <a:schemeClr val="tx1">
                  <a:lumMod val="50000"/>
                  <a:lumOff val="50000"/>
                </a:schemeClr>
              </a:solidFill>
            </a:endParaRPr>
          </a:p>
        </p:txBody>
      </p:sp>
    </p:spTree>
    <p:extLst>
      <p:ext uri="{BB962C8B-B14F-4D97-AF65-F5344CB8AC3E}">
        <p14:creationId xmlns:p14="http://schemas.microsoft.com/office/powerpoint/2010/main" val="331019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4 Título"/>
          <p:cNvSpPr>
            <a:spLocks noGrp="1"/>
          </p:cNvSpPr>
          <p:nvPr>
            <p:ph type="title"/>
          </p:nvPr>
        </p:nvSpPr>
        <p:spPr>
          <a:xfrm>
            <a:off x="1045029" y="1092857"/>
            <a:ext cx="3669704" cy="4389120"/>
          </a:xfrm>
        </p:spPr>
        <p:txBody>
          <a:bodyPr>
            <a:normAutofit/>
          </a:bodyPr>
          <a:lstStyle/>
          <a:p>
            <a:r>
              <a:rPr lang="es-PE" sz="4000"/>
              <a:t>CONVENCIÓN SOBRE LOS DERECHOS DEL NIÑO Art.3</a:t>
            </a:r>
          </a:p>
        </p:txBody>
      </p:sp>
      <p:sp>
        <p:nvSpPr>
          <p:cNvPr id="15" name="Rectangle 1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5 Marcador de contenido"/>
          <p:cNvSpPr>
            <a:spLocks noGrp="1"/>
          </p:cNvSpPr>
          <p:nvPr>
            <p:ph idx="1"/>
          </p:nvPr>
        </p:nvSpPr>
        <p:spPr>
          <a:xfrm>
            <a:off x="5572679" y="1092857"/>
            <a:ext cx="5670087" cy="4389120"/>
          </a:xfrm>
        </p:spPr>
        <p:txBody>
          <a:bodyPr anchor="ctr">
            <a:normAutofit/>
          </a:bodyPr>
          <a:lstStyle/>
          <a:p>
            <a:pPr marL="457200" lvl="1" indent="0">
              <a:buNone/>
            </a:pPr>
            <a:r>
              <a:rPr lang="es-PE" sz="1600"/>
              <a:t>En todas las medidas concernientes a los niños que tomen las instituciones públicas o privadas de bienestar social, los tribunales, las autoridades administrativas o los órganos legislativos, una consideración primordial a que se atenderá será el interés superior del niño. </a:t>
            </a:r>
          </a:p>
          <a:p>
            <a:pPr marL="914400" lvl="1" indent="-457200">
              <a:buFont typeface="+mj-lt"/>
              <a:buAutoNum type="arabicPeriod"/>
            </a:pPr>
            <a:r>
              <a:rPr lang="es-PE" sz="1600"/>
              <a:t>Los Estados Partes se comprometen a asegurar al niño la protección y el cuidado que sean necesarios para su bienestar, teniendo en cuenta los derechos y deberes de sus padres, tutores u otras personas responsables de él ante la ley y, con ese fin, tomarán todas las medidas legislativas y administrativas adecuadas. </a:t>
            </a:r>
          </a:p>
          <a:p>
            <a:pPr marL="914400" lvl="1" indent="-457200">
              <a:buFont typeface="+mj-lt"/>
              <a:buAutoNum type="arabicPeriod"/>
            </a:pPr>
            <a:r>
              <a:rPr lang="es-PE" sz="1600"/>
              <a:t>Los Estados Partes se asegurarán de que las instituciones, servicios y establecimientos encargados del cuidado o la protección de los niños cumplan las normas establecidas por las autoridades competentes, especialmente en materia de seguridad, sanidad, número y competencia de su personal, así como en relación con la existencia de una supervisión adecuada</a:t>
            </a:r>
          </a:p>
        </p:txBody>
      </p:sp>
      <p:sp>
        <p:nvSpPr>
          <p:cNvPr id="4" name="3 Marcador de número de diapositiva"/>
          <p:cNvSpPr>
            <a:spLocks noGrp="1"/>
          </p:cNvSpPr>
          <p:nvPr>
            <p:ph type="sldNum" sz="quarter" idx="12"/>
          </p:nvPr>
        </p:nvSpPr>
        <p:spPr>
          <a:xfrm>
            <a:off x="8610600" y="6356350"/>
            <a:ext cx="2743200" cy="365125"/>
          </a:xfrm>
        </p:spPr>
        <p:txBody>
          <a:bodyP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28</a:t>
            </a:fld>
            <a:endParaRPr lang="en-US">
              <a:solidFill>
                <a:schemeClr val="tx1">
                  <a:lumMod val="50000"/>
                  <a:lumOff val="50000"/>
                </a:schemeClr>
              </a:solidFill>
            </a:endParaRPr>
          </a:p>
        </p:txBody>
      </p:sp>
    </p:spTree>
    <p:extLst>
      <p:ext uri="{BB962C8B-B14F-4D97-AF65-F5344CB8AC3E}">
        <p14:creationId xmlns:p14="http://schemas.microsoft.com/office/powerpoint/2010/main" val="384184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3E3D0A7-3AD9-4391-836D-953430E435DD}"/>
              </a:ext>
            </a:extLst>
          </p:cNvPr>
          <p:cNvSpPr>
            <a:spLocks noGrp="1"/>
          </p:cNvSpPr>
          <p:nvPr>
            <p:ph type="title"/>
          </p:nvPr>
        </p:nvSpPr>
        <p:spPr>
          <a:xfrm>
            <a:off x="1045029" y="1092857"/>
            <a:ext cx="3669704" cy="4389120"/>
          </a:xfrm>
        </p:spPr>
        <p:txBody>
          <a:bodyPr>
            <a:normAutofit/>
          </a:bodyPr>
          <a:lstStyle/>
          <a:p>
            <a:br>
              <a:rPr lang="es-PE" altLang="es-MX" sz="3100"/>
            </a:br>
            <a:r>
              <a:rPr lang="es-PE" altLang="es-MX" sz="3100"/>
              <a:t>EL ISN COMO MECANISMO PARA LOGRAR EL OBJETO Y FIN DE LA CONVENCIÓN SOBRE LOS DERECHOS DEL NIÑO.</a:t>
            </a:r>
            <a:br>
              <a:rPr lang="es-MX" altLang="es-MX" sz="3100"/>
            </a:br>
            <a:endParaRPr lang="es-PE" sz="310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8A3DE7A-249F-4E6C-ABEE-BC52097696EB}"/>
              </a:ext>
            </a:extLst>
          </p:cNvPr>
          <p:cNvSpPr>
            <a:spLocks noGrp="1"/>
          </p:cNvSpPr>
          <p:nvPr>
            <p:ph idx="1"/>
          </p:nvPr>
        </p:nvSpPr>
        <p:spPr>
          <a:xfrm>
            <a:off x="5572679" y="1092857"/>
            <a:ext cx="5670087" cy="4389120"/>
          </a:xfrm>
        </p:spPr>
        <p:txBody>
          <a:bodyPr anchor="ctr">
            <a:normAutofit/>
          </a:bodyPr>
          <a:lstStyle/>
          <a:p>
            <a:pPr marL="0" indent="0">
              <a:buNone/>
            </a:pPr>
            <a:r>
              <a:rPr lang="es-PE" sz="2000"/>
              <a:t>El objeto y fin de la Convención sobre los Derechos del Niño es:</a:t>
            </a:r>
          </a:p>
          <a:p>
            <a:r>
              <a:rPr lang="es-PE" sz="2000"/>
              <a:t>El reconocimiento de los derechos específicos de la infancia </a:t>
            </a:r>
          </a:p>
          <a:p>
            <a:r>
              <a:rPr lang="es-PE" sz="2000"/>
              <a:t>Establecimiento de los mecanismos de promoción y protección especiales que requieren por ser tales, con la finalidad de velar por el bienestar de los niños</a:t>
            </a:r>
          </a:p>
          <a:p>
            <a:r>
              <a:rPr lang="es-PE" sz="2000"/>
              <a:t>Integrarlos en la sociedad como personas plenas e independientes.</a:t>
            </a:r>
          </a:p>
          <a:p>
            <a:endParaRPr lang="es-PE" sz="2000"/>
          </a:p>
        </p:txBody>
      </p:sp>
    </p:spTree>
    <p:extLst>
      <p:ext uri="{BB962C8B-B14F-4D97-AF65-F5344CB8AC3E}">
        <p14:creationId xmlns:p14="http://schemas.microsoft.com/office/powerpoint/2010/main" val="398136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282" name="Rectangle 79">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p:cNvSpPr>
            <a:spLocks noGrp="1" noChangeArrowheads="1"/>
          </p:cNvSpPr>
          <p:nvPr>
            <p:ph type="title"/>
          </p:nvPr>
        </p:nvSpPr>
        <p:spPr>
          <a:xfrm>
            <a:off x="1045028" y="1372905"/>
            <a:ext cx="3892732" cy="4305519"/>
          </a:xfrm>
        </p:spPr>
        <p:txBody>
          <a:bodyPr anchor="ctr">
            <a:normAutofit/>
          </a:bodyPr>
          <a:lstStyle/>
          <a:p>
            <a:pPr eaLnBrk="1" hangingPunct="1">
              <a:defRPr/>
            </a:pPr>
            <a:r>
              <a:rPr lang="es-ES" sz="4000" b="1"/>
              <a:t>Declaración de Ginebra de 1924</a:t>
            </a:r>
          </a:p>
        </p:txBody>
      </p:sp>
      <p:grpSp>
        <p:nvGrpSpPr>
          <p:cNvPr id="54283" name="Group 8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82" name="Rectangle 8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84"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5" name="Rectangle 3"/>
          <p:cNvSpPr>
            <a:spLocks noGrp="1" noChangeArrowheads="1"/>
          </p:cNvSpPr>
          <p:nvPr>
            <p:ph idx="1"/>
          </p:nvPr>
        </p:nvSpPr>
        <p:spPr>
          <a:xfrm>
            <a:off x="6096000" y="1372905"/>
            <a:ext cx="5224272" cy="4305519"/>
          </a:xfrm>
        </p:spPr>
        <p:txBody>
          <a:bodyPr anchor="ctr">
            <a:normAutofit/>
          </a:bodyPr>
          <a:lstStyle/>
          <a:p>
            <a:r>
              <a:rPr lang="es-ES" sz="2000"/>
              <a:t>La Sociedad de Naciones aprueba la Declaración de Ginebra. </a:t>
            </a:r>
          </a:p>
          <a:p>
            <a:r>
              <a:rPr lang="es-ES" sz="2000"/>
              <a:t>La Declaración expresa que </a:t>
            </a:r>
            <a:r>
              <a:rPr lang="es-ES" sz="2000" u="sng"/>
              <a:t>t</a:t>
            </a:r>
            <a:r>
              <a:rPr lang="es-ES" sz="2000" b="1" u="sng"/>
              <a:t>odas las personas deben reconocer el derecho de los niños </a:t>
            </a:r>
            <a:r>
              <a:rPr lang="es-ES" sz="2000"/>
              <a:t>a contar con los medios necesarios para su desarrollo, a recibir ayuda especial en épocas de necesidad, a tener prioridad en las actividades de socorro, a gozar de libertad económica y protección contra la explotación, y a acceder a una educación que infunda conciencia social y sentido del deber.</a:t>
            </a:r>
          </a:p>
          <a:p>
            <a:pPr eaLnBrk="1" hangingPunct="1"/>
            <a:endParaRPr lang="es-ES" altLang="es-MX" sz="2000">
              <a:latin typeface="Berlin Sans FB" pitchFamily="34" charset="0"/>
            </a:endParaRPr>
          </a:p>
        </p:txBody>
      </p:sp>
      <p:sp>
        <p:nvSpPr>
          <p:cNvPr id="88" name="Rectangle 8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99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3 Rectángulo redondeado"/>
          <p:cNvSpPr/>
          <p:nvPr/>
        </p:nvSpPr>
        <p:spPr>
          <a:xfrm>
            <a:off x="1045029" y="1092857"/>
            <a:ext cx="3669704" cy="4389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OBSERVACIÓNº14</a:t>
            </a:r>
          </a:p>
          <a:p>
            <a:pPr>
              <a:lnSpc>
                <a:spcPct val="90000"/>
              </a:lnSpc>
              <a:spcBef>
                <a:spcPct val="0"/>
              </a:spcBef>
              <a:spcAft>
                <a:spcPts val="600"/>
              </a:spcAft>
            </a:pPr>
            <a:r>
              <a:rPr lang="en-US" sz="4000" b="1" kern="1200">
                <a:solidFill>
                  <a:schemeClr val="tx1"/>
                </a:solidFill>
                <a:latin typeface="+mj-lt"/>
                <a:ea typeface="+mj-ea"/>
                <a:cs typeface="+mj-cs"/>
              </a:rPr>
              <a:t>COMITÉ DE DERECHOS DEL NIÑ</a:t>
            </a:r>
            <a:r>
              <a:rPr lang="en-US" sz="4000" kern="1200">
                <a:solidFill>
                  <a:schemeClr val="tx1"/>
                </a:solidFill>
                <a:latin typeface="+mj-lt"/>
                <a:ea typeface="+mj-ea"/>
                <a:cs typeface="+mj-cs"/>
              </a:rPr>
              <a:t>O</a:t>
            </a:r>
          </a:p>
        </p:txBody>
      </p:sp>
      <p:sp>
        <p:nvSpPr>
          <p:cNvPr id="25" name="Rectangle 2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4 CuadroTexto"/>
          <p:cNvSpPr txBox="1"/>
          <p:nvPr/>
        </p:nvSpPr>
        <p:spPr>
          <a:xfrm>
            <a:off x="5572679" y="1092857"/>
            <a:ext cx="5670087" cy="43891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El </a:t>
            </a:r>
            <a:r>
              <a:rPr lang="en-US" sz="1700" err="1"/>
              <a:t>objetivo</a:t>
            </a:r>
            <a:r>
              <a:rPr lang="en-US" sz="1700"/>
              <a:t> del </a:t>
            </a:r>
            <a:r>
              <a:rPr lang="en-US" sz="1700" err="1"/>
              <a:t>concepto</a:t>
            </a:r>
            <a:r>
              <a:rPr lang="en-US" sz="1700"/>
              <a:t> de </a:t>
            </a:r>
            <a:r>
              <a:rPr lang="en-US" sz="1700" err="1"/>
              <a:t>interés</a:t>
            </a:r>
            <a:r>
              <a:rPr lang="en-US" sz="1700"/>
              <a:t> superior del niño es </a:t>
            </a:r>
            <a:r>
              <a:rPr lang="en-US" sz="1700" err="1"/>
              <a:t>garantizar</a:t>
            </a:r>
            <a:r>
              <a:rPr lang="en-US" sz="1700"/>
              <a:t> el </a:t>
            </a:r>
            <a:r>
              <a:rPr lang="en-US" sz="1700" err="1"/>
              <a:t>disfrute</a:t>
            </a:r>
            <a:r>
              <a:rPr lang="en-US" sz="1700"/>
              <a:t> </a:t>
            </a:r>
            <a:r>
              <a:rPr lang="en-US" sz="1700" err="1"/>
              <a:t>pleno</a:t>
            </a:r>
            <a:r>
              <a:rPr lang="en-US" sz="1700"/>
              <a:t> y </a:t>
            </a:r>
            <a:r>
              <a:rPr lang="en-US" sz="1700" err="1"/>
              <a:t>efectivo</a:t>
            </a:r>
            <a:r>
              <a:rPr lang="en-US" sz="1700"/>
              <a:t> de </a:t>
            </a:r>
            <a:r>
              <a:rPr lang="en-US" sz="1700" err="1"/>
              <a:t>todos</a:t>
            </a:r>
            <a:r>
              <a:rPr lang="en-US" sz="1700"/>
              <a:t> los derechos </a:t>
            </a:r>
            <a:r>
              <a:rPr lang="en-US" sz="1700" err="1"/>
              <a:t>reconocidos</a:t>
            </a:r>
            <a:r>
              <a:rPr lang="en-US" sz="1700"/>
              <a:t> por la </a:t>
            </a:r>
            <a:r>
              <a:rPr lang="en-US" sz="1700" err="1"/>
              <a:t>Convención</a:t>
            </a:r>
            <a:r>
              <a:rPr lang="en-US" sz="1700"/>
              <a:t> y el </a:t>
            </a:r>
            <a:r>
              <a:rPr lang="en-US" sz="1700" err="1"/>
              <a:t>desarrollo</a:t>
            </a:r>
            <a:r>
              <a:rPr lang="en-US" sz="1700"/>
              <a:t> </a:t>
            </a:r>
            <a:r>
              <a:rPr lang="en-US" sz="1700" err="1"/>
              <a:t>holístico</a:t>
            </a:r>
            <a:r>
              <a:rPr lang="en-US" sz="1700"/>
              <a:t> del niño.</a:t>
            </a:r>
          </a:p>
          <a:p>
            <a:pPr indent="-228600">
              <a:lnSpc>
                <a:spcPct val="90000"/>
              </a:lnSpc>
              <a:spcAft>
                <a:spcPts val="600"/>
              </a:spcAft>
              <a:buFont typeface="Arial" panose="020B0604020202020204" pitchFamily="34" charset="0"/>
              <a:buChar char="•"/>
            </a:pPr>
            <a:r>
              <a:rPr lang="en-US" sz="1700" err="1"/>
              <a:t>En</a:t>
            </a:r>
            <a:r>
              <a:rPr lang="en-US" sz="1700"/>
              <a:t> la </a:t>
            </a:r>
            <a:r>
              <a:rPr lang="en-US" sz="1700" err="1"/>
              <a:t>Convención</a:t>
            </a:r>
            <a:r>
              <a:rPr lang="en-US" sz="1700"/>
              <a:t> no hay una </a:t>
            </a:r>
            <a:r>
              <a:rPr lang="en-US" sz="1700" err="1"/>
              <a:t>jerarquía</a:t>
            </a:r>
            <a:r>
              <a:rPr lang="en-US" sz="1700"/>
              <a:t> de derechos; </a:t>
            </a:r>
            <a:r>
              <a:rPr lang="en-US" sz="1700" err="1"/>
              <a:t>todos</a:t>
            </a:r>
            <a:r>
              <a:rPr lang="en-US" sz="1700"/>
              <a:t> los derechos </a:t>
            </a:r>
            <a:r>
              <a:rPr lang="en-US" sz="1700" err="1"/>
              <a:t>previstos</a:t>
            </a:r>
            <a:r>
              <a:rPr lang="en-US" sz="1700"/>
              <a:t> </a:t>
            </a:r>
            <a:r>
              <a:rPr lang="en-US" sz="1700" err="1"/>
              <a:t>responden</a:t>
            </a:r>
            <a:r>
              <a:rPr lang="en-US" sz="1700"/>
              <a:t> al "</a:t>
            </a:r>
            <a:r>
              <a:rPr lang="en-US" sz="1700" err="1"/>
              <a:t>interés</a:t>
            </a:r>
            <a:r>
              <a:rPr lang="en-US" sz="1700"/>
              <a:t> superior del niño" y </a:t>
            </a:r>
            <a:r>
              <a:rPr lang="en-US" sz="1700" err="1"/>
              <a:t>ningún</a:t>
            </a:r>
            <a:r>
              <a:rPr lang="en-US" sz="1700"/>
              <a:t> derecho </a:t>
            </a:r>
            <a:r>
              <a:rPr lang="en-US" sz="1700" err="1"/>
              <a:t>debería</a:t>
            </a:r>
            <a:r>
              <a:rPr lang="en-US" sz="1700"/>
              <a:t> verse </a:t>
            </a:r>
            <a:r>
              <a:rPr lang="en-US" sz="1700" err="1"/>
              <a:t>perjudicado</a:t>
            </a:r>
            <a:r>
              <a:rPr lang="en-US" sz="1700"/>
              <a:t> por una </a:t>
            </a:r>
            <a:r>
              <a:rPr lang="en-US" sz="1700" err="1"/>
              <a:t>interpretación</a:t>
            </a:r>
            <a:r>
              <a:rPr lang="en-US" sz="1700"/>
              <a:t> </a:t>
            </a:r>
            <a:r>
              <a:rPr lang="en-US" sz="1700" err="1"/>
              <a:t>negativa</a:t>
            </a:r>
            <a:r>
              <a:rPr lang="en-US" sz="1700"/>
              <a:t> del </a:t>
            </a:r>
            <a:r>
              <a:rPr lang="en-US" sz="1700" err="1"/>
              <a:t>interés</a:t>
            </a:r>
            <a:r>
              <a:rPr lang="en-US" sz="1700"/>
              <a:t> superior del niño.</a:t>
            </a:r>
          </a:p>
          <a:p>
            <a:pPr indent="-228600">
              <a:lnSpc>
                <a:spcPct val="90000"/>
              </a:lnSpc>
              <a:spcAft>
                <a:spcPts val="600"/>
              </a:spcAft>
              <a:buFont typeface="Arial" panose="020B0604020202020204" pitchFamily="34" charset="0"/>
              <a:buChar char="•"/>
            </a:pPr>
            <a:r>
              <a:rPr lang="en-US" sz="1700"/>
              <a:t>La plena </a:t>
            </a:r>
            <a:r>
              <a:rPr lang="en-US" sz="1700" err="1"/>
              <a:t>aplicación</a:t>
            </a:r>
            <a:r>
              <a:rPr lang="en-US" sz="1700"/>
              <a:t> del </a:t>
            </a:r>
            <a:r>
              <a:rPr lang="en-US" sz="1700" err="1"/>
              <a:t>concepto</a:t>
            </a:r>
            <a:r>
              <a:rPr lang="en-US" sz="1700"/>
              <a:t> de </a:t>
            </a:r>
            <a:r>
              <a:rPr lang="en-US" sz="1700" err="1"/>
              <a:t>interés</a:t>
            </a:r>
            <a:r>
              <a:rPr lang="en-US" sz="1700"/>
              <a:t> superior del niño </a:t>
            </a:r>
            <a:r>
              <a:rPr lang="en-US" sz="1700" err="1"/>
              <a:t>exige</a:t>
            </a:r>
            <a:r>
              <a:rPr lang="en-US" sz="1700"/>
              <a:t> </a:t>
            </a:r>
            <a:r>
              <a:rPr lang="en-US" sz="1700" err="1"/>
              <a:t>adoptar</a:t>
            </a:r>
            <a:r>
              <a:rPr lang="en-US" sz="1700"/>
              <a:t> un </a:t>
            </a:r>
            <a:r>
              <a:rPr lang="en-US" sz="1700" err="1"/>
              <a:t>enfoque</a:t>
            </a:r>
            <a:r>
              <a:rPr lang="en-US" sz="1700"/>
              <a:t> </a:t>
            </a:r>
            <a:r>
              <a:rPr lang="en-US" sz="1700" err="1"/>
              <a:t>basado</a:t>
            </a:r>
            <a:r>
              <a:rPr lang="en-US" sz="1700"/>
              <a:t> en los derechos, en el que </a:t>
            </a:r>
            <a:r>
              <a:rPr lang="en-US" sz="1700" err="1"/>
              <a:t>colaboren</a:t>
            </a:r>
            <a:r>
              <a:rPr lang="en-US" sz="1700"/>
              <a:t> </a:t>
            </a:r>
            <a:r>
              <a:rPr lang="en-US" sz="1700" err="1"/>
              <a:t>todos</a:t>
            </a:r>
            <a:r>
              <a:rPr lang="en-US" sz="1700"/>
              <a:t> los </a:t>
            </a:r>
            <a:r>
              <a:rPr lang="en-US" sz="1700" err="1"/>
              <a:t>intervinientes</a:t>
            </a:r>
            <a:r>
              <a:rPr lang="en-US" sz="1700"/>
              <a:t>, a fin de </a:t>
            </a:r>
            <a:r>
              <a:rPr lang="en-US" sz="1700" err="1"/>
              <a:t>garantizar</a:t>
            </a:r>
            <a:r>
              <a:rPr lang="en-US" sz="1700"/>
              <a:t> la </a:t>
            </a:r>
            <a:r>
              <a:rPr lang="en-US" sz="1700" err="1"/>
              <a:t>integridad</a:t>
            </a:r>
            <a:r>
              <a:rPr lang="en-US" sz="1700"/>
              <a:t> </a:t>
            </a:r>
            <a:r>
              <a:rPr lang="en-US" sz="1700" err="1"/>
              <a:t>física</a:t>
            </a:r>
            <a:r>
              <a:rPr lang="en-US" sz="1700"/>
              <a:t>, </a:t>
            </a:r>
            <a:r>
              <a:rPr lang="en-US" sz="1700" err="1"/>
              <a:t>psicológica</a:t>
            </a:r>
            <a:r>
              <a:rPr lang="en-US" sz="1700"/>
              <a:t>, moral y </a:t>
            </a:r>
            <a:r>
              <a:rPr lang="en-US" sz="1700" err="1"/>
              <a:t>espiritual</a:t>
            </a:r>
            <a:r>
              <a:rPr lang="en-US" sz="1700"/>
              <a:t> </a:t>
            </a:r>
            <a:r>
              <a:rPr lang="en-US" sz="1700" err="1"/>
              <a:t>holísticas</a:t>
            </a:r>
            <a:r>
              <a:rPr lang="en-US" sz="1700"/>
              <a:t> del niño y </a:t>
            </a:r>
            <a:r>
              <a:rPr lang="en-US" sz="1700" err="1"/>
              <a:t>promover</a:t>
            </a:r>
            <a:r>
              <a:rPr lang="en-US" sz="1700"/>
              <a:t> </a:t>
            </a:r>
            <a:r>
              <a:rPr lang="en-US" sz="1700" err="1"/>
              <a:t>su</a:t>
            </a:r>
            <a:r>
              <a:rPr lang="en-US" sz="1700"/>
              <a:t> </a:t>
            </a:r>
            <a:r>
              <a:rPr lang="en-US" sz="1700" err="1"/>
              <a:t>dignidad</a:t>
            </a:r>
            <a:r>
              <a:rPr lang="en-US" sz="1700"/>
              <a:t> </a:t>
            </a:r>
            <a:r>
              <a:rPr lang="en-US" sz="1700" err="1"/>
              <a:t>humana</a:t>
            </a:r>
            <a:r>
              <a:rPr lang="en-US" sz="1700"/>
              <a:t>.</a:t>
            </a:r>
          </a:p>
        </p:txBody>
      </p:sp>
    </p:spTree>
    <p:extLst>
      <p:ext uri="{BB962C8B-B14F-4D97-AF65-F5344CB8AC3E}">
        <p14:creationId xmlns:p14="http://schemas.microsoft.com/office/powerpoint/2010/main" val="4282494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sz="3600">
                <a:solidFill>
                  <a:srgbClr val="002060"/>
                </a:solidFill>
                <a:latin typeface="Times New Roman" panose="02020603050405020304" pitchFamily="18" charset="0"/>
                <a:cs typeface="Times New Roman" panose="02020603050405020304" pitchFamily="18" charset="0"/>
              </a:rPr>
              <a:t>  </a:t>
            </a:r>
            <a:br>
              <a:rPr lang="es-PE" sz="3600">
                <a:solidFill>
                  <a:srgbClr val="002060"/>
                </a:solidFill>
                <a:latin typeface="Times New Roman" panose="02020603050405020304" pitchFamily="18" charset="0"/>
                <a:cs typeface="Times New Roman" panose="02020603050405020304" pitchFamily="18" charset="0"/>
              </a:rPr>
            </a:br>
            <a:r>
              <a:rPr lang="es-PE" sz="3600">
                <a:solidFill>
                  <a:srgbClr val="002060"/>
                </a:solidFill>
                <a:latin typeface="Times New Roman" panose="02020603050405020304" pitchFamily="18" charset="0"/>
                <a:cs typeface="Times New Roman" panose="02020603050405020304" pitchFamily="18" charset="0"/>
              </a:rPr>
              <a:t> SUS FUNCIONES</a:t>
            </a:r>
            <a:endParaRPr lang="es-MX" sz="3600">
              <a:solidFill>
                <a:srgbClr val="002060"/>
              </a:solidFill>
              <a:latin typeface="Times New Roman" panose="02020603050405020304" pitchFamily="18" charset="0"/>
              <a:cs typeface="Times New Roman" panose="02020603050405020304" pitchFamily="18" charset="0"/>
            </a:endParaRPr>
          </a:p>
        </p:txBody>
      </p:sp>
      <p:sp>
        <p:nvSpPr>
          <p:cNvPr id="4" name="3 Subtítulo"/>
          <p:cNvSpPr>
            <a:spLocks noGrp="1"/>
          </p:cNvSpPr>
          <p:nvPr>
            <p:ph type="subTitle" idx="1"/>
          </p:nvPr>
        </p:nvSpPr>
        <p:spPr/>
        <p:txBody>
          <a:bodyPr/>
          <a:lstStyle/>
          <a:p>
            <a:endParaRPr lang="es-PE"/>
          </a:p>
        </p:txBody>
      </p:sp>
      <p:sp>
        <p:nvSpPr>
          <p:cNvPr id="3" name="Marcador de número de diapositiva 2"/>
          <p:cNvSpPr>
            <a:spLocks noGrp="1"/>
          </p:cNvSpPr>
          <p:nvPr>
            <p:ph type="sldNum" sz="quarter" idx="12"/>
          </p:nvPr>
        </p:nvSpPr>
        <p:spPr/>
        <p:txBody>
          <a:bodyPr/>
          <a:lstStyle/>
          <a:p>
            <a:pPr>
              <a:defRPr/>
            </a:pPr>
            <a:fld id="{F0931D40-EE1B-46E6-ABC0-5B23B6F138E3}" type="slidenum">
              <a:rPr lang="en-US" smtClean="0"/>
              <a:pPr>
                <a:defRPr/>
              </a:pPr>
              <a:t>31</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52400"/>
            <a:ext cx="9130553" cy="617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93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78ACFCDC-F035-4F24-B748-5FE6FDA5EE3D}"/>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b="1" kern="1200">
                <a:solidFill>
                  <a:schemeClr val="tx1"/>
                </a:solidFill>
                <a:latin typeface="+mj-lt"/>
                <a:ea typeface="+mj-ea"/>
                <a:cs typeface="+mj-cs"/>
              </a:rPr>
              <a:t>SUS CARACTERÍSTICAS</a:t>
            </a:r>
            <a:endParaRPr lang="en-US" sz="4800" kern="1200">
              <a:solidFill>
                <a:schemeClr val="tx1"/>
              </a:solidFill>
              <a:latin typeface="+mj-lt"/>
              <a:ea typeface="+mj-ea"/>
              <a:cs typeface="+mj-cs"/>
            </a:endParaRPr>
          </a:p>
        </p:txBody>
      </p:sp>
      <p:sp>
        <p:nvSpPr>
          <p:cNvPr id="5" name="Marcador de texto 4">
            <a:extLst>
              <a:ext uri="{FF2B5EF4-FFF2-40B4-BE49-F238E27FC236}">
                <a16:creationId xmlns:a16="http://schemas.microsoft.com/office/drawing/2014/main" id="{C87FBEEE-7EAE-483F-9B56-A2B62D3D5D2C}"/>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23" name="Rectangle 2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95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1A6CB97-B265-4D52-BA40-FACFA1726F88}"/>
              </a:ext>
            </a:extLst>
          </p:cNvPr>
          <p:cNvSpPr>
            <a:spLocks noGrp="1"/>
          </p:cNvSpPr>
          <p:nvPr>
            <p:ph type="title"/>
          </p:nvPr>
        </p:nvSpPr>
        <p:spPr>
          <a:xfrm>
            <a:off x="391378" y="320675"/>
            <a:ext cx="11407487" cy="1325563"/>
          </a:xfrm>
        </p:spPr>
        <p:txBody>
          <a:bodyPr>
            <a:normAutofit/>
          </a:bodyPr>
          <a:lstStyle/>
          <a:p>
            <a:endParaRPr lang="es-PE" sz="5400">
              <a:solidFill>
                <a:schemeClr val="accent5"/>
              </a:solidFill>
            </a:endParaRPr>
          </a:p>
        </p:txBody>
      </p:sp>
      <p:graphicFrame>
        <p:nvGraphicFramePr>
          <p:cNvPr id="29" name="Marcador de contenido 4">
            <a:extLst>
              <a:ext uri="{FF2B5EF4-FFF2-40B4-BE49-F238E27FC236}">
                <a16:creationId xmlns:a16="http://schemas.microsoft.com/office/drawing/2014/main" id="{52F9BD79-D108-4648-9040-4B55B11F7041}"/>
              </a:ext>
            </a:extLst>
          </p:cNvPr>
          <p:cNvGraphicFramePr>
            <a:graphicFrameLocks noGrp="1"/>
          </p:cNvGraphicFramePr>
          <p:nvPr>
            <p:ph idx="1"/>
            <p:extLst>
              <p:ext uri="{D42A27DB-BD31-4B8C-83A1-F6EECF244321}">
                <p14:modId xmlns:p14="http://schemas.microsoft.com/office/powerpoint/2010/main" val="362876893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0582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A598FE64-3F56-49EB-B307-FE24D7F263E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b="1" kern="1200">
                <a:solidFill>
                  <a:schemeClr val="tx1"/>
                </a:solidFill>
                <a:latin typeface="+mj-lt"/>
                <a:ea typeface="+mj-ea"/>
                <a:cs typeface="+mj-cs"/>
              </a:rPr>
              <a:t>SUS FUNCIONES</a:t>
            </a:r>
            <a:br>
              <a:rPr lang="en-US" sz="8000" b="1" kern="1200">
                <a:solidFill>
                  <a:schemeClr val="tx1"/>
                </a:solidFill>
                <a:latin typeface="+mj-lt"/>
                <a:ea typeface="+mj-ea"/>
                <a:cs typeface="+mj-cs"/>
              </a:rPr>
            </a:br>
            <a:endParaRPr lang="en-US" sz="8000" kern="1200">
              <a:solidFill>
                <a:schemeClr val="tx1"/>
              </a:solidFill>
              <a:latin typeface="+mj-lt"/>
              <a:ea typeface="+mj-ea"/>
              <a:cs typeface="+mj-cs"/>
            </a:endParaRPr>
          </a:p>
        </p:txBody>
      </p:sp>
      <p:sp>
        <p:nvSpPr>
          <p:cNvPr id="5" name="Marcador de texto 4">
            <a:extLst>
              <a:ext uri="{FF2B5EF4-FFF2-40B4-BE49-F238E27FC236}">
                <a16:creationId xmlns:a16="http://schemas.microsoft.com/office/drawing/2014/main" id="{11E6D6E1-D209-4B9F-A62A-307473A84A0C}"/>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6239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C91986E6-2DCB-443D-9D7C-B096A4FA2D9F}"/>
              </a:ext>
            </a:extLst>
          </p:cNvPr>
          <p:cNvSpPr>
            <a:spLocks noGrp="1"/>
          </p:cNvSpPr>
          <p:nvPr>
            <p:ph type="title"/>
          </p:nvPr>
        </p:nvSpPr>
        <p:spPr>
          <a:xfrm>
            <a:off x="1045029" y="1092857"/>
            <a:ext cx="3669704" cy="4389120"/>
          </a:xfrm>
        </p:spPr>
        <p:txBody>
          <a:bodyPr>
            <a:normAutofit/>
          </a:bodyPr>
          <a:lstStyle/>
          <a:p>
            <a:r>
              <a:rPr lang="es-PE" sz="4000" b="1">
                <a:cs typeface="Times New Roman" panose="02020603050405020304" pitchFamily="18" charset="0"/>
              </a:rPr>
              <a:t>CONTROLAR Y  ENCONTRAR UNA SOLUCIÓN </a:t>
            </a:r>
            <a:br>
              <a:rPr lang="es-PE" sz="4000" b="1">
                <a:cs typeface="Times New Roman" panose="02020603050405020304" pitchFamily="18" charset="0"/>
              </a:rPr>
            </a:br>
            <a:endParaRPr lang="es-PE" sz="4000"/>
          </a:p>
        </p:txBody>
      </p:sp>
      <p:sp>
        <p:nvSpPr>
          <p:cNvPr id="22" name="Rectangle 2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p:cNvSpPr>
            <a:spLocks noGrp="1"/>
          </p:cNvSpPr>
          <p:nvPr>
            <p:ph idx="1"/>
          </p:nvPr>
        </p:nvSpPr>
        <p:spPr>
          <a:xfrm>
            <a:off x="5572679" y="1092857"/>
            <a:ext cx="5670087" cy="4389120"/>
          </a:xfrm>
        </p:spPr>
        <p:txBody>
          <a:bodyPr anchor="ctr">
            <a:normAutofit/>
          </a:bodyPr>
          <a:lstStyle/>
          <a:p>
            <a:pPr marL="0" indent="0">
              <a:buNone/>
            </a:pPr>
            <a:r>
              <a:rPr lang="es-PE" sz="1900" b="1" u="sng">
                <a:cs typeface="Times New Roman" panose="02020603050405020304" pitchFamily="18" charset="0"/>
              </a:rPr>
              <a:t> </a:t>
            </a:r>
            <a:endParaRPr lang="es-PE" sz="1900" b="1"/>
          </a:p>
          <a:p>
            <a:pPr>
              <a:buClrTx/>
              <a:buFont typeface="Wingdings" panose="05000000000000000000" pitchFamily="2" charset="2"/>
              <a:buChar char="Ø"/>
            </a:pPr>
            <a:r>
              <a:rPr lang="es-PE" sz="1900">
                <a:cs typeface="Times New Roman" panose="02020603050405020304" pitchFamily="18" charset="0"/>
              </a:rPr>
              <a:t>EL CRITERIO DE CONTROL : QUE EL INTERÉS SUPERIOR DEL NIÑO SIRVE AQUÍ PARA VELAR A QUE EL EJERCICIO DE DERECHOS Y OBLIGACIONES RESPECTO DE LOS NIÑOS SEA CORRECTAMENTE EFECTUADO. ES TODO EL DOMINIO DE LA PROTECCIÓN DE LA INFANCIA QUE ESTÁ CONCERNIDA POR ESTE ASPECTO DE CONTROL.</a:t>
            </a:r>
          </a:p>
          <a:p>
            <a:pPr>
              <a:buClrTx/>
            </a:pPr>
            <a:endParaRPr lang="es-PE" sz="1900"/>
          </a:p>
          <a:p>
            <a:pPr>
              <a:buClrTx/>
              <a:buFont typeface="Wingdings" panose="05000000000000000000" pitchFamily="2" charset="2"/>
              <a:buChar char="Ø"/>
            </a:pPr>
            <a:r>
              <a:rPr lang="es-PE" sz="1900">
                <a:cs typeface="Times New Roman" panose="02020603050405020304" pitchFamily="18" charset="0"/>
              </a:rPr>
              <a:t> EL CRITERIO DE SOLUCIÓN: IMPLICA QUE EL INTERÉS SUPERIOR DEL NIÑO DEBE INTERVENIR PARA AYUDAR A LAS PERSONAS QUE DEBEN TOMAR DECISIONES HACIA LOS NIÑOS A ELEGIR LA BUENA SOLUCIÓN. ESTA ES LA QUE SERÁ ELEGIDA PUESTO QUE ES "EN EL INTERÉS DEL NIÑO".</a:t>
            </a:r>
          </a:p>
          <a:p>
            <a:endParaRPr lang="es-PE" sz="1900"/>
          </a:p>
          <a:p>
            <a:endParaRPr lang="es-PE" sz="1900"/>
          </a:p>
        </p:txBody>
      </p:sp>
      <p:sp>
        <p:nvSpPr>
          <p:cNvPr id="2" name="Marcador de número de diapositiva 1"/>
          <p:cNvSpPr>
            <a:spLocks noGrp="1"/>
          </p:cNvSpPr>
          <p:nvPr>
            <p:ph type="sldNum" sz="quarter" idx="12"/>
          </p:nvPr>
        </p:nvSpPr>
        <p:spPr>
          <a:xfrm>
            <a:off x="8610600" y="6356350"/>
            <a:ext cx="2743200" cy="365125"/>
          </a:xfrm>
        </p:spPr>
        <p:txBody>
          <a:bodyP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35</a:t>
            </a:fld>
            <a:endParaRPr lang="en-US">
              <a:solidFill>
                <a:schemeClr val="tx1">
                  <a:lumMod val="50000"/>
                  <a:lumOff val="50000"/>
                </a:schemeClr>
              </a:solidFill>
            </a:endParaRPr>
          </a:p>
        </p:txBody>
      </p:sp>
    </p:spTree>
    <p:extLst>
      <p:ext uri="{BB962C8B-B14F-4D97-AF65-F5344CB8AC3E}">
        <p14:creationId xmlns:p14="http://schemas.microsoft.com/office/powerpoint/2010/main" val="304031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4E56ECE-32E9-40B4-A601-255F1785BD9E}"/>
              </a:ext>
            </a:extLst>
          </p:cNvPr>
          <p:cNvSpPr>
            <a:spLocks noGrp="1"/>
          </p:cNvSpPr>
          <p:nvPr>
            <p:ph type="title"/>
          </p:nvPr>
        </p:nvSpPr>
        <p:spPr>
          <a:xfrm>
            <a:off x="1045029" y="1092857"/>
            <a:ext cx="3669704" cy="4389120"/>
          </a:xfrm>
        </p:spPr>
        <p:txBody>
          <a:bodyPr>
            <a:normAutofit/>
          </a:bodyPr>
          <a:lstStyle/>
          <a:p>
            <a:r>
              <a:rPr lang="es-ES_tradnl" sz="3700" b="1">
                <a:cs typeface="Arial" panose="020B0604020202020204" pitchFamily="34" charset="0"/>
              </a:rPr>
              <a:t>CARÁCTER INTERPRETATIVO:</a:t>
            </a:r>
            <a:br>
              <a:rPr lang="es-ES_tradnl" sz="3700" b="1">
                <a:cs typeface="Arial" panose="020B0604020202020204" pitchFamily="34" charset="0"/>
              </a:rPr>
            </a:br>
            <a:endParaRPr lang="es-PE" sz="370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4F3C9E0-E726-4292-8429-EBF556F3C5C5}"/>
              </a:ext>
            </a:extLst>
          </p:cNvPr>
          <p:cNvSpPr>
            <a:spLocks noGrp="1"/>
          </p:cNvSpPr>
          <p:nvPr>
            <p:ph idx="1"/>
          </p:nvPr>
        </p:nvSpPr>
        <p:spPr>
          <a:xfrm>
            <a:off x="5572679" y="1092857"/>
            <a:ext cx="5670087" cy="4389120"/>
          </a:xfrm>
        </p:spPr>
        <p:txBody>
          <a:bodyPr anchor="ctr">
            <a:normAutofit/>
          </a:bodyPr>
          <a:lstStyle/>
          <a:p>
            <a:pPr eaLnBrk="0" fontAlgn="base" hangingPunct="0">
              <a:spcBef>
                <a:spcPct val="50000"/>
              </a:spcBef>
              <a:spcAft>
                <a:spcPct val="0"/>
              </a:spcAft>
              <a:buFontTx/>
              <a:buChar char="•"/>
              <a:defRPr/>
            </a:pPr>
            <a:r>
              <a:rPr lang="es-ES_tradnl" sz="2000">
                <a:cs typeface="Arial" panose="020B0604020202020204" pitchFamily="34" charset="0"/>
              </a:rPr>
              <a:t>INTERPRETACIÓN SISTEMÁTICA Y EN CONJUNTO DE LAS DISPOSICIONES: INTERDEPENDENCIA DE DERECHOS.</a:t>
            </a:r>
          </a:p>
          <a:p>
            <a:pPr eaLnBrk="0" fontAlgn="base" hangingPunct="0">
              <a:spcBef>
                <a:spcPct val="50000"/>
              </a:spcBef>
              <a:spcAft>
                <a:spcPct val="0"/>
              </a:spcAft>
              <a:buFontTx/>
              <a:buChar char="•"/>
              <a:defRPr/>
            </a:pPr>
            <a:r>
              <a:rPr lang="es-ES_tradnl" sz="2000">
                <a:cs typeface="Arial" panose="020B0604020202020204" pitchFamily="34" charset="0"/>
              </a:rPr>
              <a:t>PERMITE LA RESOLUCIÓN DE CONFLICTOS ENTRE DERECHOS: PONDERACIÓN DE LOS MISMOS.</a:t>
            </a:r>
          </a:p>
          <a:p>
            <a:pPr eaLnBrk="0" fontAlgn="base" hangingPunct="0">
              <a:spcBef>
                <a:spcPct val="50000"/>
              </a:spcBef>
              <a:spcAft>
                <a:spcPct val="0"/>
              </a:spcAft>
              <a:buFontTx/>
              <a:buChar char="•"/>
              <a:defRPr/>
            </a:pPr>
            <a:r>
              <a:rPr lang="es-ES_tradnl" sz="2000">
                <a:cs typeface="Arial" panose="020B0604020202020204" pitchFamily="34" charset="0"/>
              </a:rPr>
              <a:t>EN EL ÁMBITO DE LAS INFRACIONES A LEY PENAL: RESPETO A LA LIBERTAD PERSONAL.</a:t>
            </a:r>
          </a:p>
          <a:p>
            <a:endParaRPr lang="es-PE" sz="2000"/>
          </a:p>
        </p:txBody>
      </p:sp>
    </p:spTree>
    <p:extLst>
      <p:ext uri="{BB962C8B-B14F-4D97-AF65-F5344CB8AC3E}">
        <p14:creationId xmlns:p14="http://schemas.microsoft.com/office/powerpoint/2010/main" val="1799359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5AB2967-04D0-49C7-866F-2E99AC6D5081}"/>
              </a:ext>
            </a:extLst>
          </p:cNvPr>
          <p:cNvSpPr>
            <a:spLocks noGrp="1"/>
          </p:cNvSpPr>
          <p:nvPr>
            <p:ph type="title"/>
          </p:nvPr>
        </p:nvSpPr>
        <p:spPr>
          <a:xfrm>
            <a:off x="1045029" y="1092857"/>
            <a:ext cx="3669704" cy="4389120"/>
          </a:xfrm>
        </p:spPr>
        <p:txBody>
          <a:bodyPr>
            <a:normAutofit/>
          </a:bodyPr>
          <a:lstStyle/>
          <a:p>
            <a:r>
              <a:rPr lang="es-ES_tradnl" sz="4000" b="1">
                <a:cs typeface="Arial" panose="020B0604020202020204" pitchFamily="34" charset="0"/>
              </a:rPr>
              <a:t>INTEGRALIDAD, MÁXIMA OPERATIVIDAD Y MÍNIMA RESTRICCIÓN:</a:t>
            </a:r>
            <a:br>
              <a:rPr lang="es-ES_tradnl" sz="4000" b="1">
                <a:cs typeface="Arial" panose="020B0604020202020204" pitchFamily="34" charset="0"/>
              </a:rPr>
            </a:br>
            <a:endParaRPr lang="es-PE" sz="400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66DB956-8906-42C7-A0AF-8FFB03C9F51E}"/>
              </a:ext>
            </a:extLst>
          </p:cNvPr>
          <p:cNvSpPr>
            <a:spLocks noGrp="1"/>
          </p:cNvSpPr>
          <p:nvPr>
            <p:ph idx="1"/>
          </p:nvPr>
        </p:nvSpPr>
        <p:spPr>
          <a:xfrm>
            <a:off x="5572679" y="1092857"/>
            <a:ext cx="5670087" cy="4389120"/>
          </a:xfrm>
        </p:spPr>
        <p:txBody>
          <a:bodyPr anchor="ctr">
            <a:normAutofit/>
          </a:bodyPr>
          <a:lstStyle/>
          <a:p>
            <a:pPr eaLnBrk="0" fontAlgn="base" hangingPunct="0">
              <a:spcBef>
                <a:spcPct val="50000"/>
              </a:spcBef>
              <a:spcAft>
                <a:spcPct val="0"/>
              </a:spcAft>
              <a:defRPr/>
            </a:pPr>
            <a:endParaRPr lang="es-ES_tradnl" sz="2000" b="1">
              <a:effectLst>
                <a:outerShdw blurRad="38100" dist="38100" dir="2700000" algn="tl">
                  <a:srgbClr val="FFFFFF"/>
                </a:outerShdw>
              </a:effectLst>
              <a:cs typeface="Arial" panose="020B0604020202020204" pitchFamily="34" charset="0"/>
            </a:endParaRPr>
          </a:p>
          <a:p>
            <a:pPr eaLnBrk="0" fontAlgn="base" hangingPunct="0">
              <a:spcBef>
                <a:spcPct val="50000"/>
              </a:spcBef>
              <a:spcAft>
                <a:spcPct val="0"/>
              </a:spcAft>
              <a:defRPr/>
            </a:pPr>
            <a:r>
              <a:rPr lang="es-ES_tradnl" sz="2000">
                <a:cs typeface="Arial" panose="020B0604020202020204" pitchFamily="34" charset="0"/>
              </a:rPr>
              <a:t>VIGENCIA Y SATISFACCIÓN SIMULTÁNEA  DE TODOS SUS DERECHOS.</a:t>
            </a:r>
          </a:p>
          <a:p>
            <a:pPr eaLnBrk="0" fontAlgn="base" hangingPunct="0">
              <a:spcBef>
                <a:spcPct val="50000"/>
              </a:spcBef>
              <a:spcAft>
                <a:spcPct val="0"/>
              </a:spcAft>
              <a:defRPr/>
            </a:pPr>
            <a:r>
              <a:rPr lang="es-ES_tradnl" sz="2000">
                <a:cs typeface="Arial" panose="020B0604020202020204" pitchFamily="34" charset="0"/>
              </a:rPr>
              <a:t>EN SEDE JUDICIAL: ANÁLISIS CONJUNTO DE LOS DERECHOS AFECTADOS.</a:t>
            </a:r>
          </a:p>
          <a:p>
            <a:endParaRPr lang="es-PE" sz="2000"/>
          </a:p>
        </p:txBody>
      </p:sp>
    </p:spTree>
    <p:extLst>
      <p:ext uri="{BB962C8B-B14F-4D97-AF65-F5344CB8AC3E}">
        <p14:creationId xmlns:p14="http://schemas.microsoft.com/office/powerpoint/2010/main" val="2501778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B741E58-6851-4D67-B4D2-BD742F6535C9}"/>
              </a:ext>
            </a:extLst>
          </p:cNvPr>
          <p:cNvSpPr>
            <a:spLocks noGrp="1"/>
          </p:cNvSpPr>
          <p:nvPr>
            <p:ph type="title"/>
          </p:nvPr>
        </p:nvSpPr>
        <p:spPr>
          <a:xfrm>
            <a:off x="1045029" y="1092857"/>
            <a:ext cx="3669704" cy="4389120"/>
          </a:xfrm>
        </p:spPr>
        <p:txBody>
          <a:bodyPr>
            <a:normAutofit/>
          </a:bodyPr>
          <a:lstStyle/>
          <a:p>
            <a:r>
              <a:rPr lang="es-ES_tradnl" sz="4000" b="1">
                <a:cs typeface="Arial" panose="020B0604020202020204" pitchFamily="34" charset="0"/>
              </a:rPr>
              <a:t>PRINCIPIO RECTOR GUÍA: CONCEPCIÓN GARANTISTA</a:t>
            </a:r>
            <a:endParaRPr lang="es-PE" sz="400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450A5CC-B504-49AD-ACE0-BF2C6E34C2E9}"/>
              </a:ext>
            </a:extLst>
          </p:cNvPr>
          <p:cNvSpPr>
            <a:spLocks noGrp="1"/>
          </p:cNvSpPr>
          <p:nvPr>
            <p:ph idx="1"/>
          </p:nvPr>
        </p:nvSpPr>
        <p:spPr>
          <a:xfrm>
            <a:off x="5572679" y="1092857"/>
            <a:ext cx="5670087" cy="4389120"/>
          </a:xfrm>
        </p:spPr>
        <p:txBody>
          <a:bodyPr anchor="ctr">
            <a:normAutofit/>
          </a:bodyPr>
          <a:lstStyle/>
          <a:p>
            <a:pPr eaLnBrk="0" fontAlgn="base" hangingPunct="0">
              <a:spcBef>
                <a:spcPct val="50000"/>
              </a:spcBef>
              <a:spcAft>
                <a:spcPct val="0"/>
              </a:spcAft>
              <a:defRPr/>
            </a:pPr>
            <a:r>
              <a:rPr lang="es-ES_tradnl" sz="2000">
                <a:cs typeface="Arial" panose="020B0604020202020204" pitchFamily="34" charset="0"/>
              </a:rPr>
              <a:t>SE CONCIBE COMO LA PLENA SATISFACCIÓN DE SUS DERECHOS.</a:t>
            </a:r>
          </a:p>
          <a:p>
            <a:pPr eaLnBrk="0" fontAlgn="base" hangingPunct="0">
              <a:spcBef>
                <a:spcPct val="50000"/>
              </a:spcBef>
              <a:spcAft>
                <a:spcPct val="0"/>
              </a:spcAft>
              <a:defRPr/>
            </a:pPr>
            <a:r>
              <a:rPr lang="es-ES_tradnl" sz="2000">
                <a:cs typeface="Arial" panose="020B0604020202020204" pitchFamily="34" charset="0"/>
              </a:rPr>
              <a:t>INTERÉS Y DERECHO SE IDENTIFICAN.</a:t>
            </a:r>
          </a:p>
          <a:p>
            <a:pPr eaLnBrk="0" fontAlgn="base" hangingPunct="0">
              <a:spcBef>
                <a:spcPct val="50000"/>
              </a:spcBef>
              <a:spcAft>
                <a:spcPct val="0"/>
              </a:spcAft>
              <a:defRPr/>
            </a:pPr>
            <a:r>
              <a:rPr lang="es-ES_tradnl" sz="2000">
                <a:cs typeface="Arial" panose="020B0604020202020204" pitchFamily="34" charset="0"/>
              </a:rPr>
              <a:t>NO MÁS UNA REGLA VAGA DE INTERPRETACIÓN MÚLTIPLE.</a:t>
            </a:r>
          </a:p>
          <a:p>
            <a:endParaRPr lang="es-PE" sz="2000"/>
          </a:p>
        </p:txBody>
      </p:sp>
    </p:spTree>
    <p:extLst>
      <p:ext uri="{BB962C8B-B14F-4D97-AF65-F5344CB8AC3E}">
        <p14:creationId xmlns:p14="http://schemas.microsoft.com/office/powerpoint/2010/main" val="3382940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44BEF940-06E1-43D7-A284-4EBEB8093EC4}"/>
              </a:ext>
            </a:extLst>
          </p:cNvPr>
          <p:cNvSpPr>
            <a:spLocks noGrp="1"/>
          </p:cNvSpPr>
          <p:nvPr>
            <p:ph type="title"/>
          </p:nvPr>
        </p:nvSpPr>
        <p:spPr>
          <a:xfrm>
            <a:off x="1045029" y="1092857"/>
            <a:ext cx="3669704" cy="4389120"/>
          </a:xfrm>
        </p:spPr>
        <p:txBody>
          <a:bodyPr>
            <a:normAutofit/>
          </a:bodyPr>
          <a:lstStyle/>
          <a:p>
            <a:r>
              <a:rPr lang="es-ES_tradnl" sz="4000" b="1">
                <a:cs typeface="Arial" panose="020B0604020202020204" pitchFamily="34" charset="0"/>
              </a:rPr>
              <a:t> EN LAS RELACIONES PARENTALES:</a:t>
            </a:r>
            <a:br>
              <a:rPr lang="es-ES_tradnl" sz="4000" b="1">
                <a:cs typeface="Arial" panose="020B0604020202020204" pitchFamily="34" charset="0"/>
              </a:rPr>
            </a:br>
            <a:endParaRPr lang="es-PE" sz="4000"/>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B3FF9B65-E088-4FCF-8D60-04F37C0436ED}"/>
              </a:ext>
            </a:extLst>
          </p:cNvPr>
          <p:cNvSpPr>
            <a:spLocks noGrp="1"/>
          </p:cNvSpPr>
          <p:nvPr>
            <p:ph idx="1"/>
          </p:nvPr>
        </p:nvSpPr>
        <p:spPr>
          <a:xfrm>
            <a:off x="5572679" y="1092857"/>
            <a:ext cx="5670087" cy="4389120"/>
          </a:xfrm>
        </p:spPr>
        <p:txBody>
          <a:bodyPr anchor="ctr">
            <a:normAutofit/>
          </a:bodyPr>
          <a:lstStyle/>
          <a:p>
            <a:pPr eaLnBrk="0" fontAlgn="base" hangingPunct="0">
              <a:spcBef>
                <a:spcPct val="50000"/>
              </a:spcBef>
              <a:spcAft>
                <a:spcPct val="0"/>
              </a:spcAft>
              <a:defRPr/>
            </a:pPr>
            <a:r>
              <a:rPr lang="es-ES_tradnl" sz="2000">
                <a:cs typeface="Arial" panose="020B0604020202020204" pitchFamily="34" charset="0"/>
              </a:rPr>
              <a:t>REGULACIÓN DE LA RELACIÓN NIÑO FAMILIA.</a:t>
            </a:r>
          </a:p>
          <a:p>
            <a:pPr eaLnBrk="0" fontAlgn="base" hangingPunct="0">
              <a:spcBef>
                <a:spcPct val="50000"/>
              </a:spcBef>
              <a:spcAft>
                <a:spcPct val="0"/>
              </a:spcAft>
              <a:defRPr/>
            </a:pPr>
            <a:r>
              <a:rPr lang="es-ES_tradnl" sz="2000">
                <a:cs typeface="Arial" panose="020B0604020202020204" pitchFamily="34" charset="0"/>
              </a:rPr>
              <a:t>VIGENCIA DEL PRINCIPIO MÁS ALLÁ DEL ÁMBITO LEGISLATIVO O JUDICIAL.</a:t>
            </a:r>
          </a:p>
          <a:p>
            <a:pPr eaLnBrk="0" fontAlgn="base" hangingPunct="0">
              <a:spcBef>
                <a:spcPct val="50000"/>
              </a:spcBef>
              <a:spcAft>
                <a:spcPct val="0"/>
              </a:spcAft>
              <a:defRPr/>
            </a:pPr>
            <a:r>
              <a:rPr lang="es-ES_tradnl" sz="2000">
                <a:cs typeface="Arial" panose="020B0604020202020204" pitchFamily="34" charset="0"/>
              </a:rPr>
              <a:t>SE EXTIENDE A TODA AUTORIDAD, INSTITUCIONES PRIVADAS, E INCLUSO A LOS PADRES.</a:t>
            </a:r>
          </a:p>
          <a:p>
            <a:endParaRPr lang="es-PE" sz="2000"/>
          </a:p>
        </p:txBody>
      </p:sp>
    </p:spTree>
    <p:extLst>
      <p:ext uri="{BB962C8B-B14F-4D97-AF65-F5344CB8AC3E}">
        <p14:creationId xmlns:p14="http://schemas.microsoft.com/office/powerpoint/2010/main" val="3455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1045028" y="1372905"/>
            <a:ext cx="3892732" cy="4305519"/>
          </a:xfrm>
        </p:spPr>
        <p:txBody>
          <a:bodyPr anchor="ctr">
            <a:normAutofit/>
          </a:bodyPr>
          <a:lstStyle/>
          <a:p>
            <a:br>
              <a:rPr lang="es-MX" sz="5400"/>
            </a:br>
            <a:r>
              <a:rPr lang="es-MX" b="1"/>
              <a:t>Declaración de los Derechos del Niño de 1959</a:t>
            </a:r>
          </a:p>
        </p:txBody>
      </p:sp>
      <p:grpSp>
        <p:nvGrpSpPr>
          <p:cNvPr id="22" name="Group 2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6096000" y="1372905"/>
            <a:ext cx="5224272" cy="4305519"/>
          </a:xfrm>
        </p:spPr>
        <p:txBody>
          <a:bodyPr anchor="ctr">
            <a:normAutofit/>
          </a:bodyPr>
          <a:lstStyle/>
          <a:p>
            <a:pPr>
              <a:buFont typeface="Wingdings" panose="05000000000000000000" pitchFamily="2" charset="2"/>
              <a:buChar char="Ø"/>
            </a:pPr>
            <a:r>
              <a:rPr lang="es-PE" sz="2000"/>
              <a:t>La Asamblea General de las Naciones Unidas aprueba la Declaración de los Derechos del Niño, que reconoce, entre otros, el derecho del niño a la educación, el juego, la atención de la salud, y a un entorno que lo apoye.</a:t>
            </a:r>
          </a:p>
          <a:p>
            <a:pPr marL="0" indent="0">
              <a:buNone/>
            </a:pPr>
            <a:endParaRPr lang="es-MX" sz="2000"/>
          </a:p>
        </p:txBody>
      </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pie de página"/>
          <p:cNvSpPr>
            <a:spLocks noGrp="1"/>
          </p:cNvSpPr>
          <p:nvPr>
            <p:ph type="ftr" sz="quarter" idx="11"/>
          </p:nvPr>
        </p:nvSpPr>
        <p:spPr>
          <a:xfrm>
            <a:off x="5685810" y="6492240"/>
            <a:ext cx="4447404" cy="365125"/>
          </a:xfrm>
        </p:spPr>
        <p:txBody>
          <a:bodyPr>
            <a:normAutofit/>
          </a:bodyPr>
          <a:lstStyle/>
          <a:p>
            <a:pPr algn="l">
              <a:spcAft>
                <a:spcPts val="600"/>
              </a:spcAft>
              <a:defRPr/>
            </a:pPr>
            <a:r>
              <a:rPr lang="es-ES"/>
              <a:t>Dra. Olga Maria Castro Perez Treviño.</a:t>
            </a:r>
          </a:p>
        </p:txBody>
      </p:sp>
    </p:spTree>
    <p:extLst>
      <p:ext uri="{BB962C8B-B14F-4D97-AF65-F5344CB8AC3E}">
        <p14:creationId xmlns:p14="http://schemas.microsoft.com/office/powerpoint/2010/main" val="428455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9090" name="Text Box 2" descr="Papel bouquet"/>
          <p:cNvSpPr txBox="1">
            <a:spLocks noChangeArrowheads="1"/>
          </p:cNvSpPr>
          <p:nvPr/>
        </p:nvSpPr>
        <p:spPr bwMode="auto">
          <a:xfrm>
            <a:off x="1074419" y="1933575"/>
            <a:ext cx="7013448" cy="2990849"/>
          </a:xfrm>
          <a:prstGeom prst="rect">
            <a:avLst/>
          </a:prstGeom>
        </p:spPr>
        <p:txBody>
          <a:bodyPr vert="horz" lIns="91440" tIns="45720" rIns="91440" bIns="45720" rtlCol="0" anchor="ctr">
            <a:normAutofit/>
          </a:bodyPr>
          <a:lstStyle/>
          <a:p>
            <a:pPr fontAlgn="base">
              <a:lnSpc>
                <a:spcPct val="90000"/>
              </a:lnSpc>
              <a:spcBef>
                <a:spcPct val="0"/>
              </a:spcBef>
              <a:spcAft>
                <a:spcPts val="600"/>
              </a:spcAft>
              <a:defRPr/>
            </a:pPr>
            <a:endParaRPr lang="en-US" sz="5400" b="1" kern="1200">
              <a:solidFill>
                <a:schemeClr val="tx1"/>
              </a:solidFill>
              <a:effectLst>
                <a:outerShdw blurRad="38100" dist="38100" dir="2700000" algn="tl">
                  <a:srgbClr val="FFFFFF"/>
                </a:outerShdw>
              </a:effectLst>
              <a:latin typeface="+mj-lt"/>
              <a:ea typeface="+mj-ea"/>
              <a:cs typeface="+mj-cs"/>
            </a:endParaRPr>
          </a:p>
          <a:p>
            <a:pPr fontAlgn="base">
              <a:lnSpc>
                <a:spcPct val="90000"/>
              </a:lnSpc>
              <a:spcBef>
                <a:spcPct val="0"/>
              </a:spcBef>
              <a:spcAft>
                <a:spcPts val="600"/>
              </a:spcAft>
              <a:defRPr/>
            </a:pPr>
            <a:r>
              <a:rPr lang="en-US" altLang="es-MX" sz="5400" b="1" kern="1200">
                <a:solidFill>
                  <a:schemeClr val="tx1"/>
                </a:solidFill>
                <a:latin typeface="+mj-lt"/>
                <a:ea typeface="+mj-ea"/>
                <a:cs typeface="+mj-cs"/>
              </a:rPr>
              <a:t>PRIORIDAD DE POLÍTICAS PÚBLICAS</a:t>
            </a:r>
          </a:p>
          <a:p>
            <a:pPr fontAlgn="base">
              <a:lnSpc>
                <a:spcPct val="90000"/>
              </a:lnSpc>
              <a:spcBef>
                <a:spcPct val="0"/>
              </a:spcBef>
              <a:spcAft>
                <a:spcPts val="600"/>
              </a:spcAft>
              <a:defRPr/>
            </a:pPr>
            <a:endParaRPr lang="en-US" sz="5400" kern="1200">
              <a:solidFill>
                <a:schemeClr val="tx1"/>
              </a:solidFill>
              <a:latin typeface="+mj-lt"/>
              <a:ea typeface="+mj-ea"/>
              <a:cs typeface="+mj-cs"/>
            </a:endParaRPr>
          </a:p>
        </p:txBody>
      </p:sp>
      <p:sp>
        <p:nvSpPr>
          <p:cNvPr id="142" name="Rectangle 141">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Rectangle 143">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148"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spcAft>
                <a:spcPts val="600"/>
              </a:spcAft>
              <a:buFontTx/>
              <a:buNone/>
            </a:pPr>
            <a:fld id="{E03F73DF-F7DE-4EDC-9104-11D0EEF92A2B}" type="slidenum">
              <a:rPr lang="en-US" altLang="es-MX" sz="1200">
                <a:solidFill>
                  <a:schemeClr val="tx1">
                    <a:lumMod val="50000"/>
                    <a:lumOff val="50000"/>
                  </a:schemeClr>
                </a:solidFill>
                <a:latin typeface="+mn-lt"/>
              </a:rPr>
              <a:pPr>
                <a:spcBef>
                  <a:spcPct val="0"/>
                </a:spcBef>
                <a:spcAft>
                  <a:spcPts val="600"/>
                </a:spcAft>
                <a:buFontTx/>
                <a:buNone/>
              </a:pPr>
              <a:t>40</a:t>
            </a:fld>
            <a:endParaRPr lang="en-US" altLang="es-MX" sz="1200">
              <a:solidFill>
                <a:schemeClr val="tx1">
                  <a:lumMod val="50000"/>
                  <a:lumOff val="50000"/>
                </a:schemeClr>
              </a:solidFill>
              <a:latin typeface="+mn-lt"/>
            </a:endParaRPr>
          </a:p>
        </p:txBody>
      </p:sp>
    </p:spTree>
    <p:extLst>
      <p:ext uri="{BB962C8B-B14F-4D97-AF65-F5344CB8AC3E}">
        <p14:creationId xmlns:p14="http://schemas.microsoft.com/office/powerpoint/2010/main" val="131919372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Freeform: Shape 7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p:cNvSpPr>
            <a:spLocks noGrp="1" noChangeArrowheads="1"/>
          </p:cNvSpPr>
          <p:nvPr>
            <p:ph type="title"/>
          </p:nvPr>
        </p:nvSpPr>
        <p:spPr>
          <a:xfrm>
            <a:off x="621792" y="1161288"/>
            <a:ext cx="3602736" cy="4526280"/>
          </a:xfrm>
        </p:spPr>
        <p:txBody>
          <a:bodyPr>
            <a:normAutofit/>
          </a:bodyPr>
          <a:lstStyle/>
          <a:p>
            <a:pPr eaLnBrk="1" hangingPunct="1"/>
            <a:r>
              <a:rPr lang="es-PE" altLang="es-MX" sz="4000" b="1">
                <a:latin typeface="+mn-lt"/>
                <a:cs typeface="Times New Roman" panose="02020603050405020304" pitchFamily="18" charset="0"/>
              </a:rPr>
              <a:t>EL “INTERÉS SUPERIOR DEL NIÑO” Y EL DERECHO A VIVIR EN UNA FAMILIA</a:t>
            </a:r>
            <a:br>
              <a:rPr lang="es-PE" altLang="es-MX" sz="4000" b="1" i="1">
                <a:latin typeface="+mn-lt"/>
                <a:cs typeface="Times New Roman" panose="02020603050405020304" pitchFamily="18" charset="0"/>
              </a:rPr>
            </a:br>
            <a:endParaRPr lang="es-MX" altLang="es-MX" sz="4000" b="1" i="1">
              <a:latin typeface="+mn-lt"/>
              <a:cs typeface="Times New Roman" panose="02020603050405020304" pitchFamily="18" charset="0"/>
            </a:endParaRPr>
          </a:p>
        </p:txBody>
      </p:sp>
      <p:sp>
        <p:nvSpPr>
          <p:cNvPr id="83" name="Rectangle 8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355" name="Rectangle 3"/>
          <p:cNvSpPr>
            <a:spLocks noGrp="1" noChangeArrowheads="1"/>
          </p:cNvSpPr>
          <p:nvPr>
            <p:ph idx="1"/>
          </p:nvPr>
        </p:nvSpPr>
        <p:spPr>
          <a:xfrm>
            <a:off x="5434149" y="932688"/>
            <a:ext cx="5916603" cy="4992624"/>
          </a:xfrm>
        </p:spPr>
        <p:txBody>
          <a:bodyPr anchor="ctr">
            <a:normAutofit/>
          </a:bodyPr>
          <a:lstStyle/>
          <a:p>
            <a:pPr marL="609600" indent="-609600">
              <a:buNone/>
              <a:defRPr/>
            </a:pPr>
            <a:endParaRPr lang="es-PE" sz="2000" b="1"/>
          </a:p>
          <a:p>
            <a:pPr eaLnBrk="1" hangingPunct="1">
              <a:buClrTx/>
              <a:buFont typeface="Wingdings" panose="05000000000000000000" pitchFamily="2" charset="2"/>
              <a:buChar char="Ø"/>
              <a:defRPr/>
            </a:pPr>
            <a:r>
              <a:rPr lang="es-PE" sz="2000">
                <a:latin typeface="Times New Roman" panose="02020603050405020304" pitchFamily="18" charset="0"/>
                <a:cs typeface="Times New Roman" panose="02020603050405020304" pitchFamily="18" charset="0"/>
              </a:rPr>
              <a:t>EL ARTÍCULO 20 DE LA CONVENCIÓN SOBRE LOS DERECHOS DEL NIÑO PREVÉ QUE EL NIÑO QUE ESTÁ PRIVADO DE SU MEDIO ENTORNO TIENE DERECHO A UNA PROTECCIÓN Y A UNA AYUDA ESPECIALES DEL ESTADO, EN PARTICULAR A UNA SOLUCIÓN DE REEMPLAZAMIENTO (ADOPCIÓN, INGRESO HOGARES SUSTITUTOS O KAFALAH). </a:t>
            </a:r>
          </a:p>
          <a:p>
            <a:pPr marL="609600" indent="-609600">
              <a:defRPr/>
            </a:pPr>
            <a:endParaRPr lang="es-MX" sz="2000" b="1"/>
          </a:p>
        </p:txBody>
      </p:sp>
      <p:sp>
        <p:nvSpPr>
          <p:cNvPr id="2" name="Marcador de número de diapositiva 1"/>
          <p:cNvSpPr>
            <a:spLocks noGrp="1"/>
          </p:cNvSpPr>
          <p:nvPr>
            <p:ph type="sldNum" sz="quarter" idx="12"/>
          </p:nvPr>
        </p:nvSpPr>
        <p:spPr>
          <a:xfrm>
            <a:off x="10351362" y="6356350"/>
            <a:ext cx="1002437" cy="365125"/>
          </a:xfrm>
        </p:spPr>
        <p:txBody>
          <a:bodyP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41</a:t>
            </a:fld>
            <a:endParaRPr lang="en-US">
              <a:solidFill>
                <a:schemeClr val="tx1">
                  <a:lumMod val="50000"/>
                  <a:lumOff val="50000"/>
                </a:schemeClr>
              </a:solidFill>
            </a:endParaRPr>
          </a:p>
        </p:txBody>
      </p:sp>
    </p:spTree>
    <p:extLst>
      <p:ext uri="{BB962C8B-B14F-4D97-AF65-F5344CB8AC3E}">
        <p14:creationId xmlns:p14="http://schemas.microsoft.com/office/powerpoint/2010/main" val="1361068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62" name="Rectangle 2"/>
          <p:cNvSpPr>
            <a:spLocks noGrp="1" noChangeArrowheads="1"/>
          </p:cNvSpPr>
          <p:nvPr>
            <p:ph type="title"/>
          </p:nvPr>
        </p:nvSpPr>
        <p:spPr>
          <a:xfrm>
            <a:off x="621792" y="1161288"/>
            <a:ext cx="3602736" cy="4526280"/>
          </a:xfrm>
        </p:spPr>
        <p:txBody>
          <a:bodyPr>
            <a:normAutofit/>
          </a:bodyPr>
          <a:lstStyle/>
          <a:p>
            <a:pPr eaLnBrk="1" hangingPunct="1"/>
            <a:r>
              <a:rPr lang="es-PE" altLang="es-MX" sz="4000" b="1">
                <a:latin typeface="+mn-lt"/>
                <a:cs typeface="Times New Roman" panose="02020603050405020304" pitchFamily="18" charset="0"/>
              </a:rPr>
              <a:t>EL “INTERÉS SUPERIOR DEL NIÑO” Y EL DERECHO A LA EDUCACIÓN</a:t>
            </a:r>
            <a:endParaRPr lang="es-MX" altLang="es-MX" sz="4000" b="1">
              <a:latin typeface="+mn-lt"/>
              <a:cs typeface="Times New Roman" panose="02020603050405020304" pitchFamily="18" charset="0"/>
            </a:endParaRPr>
          </a:p>
        </p:txBody>
      </p:sp>
      <p:sp>
        <p:nvSpPr>
          <p:cNvPr id="195" name="Rectangle 19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379" name="Rectangle 3"/>
          <p:cNvSpPr>
            <a:spLocks noGrp="1" noChangeArrowheads="1"/>
          </p:cNvSpPr>
          <p:nvPr>
            <p:ph idx="1"/>
          </p:nvPr>
        </p:nvSpPr>
        <p:spPr>
          <a:xfrm>
            <a:off x="5434149" y="932688"/>
            <a:ext cx="5916603" cy="4992624"/>
          </a:xfrm>
        </p:spPr>
        <p:txBody>
          <a:bodyPr anchor="ctr">
            <a:normAutofit/>
          </a:bodyPr>
          <a:lstStyle/>
          <a:p>
            <a:pPr marL="914400" lvl="2" indent="0">
              <a:buNone/>
              <a:defRPr/>
            </a:pPr>
            <a:endParaRPr lang="es-PE">
              <a:effectLst/>
              <a:cs typeface="Times New Roman" panose="02020603050405020304" pitchFamily="18" charset="0"/>
            </a:endParaRPr>
          </a:p>
          <a:p>
            <a:pPr lvl="2" eaLnBrk="1" hangingPunct="1">
              <a:buFont typeface="Wingdings" panose="05000000000000000000" pitchFamily="2" charset="2"/>
              <a:buChar char="Ø"/>
              <a:defRPr/>
            </a:pPr>
            <a:r>
              <a:rPr lang="es-PE">
                <a:effectLst/>
                <a:cs typeface="Times New Roman" panose="02020603050405020304" pitchFamily="18" charset="0"/>
              </a:rPr>
              <a:t>ARTÍCULO 28 DE LA CONVENCIÓN  SOBRE LOS DERECHOS DEL NIÑO SEÑALA  EXPRESAMENTE QUE  “LOS ESTADOS PARTES  RECONOCEN EL DERECHO DEL NIÑO  A LA EDUCACIÓN Y, A FIN DE QUE SE  PUEDA EJERCER PROGRESIVAMENTE Y EN CONDICIONES DE IGUALDAD  DE</a:t>
            </a:r>
          </a:p>
          <a:p>
            <a:pPr marL="1371600" lvl="2" indent="-457200">
              <a:buNone/>
              <a:defRPr/>
            </a:pPr>
            <a:r>
              <a:rPr lang="es-PE">
                <a:effectLst/>
                <a:cs typeface="Times New Roman" panose="02020603050405020304" pitchFamily="18" charset="0"/>
              </a:rPr>
              <a:t>    OPORTUNIDADES  ESE DERECHO”</a:t>
            </a:r>
          </a:p>
          <a:p>
            <a:pPr marL="1371600" lvl="2" indent="-457200">
              <a:buNone/>
              <a:defRPr/>
            </a:pPr>
            <a:endParaRPr lang="es-PE"/>
          </a:p>
        </p:txBody>
      </p:sp>
      <p:sp>
        <p:nvSpPr>
          <p:cNvPr id="2" name="Marcador de número de diapositiva 1"/>
          <p:cNvSpPr>
            <a:spLocks noGrp="1"/>
          </p:cNvSpPr>
          <p:nvPr>
            <p:ph type="sldNum" sz="quarter" idx="12"/>
          </p:nvPr>
        </p:nvSpPr>
        <p:spPr>
          <a:xfrm>
            <a:off x="10351362" y="6356350"/>
            <a:ext cx="1002437" cy="365125"/>
          </a:xfrm>
        </p:spPr>
        <p:txBody>
          <a:bodyP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42</a:t>
            </a:fld>
            <a:endParaRPr lang="en-US">
              <a:solidFill>
                <a:schemeClr val="tx1">
                  <a:lumMod val="50000"/>
                  <a:lumOff val="50000"/>
                </a:schemeClr>
              </a:solidFill>
            </a:endParaRPr>
          </a:p>
        </p:txBody>
      </p:sp>
    </p:spTree>
    <p:extLst>
      <p:ext uri="{BB962C8B-B14F-4D97-AF65-F5344CB8AC3E}">
        <p14:creationId xmlns:p14="http://schemas.microsoft.com/office/powerpoint/2010/main" val="198832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10" name="Rectangle 2"/>
          <p:cNvSpPr>
            <a:spLocks noGrp="1" noChangeArrowheads="1"/>
          </p:cNvSpPr>
          <p:nvPr>
            <p:ph type="title"/>
          </p:nvPr>
        </p:nvSpPr>
        <p:spPr>
          <a:xfrm>
            <a:off x="621792" y="1161288"/>
            <a:ext cx="3602736" cy="4526280"/>
          </a:xfrm>
        </p:spPr>
        <p:txBody>
          <a:bodyPr vert="horz" lIns="91440" tIns="45720" rIns="91440" bIns="45720" rtlCol="0" anchor="ctr">
            <a:normAutofit/>
          </a:bodyPr>
          <a:lstStyle/>
          <a:p>
            <a:r>
              <a:rPr lang="en-US" altLang="es-MX" sz="4000" b="1" kern="1200">
                <a:solidFill>
                  <a:schemeClr val="tx1"/>
                </a:solidFill>
                <a:latin typeface="+mj-lt"/>
                <a:ea typeface="+mj-ea"/>
                <a:cs typeface="+mj-cs"/>
              </a:rPr>
              <a:t>EL “INTERÉS SUPERIOR DEL NIÑO” Y EL DERECHO A LA LIBERTAD PERSONAL</a:t>
            </a:r>
          </a:p>
        </p:txBody>
      </p:sp>
      <p:sp>
        <p:nvSpPr>
          <p:cNvPr id="144" name="Rectangle 14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452" name="Rectangle 4"/>
          <p:cNvSpPr>
            <a:spLocks noChangeArrowheads="1"/>
          </p:cNvSpPr>
          <p:nvPr/>
        </p:nvSpPr>
        <p:spPr bwMode="auto">
          <a:xfrm>
            <a:off x="5434149" y="932688"/>
            <a:ext cx="5916603" cy="4992624"/>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defRPr/>
            </a:pPr>
            <a:r>
              <a:rPr lang="en-US" sz="2000" b="1"/>
              <a:t>EL DERECHO A LA LIBERTAD PERSONAL IMPLICA QUE TODA RESTRICCIÓN A ELLA DEBE REALIZARSE COMO ÚLTIMO RECURSO Y TIENE QUE ESTAR </a:t>
            </a:r>
            <a:r>
              <a:rPr lang="en-US" sz="2000" b="1" i="1" u="sng"/>
              <a:t>FUNDADA SIEMPRE EN LA LEY APLICADA  POR ÓRGANO JURISDICCIONAL</a:t>
            </a:r>
            <a:r>
              <a:rPr lang="en-US" sz="2000" b="1" u="sng"/>
              <a:t> </a:t>
            </a:r>
            <a:r>
              <a:rPr lang="en-US" sz="2000" b="1"/>
              <a:t>COMPETENTE</a:t>
            </a:r>
          </a:p>
          <a:p>
            <a:pPr marL="342900" indent="-228600">
              <a:lnSpc>
                <a:spcPct val="90000"/>
              </a:lnSpc>
              <a:spcAft>
                <a:spcPts val="600"/>
              </a:spcAft>
              <a:buFont typeface="Arial" panose="020B0604020202020204" pitchFamily="34" charset="0"/>
              <a:buChar char="•"/>
              <a:defRPr/>
            </a:pPr>
            <a:endParaRPr lang="en-US" sz="2000" b="1"/>
          </a:p>
          <a:p>
            <a:pPr marL="342900" indent="-228600">
              <a:lnSpc>
                <a:spcPct val="90000"/>
              </a:lnSpc>
              <a:spcAft>
                <a:spcPts val="600"/>
              </a:spcAft>
              <a:buFont typeface="Arial" panose="020B0604020202020204" pitchFamily="34" charset="0"/>
              <a:buChar char="•"/>
              <a:defRPr/>
            </a:pPr>
            <a:r>
              <a:rPr lang="en-US" sz="2000" b="1"/>
              <a:t>EL ARTÍCULO 37 DE LA CONVENCIÓN SOBRE LOS DERECHOS DEL NIÑO RECONOCE EL DERECHO DEL NIÑO A SER PROTEGIDO CONTRA LA PRIVACIÓN ILEGAL O ARBITRARIA DE SU LIBERTAD, PUDIENDO IMPUGNAR LA LEGALIDAD DE TAL MEDIDA ANTE UN TRIBUNAL U OTRA AUTORIDAD COMPETENTE, INDEPENDIENTE E IMPARCIAL. </a:t>
            </a:r>
          </a:p>
          <a:p>
            <a:pPr marL="342900" indent="-228600">
              <a:lnSpc>
                <a:spcPct val="90000"/>
              </a:lnSpc>
              <a:spcAft>
                <a:spcPts val="600"/>
              </a:spcAft>
              <a:buFont typeface="Arial" panose="020B0604020202020204" pitchFamily="34" charset="0"/>
              <a:buChar char="•"/>
              <a:defRPr/>
            </a:pPr>
            <a:endParaRPr lang="en-US" sz="2000"/>
          </a:p>
        </p:txBody>
      </p:sp>
      <p:sp>
        <p:nvSpPr>
          <p:cNvPr id="2" name="Marcador de número de diapositiva 1"/>
          <p:cNvSpPr>
            <a:spLocks noGrp="1"/>
          </p:cNvSpPr>
          <p:nvPr>
            <p:ph type="sldNum" sz="quarter" idx="12"/>
          </p:nvPr>
        </p:nvSpPr>
        <p:spPr>
          <a:xfrm>
            <a:off x="10351362" y="6356350"/>
            <a:ext cx="1002437" cy="365125"/>
          </a:xfrm>
        </p:spPr>
        <p:txBody>
          <a:bodyPr vert="horz" lIns="91440" tIns="45720" rIns="91440" bIns="45720" rtlCol="0" anchor="ctr">
            <a:normAutofit/>
          </a:bodyPr>
          <a:lstStyle/>
          <a:p>
            <a:pPr>
              <a:spcAft>
                <a:spcPts val="600"/>
              </a:spcAft>
              <a:defRPr/>
            </a:pPr>
            <a:fld id="{87693B52-2500-4985-ACA3-68424119452F}" type="slidenum">
              <a:rPr lang="en-US">
                <a:solidFill>
                  <a:schemeClr val="tx1">
                    <a:lumMod val="50000"/>
                    <a:lumOff val="50000"/>
                  </a:schemeClr>
                </a:solidFill>
              </a:rPr>
              <a:pPr>
                <a:spcAft>
                  <a:spcPts val="600"/>
                </a:spcAft>
                <a:defRPr/>
              </a:pPr>
              <a:t>43</a:t>
            </a:fld>
            <a:endParaRPr lang="en-US">
              <a:solidFill>
                <a:schemeClr val="tx1">
                  <a:lumMod val="50000"/>
                  <a:lumOff val="50000"/>
                </a:schemeClr>
              </a:solidFill>
            </a:endParaRPr>
          </a:p>
        </p:txBody>
      </p:sp>
    </p:spTree>
    <p:extLst>
      <p:ext uri="{BB962C8B-B14F-4D97-AF65-F5344CB8AC3E}">
        <p14:creationId xmlns:p14="http://schemas.microsoft.com/office/powerpoint/2010/main" val="3949241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914" name="Rectangle 2" descr="Papel seda rosa"/>
          <p:cNvSpPr>
            <a:spLocks noGrp="1" noChangeArrowheads="1"/>
          </p:cNvSpPr>
          <p:nvPr>
            <p:ph type="ctrTitle"/>
          </p:nvPr>
        </p:nvSpPr>
        <p:spPr>
          <a:xfrm>
            <a:off x="838199" y="1093788"/>
            <a:ext cx="10506455" cy="2967208"/>
          </a:xfrm>
        </p:spPr>
        <p:txBody>
          <a:bodyPr>
            <a:normAutofit/>
          </a:bodyPr>
          <a:lstStyle/>
          <a:p>
            <a:pPr algn="l">
              <a:defRPr/>
            </a:pPr>
            <a:r>
              <a:rPr lang="es-PE" sz="6800" b="1">
                <a:effectLst>
                  <a:outerShdw blurRad="38100" dist="38100" dir="2700000" algn="tl">
                    <a:srgbClr val="FFFFFF"/>
                  </a:outerShdw>
                </a:effectLst>
                <a:latin typeface="+mn-lt"/>
              </a:rPr>
              <a:t> </a:t>
            </a:r>
            <a:r>
              <a:rPr lang="es-ES_tradnl" altLang="es-MX" sz="4400">
                <a:latin typeface="+mn-lt"/>
                <a:cs typeface="Arial" charset="0"/>
              </a:rPr>
              <a:t>DERECHO A LA VIDA, SUPERVIVENCIA Y DESARROLLO</a:t>
            </a:r>
            <a:endParaRPr lang="es-ES_tradnl" sz="4400">
              <a:effectLst>
                <a:outerShdw blurRad="38100" dist="38100" dir="2700000" algn="tl">
                  <a:srgbClr val="FFFFFF"/>
                </a:outerShdw>
              </a:effectLst>
              <a:latin typeface="+mn-lt"/>
            </a:endParaRPr>
          </a:p>
        </p:txBody>
      </p:sp>
      <p:sp>
        <p:nvSpPr>
          <p:cNvPr id="3" name="2 Subtítulo"/>
          <p:cNvSpPr>
            <a:spLocks noGrp="1"/>
          </p:cNvSpPr>
          <p:nvPr>
            <p:ph type="subTitle" idx="1"/>
          </p:nvPr>
        </p:nvSpPr>
        <p:spPr>
          <a:xfrm>
            <a:off x="7400924" y="4619624"/>
            <a:ext cx="3946779" cy="1038225"/>
          </a:xfrm>
        </p:spPr>
        <p:txBody>
          <a:bodyPr>
            <a:normAutofit/>
          </a:bodyPr>
          <a:lstStyle/>
          <a:p>
            <a:pPr algn="r"/>
            <a:r>
              <a:rPr lang="es-ES"/>
              <a:t>PRINCIPIO</a:t>
            </a:r>
            <a:endParaRPr lang="es-PE"/>
          </a:p>
        </p:txBody>
      </p:sp>
      <p:sp>
        <p:nvSpPr>
          <p:cNvPr id="137" name="Rectangle 13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 name="Rectangle 13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195"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9EBB8DAA-DB93-44D9-ADC0-894F5CEEE4A0}"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36196"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4B1A3803-D790-4AF0-8DC3-AE8CD8252AA4}"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44</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3887576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223" name="Rectangle 73">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224" name="Rectangle 7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1045029" y="1092857"/>
            <a:ext cx="3669704" cy="4389120"/>
          </a:xfrm>
        </p:spPr>
        <p:txBody>
          <a:bodyPr>
            <a:normAutofit/>
          </a:bodyPr>
          <a:lstStyle/>
          <a:p>
            <a:r>
              <a:rPr lang="es-MX" sz="4000"/>
              <a:t>COMIENZO DE LA VIDA HUMANA</a:t>
            </a:r>
          </a:p>
        </p:txBody>
      </p:sp>
      <p:sp>
        <p:nvSpPr>
          <p:cNvPr id="137225" name="Rectangle 7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7219" name="Rectangle 3" descr="Papel seda rosa"/>
          <p:cNvSpPr>
            <a:spLocks noGrp="1" noChangeArrowheads="1"/>
          </p:cNvSpPr>
          <p:nvPr>
            <p:ph idx="1"/>
          </p:nvPr>
        </p:nvSpPr>
        <p:spPr>
          <a:xfrm>
            <a:off x="5572679" y="1092857"/>
            <a:ext cx="5670087" cy="4389120"/>
          </a:xfrm>
        </p:spPr>
        <p:txBody>
          <a:bodyPr anchor="ctr">
            <a:normAutofit/>
          </a:bodyPr>
          <a:lstStyle/>
          <a:p>
            <a:pPr marL="0" indent="0">
              <a:buNone/>
            </a:pPr>
            <a:r>
              <a:rPr lang="es-ES_tradnl" altLang="es-MX" sz="2000" b="1"/>
              <a:t>Artículo 1.</a:t>
            </a:r>
          </a:p>
          <a:p>
            <a:pPr>
              <a:buFontTx/>
              <a:buNone/>
            </a:pPr>
            <a:r>
              <a:rPr lang="es-ES_tradnl" altLang="es-MX" sz="2000"/>
              <a:t>“ Para los efectos de la presente Convención, se entiende por niño todo </a:t>
            </a:r>
            <a:r>
              <a:rPr lang="es-ES_tradnl" altLang="es-MX" sz="2000" b="1"/>
              <a:t>ser humano</a:t>
            </a:r>
            <a:r>
              <a:rPr lang="es-ES_tradnl" altLang="es-MX" sz="2000"/>
              <a:t> menor de 18 años de edad, salvo que, en virtud de la ley que le sea aplicable, haya alcanzado antes la mayoría de edad”</a:t>
            </a:r>
          </a:p>
          <a:p>
            <a:pPr>
              <a:buFontTx/>
              <a:buNone/>
            </a:pPr>
            <a:endParaRPr lang="es-ES_tradnl" altLang="es-MX" sz="2000"/>
          </a:p>
          <a:p>
            <a:pPr>
              <a:buFont typeface="Wingdings" panose="05000000000000000000" pitchFamily="2" charset="2"/>
              <a:buChar char="Ø"/>
            </a:pPr>
            <a:r>
              <a:rPr lang="es-MX" altLang="es-MX" sz="2000" i="1"/>
              <a:t>Ni la Declaración de Ginebra sobre los Derechos del</a:t>
            </a:r>
          </a:p>
          <a:p>
            <a:pPr>
              <a:buFontTx/>
              <a:buNone/>
            </a:pPr>
            <a:r>
              <a:rPr lang="es-MX" altLang="es-MX" sz="2000" i="1"/>
              <a:t>Niño (1924) ni la Declaración de los Derechos del Niño </a:t>
            </a:r>
          </a:p>
          <a:p>
            <a:pPr>
              <a:buFontTx/>
              <a:buNone/>
            </a:pPr>
            <a:r>
              <a:rPr lang="es-MX" altLang="es-MX" sz="2000" i="1"/>
              <a:t>(1959) definen el comienzo o el fin de la infancia. </a:t>
            </a:r>
          </a:p>
          <a:p>
            <a:pPr>
              <a:buFontTx/>
              <a:buNone/>
            </a:pPr>
            <a:endParaRPr lang="es-ES_tradnl" altLang="es-MX" sz="2000"/>
          </a:p>
          <a:p>
            <a:pPr>
              <a:buFontTx/>
              <a:buNone/>
            </a:pPr>
            <a:endParaRPr lang="es-ES_tradnl" altLang="es-MX" sz="2000"/>
          </a:p>
        </p:txBody>
      </p:sp>
      <p:sp>
        <p:nvSpPr>
          <p:cNvPr id="137220"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spcAft>
                <a:spcPts val="600"/>
              </a:spcAft>
              <a:buFontTx/>
              <a:buNone/>
            </a:pPr>
            <a:fld id="{4879F265-62C4-404A-AFC8-16BF0B72A160}" type="datetime1">
              <a:rPr lang="es-PE" altLang="es-MX" sz="1800">
                <a:solidFill>
                  <a:schemeClr val="tx1">
                    <a:lumMod val="50000"/>
                    <a:lumOff val="50000"/>
                  </a:schemeClr>
                </a:solidFill>
                <a:latin typeface="Arial" charset="0"/>
              </a:rPr>
              <a:pPr>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37221"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spcAft>
                <a:spcPts val="600"/>
              </a:spcAft>
              <a:buFontTx/>
              <a:buNone/>
            </a:pPr>
            <a:fld id="{67873370-2206-4A67-ABF9-C354214AED44}" type="slidenum">
              <a:rPr lang="es-PE" altLang="es-MX" sz="1800">
                <a:solidFill>
                  <a:schemeClr val="tx1">
                    <a:lumMod val="50000"/>
                    <a:lumOff val="50000"/>
                  </a:schemeClr>
                </a:solidFill>
                <a:latin typeface="Arial" charset="0"/>
              </a:rPr>
              <a:pPr>
                <a:lnSpc>
                  <a:spcPct val="90000"/>
                </a:lnSpc>
                <a:spcBef>
                  <a:spcPct val="0"/>
                </a:spcBef>
                <a:spcAft>
                  <a:spcPts val="600"/>
                </a:spcAft>
                <a:buFontTx/>
                <a:buNone/>
              </a:pPr>
              <a:t>45</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1349508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054CE4D-4F04-46ED-8D7F-25696AA7EC20}"/>
              </a:ext>
            </a:extLst>
          </p:cNvPr>
          <p:cNvSpPr>
            <a:spLocks noGrp="1"/>
          </p:cNvSpPr>
          <p:nvPr>
            <p:ph type="title"/>
          </p:nvPr>
        </p:nvSpPr>
        <p:spPr>
          <a:xfrm>
            <a:off x="1045029" y="1092857"/>
            <a:ext cx="3669704" cy="4389120"/>
          </a:xfrm>
        </p:spPr>
        <p:txBody>
          <a:bodyPr>
            <a:normAutofit/>
          </a:bodyPr>
          <a:lstStyle/>
          <a:p>
            <a:r>
              <a:rPr lang="es-ES" sz="4000"/>
              <a:t>COMIENZO DE LA VIDA HUMANA</a:t>
            </a:r>
            <a:endParaRPr lang="es-PE" sz="4000"/>
          </a:p>
        </p:txBody>
      </p:sp>
      <p:sp>
        <p:nvSpPr>
          <p:cNvPr id="78" name="Rectangle 7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8243" name="Rectangle 3" descr="Papel seda rosa"/>
          <p:cNvSpPr>
            <a:spLocks noGrp="1" noChangeArrowheads="1"/>
          </p:cNvSpPr>
          <p:nvPr>
            <p:ph idx="1"/>
          </p:nvPr>
        </p:nvSpPr>
        <p:spPr>
          <a:xfrm>
            <a:off x="5572679" y="1092857"/>
            <a:ext cx="5670087" cy="4389120"/>
          </a:xfrm>
        </p:spPr>
        <p:txBody>
          <a:bodyPr anchor="ctr">
            <a:normAutofit/>
          </a:bodyPr>
          <a:lstStyle/>
          <a:p>
            <a:pPr marL="0" indent="0">
              <a:buNone/>
            </a:pPr>
            <a:r>
              <a:rPr lang="es-ES_tradnl" altLang="es-MX" sz="2000" b="1"/>
              <a:t>Artículo 6:</a:t>
            </a:r>
          </a:p>
          <a:p>
            <a:pPr marL="609600" indent="-609600">
              <a:buNone/>
            </a:pPr>
            <a:endParaRPr lang="es-ES_tradnl" altLang="es-MX" sz="2000"/>
          </a:p>
          <a:p>
            <a:pPr marL="609600" indent="-609600">
              <a:buFont typeface="Wingdings" pitchFamily="2" charset="2"/>
              <a:buAutoNum type="arabicPeriod"/>
            </a:pPr>
            <a:r>
              <a:rPr lang="es-ES_tradnl" altLang="es-MX" sz="2000"/>
              <a:t>“ Los estados partes reconocen que todo niño tiene el derecho intrínseco a la vida.</a:t>
            </a:r>
          </a:p>
          <a:p>
            <a:pPr marL="609600" indent="-609600">
              <a:buFont typeface="Wingdings" pitchFamily="2" charset="2"/>
              <a:buAutoNum type="arabicPeriod"/>
            </a:pPr>
            <a:r>
              <a:rPr lang="es-ES_tradnl" altLang="es-MX" sz="2000"/>
              <a:t>Los Estados Partes garantizarán en la máxima medida posible la supervivencia y el desarrollo del niño”</a:t>
            </a:r>
          </a:p>
          <a:p>
            <a:pPr marL="609600" indent="-609600">
              <a:buNone/>
            </a:pPr>
            <a:endParaRPr lang="es-ES_tradnl" altLang="es-MX" sz="2000"/>
          </a:p>
          <a:p>
            <a:pPr marL="609600" indent="-609600">
              <a:buNone/>
            </a:pPr>
            <a:endParaRPr lang="es-ES_tradnl" altLang="es-MX" sz="2000"/>
          </a:p>
        </p:txBody>
      </p:sp>
      <p:sp>
        <p:nvSpPr>
          <p:cNvPr id="138244"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F16517E9-338F-49FB-9AFA-5DFC60451139}"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38245"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92DEECF2-F97A-4B02-8443-797326CC5340}"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46</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3257449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ADB580A-0096-4592-BD9D-78C0FCB0C773}"/>
              </a:ext>
            </a:extLst>
          </p:cNvPr>
          <p:cNvSpPr>
            <a:spLocks noGrp="1"/>
          </p:cNvSpPr>
          <p:nvPr>
            <p:ph type="title"/>
          </p:nvPr>
        </p:nvSpPr>
        <p:spPr>
          <a:xfrm>
            <a:off x="1045029" y="1092857"/>
            <a:ext cx="3669704" cy="4389120"/>
          </a:xfrm>
        </p:spPr>
        <p:txBody>
          <a:bodyPr>
            <a:normAutofit/>
          </a:bodyPr>
          <a:lstStyle/>
          <a:p>
            <a:r>
              <a:rPr lang="es-ES" sz="4000"/>
              <a:t>COMIENZO DE LA VIDA HUMANA</a:t>
            </a:r>
            <a:endParaRPr lang="es-PE" sz="4000"/>
          </a:p>
        </p:txBody>
      </p:sp>
      <p:sp>
        <p:nvSpPr>
          <p:cNvPr id="78" name="Rectangle 7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267" name="Rectangle 3" descr="Papel seda rosa"/>
          <p:cNvSpPr>
            <a:spLocks noGrp="1" noChangeArrowheads="1"/>
          </p:cNvSpPr>
          <p:nvPr>
            <p:ph idx="1"/>
          </p:nvPr>
        </p:nvSpPr>
        <p:spPr>
          <a:xfrm>
            <a:off x="5572679" y="1092857"/>
            <a:ext cx="5670087" cy="4389120"/>
          </a:xfrm>
        </p:spPr>
        <p:txBody>
          <a:bodyPr anchor="ctr">
            <a:normAutofit/>
          </a:bodyPr>
          <a:lstStyle/>
          <a:p>
            <a:pPr marL="0" indent="0">
              <a:buNone/>
            </a:pPr>
            <a:r>
              <a:rPr lang="es-ES_tradnl" altLang="es-MX" sz="2000" b="1"/>
              <a:t>ARTÍCULO 24:</a:t>
            </a:r>
          </a:p>
          <a:p>
            <a:pPr marL="609600" indent="-609600">
              <a:buNone/>
            </a:pPr>
            <a:r>
              <a:rPr lang="es-ES_tradnl" altLang="es-MX" sz="2000" b="1"/>
              <a:t>Nº 2 (d)</a:t>
            </a:r>
            <a:r>
              <a:rPr lang="es-ES_tradnl" altLang="es-MX" sz="2000"/>
              <a:t>  “Asegurar atención sanitaria prenatal y postnatal apropiada a las madres; “</a:t>
            </a:r>
          </a:p>
          <a:p>
            <a:pPr marL="609600" indent="-609600">
              <a:buNone/>
            </a:pPr>
            <a:r>
              <a:rPr lang="es-ES_tradnl" altLang="es-MX" sz="2000"/>
              <a:t>....</a:t>
            </a:r>
          </a:p>
          <a:p>
            <a:pPr marL="609600" indent="-609600">
              <a:buNone/>
            </a:pPr>
            <a:endParaRPr lang="es-ES_tradnl" altLang="es-MX" sz="2000"/>
          </a:p>
        </p:txBody>
      </p:sp>
      <p:sp>
        <p:nvSpPr>
          <p:cNvPr id="139268"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D8E711BC-43AE-49C8-B551-9A63817AF8EC}"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39269"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F24E8148-8FAD-4964-9860-9FD2389778BE}"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47</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3533344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30" name="Rectangle 2" descr="Papel seda azul"/>
          <p:cNvSpPr>
            <a:spLocks noGrp="1" noChangeArrowheads="1"/>
          </p:cNvSpPr>
          <p:nvPr>
            <p:ph type="ctrTitle"/>
          </p:nvPr>
        </p:nvSpPr>
        <p:spPr>
          <a:xfrm>
            <a:off x="838199" y="1093788"/>
            <a:ext cx="10506455" cy="2967208"/>
          </a:xfrm>
        </p:spPr>
        <p:txBody>
          <a:bodyPr>
            <a:normAutofit/>
          </a:bodyPr>
          <a:lstStyle/>
          <a:p>
            <a:pPr algn="l">
              <a:defRPr/>
            </a:pPr>
            <a:r>
              <a:rPr lang="es-ES_tradnl" altLang="es-MX" sz="4400">
                <a:latin typeface="Times New Roman" pitchFamily="18" charset="0"/>
                <a:ea typeface="+mn-ea"/>
                <a:cs typeface="Arial" charset="0"/>
              </a:rPr>
              <a:t>IGUALDAD Y NO DISCRIMINACIÓN</a:t>
            </a:r>
            <a:br>
              <a:rPr lang="es-ES_tradnl" altLang="es-MX" sz="4400"/>
            </a:br>
            <a:endParaRPr lang="es-ES_tradnl" altLang="es-MX" sz="4400"/>
          </a:p>
        </p:txBody>
      </p:sp>
      <p:sp>
        <p:nvSpPr>
          <p:cNvPr id="570372" name="Rectangle 4"/>
          <p:cNvSpPr>
            <a:spLocks noGrp="1" noChangeArrowheads="1"/>
          </p:cNvSpPr>
          <p:nvPr>
            <p:ph type="subTitle" idx="1"/>
          </p:nvPr>
        </p:nvSpPr>
        <p:spPr>
          <a:xfrm>
            <a:off x="7400924" y="4619624"/>
            <a:ext cx="3946779" cy="1038225"/>
          </a:xfrm>
        </p:spPr>
        <p:txBody>
          <a:bodyPr>
            <a:normAutofit/>
          </a:bodyPr>
          <a:lstStyle/>
          <a:p>
            <a:pPr algn="r">
              <a:buFont typeface="Arial" panose="020B0604020202020204" pitchFamily="34" charset="0"/>
              <a:buNone/>
              <a:defRPr/>
            </a:pPr>
            <a:r>
              <a:rPr lang="es-ES_tradnl"/>
              <a:t>PRINCIPIO</a:t>
            </a:r>
          </a:p>
        </p:txBody>
      </p:sp>
      <p:sp>
        <p:nvSpPr>
          <p:cNvPr id="78" name="Rectangle 7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292"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BED9DED0-F527-492E-9CA0-F7EF495D3265}"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40293"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71838714-502F-479C-9FDF-844AF9F39CF9}"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48</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1401057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C349C88-84B0-4FCF-862D-AB4409124CC2}"/>
              </a:ext>
            </a:extLst>
          </p:cNvPr>
          <p:cNvSpPr>
            <a:spLocks noGrp="1"/>
          </p:cNvSpPr>
          <p:nvPr>
            <p:ph idx="1"/>
          </p:nvPr>
        </p:nvSpPr>
        <p:spPr>
          <a:xfrm>
            <a:off x="838200" y="2478024"/>
            <a:ext cx="10515600" cy="3694176"/>
          </a:xfrm>
        </p:spPr>
        <p:txBody>
          <a:bodyPr>
            <a:normAutofit/>
          </a:bodyPr>
          <a:lstStyle/>
          <a:p>
            <a:pPr>
              <a:defRPr/>
            </a:pPr>
            <a:endParaRPr lang="es-PE" sz="2200">
              <a:latin typeface="Arial" charset="0"/>
            </a:endParaRPr>
          </a:p>
          <a:p>
            <a:pPr>
              <a:defRPr/>
            </a:pPr>
            <a:r>
              <a:rPr lang="es-PE" sz="2200">
                <a:latin typeface="Arial" charset="0"/>
              </a:rPr>
              <a:t>Tras la noción de derechos humanos, </a:t>
            </a:r>
            <a:r>
              <a:rPr lang="es-PE" sz="2200" b="1" i="1">
                <a:latin typeface="Arial" charset="0"/>
              </a:rPr>
              <a:t>nace la idea de que todas las personas, incluidos los niños, gozan de los derechos consagrados para los seres humanos</a:t>
            </a:r>
            <a:r>
              <a:rPr lang="es-PE" sz="2200">
                <a:latin typeface="Arial" charset="0"/>
              </a:rPr>
              <a:t> y que es deber de los Estados promover y garantizar su efectiva protección igualitaria.</a:t>
            </a:r>
          </a:p>
          <a:p>
            <a:endParaRPr lang="es-PE" sz="2200"/>
          </a:p>
        </p:txBody>
      </p:sp>
    </p:spTree>
    <p:extLst>
      <p:ext uri="{BB962C8B-B14F-4D97-AF65-F5344CB8AC3E}">
        <p14:creationId xmlns:p14="http://schemas.microsoft.com/office/powerpoint/2010/main" val="365435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p:cNvSpPr>
            <a:spLocks noGrp="1" noChangeArrowheads="1"/>
          </p:cNvSpPr>
          <p:nvPr>
            <p:ph type="title"/>
          </p:nvPr>
        </p:nvSpPr>
        <p:spPr>
          <a:xfrm>
            <a:off x="1045028" y="1372905"/>
            <a:ext cx="3892732" cy="4305519"/>
          </a:xfrm>
        </p:spPr>
        <p:txBody>
          <a:bodyPr anchor="ctr">
            <a:normAutofit/>
          </a:bodyPr>
          <a:lstStyle/>
          <a:p>
            <a:pPr marL="342900" indent="-342900">
              <a:spcBef>
                <a:spcPct val="20000"/>
              </a:spcBef>
            </a:pPr>
            <a:r>
              <a:rPr lang="es-ES" sz="3800" b="1"/>
              <a:t>Reglas de Beijing</a:t>
            </a:r>
            <a:br>
              <a:rPr lang="es-ES" sz="3800" b="1"/>
            </a:br>
            <a:r>
              <a:rPr lang="es-ES" altLang="es-MX" sz="3800">
                <a:ea typeface="+mn-ea"/>
                <a:cs typeface="+mn-cs"/>
              </a:rPr>
              <a:t>Reglas mínimas de las Naciones Unidas para la administración</a:t>
            </a:r>
            <a:br>
              <a:rPr lang="es-ES" altLang="es-MX" sz="3800">
                <a:ea typeface="+mn-ea"/>
                <a:cs typeface="+mn-cs"/>
              </a:rPr>
            </a:br>
            <a:r>
              <a:rPr lang="es-ES" altLang="es-MX" sz="3800">
                <a:ea typeface="+mn-ea"/>
                <a:cs typeface="+mn-cs"/>
              </a:rPr>
              <a:t>de la justicia de menores</a:t>
            </a:r>
            <a:br>
              <a:rPr lang="es-ES" altLang="es-MX" sz="3800">
                <a:ea typeface="+mn-ea"/>
                <a:cs typeface="+mn-cs"/>
              </a:rPr>
            </a:br>
            <a:r>
              <a:rPr lang="es-ES" altLang="es-MX" sz="3800" b="1">
                <a:ea typeface="+mn-ea"/>
                <a:cs typeface="+mn-cs"/>
              </a:rPr>
              <a:t>1985</a:t>
            </a:r>
            <a:endParaRPr lang="es-ES" sz="3800" b="1"/>
          </a:p>
        </p:txBody>
      </p:sp>
      <p:grpSp>
        <p:nvGrpSpPr>
          <p:cNvPr id="202" name="Group 20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3" name="Rectangle 20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20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3" name="Rectangle 3"/>
          <p:cNvSpPr>
            <a:spLocks noGrp="1" noChangeArrowheads="1"/>
          </p:cNvSpPr>
          <p:nvPr>
            <p:ph idx="1"/>
          </p:nvPr>
        </p:nvSpPr>
        <p:spPr>
          <a:xfrm>
            <a:off x="6096000" y="1372905"/>
            <a:ext cx="5224272" cy="4305519"/>
          </a:xfrm>
        </p:spPr>
        <p:txBody>
          <a:bodyPr anchor="ctr">
            <a:normAutofit/>
          </a:bodyPr>
          <a:lstStyle/>
          <a:p>
            <a:pPr eaLnBrk="1" hangingPunct="1">
              <a:buFont typeface="Wingdings" panose="05000000000000000000" pitchFamily="2" charset="2"/>
              <a:buChar char="Ø"/>
            </a:pPr>
            <a:r>
              <a:rPr lang="es-ES" altLang="es-MX" sz="2000" b="1"/>
              <a:t>Adoptadas por la Asamblea General en su resolución 40/33, de 28 de noviembre de 1985 </a:t>
            </a:r>
          </a:p>
          <a:p>
            <a:pPr>
              <a:buFont typeface="Wingdings" panose="05000000000000000000" pitchFamily="2" charset="2"/>
              <a:buChar char="Ø"/>
            </a:pPr>
            <a:r>
              <a:rPr lang="es-PE" sz="2000"/>
              <a:t>Las Reglas Mínimas de las Naciones Unidas para la Administración de la Justicia de Menores explican en detalle los principios de un sistema de justicia que propicie el interés superior del niño, incluyendo educación, servicios sociales y un tratamiento proporcional</a:t>
            </a:r>
            <a:r>
              <a:rPr lang="es-ES" sz="2000">
                <a:latin typeface="arial" panose="020B0604020202020204" pitchFamily="34" charset="0"/>
              </a:rPr>
              <a:t> tanto a las circunstancias del menor detenido como del delito</a:t>
            </a:r>
            <a:endParaRPr lang="es-ES" altLang="es-MX" sz="2000" b="1"/>
          </a:p>
        </p:txBody>
      </p:sp>
      <p:sp>
        <p:nvSpPr>
          <p:cNvPr id="209" name="Rectangle 2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140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EAD815F-B5E4-4C8D-82DA-2DDDD9FB62C0}"/>
              </a:ext>
            </a:extLst>
          </p:cNvPr>
          <p:cNvSpPr>
            <a:spLocks noGrp="1"/>
          </p:cNvSpPr>
          <p:nvPr>
            <p:ph type="title"/>
          </p:nvPr>
        </p:nvSpPr>
        <p:spPr>
          <a:xfrm>
            <a:off x="1045029" y="1092857"/>
            <a:ext cx="3669704" cy="4389120"/>
          </a:xfrm>
        </p:spPr>
        <p:txBody>
          <a:bodyPr>
            <a:normAutofit/>
          </a:bodyPr>
          <a:lstStyle/>
          <a:p>
            <a:r>
              <a:rPr lang="es-ES" sz="3700"/>
              <a:t>IGUALDAD Y NO DISCRIMINACION</a:t>
            </a:r>
            <a:endParaRPr lang="es-PE" sz="3700"/>
          </a:p>
        </p:txBody>
      </p:sp>
      <p:sp>
        <p:nvSpPr>
          <p:cNvPr id="77" name="Rectangle 76">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314" name="Rectangle 2"/>
          <p:cNvSpPr>
            <a:spLocks noGrp="1"/>
          </p:cNvSpPr>
          <p:nvPr>
            <p:ph idx="1"/>
          </p:nvPr>
        </p:nvSpPr>
        <p:spPr>
          <a:xfrm>
            <a:off x="5572679" y="1092857"/>
            <a:ext cx="5670087" cy="4389120"/>
          </a:xfrm>
        </p:spPr>
        <p:txBody>
          <a:bodyPr anchor="ctr">
            <a:normAutofit/>
          </a:bodyPr>
          <a:lstStyle/>
          <a:p>
            <a:pPr marL="0" indent="0">
              <a:buNone/>
            </a:pPr>
            <a:r>
              <a:rPr lang="es-ES" altLang="es-MX" sz="1600" b="1"/>
              <a:t>Articulo 2</a:t>
            </a:r>
          </a:p>
          <a:p>
            <a:pPr marL="0" indent="0">
              <a:buNone/>
            </a:pPr>
            <a:r>
              <a:rPr lang="es-ES" altLang="es-MX" sz="1600" b="1"/>
              <a:t>Párrafo 1</a:t>
            </a:r>
          </a:p>
          <a:p>
            <a:pPr eaLnBrk="1" hangingPunct="1"/>
            <a:endParaRPr lang="es-ES" altLang="es-MX" sz="1600"/>
          </a:p>
          <a:p>
            <a:pPr eaLnBrk="1" hangingPunct="1"/>
            <a:r>
              <a:rPr lang="es-ES" altLang="es-MX" sz="1600"/>
              <a:t>El </a:t>
            </a:r>
            <a:r>
              <a:rPr lang="es-ES" altLang="es-MX" sz="1600" b="1"/>
              <a:t>artículo 2</a:t>
            </a:r>
            <a:r>
              <a:rPr lang="es-ES" altLang="es-MX" sz="1600"/>
              <a:t> subraya claramente que todos los derechos de la Convención de los Derechos del Niño deben aplicarse a todos los niños del Estado, incluidos los visitantes, los refugiados y aquéllos que se encuentran ilegalmente en el Estado.</a:t>
            </a:r>
          </a:p>
          <a:p>
            <a:pPr eaLnBrk="1" hangingPunct="1"/>
            <a:endParaRPr lang="es-ES" altLang="es-MX" sz="1600"/>
          </a:p>
          <a:p>
            <a:pPr eaLnBrk="1" hangingPunct="1"/>
            <a:r>
              <a:rPr lang="es-ES" altLang="es-MX" sz="1600"/>
              <a:t>El </a:t>
            </a:r>
            <a:r>
              <a:rPr lang="es-ES" altLang="es-MX" sz="1600" b="1"/>
              <a:t>párrafo 1 del artículo 2</a:t>
            </a:r>
            <a:r>
              <a:rPr lang="es-ES" altLang="es-MX" sz="1600"/>
              <a:t> enumera como motivos de discriminación “la raza, el color, el sexo... del niño, de sus padres o de sus representantes legales”; mientras que, el párrafo 2 añade la protección contra “toda forma de discriminación o castigo por causa de la condición, las actividades, las opiniones expresadas o las creencias de sus padres, o sus tutores o de sus familiares”. </a:t>
            </a:r>
            <a:endParaRPr lang="es-MX" altLang="es-MX" sz="1600"/>
          </a:p>
        </p:txBody>
      </p:sp>
      <p:sp>
        <p:nvSpPr>
          <p:cNvPr id="141315"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B6738D66-493F-42ED-B48D-7062E7673A4C}"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41316"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84928A73-1C3E-49B3-B7C9-C677E14E02A9}"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50</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234083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3886340-DF93-4799-9EDD-76E2A21E8482}"/>
              </a:ext>
            </a:extLst>
          </p:cNvPr>
          <p:cNvSpPr>
            <a:spLocks noGrp="1"/>
          </p:cNvSpPr>
          <p:nvPr>
            <p:ph type="title"/>
          </p:nvPr>
        </p:nvSpPr>
        <p:spPr>
          <a:xfrm>
            <a:off x="1045029" y="1092857"/>
            <a:ext cx="3669704" cy="4389120"/>
          </a:xfrm>
        </p:spPr>
        <p:txBody>
          <a:bodyPr>
            <a:normAutofit/>
          </a:bodyPr>
          <a:lstStyle/>
          <a:p>
            <a:r>
              <a:rPr lang="es-ES" sz="3700"/>
              <a:t>IGUALDAD Y NO DISCRIMINACION</a:t>
            </a:r>
            <a:endParaRPr lang="es-PE" sz="3700"/>
          </a:p>
        </p:txBody>
      </p:sp>
      <p:sp>
        <p:nvSpPr>
          <p:cNvPr id="78" name="Rectangle 7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363" name="Rectangle 3" descr="Papel bouquet"/>
          <p:cNvSpPr>
            <a:spLocks noGrp="1" noChangeArrowheads="1"/>
          </p:cNvSpPr>
          <p:nvPr>
            <p:ph idx="1"/>
          </p:nvPr>
        </p:nvSpPr>
        <p:spPr>
          <a:xfrm>
            <a:off x="5572679" y="1092857"/>
            <a:ext cx="5670087" cy="4389120"/>
          </a:xfrm>
        </p:spPr>
        <p:txBody>
          <a:bodyPr anchor="ctr">
            <a:normAutofit/>
          </a:bodyPr>
          <a:lstStyle/>
          <a:p>
            <a:pPr marL="0" indent="0">
              <a:buNone/>
            </a:pPr>
            <a:r>
              <a:rPr lang="es-PE" altLang="es-MX" sz="2000" b="1">
                <a:cs typeface="Times New Roman" pitchFamily="18" charset="0"/>
              </a:rPr>
              <a:t>Artículo  4 </a:t>
            </a:r>
          </a:p>
          <a:p>
            <a:pPr marL="0" indent="0">
              <a:buNone/>
            </a:pPr>
            <a:endParaRPr lang="es-PE" altLang="es-MX" sz="2000" b="1">
              <a:cs typeface="Times New Roman" pitchFamily="18" charset="0"/>
            </a:endParaRPr>
          </a:p>
          <a:p>
            <a:pPr marL="0" indent="0">
              <a:buNone/>
            </a:pPr>
            <a:r>
              <a:rPr lang="es-PE" altLang="es-MX" sz="2000">
                <a:cs typeface="Times New Roman" pitchFamily="18" charset="0"/>
              </a:rPr>
              <a:t>“Los estados partes adoptaran todas las medidas administrativas, legislativas y de otra índole para dar </a:t>
            </a:r>
            <a:r>
              <a:rPr lang="es-PE" altLang="es-MX" sz="2000" b="1" u="sng">
                <a:cs typeface="Times New Roman" pitchFamily="18" charset="0"/>
              </a:rPr>
              <a:t>efectividad</a:t>
            </a:r>
            <a:r>
              <a:rPr lang="es-PE" altLang="es-MX" sz="2000">
                <a:cs typeface="Times New Roman" pitchFamily="18" charset="0"/>
              </a:rPr>
              <a:t> a los derechos reconocidos en la  presente Convención.  </a:t>
            </a:r>
            <a:r>
              <a:rPr lang="es-PE" altLang="es-MX" sz="2000" b="1">
                <a:cs typeface="Times New Roman" pitchFamily="18" charset="0"/>
              </a:rPr>
              <a:t>En lo que respecta a los derechos económicos, sociales y culturales los Estados partes adoptaran esas medidas hasta el máximo</a:t>
            </a:r>
            <a:r>
              <a:rPr lang="es-PE" altLang="es-MX" sz="2000">
                <a:cs typeface="Times New Roman" pitchFamily="18" charset="0"/>
              </a:rPr>
              <a:t> de los recursos de que dispongan y ; cuando sea necesario, dentro del marco de la cooperación internacional”</a:t>
            </a:r>
            <a:endParaRPr lang="es-ES_tradnl" altLang="es-MX" sz="2000">
              <a:cs typeface="Times New Roman" pitchFamily="18" charset="0"/>
            </a:endParaRPr>
          </a:p>
        </p:txBody>
      </p:sp>
      <p:sp>
        <p:nvSpPr>
          <p:cNvPr id="143364"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EC8B9C3E-DB11-44E1-8C5A-A4520631397D}"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43365"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BF6C64E1-8CFC-4E62-90BC-7FDCBC6B66AF}"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51</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84247291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ctrTitle"/>
          </p:nvPr>
        </p:nvSpPr>
        <p:spPr>
          <a:xfrm>
            <a:off x="838199" y="1093788"/>
            <a:ext cx="10506455" cy="2967208"/>
          </a:xfrm>
        </p:spPr>
        <p:txBody>
          <a:bodyPr>
            <a:normAutofit/>
          </a:bodyPr>
          <a:lstStyle/>
          <a:p>
            <a:pPr algn="l"/>
            <a:r>
              <a:rPr lang="es-PE" sz="4400" b="1"/>
              <a:t>EFECTIVIDAD</a:t>
            </a:r>
          </a:p>
        </p:txBody>
      </p:sp>
      <p:sp>
        <p:nvSpPr>
          <p:cNvPr id="5" name="Subtítulo 4"/>
          <p:cNvSpPr>
            <a:spLocks noGrp="1"/>
          </p:cNvSpPr>
          <p:nvPr>
            <p:ph type="subTitle" idx="1"/>
          </p:nvPr>
        </p:nvSpPr>
        <p:spPr>
          <a:xfrm>
            <a:off x="7400924" y="4619624"/>
            <a:ext cx="3946779" cy="1038225"/>
          </a:xfrm>
        </p:spPr>
        <p:txBody>
          <a:bodyPr>
            <a:normAutofit/>
          </a:bodyPr>
          <a:lstStyle/>
          <a:p>
            <a:pPr algn="r"/>
            <a:r>
              <a:rPr lang="es-ES"/>
              <a:t>PRINCIPIO</a:t>
            </a:r>
            <a:endParaRPr lang="es-PE"/>
          </a:p>
        </p:txBody>
      </p:sp>
      <p:sp>
        <p:nvSpPr>
          <p:cNvPr id="12" name="Rectangle 1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775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pPr marL="0" indent="0">
              <a:buNone/>
            </a:pPr>
            <a:r>
              <a:rPr lang="es-PE"/>
              <a:t>Artículo 4 </a:t>
            </a:r>
          </a:p>
          <a:p>
            <a:pPr marL="0" indent="0">
              <a:buNone/>
            </a:pPr>
            <a:r>
              <a:rPr lang="es-PE"/>
              <a:t>“Los Estados Partes adoptarán todas las medidas administrativas, legislativas y de otra índole para dar efectividad a los derechos reconocidos en la presente Convención. En lo que respecta a los derechos económicos, sociales y culturales, los Estados Partes adoptarán esas medidas hasta el máximo de los recursos de que dispongan y, cuando sea necesario, dentro del marco de la cooperación internacional”.</a:t>
            </a:r>
          </a:p>
        </p:txBody>
      </p:sp>
    </p:spTree>
    <p:extLst>
      <p:ext uri="{BB962C8B-B14F-4D97-AF65-F5344CB8AC3E}">
        <p14:creationId xmlns:p14="http://schemas.microsoft.com/office/powerpoint/2010/main" val="343667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490" name="Rectangle 2" descr="Papel bouquet"/>
          <p:cNvSpPr>
            <a:spLocks noGrp="1" noChangeArrowheads="1"/>
          </p:cNvSpPr>
          <p:nvPr>
            <p:ph type="ctrTitle"/>
          </p:nvPr>
        </p:nvSpPr>
        <p:spPr>
          <a:xfrm>
            <a:off x="838199" y="1093788"/>
            <a:ext cx="10506455" cy="2967208"/>
          </a:xfrm>
        </p:spPr>
        <p:txBody>
          <a:bodyPr>
            <a:normAutofit/>
          </a:bodyPr>
          <a:lstStyle/>
          <a:p>
            <a:pPr algn="l">
              <a:defRPr/>
            </a:pPr>
            <a:r>
              <a:rPr lang="es-ES_tradnl" sz="4400" b="1"/>
              <a:t>PARTICIPACIÓN</a:t>
            </a:r>
            <a:br>
              <a:rPr lang="es-ES_tradnl" sz="4400" b="1"/>
            </a:br>
            <a:br>
              <a:rPr lang="es-PE" sz="4400" b="1">
                <a:effectLst>
                  <a:outerShdw blurRad="38100" dist="38100" dir="2700000" algn="tl">
                    <a:srgbClr val="FFFFFF"/>
                  </a:outerShdw>
                </a:effectLst>
              </a:rPr>
            </a:br>
            <a:endParaRPr lang="es-ES_tradnl" sz="4400" b="1">
              <a:effectLst>
                <a:outerShdw blurRad="38100" dist="38100" dir="2700000" algn="tl">
                  <a:srgbClr val="FFFFFF"/>
                </a:outerShdw>
              </a:effectLst>
            </a:endParaRPr>
          </a:p>
        </p:txBody>
      </p:sp>
      <p:sp>
        <p:nvSpPr>
          <p:cNvPr id="2" name="1 Subtítulo"/>
          <p:cNvSpPr>
            <a:spLocks noGrp="1"/>
          </p:cNvSpPr>
          <p:nvPr>
            <p:ph type="subTitle" idx="1"/>
          </p:nvPr>
        </p:nvSpPr>
        <p:spPr>
          <a:xfrm>
            <a:off x="7400924" y="4619624"/>
            <a:ext cx="3946779" cy="1038225"/>
          </a:xfrm>
        </p:spPr>
        <p:txBody>
          <a:bodyPr>
            <a:normAutofit/>
          </a:bodyPr>
          <a:lstStyle/>
          <a:p>
            <a:pPr algn="r"/>
            <a:r>
              <a:rPr lang="es-ES"/>
              <a:t>PRINCIPIO</a:t>
            </a:r>
            <a:endParaRPr lang="es-PE"/>
          </a:p>
        </p:txBody>
      </p:sp>
      <p:sp>
        <p:nvSpPr>
          <p:cNvPr id="137" name="Rectangle 13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9" name="Rectangle 13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388" name="1 Marcador de fecha"/>
          <p:cNvSpPr>
            <a:spLocks noGrp="1"/>
          </p:cNvSpPr>
          <p:nvPr>
            <p:ph type="dt" sz="half" idx="10"/>
          </p:nvPr>
        </p:nvSpPr>
        <p:spPr bwMode="auto">
          <a:xfrm>
            <a:off x="8382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88A0E5D3-60ED-4BE8-9382-6E379324B7A1}" type="datetime1">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20/11/2021</a:t>
            </a:fld>
            <a:endParaRPr lang="es-PE" altLang="es-MX" sz="1800">
              <a:solidFill>
                <a:schemeClr val="tx1">
                  <a:lumMod val="50000"/>
                  <a:lumOff val="50000"/>
                </a:schemeClr>
              </a:solidFill>
              <a:latin typeface="Arial" charset="0"/>
            </a:endParaRPr>
          </a:p>
        </p:txBody>
      </p:sp>
      <p:sp>
        <p:nvSpPr>
          <p:cNvPr id="144389" name="2 Marcador de número de diapositiva"/>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90000"/>
              </a:lnSpc>
              <a:spcBef>
                <a:spcPct val="0"/>
              </a:spcBef>
              <a:spcAft>
                <a:spcPts val="600"/>
              </a:spcAft>
              <a:buFontTx/>
              <a:buNone/>
            </a:pPr>
            <a:fld id="{195B1AD3-F452-4251-B72B-AE209124612A}" type="slidenum">
              <a:rPr lang="es-PE" altLang="es-MX" sz="1800">
                <a:solidFill>
                  <a:schemeClr val="tx1">
                    <a:lumMod val="50000"/>
                    <a:lumOff val="50000"/>
                  </a:schemeClr>
                </a:solidFill>
                <a:latin typeface="Arial" charset="0"/>
              </a:rPr>
              <a:pPr eaLnBrk="1" hangingPunct="1">
                <a:lnSpc>
                  <a:spcPct val="90000"/>
                </a:lnSpc>
                <a:spcBef>
                  <a:spcPct val="0"/>
                </a:spcBef>
                <a:spcAft>
                  <a:spcPts val="600"/>
                </a:spcAft>
                <a:buFontTx/>
                <a:buNone/>
              </a:pPr>
              <a:t>54</a:t>
            </a:fld>
            <a:endParaRPr lang="es-PE" altLang="es-MX" sz="1800">
              <a:solidFill>
                <a:schemeClr val="tx1">
                  <a:lumMod val="50000"/>
                  <a:lumOff val="50000"/>
                </a:schemeClr>
              </a:solidFill>
              <a:latin typeface="Arial" charset="0"/>
            </a:endParaRPr>
          </a:p>
        </p:txBody>
      </p:sp>
    </p:spTree>
    <p:extLst>
      <p:ext uri="{BB962C8B-B14F-4D97-AF65-F5344CB8AC3E}">
        <p14:creationId xmlns:p14="http://schemas.microsoft.com/office/powerpoint/2010/main" val="379371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1981201" y="1125538"/>
            <a:ext cx="1774845" cy="757130"/>
          </a:xfrm>
          <a:prstGeom prst="rect">
            <a:avLst/>
          </a:prstGeom>
          <a:noFill/>
          <a:ln w="57150" cap="rnd">
            <a:noFill/>
            <a:prstDash val="sysDot"/>
            <a:miter lim="800000"/>
            <a:headEnd/>
            <a:tailEnd/>
          </a:ln>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base">
              <a:lnSpc>
                <a:spcPct val="80000"/>
              </a:lnSpc>
              <a:spcAft>
                <a:spcPct val="0"/>
              </a:spcAft>
              <a:buFont typeface="Arial" charset="0"/>
              <a:buNone/>
            </a:pPr>
            <a:r>
              <a:rPr lang="es-ES_tradnl" altLang="es-MX" sz="2400" b="1">
                <a:solidFill>
                  <a:srgbClr val="000000"/>
                </a:solidFill>
                <a:latin typeface="Arial" charset="0"/>
                <a:cs typeface="Arial" charset="0"/>
              </a:rPr>
              <a:t>Artículo 5</a:t>
            </a:r>
          </a:p>
          <a:p>
            <a:pPr fontAlgn="base">
              <a:lnSpc>
                <a:spcPct val="80000"/>
              </a:lnSpc>
              <a:spcAft>
                <a:spcPct val="0"/>
              </a:spcAft>
              <a:buFont typeface="Arial" charset="0"/>
              <a:buNone/>
            </a:pPr>
            <a:r>
              <a:rPr lang="es-ES_tradnl" altLang="es-MX" sz="2400" b="1">
                <a:solidFill>
                  <a:srgbClr val="000000"/>
                </a:solidFill>
                <a:latin typeface="Arial" charset="0"/>
                <a:cs typeface="Arial" charset="0"/>
              </a:rPr>
              <a:t>Articulo 18</a:t>
            </a:r>
          </a:p>
        </p:txBody>
      </p:sp>
      <p:sp>
        <p:nvSpPr>
          <p:cNvPr id="145411" name="Text Box 4"/>
          <p:cNvSpPr txBox="1">
            <a:spLocks noChangeArrowheads="1"/>
          </p:cNvSpPr>
          <p:nvPr/>
        </p:nvSpPr>
        <p:spPr bwMode="auto">
          <a:xfrm>
            <a:off x="1981201" y="2708921"/>
            <a:ext cx="8075613"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fontAlgn="base">
              <a:lnSpc>
                <a:spcPct val="80000"/>
              </a:lnSpc>
              <a:spcAft>
                <a:spcPct val="0"/>
              </a:spcAft>
              <a:buFont typeface="Arial" charset="0"/>
              <a:buNone/>
            </a:pPr>
            <a:r>
              <a:rPr lang="es-PE" altLang="es-MX" sz="2400">
                <a:solidFill>
                  <a:srgbClr val="000000"/>
                </a:solidFill>
                <a:latin typeface="Arial" charset="0"/>
                <a:cs typeface="Arial" charset="0"/>
              </a:rPr>
              <a:t>Junto con el artículo 18, proporcionan una marco para las relaciones entre el niño, sus padres y su familia, y el Estado. El artículo confiere a la Convención sobre los Derechos del Niño una definición flexible de la “familia”, pues reconoce la extensión de la familia al incluir no solamente a los padres sino también a la familia ampliada y a la comunidad, allí donde sea costumbre; e introduce dos conceptos claves: las “responsabilidades” familiares y la “evolución de facultades” del niño</a:t>
            </a:r>
            <a:r>
              <a:rPr lang="es-PE" altLang="es-MX" sz="2000">
                <a:solidFill>
                  <a:srgbClr val="000000"/>
                </a:solidFill>
                <a:latin typeface="Arial" charset="0"/>
                <a:cs typeface="Arial" charset="0"/>
              </a:rPr>
              <a:t>. </a:t>
            </a:r>
          </a:p>
          <a:p>
            <a:pPr fontAlgn="base">
              <a:spcBef>
                <a:spcPct val="50000"/>
              </a:spcBef>
              <a:spcAft>
                <a:spcPct val="0"/>
              </a:spcAft>
              <a:buFontTx/>
              <a:buNone/>
            </a:pPr>
            <a:endParaRPr lang="es-ES" altLang="es-MX" sz="2000">
              <a:solidFill>
                <a:srgbClr val="000000"/>
              </a:solidFill>
              <a:latin typeface="Arial" charset="0"/>
              <a:cs typeface="Arial" charset="0"/>
            </a:endParaRPr>
          </a:p>
        </p:txBody>
      </p:sp>
      <p:sp>
        <p:nvSpPr>
          <p:cNvPr id="145413" name="1 Marcador de fecha"/>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6A73B17-D39C-4565-9B61-5F9FF8E5665F}" type="datetime1">
              <a:rPr lang="es-PE" altLang="es-MX" sz="1200">
                <a:solidFill>
                  <a:srgbClr val="B5A788"/>
                </a:solidFill>
                <a:latin typeface="Arial" charset="0"/>
              </a:rPr>
              <a:pPr eaLnBrk="1" hangingPunct="1">
                <a:spcBef>
                  <a:spcPct val="0"/>
                </a:spcBef>
                <a:buFontTx/>
                <a:buNone/>
              </a:pPr>
              <a:t>20/11/2021</a:t>
            </a:fld>
            <a:endParaRPr lang="es-PE" altLang="es-MX" sz="1200">
              <a:solidFill>
                <a:srgbClr val="B5A788"/>
              </a:solidFill>
              <a:latin typeface="Arial" charset="0"/>
            </a:endParaRPr>
          </a:p>
        </p:txBody>
      </p:sp>
      <p:sp>
        <p:nvSpPr>
          <p:cNvPr id="145414" name="2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82A69A7-E46B-4B6F-B347-7B6796F7AE32}" type="slidenum">
              <a:rPr lang="es-PE" altLang="es-MX" sz="1200">
                <a:solidFill>
                  <a:srgbClr val="B5A788"/>
                </a:solidFill>
                <a:latin typeface="Arial" charset="0"/>
              </a:rPr>
              <a:pPr eaLnBrk="1" hangingPunct="1">
                <a:spcBef>
                  <a:spcPct val="0"/>
                </a:spcBef>
                <a:buFontTx/>
                <a:buNone/>
              </a:pPr>
              <a:t>55</a:t>
            </a:fld>
            <a:endParaRPr lang="es-PE" altLang="es-MX" sz="1200">
              <a:solidFill>
                <a:srgbClr val="B5A788"/>
              </a:solidFill>
              <a:latin typeface="Arial" charset="0"/>
            </a:endParaRPr>
          </a:p>
        </p:txBody>
      </p:sp>
    </p:spTree>
    <p:extLst>
      <p:ext uri="{BB962C8B-B14F-4D97-AF65-F5344CB8AC3E}">
        <p14:creationId xmlns:p14="http://schemas.microsoft.com/office/powerpoint/2010/main" val="3954314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754" name="Rectangle 2"/>
          <p:cNvSpPr>
            <a:spLocks noGrp="1" noChangeArrowheads="1"/>
          </p:cNvSpPr>
          <p:nvPr>
            <p:ph type="title"/>
          </p:nvPr>
        </p:nvSpPr>
        <p:spPr>
          <a:xfrm>
            <a:off x="1045029" y="1092857"/>
            <a:ext cx="3669704" cy="4389120"/>
          </a:xfrm>
        </p:spPr>
        <p:txBody>
          <a:bodyPr>
            <a:normAutofit/>
          </a:bodyPr>
          <a:lstStyle/>
          <a:p>
            <a:r>
              <a:rPr lang="es-ES" altLang="es-PE" sz="4000" b="1" u="sng"/>
              <a:t>DERECHOS</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755" name="Rectangle 3"/>
          <p:cNvSpPr>
            <a:spLocks noGrp="1" noChangeArrowheads="1"/>
          </p:cNvSpPr>
          <p:nvPr>
            <p:ph idx="1"/>
          </p:nvPr>
        </p:nvSpPr>
        <p:spPr>
          <a:xfrm>
            <a:off x="5572679" y="1092857"/>
            <a:ext cx="5670087" cy="4389120"/>
          </a:xfrm>
        </p:spPr>
        <p:txBody>
          <a:bodyPr anchor="ctr">
            <a:normAutofit/>
          </a:bodyPr>
          <a:lstStyle/>
          <a:p>
            <a:endParaRPr lang="es-MX" altLang="es-PE" sz="1700"/>
          </a:p>
          <a:p>
            <a:pPr>
              <a:buFont typeface="Wingdings" pitchFamily="2" charset="2"/>
              <a:buNone/>
            </a:pPr>
            <a:r>
              <a:rPr lang="es-MX" altLang="es-PE" sz="1700" b="1"/>
              <a:t>1-.-- El derecho a preservar la identidad.-</a:t>
            </a:r>
            <a:r>
              <a:rPr lang="es-MX" altLang="es-PE" sz="1700"/>
              <a:t> inscripción de nacimiento.</a:t>
            </a:r>
            <a:r>
              <a:rPr lang="es-PE" altLang="es-PE" sz="1700"/>
              <a:t> Art.. 7  CDN Art. 8 CDN</a:t>
            </a:r>
            <a:endParaRPr lang="es-MX" altLang="es-PE" sz="1700"/>
          </a:p>
          <a:p>
            <a:pPr>
              <a:spcBef>
                <a:spcPct val="50000"/>
              </a:spcBef>
              <a:buFont typeface="Wingdings" panose="05000000000000000000" pitchFamily="2" charset="2"/>
              <a:buChar char="Ø"/>
            </a:pPr>
            <a:r>
              <a:rPr lang="es-PE" altLang="es-MX" sz="1700"/>
              <a:t>Artículo 8 del CDIN</a:t>
            </a:r>
            <a:r>
              <a:rPr lang="es-PE" altLang="es-MX" sz="1700" b="1"/>
              <a:t>.-</a:t>
            </a:r>
          </a:p>
          <a:p>
            <a:pPr>
              <a:spcBef>
                <a:spcPct val="50000"/>
              </a:spcBef>
            </a:pPr>
            <a:r>
              <a:rPr lang="es-PE" altLang="es-MX" sz="1700"/>
              <a:t>Derecho del niño a preservar su identidad, incluidos la nacionalidad, el nombre y las relaciones familiares de conformidad con la ley sin injerencias ilícitas. </a:t>
            </a:r>
          </a:p>
          <a:p>
            <a:pPr>
              <a:spcBef>
                <a:spcPct val="50000"/>
              </a:spcBef>
            </a:pPr>
            <a:r>
              <a:rPr lang="es-PE" altLang="es-MX" sz="1700"/>
              <a:t>Derecho del niño a restablecer rápidamente su identidad cuando un niño sea privado ilegalmente de algunos de los elementos de  esta  o de todos ellos,</a:t>
            </a:r>
          </a:p>
          <a:p>
            <a:pPr>
              <a:spcBef>
                <a:spcPct val="50000"/>
              </a:spcBef>
              <a:buFont typeface="Wingdings" panose="05000000000000000000" pitchFamily="2" charset="2"/>
              <a:buChar char="Ø"/>
            </a:pPr>
            <a:r>
              <a:rPr lang="es-PE" altLang="es-MX" sz="1700"/>
              <a:t>Artículo 7 del CDN.-</a:t>
            </a:r>
          </a:p>
          <a:p>
            <a:pPr>
              <a:spcBef>
                <a:spcPct val="50000"/>
              </a:spcBef>
            </a:pPr>
            <a:r>
              <a:rPr lang="es-PE" altLang="es-MX" sz="1700"/>
              <a:t>El niño será inscrito inmediatamente después de su nacimiento y tendrá derecho desde que nace a un nombre, a adquirir una nacionalidad y, en la medida de lo posible a conocer a sus padres y a ser cuidado por ellos.</a:t>
            </a:r>
          </a:p>
          <a:p>
            <a:endParaRPr lang="es-MX" altLang="es-PE" sz="1700" b="1"/>
          </a:p>
        </p:txBody>
      </p:sp>
    </p:spTree>
    <p:extLst>
      <p:ext uri="{BB962C8B-B14F-4D97-AF65-F5344CB8AC3E}">
        <p14:creationId xmlns:p14="http://schemas.microsoft.com/office/powerpoint/2010/main" val="4187104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2754" name="Rectangle 2"/>
          <p:cNvSpPr>
            <a:spLocks noGrp="1" noChangeArrowheads="1"/>
          </p:cNvSpPr>
          <p:nvPr>
            <p:ph type="title"/>
          </p:nvPr>
        </p:nvSpPr>
        <p:spPr>
          <a:xfrm>
            <a:off x="1045029" y="1092857"/>
            <a:ext cx="3669704" cy="4389120"/>
          </a:xfrm>
        </p:spPr>
        <p:txBody>
          <a:bodyPr>
            <a:normAutofit/>
          </a:bodyPr>
          <a:lstStyle/>
          <a:p>
            <a:r>
              <a:rPr lang="es-ES" altLang="es-PE" sz="4000" b="1"/>
              <a:t>DERECHOS</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755" name="Rectangle 3"/>
          <p:cNvSpPr>
            <a:spLocks noGrp="1" noChangeArrowheads="1"/>
          </p:cNvSpPr>
          <p:nvPr>
            <p:ph idx="1"/>
          </p:nvPr>
        </p:nvSpPr>
        <p:spPr>
          <a:xfrm>
            <a:off x="4714733" y="1092857"/>
            <a:ext cx="6528034" cy="4672286"/>
          </a:xfrm>
        </p:spPr>
        <p:txBody>
          <a:bodyPr anchor="ctr">
            <a:normAutofit fontScale="92500" lnSpcReduction="10000"/>
          </a:bodyPr>
          <a:lstStyle/>
          <a:p>
            <a:pPr>
              <a:buFont typeface="Wingdings" pitchFamily="2" charset="2"/>
              <a:buNone/>
            </a:pPr>
            <a:endParaRPr lang="es-MX" altLang="es-PE" sz="1100"/>
          </a:p>
          <a:p>
            <a:pPr marL="0" indent="0">
              <a:buNone/>
            </a:pPr>
            <a:r>
              <a:rPr lang="es-MX" altLang="es-PE" sz="1400" b="1"/>
              <a:t>2.-.El Derecho a vivir en familia.- </a:t>
            </a:r>
          </a:p>
          <a:p>
            <a:pPr>
              <a:buFont typeface="Wingdings" panose="05000000000000000000" pitchFamily="2" charset="2"/>
              <a:buChar char="Ø"/>
            </a:pPr>
            <a:r>
              <a:rPr lang="es-MX" altLang="es-PE" sz="1400"/>
              <a:t>El art. 9 CDN establece como principios esenciales los siguientes:</a:t>
            </a:r>
          </a:p>
          <a:p>
            <a:r>
              <a:rPr lang="es-MX" altLang="es-PE" sz="1400"/>
              <a:t>El niño tiene derecho a vivir con sus padres, salvo cuando sea contrario a su interés superior.</a:t>
            </a:r>
          </a:p>
          <a:p>
            <a:r>
              <a:rPr lang="es-MX" altLang="es-PE" sz="1400"/>
              <a:t>El niño tiene derecho a tener  contacto con sus padres, salvo cuando este separado de uno de ellos.</a:t>
            </a:r>
          </a:p>
          <a:p>
            <a:r>
              <a:rPr lang="es-MX" altLang="es-PE" sz="1400"/>
              <a:t> Niños abandonados, no tener acompañantes, refugiados o que vivan o trabajan en la calle, las medidas que adopte el Estado siempre deben tener como objetivo el reencuentro y la reunión con los padres y familia.</a:t>
            </a:r>
          </a:p>
          <a:p>
            <a:pPr>
              <a:buFont typeface="Wingdings" panose="05000000000000000000" pitchFamily="2" charset="2"/>
              <a:buChar char="Ø"/>
            </a:pPr>
            <a:r>
              <a:rPr lang="es-PE" sz="1400"/>
              <a:t>Art. 20 CDN :</a:t>
            </a:r>
          </a:p>
          <a:p>
            <a:r>
              <a:rPr lang="es-PE" sz="1400"/>
              <a:t> Los niños temporal o permanentemente privados de su medio familiar, o cuyo superior interés exija que no permanezcan en ese medio, tendrán derecho a la protección y asistencia especiales del Estado.</a:t>
            </a:r>
          </a:p>
          <a:p>
            <a:r>
              <a:rPr lang="es-PE" sz="1400"/>
              <a:t>Los Estados Partes garantizarán, de conformidad con sus leyes nacionales, otros tipos de cuidado para esos niños. </a:t>
            </a:r>
          </a:p>
          <a:p>
            <a:r>
              <a:rPr lang="es-PE" sz="1400"/>
              <a:t>Entre esos cuidados figurarán, entre otras cosas, la colocación en hogares de guarda, la </a:t>
            </a:r>
            <a:r>
              <a:rPr lang="es-PE" sz="1400" err="1"/>
              <a:t>Kafala</a:t>
            </a:r>
            <a:r>
              <a:rPr lang="es-PE" sz="1400"/>
              <a:t> del derecho islámico, la adopción o de ser necesario, la colocación en instituciones adecuadas de protección de menores. Al considerar las soluciones, se prestará particular atención a la conveniencia de que haya continuidad en la educación del niño y a su origen étnico, religioso, cultural y lingüístico.</a:t>
            </a:r>
          </a:p>
          <a:p>
            <a:endParaRPr lang="es-MX" altLang="es-PE" sz="1100"/>
          </a:p>
          <a:p>
            <a:pPr>
              <a:buFont typeface="Wingdings" pitchFamily="2" charset="2"/>
              <a:buNone/>
            </a:pPr>
            <a:endParaRPr lang="es-MX" altLang="es-PE" sz="1100"/>
          </a:p>
        </p:txBody>
      </p:sp>
    </p:spTree>
    <p:extLst>
      <p:ext uri="{BB962C8B-B14F-4D97-AF65-F5344CB8AC3E}">
        <p14:creationId xmlns:p14="http://schemas.microsoft.com/office/powerpoint/2010/main" val="2123431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02" name="Rectangle 2"/>
          <p:cNvSpPr>
            <a:spLocks noGrp="1" noChangeArrowheads="1"/>
          </p:cNvSpPr>
          <p:nvPr>
            <p:ph type="title"/>
          </p:nvPr>
        </p:nvSpPr>
        <p:spPr>
          <a:xfrm>
            <a:off x="1045029" y="1092857"/>
            <a:ext cx="3669704" cy="4389120"/>
          </a:xfrm>
        </p:spPr>
        <p:txBody>
          <a:bodyPr>
            <a:normAutofit/>
          </a:bodyPr>
          <a:lstStyle/>
          <a:p>
            <a:r>
              <a:rPr lang="es-ES" altLang="es-PE" sz="4000" b="1" u="sng"/>
              <a:t>DERECHOS</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4803" name="Rectangle 3"/>
          <p:cNvSpPr>
            <a:spLocks noGrp="1" noChangeArrowheads="1"/>
          </p:cNvSpPr>
          <p:nvPr>
            <p:ph idx="1"/>
          </p:nvPr>
        </p:nvSpPr>
        <p:spPr>
          <a:xfrm>
            <a:off x="5572679" y="967562"/>
            <a:ext cx="5670087" cy="4514415"/>
          </a:xfrm>
        </p:spPr>
        <p:txBody>
          <a:bodyPr anchor="ctr">
            <a:noAutofit/>
          </a:bodyPr>
          <a:lstStyle/>
          <a:p>
            <a:pPr marL="0" indent="0">
              <a:buNone/>
            </a:pPr>
            <a:r>
              <a:rPr lang="es-MX" altLang="es-PE" sz="1400" b="1"/>
              <a:t>3- El derecho a expresar libremente su opinión –</a:t>
            </a:r>
            <a:r>
              <a:rPr lang="es-MX" altLang="es-PE" sz="1400"/>
              <a:t> Principio general para la aplicación e interpretación, destaca el derecho del niño a ser escuchado y a que sus opiniones sean tenidas en cuenta. </a:t>
            </a:r>
          </a:p>
          <a:p>
            <a:pPr marL="0" indent="0">
              <a:buNone/>
            </a:pPr>
            <a:r>
              <a:rPr lang="es-MX" altLang="es-PE" sz="1400" b="1"/>
              <a:t>4.-El derecho a la libertad de expresión.- C</a:t>
            </a:r>
            <a:r>
              <a:rPr lang="es-MX" altLang="es-PE" sz="1400"/>
              <a:t>onsiste en la libertad de buscar, recibir y difundir informaciones e ideas de todo tipo (art. 13 de la CDN). En el segundo párrafo del articulo correspondiente se señala las restricciones  a fin de proteger la reputación a terceros, la seguridad nacional, y el orden, la salud o la moral publica.</a:t>
            </a:r>
            <a:endParaRPr lang="es-MX" altLang="es-PE" sz="1400" b="1"/>
          </a:p>
          <a:p>
            <a:pPr marL="0" indent="0">
              <a:buNone/>
            </a:pPr>
            <a:r>
              <a:rPr lang="es-MX" altLang="es-PE" sz="1400" b="1"/>
              <a:t>5.-El derecho a la libertad de pensamiento, conciencia y de religión.-</a:t>
            </a:r>
            <a:r>
              <a:rPr lang="es-MX" altLang="es-PE" sz="1400"/>
              <a:t> El derecho de pensamiento no tiene restricciones y esta relacionado con el derecho a formarse un juicio propio y a expresarlo. </a:t>
            </a:r>
          </a:p>
          <a:p>
            <a:pPr marL="0" indent="0">
              <a:buNone/>
            </a:pPr>
            <a:r>
              <a:rPr lang="es-MX" altLang="es-PE" sz="1400" b="1"/>
              <a:t>6.-El derecho a la libertad de asociación y de reunión.- </a:t>
            </a:r>
            <a:r>
              <a:rPr lang="es-MX" altLang="es-PE" sz="1400"/>
              <a:t>El niño puede constituirse en asociaciones y participar en ellas, el articulo 15  se refiere también el derecho del niño a tomar parte en manifestaciones y reuniones pacificas</a:t>
            </a:r>
            <a:endParaRPr lang="es-MX" altLang="es-PE" sz="1400" b="1"/>
          </a:p>
          <a:p>
            <a:pPr marL="0" indent="0">
              <a:buNone/>
            </a:pPr>
            <a:r>
              <a:rPr lang="es-MX" altLang="es-PE" sz="1400" b="1"/>
              <a:t>7..-El derecho a la intimidad.- </a:t>
            </a:r>
            <a:r>
              <a:rPr lang="es-MX" altLang="es-PE" sz="1400"/>
              <a:t>El art.16 derecho de todo niño a la protección de la ley contra injerencias arbitrarias o ilegales en su vida privada, su familia, su domicilio o su correspondencia y contra ataques ilegales a su honra o reputación</a:t>
            </a:r>
            <a:endParaRPr lang="es-MX" altLang="es-PE" sz="1400" b="1"/>
          </a:p>
          <a:p>
            <a:pPr marL="0" indent="0">
              <a:buNone/>
            </a:pPr>
            <a:r>
              <a:rPr lang="es-MX" altLang="es-PE" sz="1400" b="1"/>
              <a:t>8.-El derecho de acceso a la información.- </a:t>
            </a:r>
            <a:r>
              <a:rPr lang="es-MX" altLang="es-PE" sz="1400"/>
              <a:t>Procedente de diversas fuentes nacionales e internacionales, que promuevan su bienestar social, espiritual y moral como su salud física y mental</a:t>
            </a:r>
            <a:r>
              <a:rPr lang="es-MX" altLang="es-PE" sz="1400" b="1"/>
              <a:t>. </a:t>
            </a:r>
          </a:p>
        </p:txBody>
      </p:sp>
    </p:spTree>
    <p:extLst>
      <p:ext uri="{BB962C8B-B14F-4D97-AF65-F5344CB8AC3E}">
        <p14:creationId xmlns:p14="http://schemas.microsoft.com/office/powerpoint/2010/main" val="348888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826" name="Rectangle 2"/>
          <p:cNvSpPr>
            <a:spLocks noGrp="1" noChangeArrowheads="1"/>
          </p:cNvSpPr>
          <p:nvPr>
            <p:ph type="title"/>
          </p:nvPr>
        </p:nvSpPr>
        <p:spPr>
          <a:xfrm>
            <a:off x="1045029" y="1092857"/>
            <a:ext cx="3669704" cy="4389120"/>
          </a:xfrm>
        </p:spPr>
        <p:txBody>
          <a:bodyPr>
            <a:normAutofit/>
          </a:bodyPr>
          <a:lstStyle/>
          <a:p>
            <a:r>
              <a:rPr lang="es-ES" altLang="es-PE" sz="4000" b="1" u="sng"/>
              <a:t>DERECHOS</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827" name="Rectangle 3"/>
          <p:cNvSpPr>
            <a:spLocks noGrp="1" noChangeArrowheads="1"/>
          </p:cNvSpPr>
          <p:nvPr>
            <p:ph idx="1"/>
          </p:nvPr>
        </p:nvSpPr>
        <p:spPr>
          <a:xfrm>
            <a:off x="5572679" y="1092857"/>
            <a:ext cx="5670087" cy="4389120"/>
          </a:xfrm>
        </p:spPr>
        <p:txBody>
          <a:bodyPr anchor="ctr">
            <a:normAutofit fontScale="92500" lnSpcReduction="10000"/>
          </a:bodyPr>
          <a:lstStyle/>
          <a:p>
            <a:endParaRPr lang="es-MX" altLang="es-PE" sz="1600" b="1"/>
          </a:p>
          <a:p>
            <a:pPr marL="0" indent="0">
              <a:buNone/>
            </a:pPr>
            <a:r>
              <a:rPr lang="es-MX" altLang="es-PE" sz="1600" b="1"/>
              <a:t>9.-Derecho a un nivel adecuado.- </a:t>
            </a:r>
            <a:r>
              <a:rPr lang="es-MX" altLang="es-PE" sz="1600"/>
              <a:t>Art. 27CDN La efectividad de este D. esta en reconocer a la familia y al Estado sobre la base de los principios de solidaridad y de subsidiariedad en beneficio de los niños.</a:t>
            </a:r>
          </a:p>
          <a:p>
            <a:pPr>
              <a:buFont typeface="Wingdings" panose="05000000000000000000" pitchFamily="2" charset="2"/>
              <a:buChar char="Ø"/>
            </a:pPr>
            <a:r>
              <a:rPr lang="es-MX" altLang="es-PE" sz="1600"/>
              <a:t>Art. 27.3 condiciones básicas para el desarrollo físico del niño: nutrición, vestido y vivienda (autoprotección).. </a:t>
            </a:r>
          </a:p>
          <a:p>
            <a:pPr>
              <a:buFont typeface="Wingdings" panose="05000000000000000000" pitchFamily="2" charset="2"/>
              <a:buChar char="Ø"/>
            </a:pPr>
            <a:r>
              <a:rPr lang="es-MX" altLang="es-PE" sz="1600"/>
              <a:t>Arts. 29 y 31 se centran en el D. del niño a desarrollar la personalidad, las aptitudes y la capacidad mental y física.</a:t>
            </a:r>
          </a:p>
          <a:p>
            <a:pPr>
              <a:buFont typeface="Wingdings" panose="05000000000000000000" pitchFamily="2" charset="2"/>
              <a:buChar char="Ø"/>
            </a:pPr>
            <a:r>
              <a:rPr lang="es-MX" altLang="es-PE" sz="1600"/>
              <a:t>Art.18 ambos padres tienen obligaciones comunes en lo que respecta a la crianza del niño, y  Estado tiene la obligación de ayudar a los padres en su papel de protección y promoción de bienestar del niño.</a:t>
            </a:r>
          </a:p>
          <a:p>
            <a:pPr>
              <a:buFont typeface="Wingdings" panose="05000000000000000000" pitchFamily="2" charset="2"/>
              <a:buChar char="Ø"/>
            </a:pPr>
            <a:r>
              <a:rPr lang="es-MX" altLang="es-PE" sz="1600"/>
              <a:t>D. alimentario como parte del contenido del derecho a un nivel de vida adecuado.</a:t>
            </a:r>
          </a:p>
          <a:p>
            <a:pPr>
              <a:buFont typeface="Wingdings" pitchFamily="2" charset="2"/>
              <a:buNone/>
            </a:pPr>
            <a:endParaRPr lang="es-MX" altLang="es-PE" sz="1600"/>
          </a:p>
          <a:p>
            <a:pPr marL="0" indent="0">
              <a:buNone/>
            </a:pPr>
            <a:r>
              <a:rPr lang="es-MX" altLang="es-PE" sz="1600" b="1"/>
              <a:t>10.-Derecho a la educación.- </a:t>
            </a:r>
            <a:r>
              <a:rPr lang="es-MX" altLang="es-PE" sz="1600"/>
              <a:t>Art. 28 ejercicio progresivo y en condiciones de igualdad. El art.29 objetivo de la educación como el principio de igualdad de oportunidades</a:t>
            </a:r>
            <a:r>
              <a:rPr lang="es-MX" altLang="es-PE" sz="1400"/>
              <a:t>..</a:t>
            </a:r>
            <a:endParaRPr lang="es-ES" altLang="es-PE" sz="1400"/>
          </a:p>
        </p:txBody>
      </p:sp>
    </p:spTree>
    <p:extLst>
      <p:ext uri="{BB962C8B-B14F-4D97-AF65-F5344CB8AC3E}">
        <p14:creationId xmlns:p14="http://schemas.microsoft.com/office/powerpoint/2010/main" val="383104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C2F13C81-56EE-4D95-8AA6-7BDA937CBB20}"/>
              </a:ext>
            </a:extLst>
          </p:cNvPr>
          <p:cNvSpPr>
            <a:spLocks noGrp="1"/>
          </p:cNvSpPr>
          <p:nvPr>
            <p:ph type="title"/>
          </p:nvPr>
        </p:nvSpPr>
        <p:spPr>
          <a:xfrm>
            <a:off x="1045028" y="1372905"/>
            <a:ext cx="3892732" cy="4305519"/>
          </a:xfrm>
        </p:spPr>
        <p:txBody>
          <a:bodyPr anchor="ctr">
            <a:normAutofit/>
          </a:bodyPr>
          <a:lstStyle/>
          <a:p>
            <a:r>
              <a:rPr lang="es-MX" sz="4000" kern="0">
                <a:latin typeface="Calibri"/>
              </a:rPr>
              <a:t>LA CONVENCION SOBRE LOS DERECHOS DEL NIÑO</a:t>
            </a:r>
            <a:br>
              <a:rPr lang="es-MX" sz="4000" kern="0">
                <a:latin typeface="Calibri"/>
              </a:rPr>
            </a:br>
            <a:r>
              <a:rPr lang="es-MX" sz="4000" kern="0">
                <a:latin typeface="Calibri"/>
              </a:rPr>
              <a:t>1989.</a:t>
            </a:r>
            <a:endParaRPr lang="es-PE" sz="4000"/>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2FE77F20-7353-483F-8932-CF6D9FDE30A7}"/>
              </a:ext>
            </a:extLst>
          </p:cNvPr>
          <p:cNvSpPr>
            <a:spLocks noGrp="1"/>
          </p:cNvSpPr>
          <p:nvPr>
            <p:ph idx="1"/>
          </p:nvPr>
        </p:nvSpPr>
        <p:spPr>
          <a:xfrm>
            <a:off x="6096000" y="1372905"/>
            <a:ext cx="5224272" cy="4305519"/>
          </a:xfrm>
        </p:spPr>
        <p:txBody>
          <a:bodyPr anchor="ctr">
            <a:normAutofit/>
          </a:bodyPr>
          <a:lstStyle/>
          <a:p>
            <a:endParaRPr lang="es-PE" sz="1700" b="1"/>
          </a:p>
          <a:p>
            <a:r>
              <a:rPr lang="es-PE" sz="1700"/>
              <a:t>La Asamblea General de las Naciones Unidas aprueba la </a:t>
            </a:r>
            <a:r>
              <a:rPr lang="es-PE" sz="1700" u="sng">
                <a:hlinkClick r:id="rId2"/>
              </a:rPr>
              <a:t>Convención sobre los Derechos del Niño</a:t>
            </a:r>
            <a:r>
              <a:rPr lang="es-PE" sz="1700"/>
              <a:t>, que reconoce el papel de los niños como agentes sociales, económicos, políticos, civiles y culturales.</a:t>
            </a:r>
          </a:p>
          <a:p>
            <a:r>
              <a:rPr lang="es-PE" sz="1700"/>
              <a:t> Considerada como un logro histórico para los derechos humanos. La Convención garantiza y establece normas mínimas para proteger los derechos de los niños en todas las circunstancias.</a:t>
            </a:r>
          </a:p>
          <a:p>
            <a:r>
              <a:rPr lang="es-PE" sz="1700" b="1"/>
              <a:t>I</a:t>
            </a:r>
            <a:r>
              <a:rPr lang="es-PE" sz="1700"/>
              <a:t>mplica para el Estado ratificante y sus agentes una abstención de realizar cualquier acto, sea de naturaleza administrativa, legislativa o judicial que amenace o viole los derechos humanos consagrados en la Convención sobre los Derechos del Niño.</a:t>
            </a:r>
          </a:p>
          <a:p>
            <a:endParaRPr lang="es-PE" sz="1700"/>
          </a:p>
        </p:txBody>
      </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031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826" name="Rectangle 2"/>
          <p:cNvSpPr>
            <a:spLocks noGrp="1" noChangeArrowheads="1"/>
          </p:cNvSpPr>
          <p:nvPr>
            <p:ph type="title"/>
          </p:nvPr>
        </p:nvSpPr>
        <p:spPr>
          <a:xfrm>
            <a:off x="1045029" y="1092857"/>
            <a:ext cx="3669704" cy="4389120"/>
          </a:xfrm>
        </p:spPr>
        <p:txBody>
          <a:bodyPr>
            <a:normAutofit/>
          </a:bodyPr>
          <a:lstStyle/>
          <a:p>
            <a:r>
              <a:rPr lang="es-ES" altLang="es-PE" sz="4000" b="1" u="sng"/>
              <a:t>DERECHOS</a:t>
            </a:r>
          </a:p>
        </p:txBody>
      </p:sp>
      <p:sp>
        <p:nvSpPr>
          <p:cNvPr id="76" name="Rectangle 7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827" name="Rectangle 3"/>
          <p:cNvSpPr>
            <a:spLocks noGrp="1" noChangeArrowheads="1"/>
          </p:cNvSpPr>
          <p:nvPr>
            <p:ph idx="1"/>
          </p:nvPr>
        </p:nvSpPr>
        <p:spPr>
          <a:xfrm>
            <a:off x="5572679" y="1092857"/>
            <a:ext cx="5670087" cy="4389120"/>
          </a:xfrm>
        </p:spPr>
        <p:txBody>
          <a:bodyPr anchor="ctr">
            <a:normAutofit/>
          </a:bodyPr>
          <a:lstStyle/>
          <a:p>
            <a:endParaRPr lang="es-MX" altLang="es-PE" sz="1600" b="1"/>
          </a:p>
          <a:p>
            <a:pPr>
              <a:spcBef>
                <a:spcPct val="50000"/>
              </a:spcBef>
              <a:buNone/>
            </a:pPr>
            <a:r>
              <a:rPr lang="es-MX" altLang="es-PE" sz="1600" b="1"/>
              <a:t>11.</a:t>
            </a:r>
            <a:r>
              <a:rPr lang="es-MX" altLang="es-PE" sz="1600"/>
              <a:t>-</a:t>
            </a:r>
            <a:r>
              <a:rPr lang="es-ES" altLang="es-MX" sz="1600" b="1">
                <a:latin typeface="Constantia" pitchFamily="18" charset="0"/>
              </a:rPr>
              <a:t> Derecho al juego y la recreación.-  </a:t>
            </a:r>
            <a:r>
              <a:rPr lang="es-ES" altLang="es-MX" sz="1600"/>
              <a:t>Art. 31 del CDN</a:t>
            </a:r>
          </a:p>
          <a:p>
            <a:pPr>
              <a:spcBef>
                <a:spcPct val="50000"/>
              </a:spcBef>
            </a:pPr>
            <a:r>
              <a:rPr lang="es-ES" altLang="es-MX" sz="1600"/>
              <a:t> Derecho del niño al descanso y el esparcimiento, al juego y a las actividades recreativas propias de su edad y a participar libremente en la vida cultural y en las artes. </a:t>
            </a:r>
          </a:p>
          <a:p>
            <a:pPr>
              <a:spcBef>
                <a:spcPct val="50000"/>
              </a:spcBef>
            </a:pPr>
            <a:r>
              <a:rPr lang="es-ES" altLang="es-MX" sz="1600"/>
              <a:t>Los Estados Partes respetarán y promoverán el derecho del niño a participar plenamente en la vida cultural y artística(…)</a:t>
            </a:r>
          </a:p>
          <a:p>
            <a:pPr>
              <a:spcBef>
                <a:spcPct val="50000"/>
              </a:spcBef>
              <a:buNone/>
            </a:pPr>
            <a:r>
              <a:rPr lang="es-ES" altLang="es-MX" sz="1600" b="1"/>
              <a:t>12.-</a:t>
            </a:r>
            <a:r>
              <a:rPr lang="es-PE" sz="1600" b="1">
                <a:latin typeface="Arial Narrow" panose="020B0606020202030204" pitchFamily="34" charset="0"/>
              </a:rPr>
              <a:t> Derecho a la protección integral  contra el abuso y la  explotación sexual comercial.- </a:t>
            </a:r>
            <a:r>
              <a:rPr lang="es-ES" altLang="es-MX" sz="1600"/>
              <a:t>Art. 19 del CDN</a:t>
            </a:r>
          </a:p>
          <a:p>
            <a:pPr>
              <a:spcBef>
                <a:spcPct val="50000"/>
              </a:spcBef>
            </a:pPr>
            <a:r>
              <a:rPr lang="es-ES" altLang="es-MX" sz="1600"/>
              <a:t>Los Estados Partes adoptarán todas las medidas legislativas, administrativas, sociales y educativas apropiadas para proteger al niño contra toda forma de perjuicio o abuso físico o mental, descuido o trato negligente, malos tratos o explotación, incluido el abuso sexual, así mismo, proporcionar la asistencia necesaria al niño y a quienes cuidan de él.</a:t>
            </a:r>
          </a:p>
          <a:p>
            <a:endParaRPr lang="es-ES" altLang="es-PE" sz="1600" b="1"/>
          </a:p>
        </p:txBody>
      </p:sp>
    </p:spTree>
    <p:extLst>
      <p:ext uri="{BB962C8B-B14F-4D97-AF65-F5344CB8AC3E}">
        <p14:creationId xmlns:p14="http://schemas.microsoft.com/office/powerpoint/2010/main" val="457924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711282CC-449B-4BD5-96DC-11C2E58315EA}"/>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s-PE" sz="6000" dirty="0">
                <a:effectLst/>
                <a:latin typeface="Arial" panose="020B0604020202020204" pitchFamily="34" charset="0"/>
                <a:ea typeface="Calibri" panose="020F0502020204030204" pitchFamily="34" charset="0"/>
              </a:rPr>
              <a:t>Derecho a la salud sexual y reproductiva</a:t>
            </a:r>
            <a:endParaRPr lang="en-US" kern="1200" dirty="0">
              <a:solidFill>
                <a:schemeClr val="tx1"/>
              </a:solidFill>
              <a:latin typeface="+mj-lt"/>
              <a:ea typeface="+mj-ea"/>
              <a:cs typeface="+mj-cs"/>
            </a:endParaRPr>
          </a:p>
        </p:txBody>
      </p:sp>
      <p:sp>
        <p:nvSpPr>
          <p:cNvPr id="5" name="Marcador de texto 4">
            <a:extLst>
              <a:ext uri="{FF2B5EF4-FFF2-40B4-BE49-F238E27FC236}">
                <a16:creationId xmlns:a16="http://schemas.microsoft.com/office/drawing/2014/main" id="{CF6C14F2-3459-479F-B34F-1837228048E2}"/>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569319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4CB0101B-962E-4D03-A6B7-A8A04F3E7DB8}"/>
              </a:ext>
            </a:extLst>
          </p:cNvPr>
          <p:cNvSpPr>
            <a:spLocks noGrp="1"/>
          </p:cNvSpPr>
          <p:nvPr>
            <p:ph type="title"/>
          </p:nvPr>
        </p:nvSpPr>
        <p:spPr>
          <a:xfrm>
            <a:off x="1171074" y="1396686"/>
            <a:ext cx="3240506" cy="4064628"/>
          </a:xfrm>
        </p:spPr>
        <p:txBody>
          <a:bodyPr>
            <a:normAutofit/>
          </a:bodyPr>
          <a:lstStyle/>
          <a:p>
            <a:r>
              <a:rPr lang="es-ES" sz="4100">
                <a:solidFill>
                  <a:srgbClr val="FFFFFF"/>
                </a:solidFill>
              </a:rPr>
              <a:t>¿Qué implica el Derecho a la</a:t>
            </a:r>
            <a:br>
              <a:rPr lang="es-ES" sz="4100">
                <a:solidFill>
                  <a:srgbClr val="FFFFFF"/>
                </a:solidFill>
              </a:rPr>
            </a:br>
            <a:r>
              <a:rPr lang="es-ES" sz="4100">
                <a:solidFill>
                  <a:srgbClr val="FFFFFF"/>
                </a:solidFill>
              </a:rPr>
              <a:t>Salud Sexual y Reproductiva?</a:t>
            </a:r>
            <a:br>
              <a:rPr lang="es-ES" sz="4100">
                <a:solidFill>
                  <a:srgbClr val="FFFFFF"/>
                </a:solidFill>
              </a:rPr>
            </a:br>
            <a:endParaRPr lang="es-PE" sz="4100">
              <a:solidFill>
                <a:srgbClr val="FFFFFF"/>
              </a:solidFill>
            </a:endParaRP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15D8051A-82F3-451E-9010-403E02BCA889}"/>
              </a:ext>
            </a:extLst>
          </p:cNvPr>
          <p:cNvSpPr>
            <a:spLocks noGrp="1"/>
          </p:cNvSpPr>
          <p:nvPr>
            <p:ph idx="1"/>
          </p:nvPr>
        </p:nvSpPr>
        <p:spPr>
          <a:xfrm>
            <a:off x="5370153" y="1526033"/>
            <a:ext cx="5536397" cy="3935281"/>
          </a:xfrm>
        </p:spPr>
        <p:txBody>
          <a:bodyPr>
            <a:normAutofit/>
          </a:bodyPr>
          <a:lstStyle/>
          <a:p>
            <a:pPr marL="514350" indent="-514350">
              <a:buFont typeface="+mj-lt"/>
              <a:buAutoNum type="arabicPeriod"/>
            </a:pPr>
            <a:r>
              <a:rPr lang="es-ES" sz="1500"/>
              <a:t>Tomar decisiones sobre nuestra salud, cuerpo, vida sexual e identidad sin temor a sufrir coacción o discriminación.</a:t>
            </a:r>
          </a:p>
          <a:p>
            <a:pPr marL="514350" indent="-514350">
              <a:buFont typeface="+mj-lt"/>
              <a:buAutoNum type="arabicPeriod"/>
            </a:pPr>
            <a:r>
              <a:rPr lang="es-ES" sz="1500"/>
              <a:t>Pedir y recibir información sobre la sexualidad y la reproducción y acceso a servicios de salud relacionados con ellas y a métodos anticonceptivos.</a:t>
            </a:r>
          </a:p>
          <a:p>
            <a:pPr marL="514350" indent="-514350">
              <a:buFont typeface="+mj-lt"/>
              <a:buAutoNum type="arabicPeriod"/>
            </a:pPr>
            <a:r>
              <a:rPr lang="es-ES" sz="1500"/>
              <a:t>Decidir si tener hijos, cuándo y cuántos.</a:t>
            </a:r>
          </a:p>
          <a:p>
            <a:pPr marL="514350" indent="-514350">
              <a:buFont typeface="+mj-lt"/>
              <a:buAutoNum type="arabicPeriod"/>
            </a:pPr>
            <a:r>
              <a:rPr lang="es-ES" sz="1500"/>
              <a:t>Elegir a nuestra pareja íntima y si casarnos y cuándo.</a:t>
            </a:r>
          </a:p>
          <a:p>
            <a:pPr marL="514350" indent="-514350">
              <a:buFont typeface="+mj-lt"/>
              <a:buAutoNum type="arabicPeriod"/>
            </a:pPr>
            <a:r>
              <a:rPr lang="es-ES" sz="1500"/>
              <a:t>Decidir qué tipo de familia formar.</a:t>
            </a:r>
          </a:p>
          <a:p>
            <a:pPr marL="514350" indent="-514350">
              <a:buFont typeface="+mj-lt"/>
              <a:buAutoNum type="arabicPeriod"/>
            </a:pPr>
            <a:r>
              <a:rPr lang="es-ES" sz="1500"/>
              <a:t>Vivir sin sufrir discriminación, coacción ni violencia, incluida violación y otras formas de violencia sexual, embarazo forzado, aborto forzado, esterilización forzada y matrimonio forzado.</a:t>
            </a:r>
            <a:endParaRPr lang="es-PE" sz="1500"/>
          </a:p>
        </p:txBody>
      </p:sp>
    </p:spTree>
    <p:extLst>
      <p:ext uri="{BB962C8B-B14F-4D97-AF65-F5344CB8AC3E}">
        <p14:creationId xmlns:p14="http://schemas.microsoft.com/office/powerpoint/2010/main" val="504576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149A81-43EE-46B7-B3E7-83C5209B4216}"/>
              </a:ext>
            </a:extLst>
          </p:cNvPr>
          <p:cNvSpPr>
            <a:spLocks noGrp="1"/>
          </p:cNvSpPr>
          <p:nvPr>
            <p:ph type="title"/>
          </p:nvPr>
        </p:nvSpPr>
        <p:spPr>
          <a:xfrm>
            <a:off x="686834" y="1153572"/>
            <a:ext cx="3200400" cy="4461163"/>
          </a:xfrm>
        </p:spPr>
        <p:txBody>
          <a:bodyPr>
            <a:normAutofit/>
          </a:bodyPr>
          <a:lstStyle/>
          <a:p>
            <a:r>
              <a:rPr lang="es-ES" sz="3400" dirty="0">
                <a:solidFill>
                  <a:srgbClr val="FFFFFF"/>
                </a:solidFill>
                <a:cs typeface="Calibri Light"/>
              </a:rPr>
              <a:t>CONVENCION DE LOS DERECHOS DEL NIÑO.</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F67D8815-8AD9-444E-97DF-001ECF7310E1}"/>
              </a:ext>
            </a:extLst>
          </p:cNvPr>
          <p:cNvSpPr>
            <a:spLocks noGrp="1"/>
          </p:cNvSpPr>
          <p:nvPr>
            <p:ph idx="1"/>
          </p:nvPr>
        </p:nvSpPr>
        <p:spPr>
          <a:xfrm>
            <a:off x="4447308" y="591344"/>
            <a:ext cx="7186527" cy="5585619"/>
          </a:xfrm>
        </p:spPr>
        <p:txBody>
          <a:bodyPr anchor="ctr">
            <a:noAutofit/>
          </a:bodyPr>
          <a:lstStyle/>
          <a:p>
            <a:pPr marL="0" indent="0">
              <a:buNone/>
            </a:pPr>
            <a:r>
              <a:rPr lang="es-ES" sz="1600" b="1" dirty="0"/>
              <a:t>Convención de los Derechos del Niño</a:t>
            </a:r>
          </a:p>
          <a:p>
            <a:pPr marL="0" indent="0">
              <a:buNone/>
            </a:pPr>
            <a:r>
              <a:rPr lang="es-ES" sz="1600" b="1" dirty="0"/>
              <a:t> Artículo 5</a:t>
            </a:r>
          </a:p>
          <a:p>
            <a:pPr marL="0" indent="0">
              <a:buNone/>
            </a:pPr>
            <a:r>
              <a:rPr lang="es-ES" sz="1600" dirty="0"/>
              <a:t> Los Estados Partes respetarán las responsabilidades, los derechos y los</a:t>
            </a:r>
          </a:p>
          <a:p>
            <a:pPr marL="0" indent="0">
              <a:buNone/>
            </a:pPr>
            <a:r>
              <a:rPr lang="es-ES" sz="1600" dirty="0"/>
              <a:t>deberes de los padres o, en su caso, de los familiares o la comunidad, según</a:t>
            </a:r>
          </a:p>
          <a:p>
            <a:pPr marL="0" indent="0">
              <a:buNone/>
            </a:pPr>
            <a:r>
              <a:rPr lang="es-ES" sz="1600" dirty="0"/>
              <a:t>establezca la costumbre local, de los tutores u otras personas encargadas</a:t>
            </a:r>
          </a:p>
          <a:p>
            <a:pPr marL="0" indent="0">
              <a:buNone/>
            </a:pPr>
            <a:r>
              <a:rPr lang="es-ES" sz="1600" dirty="0"/>
              <a:t>legalmente del niño de impartirle, en consonancia con la evolución</a:t>
            </a:r>
          </a:p>
          <a:p>
            <a:pPr marL="0" indent="0">
              <a:buNone/>
            </a:pPr>
            <a:r>
              <a:rPr lang="es-ES" sz="1600" dirty="0"/>
              <a:t>de sus facultades, dirección y orientación apropiadas para que el niño</a:t>
            </a:r>
          </a:p>
          <a:p>
            <a:pPr marL="0" indent="0">
              <a:buNone/>
            </a:pPr>
            <a:r>
              <a:rPr lang="es-ES" sz="1600" dirty="0"/>
              <a:t>ejerza los derechos reconocidos en la presente Convención.</a:t>
            </a:r>
          </a:p>
          <a:p>
            <a:pPr marL="0" indent="0">
              <a:buNone/>
            </a:pPr>
            <a:r>
              <a:rPr lang="es-ES" sz="1600" dirty="0"/>
              <a:t> Artículo 12</a:t>
            </a:r>
          </a:p>
          <a:p>
            <a:pPr marL="0" indent="0">
              <a:buNone/>
            </a:pPr>
            <a:r>
              <a:rPr lang="es-ES" sz="1600" dirty="0"/>
              <a:t> 1. Los Estados Partes en la presente Convención garantizarán al niño</a:t>
            </a:r>
          </a:p>
          <a:p>
            <a:pPr marL="0" indent="0">
              <a:buNone/>
            </a:pPr>
            <a:r>
              <a:rPr lang="es-ES" sz="1600" dirty="0"/>
              <a:t>que esté en condiciones de formarse un juicio propio el derecho de</a:t>
            </a:r>
          </a:p>
          <a:p>
            <a:pPr marL="0" indent="0">
              <a:buNone/>
            </a:pPr>
            <a:r>
              <a:rPr lang="es-ES" sz="1600" dirty="0"/>
              <a:t>expresar su opinión libremente en todos los asuntos que afectan al</a:t>
            </a:r>
          </a:p>
          <a:p>
            <a:pPr marL="0" indent="0">
              <a:buNone/>
            </a:pPr>
            <a:r>
              <a:rPr lang="es-ES" sz="1600" dirty="0"/>
              <a:t>niño, teniéndose debidamente en cuenta las opiniones del niño, en</a:t>
            </a:r>
          </a:p>
          <a:p>
            <a:pPr marL="0" indent="0">
              <a:buNone/>
            </a:pPr>
            <a:r>
              <a:rPr lang="es-ES" sz="1600" dirty="0"/>
              <a:t>función de la edad y madurez del niño.</a:t>
            </a:r>
          </a:p>
          <a:p>
            <a:pPr marL="0" indent="0">
              <a:buNone/>
            </a:pPr>
            <a:r>
              <a:rPr lang="es-ES" sz="1600" dirty="0"/>
              <a:t> 2. Con tal fin, se dará en particular al niño oportunidad de ser escuchado</a:t>
            </a:r>
          </a:p>
          <a:p>
            <a:pPr marL="0" indent="0">
              <a:buNone/>
            </a:pPr>
            <a:r>
              <a:rPr lang="es-ES" sz="1600" dirty="0"/>
              <a:t>en todo procedimiento judicial o administrativo que afecte al niño, ya sea</a:t>
            </a:r>
          </a:p>
          <a:p>
            <a:pPr marL="0" indent="0">
              <a:buNone/>
            </a:pPr>
            <a:r>
              <a:rPr lang="es-ES" sz="1600" dirty="0"/>
              <a:t>directamente o por medio de un representante o de un órgano apropiado,</a:t>
            </a:r>
          </a:p>
          <a:p>
            <a:pPr marL="0" indent="0">
              <a:buNone/>
            </a:pPr>
            <a:r>
              <a:rPr lang="es-ES" sz="1600" dirty="0"/>
              <a:t>de conformidad con las normas de procedimiento de la ley nacional.</a:t>
            </a:r>
          </a:p>
        </p:txBody>
      </p:sp>
    </p:spTree>
    <p:extLst>
      <p:ext uri="{BB962C8B-B14F-4D97-AF65-F5344CB8AC3E}">
        <p14:creationId xmlns:p14="http://schemas.microsoft.com/office/powerpoint/2010/main" val="3938178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59ADD-5A46-4269-9343-6877A59F5E37}"/>
              </a:ext>
            </a:extLst>
          </p:cNvPr>
          <p:cNvSpPr>
            <a:spLocks noGrp="1"/>
          </p:cNvSpPr>
          <p:nvPr>
            <p:ph type="title"/>
          </p:nvPr>
        </p:nvSpPr>
        <p:spPr>
          <a:xfrm>
            <a:off x="686834" y="1153572"/>
            <a:ext cx="3200400" cy="4461163"/>
          </a:xfrm>
        </p:spPr>
        <p:txBody>
          <a:bodyPr>
            <a:normAutofit/>
          </a:bodyPr>
          <a:lstStyle/>
          <a:p>
            <a:r>
              <a:rPr lang="es-ES" sz="3400" dirty="0">
                <a:solidFill>
                  <a:srgbClr val="FFFFFF"/>
                </a:solidFill>
              </a:rPr>
              <a:t>CONVENCION DE LOS DERECHOS DEL NIÑO</a:t>
            </a:r>
            <a:endParaRPr lang="es-PE" sz="3400"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D8630F9-EBB2-47B0-ADBE-A27149DC3FD2}"/>
              </a:ext>
            </a:extLst>
          </p:cNvPr>
          <p:cNvSpPr>
            <a:spLocks noGrp="1"/>
          </p:cNvSpPr>
          <p:nvPr>
            <p:ph idx="1"/>
          </p:nvPr>
        </p:nvSpPr>
        <p:spPr>
          <a:xfrm>
            <a:off x="6217920" y="591344"/>
            <a:ext cx="5135879" cy="5585619"/>
          </a:xfrm>
        </p:spPr>
        <p:txBody>
          <a:bodyPr anchor="ctr">
            <a:normAutofit/>
          </a:bodyPr>
          <a:lstStyle/>
          <a:p>
            <a:pPr marL="0" indent="0">
              <a:buNone/>
            </a:pPr>
            <a:r>
              <a:rPr lang="es-ES" sz="2400" dirty="0"/>
              <a:t>Convención de los</a:t>
            </a:r>
          </a:p>
          <a:p>
            <a:pPr marL="0" indent="0">
              <a:buNone/>
            </a:pPr>
            <a:r>
              <a:rPr lang="es-ES" sz="2400" dirty="0"/>
              <a:t>Derechos del Niño</a:t>
            </a:r>
          </a:p>
          <a:p>
            <a:pPr marL="0" indent="0">
              <a:buNone/>
            </a:pPr>
            <a:r>
              <a:rPr lang="es-ES" sz="2400" dirty="0"/>
              <a:t>Artículo 24</a:t>
            </a:r>
          </a:p>
          <a:p>
            <a:pPr marL="0" indent="0">
              <a:buNone/>
            </a:pPr>
            <a:r>
              <a:rPr lang="es-ES" sz="2400" dirty="0"/>
              <a:t>1. Los Estados Partes</a:t>
            </a:r>
          </a:p>
          <a:p>
            <a:pPr marL="0" indent="0">
              <a:buNone/>
            </a:pPr>
            <a:r>
              <a:rPr lang="es-ES" sz="2400" dirty="0"/>
              <a:t>reconocen el derecho</a:t>
            </a:r>
          </a:p>
          <a:p>
            <a:pPr marL="0" indent="0">
              <a:buNone/>
            </a:pPr>
            <a:r>
              <a:rPr lang="es-ES" sz="2400" dirty="0"/>
              <a:t>del niño al disfrute del</a:t>
            </a:r>
          </a:p>
          <a:p>
            <a:pPr marL="0" indent="0">
              <a:buNone/>
            </a:pPr>
            <a:r>
              <a:rPr lang="es-ES" sz="2400" dirty="0"/>
              <a:t>más alto nivel posible</a:t>
            </a:r>
          </a:p>
          <a:p>
            <a:pPr marL="0" indent="0">
              <a:buNone/>
            </a:pPr>
            <a:r>
              <a:rPr lang="es-ES" sz="2400" dirty="0"/>
              <a:t>de salud y a servicios</a:t>
            </a:r>
          </a:p>
          <a:p>
            <a:pPr marL="0" indent="0">
              <a:buNone/>
            </a:pPr>
            <a:r>
              <a:rPr lang="es-ES" sz="2400" dirty="0"/>
              <a:t>para el tratamiento de</a:t>
            </a:r>
          </a:p>
          <a:p>
            <a:pPr marL="0" indent="0">
              <a:buNone/>
            </a:pPr>
            <a:r>
              <a:rPr lang="es-ES" sz="2400" dirty="0"/>
              <a:t>las enfermedades y la</a:t>
            </a:r>
          </a:p>
          <a:p>
            <a:pPr marL="0" indent="0">
              <a:buNone/>
            </a:pPr>
            <a:r>
              <a:rPr lang="es-ES" sz="2400" dirty="0"/>
              <a:t>rehabilitación de la</a:t>
            </a:r>
          </a:p>
          <a:p>
            <a:pPr marL="0" indent="0">
              <a:buNone/>
            </a:pPr>
            <a:r>
              <a:rPr lang="es-ES" sz="2400" dirty="0"/>
              <a:t>salud…</a:t>
            </a:r>
            <a:endParaRPr lang="es-PE" sz="2400" dirty="0"/>
          </a:p>
        </p:txBody>
      </p:sp>
    </p:spTree>
    <p:extLst>
      <p:ext uri="{BB962C8B-B14F-4D97-AF65-F5344CB8AC3E}">
        <p14:creationId xmlns:p14="http://schemas.microsoft.com/office/powerpoint/2010/main" val="4251936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F73ADE-17A1-447E-8509-9645381ED899}"/>
              </a:ext>
            </a:extLst>
          </p:cNvPr>
          <p:cNvSpPr>
            <a:spLocks noGrp="1"/>
          </p:cNvSpPr>
          <p:nvPr>
            <p:ph type="title"/>
          </p:nvPr>
        </p:nvSpPr>
        <p:spPr>
          <a:xfrm>
            <a:off x="1171074" y="1396686"/>
            <a:ext cx="3240506" cy="4064628"/>
          </a:xfrm>
        </p:spPr>
        <p:txBody>
          <a:bodyP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s-ES" sz="1800">
                <a:solidFill>
                  <a:srgbClr val="FFFFFF"/>
                </a:solidFill>
              </a:rPr>
              <a:t> CONSTITUCION</a:t>
            </a:r>
            <a:br>
              <a:rPr lang="es-ES" sz="1800">
                <a:solidFill>
                  <a:srgbClr val="FFFFFF"/>
                </a:solidFill>
              </a:rPr>
            </a:br>
            <a:r>
              <a:rPr lang="es-ES" sz="1800">
                <a:solidFill>
                  <a:srgbClr val="FFFFFF"/>
                </a:solidFill>
              </a:rPr>
              <a:t>ART. 6</a:t>
            </a:r>
            <a:br>
              <a:rPr lang="es-ES" sz="1800">
                <a:solidFill>
                  <a:srgbClr val="FFFFFF"/>
                </a:solidFill>
              </a:rPr>
            </a:br>
            <a:r>
              <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rPr>
              <a:t>“la política nacional de población tiene como objetivo difundir y promover la paternidad y maternidad responsables. Reconoce el derecho de las familias y de las personas a decidir. En tal sentido, el Estado asegura los programas de educación y la información adecuados y el acceso a los medios, que no afecten la vida o la salud”</a:t>
            </a:r>
            <a:br>
              <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rPr>
            </a:br>
            <a:endParaRPr lang="es-PE" sz="1800">
              <a:solidFill>
                <a:srgbClr val="FFFFFF"/>
              </a:solidFill>
            </a:endParaRP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81C78E31-153D-48CE-A2A2-678F55E6AEFF}"/>
              </a:ext>
            </a:extLst>
          </p:cNvPr>
          <p:cNvSpPr>
            <a:spLocks noGrp="1"/>
          </p:cNvSpPr>
          <p:nvPr>
            <p:ph idx="1"/>
          </p:nvPr>
        </p:nvSpPr>
        <p:spPr>
          <a:xfrm>
            <a:off x="5370153" y="1526033"/>
            <a:ext cx="5536397" cy="3935281"/>
          </a:xfrm>
        </p:spPr>
        <p:txBody>
          <a:bodyPr>
            <a:normAutofit/>
          </a:bodyPr>
          <a:lstStyle/>
          <a:p>
            <a:endParaRPr lang="es-ES" sz="1800" dirty="0"/>
          </a:p>
          <a:p>
            <a:pPr marL="0" indent="0">
              <a:buNone/>
            </a:pPr>
            <a:r>
              <a:rPr lang="es-ES" sz="1800" u="sng" dirty="0"/>
              <a:t> CONSTITUCIÓN PERUANA:</a:t>
            </a:r>
          </a:p>
          <a:p>
            <a:pPr marL="0" indent="0">
              <a:buNone/>
            </a:pPr>
            <a:endParaRPr lang="es-ES" sz="1800" u="sng" dirty="0"/>
          </a:p>
          <a:p>
            <a:pPr>
              <a:buFont typeface="Wingdings" panose="05000000000000000000" pitchFamily="2" charset="2"/>
              <a:buChar char="ü"/>
            </a:pPr>
            <a:r>
              <a:rPr lang="es-ES" sz="1800" dirty="0"/>
              <a:t> No reconoce expresamente a los derechos sexuales, ni a los derechos reproductivos de las personas. </a:t>
            </a:r>
          </a:p>
          <a:p>
            <a:pPr>
              <a:buFont typeface="Wingdings" panose="05000000000000000000" pitchFamily="2" charset="2"/>
              <a:buChar char="ü"/>
            </a:pPr>
            <a:r>
              <a:rPr lang="es-ES" sz="1800" dirty="0"/>
              <a:t>Si establece una serie de derechos intrínsecamente relacionados con ellos; nos referimos al derecho a la dignidad, el libre desarrollo de la personalidad, además del derecho a la vida, a la integridad física y mental, a la libertad de conciencia, a la libertad de información, a la intimidad personal, entre otros. </a:t>
            </a:r>
          </a:p>
          <a:p>
            <a:endParaRPr lang="es-PE" sz="1800" dirty="0"/>
          </a:p>
        </p:txBody>
      </p:sp>
    </p:spTree>
    <p:extLst>
      <p:ext uri="{BB962C8B-B14F-4D97-AF65-F5344CB8AC3E}">
        <p14:creationId xmlns:p14="http://schemas.microsoft.com/office/powerpoint/2010/main" val="2385231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AF31CDC0-AA78-482B-8665-8CF3BF29F291}"/>
              </a:ext>
            </a:extLst>
          </p:cNvPr>
          <p:cNvSpPr>
            <a:spLocks noGrp="1"/>
          </p:cNvSpPr>
          <p:nvPr>
            <p:ph type="title"/>
          </p:nvPr>
        </p:nvSpPr>
        <p:spPr>
          <a:xfrm>
            <a:off x="1171074" y="1396686"/>
            <a:ext cx="3240506" cy="4064628"/>
          </a:xfrm>
        </p:spPr>
        <p:txBody>
          <a:bodyPr>
            <a:normAutofit/>
          </a:bodyPr>
          <a:lstStyle/>
          <a:p>
            <a:r>
              <a:rPr lang="es-PE">
                <a:solidFill>
                  <a:srgbClr val="FFFFFF"/>
                </a:solidFill>
              </a:rPr>
              <a:t>EDUCACIÓN, SEXUALIDAD</a:t>
            </a:r>
            <a:br>
              <a:rPr lang="es-PE">
                <a:solidFill>
                  <a:srgbClr val="FFFFFF"/>
                </a:solidFill>
              </a:rPr>
            </a:br>
            <a:r>
              <a:rPr lang="es-PE">
                <a:solidFill>
                  <a:srgbClr val="FFFFFF"/>
                </a:solidFill>
              </a:rPr>
              <a:t>Y DDHH</a:t>
            </a: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1BB5702C-B587-4EDF-A41D-B3FE2F207949}"/>
              </a:ext>
            </a:extLst>
          </p:cNvPr>
          <p:cNvSpPr>
            <a:spLocks noGrp="1"/>
          </p:cNvSpPr>
          <p:nvPr>
            <p:ph idx="1"/>
          </p:nvPr>
        </p:nvSpPr>
        <p:spPr>
          <a:xfrm>
            <a:off x="5370153" y="1526033"/>
            <a:ext cx="5536397" cy="3935281"/>
          </a:xfrm>
        </p:spPr>
        <p:txBody>
          <a:bodyPr>
            <a:normAutofit/>
          </a:bodyPr>
          <a:lstStyle/>
          <a:p>
            <a:r>
              <a:rPr lang="es-ES" dirty="0"/>
              <a:t>LA EDUCACIÓN ES UN DDHH</a:t>
            </a:r>
          </a:p>
          <a:p>
            <a:r>
              <a:rPr lang="es-ES" dirty="0"/>
              <a:t>LA EDUCACION EN LA SEXUALIDAD ES UN DDHH</a:t>
            </a:r>
          </a:p>
          <a:p>
            <a:r>
              <a:rPr lang="es-ES" dirty="0"/>
              <a:t>EL DERECHO A LA SALUD ES UN DDHH DE TODA PERSONA SIN IMPORTAR LA EDAD</a:t>
            </a:r>
            <a:endParaRPr lang="es-PE" dirty="0"/>
          </a:p>
        </p:txBody>
      </p:sp>
    </p:spTree>
    <p:extLst>
      <p:ext uri="{BB962C8B-B14F-4D97-AF65-F5344CB8AC3E}">
        <p14:creationId xmlns:p14="http://schemas.microsoft.com/office/powerpoint/2010/main" val="163534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F866F7-5C5A-4C90-A1A9-BB1F1A4B809E}"/>
              </a:ext>
            </a:extLst>
          </p:cNvPr>
          <p:cNvSpPr>
            <a:spLocks noGrp="1"/>
          </p:cNvSpPr>
          <p:nvPr>
            <p:ph type="title"/>
          </p:nvPr>
        </p:nvSpPr>
        <p:spPr>
          <a:xfrm>
            <a:off x="1075767" y="1188637"/>
            <a:ext cx="2988234" cy="4480726"/>
          </a:xfrm>
        </p:spPr>
        <p:txBody>
          <a:bodyPr>
            <a:normAutofit/>
          </a:bodyPr>
          <a:lstStyle/>
          <a:p>
            <a:pPr algn="r"/>
            <a:r>
              <a:rPr lang="en-US" altLang="es-PE" sz="2600" b="1"/>
              <a:t>LAS RESPONSABILIDADES PARENTALES Y  EL CRECIMIENTO AUTÓNOMO DEL  NIÑO</a:t>
            </a:r>
            <a:endParaRPr lang="es-PE" sz="2600"/>
          </a:p>
        </p:txBody>
      </p:sp>
      <p:cxnSp>
        <p:nvCxnSpPr>
          <p:cNvPr id="68" name="Straight Connector 6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Marcador de contenido 2">
            <a:extLst>
              <a:ext uri="{FF2B5EF4-FFF2-40B4-BE49-F238E27FC236}">
                <a16:creationId xmlns:a16="http://schemas.microsoft.com/office/drawing/2014/main" id="{7C7F8E58-2061-4C9C-BAA1-D54EC5DADFCA}"/>
              </a:ext>
            </a:extLst>
          </p:cNvPr>
          <p:cNvSpPr>
            <a:spLocks noGrp="1"/>
          </p:cNvSpPr>
          <p:nvPr>
            <p:ph idx="1"/>
          </p:nvPr>
        </p:nvSpPr>
        <p:spPr>
          <a:xfrm>
            <a:off x="5255259" y="1037967"/>
            <a:ext cx="5396261" cy="4631395"/>
          </a:xfrm>
        </p:spPr>
        <p:txBody>
          <a:bodyPr anchor="ctr">
            <a:normAutofit fontScale="92500" lnSpcReduction="10000"/>
          </a:bodyPr>
          <a:lstStyle/>
          <a:p>
            <a:endParaRPr lang="es-MX" altLang="es-PE" sz="1100"/>
          </a:p>
          <a:p>
            <a:r>
              <a:rPr lang="es-MX" altLang="es-PE" sz="1600"/>
              <a:t>Arts. 5, 18,CDN  </a:t>
            </a:r>
            <a:r>
              <a:rPr lang="es-MX" altLang="es-PE" sz="1600" b="1"/>
              <a:t>marco de relaciones entre el niño, sus padres, su familia, y el Estado. 2 conceptos claves: </a:t>
            </a:r>
            <a:r>
              <a:rPr lang="es-MX" altLang="es-PE" sz="1600"/>
              <a:t>las </a:t>
            </a:r>
            <a:r>
              <a:rPr lang="es-MX" altLang="es-PE" sz="1600" b="1"/>
              <a:t>“responsabilidades</a:t>
            </a:r>
            <a:r>
              <a:rPr lang="es-MX" altLang="es-PE" sz="1600"/>
              <a:t>” familiares y la </a:t>
            </a:r>
            <a:r>
              <a:rPr lang="es-MX" altLang="es-PE" sz="1600" b="1"/>
              <a:t>“evolución de facultades”</a:t>
            </a:r>
            <a:r>
              <a:rPr lang="es-MX" altLang="es-PE" sz="1600"/>
              <a:t> del niño. </a:t>
            </a:r>
          </a:p>
          <a:p>
            <a:r>
              <a:rPr lang="es-MX" altLang="es-PE" sz="1600"/>
              <a:t>El art.18 CDN amplia el concepto de responsabilidad de los padres, exigiendo que los Estados pongan su máximo empeño, en garantizar el reconocimiento del principio de que ambos padres tienen obligaciones comunes en lo que respecta la crianza y desarrollo del niño. Los padres deben actuar en bienestar del niño lo que significa actuar en su interés superior.</a:t>
            </a:r>
          </a:p>
          <a:p>
            <a:r>
              <a:rPr lang="es-MX" altLang="es-PE" sz="1600"/>
              <a:t>La Convención reconoce </a:t>
            </a:r>
            <a:r>
              <a:rPr lang="es-MX" altLang="es-PE" sz="1600" b="1"/>
              <a:t>“evolución de sus facultades”</a:t>
            </a:r>
            <a:r>
              <a:rPr lang="es-MX" altLang="es-PE" sz="1600"/>
              <a:t>, no estableciéndose edades, es así que el articulo 12 establece que hay que tener en cuenta la opinión del niño de acuerdo a su edad y madurez, así también el Art. 14 establece que los padres guiaran al niño en ejercicio de su derecho a la libertad de pensamiento, de conciencia y de religión, conforme a la evolución de sus facultades.</a:t>
            </a:r>
          </a:p>
          <a:p>
            <a:r>
              <a:rPr lang="es-MX" altLang="es-PE" sz="1600"/>
              <a:t>Así los padres no tienen derechos absolutos sobre los hijos, los derechos y deberes de los padres se derivan de su responsabilidad por el bienestar del niño.</a:t>
            </a:r>
            <a:endParaRPr lang="es-ES" altLang="es-PE" sz="1600"/>
          </a:p>
          <a:p>
            <a:endParaRPr lang="es-PE" sz="1100"/>
          </a:p>
        </p:txBody>
      </p:sp>
    </p:spTree>
    <p:extLst>
      <p:ext uri="{BB962C8B-B14F-4D97-AF65-F5344CB8AC3E}">
        <p14:creationId xmlns:p14="http://schemas.microsoft.com/office/powerpoint/2010/main" val="4039132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01B24-0E5A-41CE-BC1B-67BDF6DFD44A}"/>
              </a:ext>
            </a:extLst>
          </p:cNvPr>
          <p:cNvSpPr>
            <a:spLocks noGrp="1"/>
          </p:cNvSpPr>
          <p:nvPr>
            <p:ph type="title"/>
          </p:nvPr>
        </p:nvSpPr>
        <p:spPr>
          <a:xfrm>
            <a:off x="841248" y="548640"/>
            <a:ext cx="3600860" cy="5431536"/>
          </a:xfrm>
        </p:spPr>
        <p:txBody>
          <a:bodyPr>
            <a:normAutofit/>
          </a:bodyPr>
          <a:lstStyle/>
          <a:p>
            <a:r>
              <a:rPr lang="es-ES" sz="4600"/>
              <a:t>CONVENCION SOBRE LOS DFERECHOS DEL NIÑO – PROTOCOLOS FACULTATIVOS</a:t>
            </a:r>
            <a:endParaRPr lang="es-PE" sz="4600"/>
          </a:p>
        </p:txBody>
      </p:sp>
      <p:sp>
        <p:nvSpPr>
          <p:cNvPr id="3" name="Marcador de contenido 2">
            <a:extLst>
              <a:ext uri="{FF2B5EF4-FFF2-40B4-BE49-F238E27FC236}">
                <a16:creationId xmlns:a16="http://schemas.microsoft.com/office/drawing/2014/main" id="{E22BEE99-9E4A-4C67-B114-88C96D9CEAEF}"/>
              </a:ext>
            </a:extLst>
          </p:cNvPr>
          <p:cNvSpPr>
            <a:spLocks noGrp="1"/>
          </p:cNvSpPr>
          <p:nvPr>
            <p:ph idx="1"/>
          </p:nvPr>
        </p:nvSpPr>
        <p:spPr>
          <a:xfrm>
            <a:off x="5126418" y="552091"/>
            <a:ext cx="6224335" cy="5431536"/>
          </a:xfrm>
        </p:spPr>
        <p:txBody>
          <a:bodyPr anchor="ctr">
            <a:normAutofit/>
          </a:bodyPr>
          <a:lstStyle/>
          <a:p>
            <a:r>
              <a:rPr lang="es-PE" sz="2200" dirty="0">
                <a:effectLst/>
                <a:latin typeface="Calibri" panose="020F0502020204030204" pitchFamily="34" charset="0"/>
                <a:ea typeface="Calibri" panose="020F0502020204030204" pitchFamily="34" charset="0"/>
                <a:cs typeface="Times New Roman" panose="02020603050405020304" pitchFamily="18" charset="0"/>
              </a:rPr>
              <a:t>Los 54 artículos que componen el texto de </a:t>
            </a:r>
            <a:r>
              <a:rPr lang="es-PE" sz="2200">
                <a:effectLst/>
                <a:latin typeface="Calibri" panose="020F0502020204030204" pitchFamily="34" charset="0"/>
                <a:ea typeface="Calibri" panose="020F0502020204030204" pitchFamily="34" charset="0"/>
                <a:cs typeface="Times New Roman" panose="02020603050405020304" pitchFamily="18" charset="0"/>
              </a:rPr>
              <a:t>la Convención recogen </a:t>
            </a:r>
            <a:r>
              <a:rPr lang="es-PE" sz="2200" dirty="0">
                <a:effectLst/>
                <a:latin typeface="Calibri" panose="020F0502020204030204" pitchFamily="34" charset="0"/>
                <a:ea typeface="Calibri" panose="020F0502020204030204" pitchFamily="34" charset="0"/>
                <a:cs typeface="Times New Roman" panose="02020603050405020304" pitchFamily="18" charset="0"/>
              </a:rPr>
              <a:t>los </a:t>
            </a:r>
            <a:r>
              <a:rPr lang="es-PE" sz="2200" b="1" dirty="0">
                <a:effectLst/>
                <a:latin typeface="Calibri" panose="020F0502020204030204" pitchFamily="34" charset="0"/>
                <a:ea typeface="Calibri" panose="020F0502020204030204" pitchFamily="34" charset="0"/>
                <a:cs typeface="Times New Roman" panose="02020603050405020304" pitchFamily="18" charset="0"/>
              </a:rPr>
              <a:t>derechos económicos, sociales, culturales, civiles y políticos</a:t>
            </a:r>
            <a:r>
              <a:rPr lang="es-PE" sz="2200" dirty="0">
                <a:effectLst/>
                <a:latin typeface="Calibri" panose="020F0502020204030204" pitchFamily="34" charset="0"/>
                <a:ea typeface="Calibri" panose="020F0502020204030204" pitchFamily="34" charset="0"/>
                <a:cs typeface="Times New Roman" panose="02020603050405020304" pitchFamily="18" charset="0"/>
              </a:rPr>
              <a:t> de todos los niños. Tiene </a:t>
            </a:r>
            <a:r>
              <a:rPr lang="es-PE" sz="2200" b="1" dirty="0">
                <a:effectLst/>
                <a:latin typeface="Calibri" panose="020F0502020204030204" pitchFamily="34" charset="0"/>
                <a:ea typeface="Calibri" panose="020F0502020204030204" pitchFamily="34" charset="0"/>
                <a:cs typeface="Times New Roman" panose="02020603050405020304" pitchFamily="18" charset="0"/>
              </a:rPr>
              <a:t>3 protocolos que la complementan</a:t>
            </a:r>
            <a:r>
              <a:rPr lang="es-PE" sz="2200" dirty="0">
                <a:effectLst/>
                <a:latin typeface="Calibri" panose="020F0502020204030204" pitchFamily="34" charset="0"/>
                <a:ea typeface="Calibri" panose="020F0502020204030204" pitchFamily="34" charset="0"/>
                <a:cs typeface="Times New Roman" panose="02020603050405020304" pitchFamily="18" charset="0"/>
              </a:rPr>
              <a:t>: el protocolo relativo a la venta de niños y la prostitución infantil; el protocolo relativo a la participación de los niños en conflictos armados; y el protocolo relativo a un procedimiento de comunicaciones para presentar denuncias ante el Comité de los Derechos del Niño</a:t>
            </a:r>
          </a:p>
          <a:p>
            <a:endParaRPr lang="es-PE" sz="2200" dirty="0"/>
          </a:p>
        </p:txBody>
      </p:sp>
    </p:spTree>
    <p:extLst>
      <p:ext uri="{BB962C8B-B14F-4D97-AF65-F5344CB8AC3E}">
        <p14:creationId xmlns:p14="http://schemas.microsoft.com/office/powerpoint/2010/main" val="3612650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Triangle 7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1EE0B64C-13EE-4609-99CC-18BACDE16315}"/>
              </a:ext>
            </a:extLst>
          </p:cNvPr>
          <p:cNvSpPr>
            <a:spLocks noGrp="1"/>
          </p:cNvSpPr>
          <p:nvPr>
            <p:ph type="title"/>
          </p:nvPr>
        </p:nvSpPr>
        <p:spPr>
          <a:xfrm>
            <a:off x="1285240" y="1050595"/>
            <a:ext cx="8074815" cy="1618489"/>
          </a:xfrm>
        </p:spPr>
        <p:txBody>
          <a:bodyPr anchor="ctr">
            <a:normAutofit/>
          </a:bodyPr>
          <a:lstStyle/>
          <a:p>
            <a:r>
              <a:rPr lang="es-PE" altLang="es-MX" sz="5000" b="1"/>
              <a:t>EL COMITÉ DE LOS DERECHOS DEL NIÑO</a:t>
            </a:r>
            <a:endParaRPr lang="es-PE" sz="5000"/>
          </a:p>
        </p:txBody>
      </p:sp>
      <p:sp>
        <p:nvSpPr>
          <p:cNvPr id="150532" name="Rectangle 3"/>
          <p:cNvSpPr>
            <a:spLocks noGrp="1" noChangeArrowheads="1"/>
          </p:cNvSpPr>
          <p:nvPr>
            <p:ph idx="1"/>
          </p:nvPr>
        </p:nvSpPr>
        <p:spPr>
          <a:xfrm>
            <a:off x="1285240" y="2969469"/>
            <a:ext cx="8074815" cy="2800395"/>
          </a:xfrm>
        </p:spPr>
        <p:txBody>
          <a:bodyPr anchor="t">
            <a:normAutofit/>
          </a:bodyPr>
          <a:lstStyle/>
          <a:p>
            <a:pPr eaLnBrk="1" hangingPunct="1">
              <a:buFont typeface="Wingdings" panose="05000000000000000000" pitchFamily="2" charset="2"/>
              <a:buChar char="Ø"/>
            </a:pPr>
            <a:r>
              <a:rPr lang="es-PE" altLang="es-MX" sz="1700"/>
              <a:t>El Comité de los Derechos del Niño es un mecanismo internacional encargado de vigilar los progresos realizados en la aplicación de la Convención sobre los Derechos del Niño; es decir, según la propia Convención. Sus tareas principales son examinar los informes, iniciales y periódicos, presentados por los Estados Partes en cumplimiento del artículo 44 de la Convención, y trabajar con órganos de vigilancia de otros tratados, instituciones especializadas de las Naciones Unidas y otros organismos con el fin de promover la Convención y la realización de los derechos del niño. </a:t>
            </a:r>
          </a:p>
          <a:p>
            <a:pPr marL="0" indent="0">
              <a:buNone/>
            </a:pPr>
            <a:endParaRPr lang="es-PE" altLang="es-MX" sz="1700"/>
          </a:p>
          <a:p>
            <a:pPr eaLnBrk="1" hangingPunct="1">
              <a:buFont typeface="Wingdings" panose="05000000000000000000" pitchFamily="2" charset="2"/>
              <a:buChar char="Ø"/>
            </a:pPr>
            <a:r>
              <a:rPr lang="es-PE" altLang="es-MX" sz="1700"/>
              <a:t>El Comité está considerado como la más alta autoridad internacional para la interpretación de la Convención. </a:t>
            </a:r>
            <a:endParaRPr lang="es-ES" altLang="es-MX" sz="1700"/>
          </a:p>
        </p:txBody>
      </p:sp>
      <p:sp>
        <p:nvSpPr>
          <p:cNvPr id="150530" name="1 Marcador de fecha"/>
          <p:cNvSpPr>
            <a:spLocks noGrp="1"/>
          </p:cNvSpPr>
          <p:nvPr>
            <p:ph type="dt" sz="half" idx="10"/>
          </p:nvPr>
        </p:nvSpPr>
        <p:spPr bwMode="auto">
          <a:xfrm>
            <a:off x="9038322" y="5769864"/>
            <a:ext cx="231547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spcAft>
                <a:spcPts val="600"/>
              </a:spcAft>
              <a:buFontTx/>
              <a:buNone/>
            </a:pPr>
            <a:fld id="{940D39CD-A913-42C0-9581-65803DF6C929}" type="datetime1">
              <a:rPr lang="es-PE" altLang="es-MX" sz="1150">
                <a:solidFill>
                  <a:srgbClr val="FFFFFF"/>
                </a:solidFill>
                <a:latin typeface="Arial" charset="0"/>
              </a:rPr>
              <a:pPr algn="r">
                <a:spcBef>
                  <a:spcPct val="0"/>
                </a:spcBef>
                <a:spcAft>
                  <a:spcPts val="600"/>
                </a:spcAft>
                <a:buFontTx/>
                <a:buNone/>
              </a:pPr>
              <a:t>20/11/2021</a:t>
            </a:fld>
            <a:endParaRPr lang="es-PE" altLang="es-MX" sz="1150">
              <a:solidFill>
                <a:srgbClr val="FFFFFF"/>
              </a:solidFill>
              <a:latin typeface="Arial" charset="0"/>
            </a:endParaRPr>
          </a:p>
        </p:txBody>
      </p:sp>
      <p:sp>
        <p:nvSpPr>
          <p:cNvPr id="150531" name="2 Marcador de número de diapositiva"/>
          <p:cNvSpPr>
            <a:spLocks noGrp="1"/>
          </p:cNvSpPr>
          <p:nvPr>
            <p:ph type="sldNum" sz="quarter" idx="12"/>
          </p:nvPr>
        </p:nvSpPr>
        <p:spPr bwMode="auto">
          <a:xfrm>
            <a:off x="9683496" y="4892040"/>
            <a:ext cx="1673352" cy="10058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spcAft>
                <a:spcPts val="600"/>
              </a:spcAft>
              <a:buFontTx/>
              <a:buNone/>
            </a:pPr>
            <a:fld id="{6AA7157E-F27E-4EF9-85D2-6FEB81F9CF9E}" type="slidenum">
              <a:rPr lang="es-PE" altLang="es-MX" sz="6600">
                <a:solidFill>
                  <a:srgbClr val="FFFFFF"/>
                </a:solidFill>
                <a:latin typeface="Arial" charset="0"/>
              </a:rPr>
              <a:pPr>
                <a:lnSpc>
                  <a:spcPct val="90000"/>
                </a:lnSpc>
                <a:spcBef>
                  <a:spcPct val="0"/>
                </a:spcBef>
                <a:spcAft>
                  <a:spcPts val="600"/>
                </a:spcAft>
                <a:buFontTx/>
                <a:buNone/>
              </a:pPr>
              <a:t>69</a:t>
            </a:fld>
            <a:endParaRPr lang="es-PE" altLang="es-MX" sz="6600">
              <a:solidFill>
                <a:srgbClr val="FFFFFF"/>
              </a:solidFill>
              <a:latin typeface="Arial" charset="0"/>
            </a:endParaRPr>
          </a:p>
        </p:txBody>
      </p:sp>
    </p:spTree>
    <p:extLst>
      <p:ext uri="{BB962C8B-B14F-4D97-AF65-F5344CB8AC3E}">
        <p14:creationId xmlns:p14="http://schemas.microsoft.com/office/powerpoint/2010/main" val="101803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5028" y="1372905"/>
            <a:ext cx="3892732" cy="4305519"/>
          </a:xfrm>
        </p:spPr>
        <p:txBody>
          <a:bodyPr anchor="ctr">
            <a:normAutofit/>
          </a:bodyPr>
          <a:lstStyle/>
          <a:p>
            <a:r>
              <a:rPr lang="es-ES" b="1"/>
              <a:t>Directrices de Riard</a:t>
            </a:r>
            <a:br>
              <a:rPr lang="es-ES" b="1"/>
            </a:br>
            <a:r>
              <a:rPr lang="es-ES" b="1"/>
              <a:t>1990</a:t>
            </a:r>
            <a:br>
              <a:rPr lang="es-ES" sz="5400"/>
            </a:br>
            <a:endParaRPr lang="en-US" sz="5400"/>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096000" y="1372905"/>
            <a:ext cx="5224272" cy="4305519"/>
          </a:xfrm>
        </p:spPr>
        <p:txBody>
          <a:bodyPr anchor="ctr">
            <a:normAutofit/>
          </a:bodyPr>
          <a:lstStyle/>
          <a:p>
            <a:r>
              <a:rPr lang="es-ES" sz="2000"/>
              <a:t>Se celebra en Nueva York la Cumbre Mundial en favor de la Infancia. Las Directrices para la Prevención de la Delincuencia Juvenil definen las estrategias dirigidas a prevenir la criminalidad y a proteger a los jóvenes en situación de alto riesgo social.</a:t>
            </a:r>
          </a:p>
          <a:p>
            <a:pPr marL="0" indent="0">
              <a:buNone/>
            </a:pPr>
            <a:endParaRPr lang="es-ES" sz="2000"/>
          </a:p>
          <a:p>
            <a:endParaRPr lang="en-US" sz="2000"/>
          </a:p>
        </p:txBody>
      </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691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Triangle 13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543BAC-3D03-48C2-A507-8B390B74B16D}"/>
              </a:ext>
            </a:extLst>
          </p:cNvPr>
          <p:cNvSpPr>
            <a:spLocks noGrp="1"/>
          </p:cNvSpPr>
          <p:nvPr>
            <p:ph type="title"/>
          </p:nvPr>
        </p:nvSpPr>
        <p:spPr>
          <a:xfrm>
            <a:off x="1285240" y="1050595"/>
            <a:ext cx="8074815" cy="1618489"/>
          </a:xfrm>
        </p:spPr>
        <p:txBody>
          <a:bodyPr anchor="ctr">
            <a:normAutofit/>
          </a:bodyPr>
          <a:lstStyle/>
          <a:p>
            <a:r>
              <a:rPr lang="es-PE" altLang="es-MX" sz="5000" b="1"/>
              <a:t>EL COMITÉ DE LOS DERECHOS DEL NIÑO</a:t>
            </a:r>
            <a:endParaRPr lang="es-PE" sz="5000"/>
          </a:p>
        </p:txBody>
      </p:sp>
      <p:sp>
        <p:nvSpPr>
          <p:cNvPr id="152580" name="Rectangle 3"/>
          <p:cNvSpPr>
            <a:spLocks noGrp="1" noChangeArrowheads="1"/>
          </p:cNvSpPr>
          <p:nvPr>
            <p:ph idx="1"/>
          </p:nvPr>
        </p:nvSpPr>
        <p:spPr>
          <a:xfrm>
            <a:off x="1285240" y="2969469"/>
            <a:ext cx="8074815" cy="2800395"/>
          </a:xfrm>
        </p:spPr>
        <p:txBody>
          <a:bodyPr anchor="t">
            <a:normAutofit/>
          </a:bodyPr>
          <a:lstStyle/>
          <a:p>
            <a:pPr eaLnBrk="1" hangingPunct="1">
              <a:buFont typeface="Wingdings" panose="05000000000000000000" pitchFamily="2" charset="2"/>
              <a:buChar char="Ø"/>
            </a:pPr>
            <a:r>
              <a:rPr lang="es-ES" altLang="es-MX" sz="1500"/>
              <a:t>Para cumplir su obligación de presentación de informes, los Estados partes deben informar por primera vez dos años después de su ratificación, y posteriormente cada cinco años. Además del informe gubernamental, el Comité recibe información sobre la situación de los derechos humanos en los países a través de otras fuentes, entre ellas las organizaciones no gubernamentales, organismos de las Naciones Unidas, otras organizaciones intergubernamentales, instituciones académicas y la prensa. </a:t>
            </a:r>
          </a:p>
          <a:p>
            <a:pPr eaLnBrk="1" hangingPunct="1"/>
            <a:endParaRPr lang="es-ES" altLang="es-MX" sz="1500"/>
          </a:p>
          <a:p>
            <a:pPr eaLnBrk="1" hangingPunct="1">
              <a:buFont typeface="Wingdings" panose="05000000000000000000" pitchFamily="2" charset="2"/>
              <a:buChar char="Ø"/>
            </a:pPr>
            <a:r>
              <a:rPr lang="es-ES" altLang="es-MX" sz="1500"/>
              <a:t>Teniendo presente toda la información disponible, el Comité examina el informe junto con los representantes oficiales del Estado Parte. Sobre la base de este diálogo, el Comité expresa sus preocupaciones y recomendaciones, conocidas como "observaciones finales", las cuales son públicas.</a:t>
            </a:r>
          </a:p>
        </p:txBody>
      </p:sp>
      <p:sp>
        <p:nvSpPr>
          <p:cNvPr id="152578" name="1 Marcador de fecha"/>
          <p:cNvSpPr>
            <a:spLocks noGrp="1"/>
          </p:cNvSpPr>
          <p:nvPr>
            <p:ph type="dt" sz="half" idx="10"/>
          </p:nvPr>
        </p:nvSpPr>
        <p:spPr bwMode="auto">
          <a:xfrm>
            <a:off x="9038322" y="5769864"/>
            <a:ext cx="231547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a:spcBef>
                <a:spcPct val="0"/>
              </a:spcBef>
              <a:spcAft>
                <a:spcPts val="600"/>
              </a:spcAft>
              <a:buFontTx/>
              <a:buNone/>
            </a:pPr>
            <a:fld id="{2828A384-45EB-41F9-B55F-1BB93E086A02}" type="datetime1">
              <a:rPr lang="es-PE" altLang="es-MX" sz="1150">
                <a:solidFill>
                  <a:srgbClr val="FFFFFF"/>
                </a:solidFill>
                <a:latin typeface="Arial" charset="0"/>
              </a:rPr>
              <a:pPr algn="r">
                <a:spcBef>
                  <a:spcPct val="0"/>
                </a:spcBef>
                <a:spcAft>
                  <a:spcPts val="600"/>
                </a:spcAft>
                <a:buFontTx/>
                <a:buNone/>
              </a:pPr>
              <a:t>20/11/2021</a:t>
            </a:fld>
            <a:endParaRPr lang="es-PE" altLang="es-MX" sz="1150">
              <a:solidFill>
                <a:srgbClr val="FFFFFF"/>
              </a:solidFill>
              <a:latin typeface="Arial" charset="0"/>
            </a:endParaRPr>
          </a:p>
        </p:txBody>
      </p:sp>
      <p:sp>
        <p:nvSpPr>
          <p:cNvPr id="152579" name="2 Marcador de número de diapositiva"/>
          <p:cNvSpPr>
            <a:spLocks noGrp="1"/>
          </p:cNvSpPr>
          <p:nvPr>
            <p:ph type="sldNum" sz="quarter" idx="12"/>
          </p:nvPr>
        </p:nvSpPr>
        <p:spPr bwMode="auto">
          <a:xfrm>
            <a:off x="9683496" y="4892040"/>
            <a:ext cx="1673352" cy="10058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nSpc>
                <a:spcPct val="90000"/>
              </a:lnSpc>
              <a:spcBef>
                <a:spcPct val="0"/>
              </a:spcBef>
              <a:spcAft>
                <a:spcPts val="600"/>
              </a:spcAft>
              <a:buFontTx/>
              <a:buNone/>
            </a:pPr>
            <a:fld id="{FA80637D-CD69-4B3B-A62F-7157B109F9FB}" type="slidenum">
              <a:rPr lang="es-PE" altLang="es-MX" sz="6600">
                <a:solidFill>
                  <a:srgbClr val="FFFFFF"/>
                </a:solidFill>
                <a:latin typeface="Arial" charset="0"/>
              </a:rPr>
              <a:pPr>
                <a:lnSpc>
                  <a:spcPct val="90000"/>
                </a:lnSpc>
                <a:spcBef>
                  <a:spcPct val="0"/>
                </a:spcBef>
                <a:spcAft>
                  <a:spcPts val="600"/>
                </a:spcAft>
                <a:buFontTx/>
                <a:buNone/>
              </a:pPr>
              <a:t>70</a:t>
            </a:fld>
            <a:endParaRPr lang="es-PE" altLang="es-MX" sz="6600">
              <a:solidFill>
                <a:srgbClr val="FFFFFF"/>
              </a:solidFill>
              <a:latin typeface="Arial" charset="0"/>
            </a:endParaRPr>
          </a:p>
        </p:txBody>
      </p:sp>
    </p:spTree>
    <p:extLst>
      <p:ext uri="{BB962C8B-B14F-4D97-AF65-F5344CB8AC3E}">
        <p14:creationId xmlns:p14="http://schemas.microsoft.com/office/powerpoint/2010/main" val="366120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15EED91-7973-4AE7-80D6-24230267834F}"/>
              </a:ext>
            </a:extLst>
          </p:cNvPr>
          <p:cNvSpPr>
            <a:spLocks noGrp="1"/>
          </p:cNvSpPr>
          <p:nvPr>
            <p:ph type="ctrTitle"/>
          </p:nvPr>
        </p:nvSpPr>
        <p:spPr>
          <a:xfrm>
            <a:off x="1524000" y="1293338"/>
            <a:ext cx="9144000" cy="3274592"/>
          </a:xfrm>
        </p:spPr>
        <p:txBody>
          <a:bodyPr anchor="ctr">
            <a:normAutofit/>
          </a:bodyPr>
          <a:lstStyle/>
          <a:p>
            <a:r>
              <a:rPr lang="es-PE" sz="4000" b="1"/>
              <a:t>LA CONVENCIÓN DE LOS DERECHOS DEL NIÑO COMO TRATADO DE DERECHOS HUMANOS Y SU APLICACIÓN POR EL ÓRGANO JURISDICCIONAL.</a:t>
            </a:r>
            <a:br>
              <a:rPr lang="es-PE" sz="4000"/>
            </a:br>
            <a:endParaRPr lang="es-PE" sz="4000"/>
          </a:p>
        </p:txBody>
      </p:sp>
      <p:sp>
        <p:nvSpPr>
          <p:cNvPr id="5" name="Subtítulo 4">
            <a:extLst>
              <a:ext uri="{FF2B5EF4-FFF2-40B4-BE49-F238E27FC236}">
                <a16:creationId xmlns:a16="http://schemas.microsoft.com/office/drawing/2014/main" id="{8C1062FE-2953-4646-B235-DDAA8D34BCEB}"/>
              </a:ext>
            </a:extLst>
          </p:cNvPr>
          <p:cNvSpPr>
            <a:spLocks noGrp="1"/>
          </p:cNvSpPr>
          <p:nvPr>
            <p:ph type="subTitle" idx="1"/>
          </p:nvPr>
        </p:nvSpPr>
        <p:spPr>
          <a:xfrm>
            <a:off x="1524000" y="5514052"/>
            <a:ext cx="9144000" cy="651910"/>
          </a:xfrm>
        </p:spPr>
        <p:txBody>
          <a:bodyPr anchor="ctr">
            <a:normAutofit/>
          </a:bodyPr>
          <a:lstStyle/>
          <a:p>
            <a:endParaRPr lang="es-PE"/>
          </a:p>
        </p:txBody>
      </p:sp>
      <p:cxnSp>
        <p:nvCxnSpPr>
          <p:cNvPr id="16"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34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Título"/>
          <p:cNvSpPr>
            <a:spLocks noGrp="1"/>
          </p:cNvSpPr>
          <p:nvPr>
            <p:ph type="title"/>
          </p:nvPr>
        </p:nvSpPr>
        <p:spPr>
          <a:xfrm>
            <a:off x="1075767" y="1188637"/>
            <a:ext cx="2988234" cy="4480726"/>
          </a:xfrm>
        </p:spPr>
        <p:txBody>
          <a:bodyPr>
            <a:normAutofit/>
          </a:bodyPr>
          <a:lstStyle/>
          <a:p>
            <a:pPr algn="r">
              <a:defRPr/>
            </a:pPr>
            <a:r>
              <a:rPr lang="es-MX" sz="3100"/>
              <a:t>CONSTITUCION Y TRATADOS DE DERECHOS HUMANOS</a:t>
            </a:r>
          </a:p>
        </p:txBody>
      </p:sp>
      <p:cxnSp>
        <p:nvCxnSpPr>
          <p:cNvPr id="18" name="Straight Connector 1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6 Marcador de texto"/>
          <p:cNvSpPr>
            <a:spLocks noGrp="1"/>
          </p:cNvSpPr>
          <p:nvPr>
            <p:ph idx="1"/>
          </p:nvPr>
        </p:nvSpPr>
        <p:spPr>
          <a:xfrm>
            <a:off x="5255260" y="1648870"/>
            <a:ext cx="4702848" cy="3560260"/>
          </a:xfrm>
        </p:spPr>
        <p:txBody>
          <a:bodyPr anchor="ctr">
            <a:normAutofit/>
          </a:bodyPr>
          <a:lstStyle/>
          <a:p>
            <a:pPr>
              <a:defRPr/>
            </a:pPr>
            <a:r>
              <a:rPr lang="es-MX" sz="1300" b="1">
                <a:cs typeface="Times New Roman" panose="02020603050405020304" pitchFamily="18" charset="0"/>
              </a:rPr>
              <a:t>Cuarta disposición final y transitoria de la Constitución</a:t>
            </a:r>
            <a:r>
              <a:rPr lang="es-MX" sz="1300">
                <a:cs typeface="Times New Roman" panose="02020603050405020304" pitchFamily="18" charset="0"/>
              </a:rPr>
              <a:t> : “ las normas relativas a los derechos y a las libertades que la Constitución reconoce se interpretan de conformidad con la Declaración Universal de derechos Humanos y con los tratados y acuerdos internacionales sobre las mismas materias ratificadas por el Perú”</a:t>
            </a:r>
            <a:endParaRPr lang="es-MX" sz="1300" b="1">
              <a:cs typeface="Times New Roman" panose="02020603050405020304" pitchFamily="18" charset="0"/>
            </a:endParaRPr>
          </a:p>
          <a:p>
            <a:pPr>
              <a:defRPr/>
            </a:pPr>
            <a:r>
              <a:rPr lang="es-PE" sz="1300" b="1">
                <a:cs typeface="Times New Roman" panose="02020603050405020304" pitchFamily="18" charset="0"/>
              </a:rPr>
              <a:t>Artículo 55° de la Constitución</a:t>
            </a:r>
            <a:r>
              <a:rPr lang="es-PE" sz="1300">
                <a:cs typeface="Times New Roman" panose="02020603050405020304" pitchFamily="18" charset="0"/>
              </a:rPr>
              <a:t>: “Los tratados celebrados por el Estado y en vigor forman parte del derecho nacional</a:t>
            </a:r>
            <a:r>
              <a:rPr lang="es-PE" sz="1300"/>
              <a:t>”</a:t>
            </a:r>
            <a:endParaRPr lang="es-PE" sz="1300" b="1"/>
          </a:p>
          <a:p>
            <a:pPr>
              <a:defRPr/>
            </a:pPr>
            <a:r>
              <a:rPr lang="es-PE" sz="1300" b="1"/>
              <a:t>Artículo V del Título Preliminar del Código Procesal Constitucional:</a:t>
            </a:r>
            <a:r>
              <a:rPr lang="es-PE" sz="1300"/>
              <a:t> Interpretación de los Derechos Constitucionales: “El contenido y alcances de los derechos constitucionales protegidos por los procesos regulados en el presente Código deben interpretarse de conformidad con la Declaración Universal de Derechos Humanos, los tratados sobre derechos humanos, así como de las decisiones adoptadas por los tribunales internacionales sobre derechos humanos constituidos según tratados de los que el Perú es parte”.</a:t>
            </a:r>
          </a:p>
          <a:p>
            <a:pPr>
              <a:buFont typeface="Arial" charset="0"/>
              <a:buNone/>
              <a:defRPr/>
            </a:pPr>
            <a:endParaRPr lang="es-MX" sz="1300">
              <a:latin typeface="Times New Roman" panose="02020603050405020304" pitchFamily="18" charset="0"/>
              <a:cs typeface="Times New Roman" panose="02020603050405020304" pitchFamily="18" charset="0"/>
            </a:endParaRPr>
          </a:p>
        </p:txBody>
      </p:sp>
      <p:sp>
        <p:nvSpPr>
          <p:cNvPr id="5" name="4 Marcador de número de diapositiva"/>
          <p:cNvSpPr>
            <a:spLocks noGrp="1"/>
          </p:cNvSpPr>
          <p:nvPr>
            <p:ph type="sldNum" sz="quarter" idx="12"/>
          </p:nvPr>
        </p:nvSpPr>
        <p:spPr>
          <a:xfrm>
            <a:off x="9683496" y="4892040"/>
            <a:ext cx="1673352" cy="1005840"/>
          </a:xfrm>
        </p:spPr>
        <p:txBody>
          <a:bodyPr>
            <a:normAutofit/>
          </a:bodyPr>
          <a:lstStyle/>
          <a:p>
            <a:pPr>
              <a:lnSpc>
                <a:spcPct val="90000"/>
              </a:lnSpc>
              <a:spcAft>
                <a:spcPts val="600"/>
              </a:spcAft>
              <a:defRPr/>
            </a:pPr>
            <a:fld id="{2D2D64D5-478E-45A8-A98C-A929FC80D1FE}" type="slidenum">
              <a:rPr lang="es-PE" sz="6600">
                <a:solidFill>
                  <a:srgbClr val="FFFFFF"/>
                </a:solidFill>
              </a:rPr>
              <a:pPr>
                <a:lnSpc>
                  <a:spcPct val="90000"/>
                </a:lnSpc>
                <a:spcAft>
                  <a:spcPts val="600"/>
                </a:spcAft>
                <a:defRPr/>
              </a:pPr>
              <a:t>72</a:t>
            </a:fld>
            <a:endParaRPr lang="es-PE" sz="6600">
              <a:solidFill>
                <a:srgbClr val="FFFFFF"/>
              </a:solidFill>
            </a:endParaRPr>
          </a:p>
        </p:txBody>
      </p:sp>
    </p:spTree>
    <p:extLst>
      <p:ext uri="{BB962C8B-B14F-4D97-AF65-F5344CB8AC3E}">
        <p14:creationId xmlns:p14="http://schemas.microsoft.com/office/powerpoint/2010/main" val="3882109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EAE45-D5D2-45F4-A9F8-73BEB913D114}"/>
              </a:ext>
            </a:extLst>
          </p:cNvPr>
          <p:cNvSpPr>
            <a:spLocks noGrp="1"/>
          </p:cNvSpPr>
          <p:nvPr>
            <p:ph type="title"/>
          </p:nvPr>
        </p:nvSpPr>
        <p:spPr>
          <a:xfrm>
            <a:off x="1045028" y="1372905"/>
            <a:ext cx="3892732" cy="4305519"/>
          </a:xfrm>
        </p:spPr>
        <p:txBody>
          <a:bodyPr anchor="ctr">
            <a:normAutofit/>
          </a:bodyPr>
          <a:lstStyle/>
          <a:p>
            <a:r>
              <a:rPr lang="es-ES" sz="3800">
                <a:latin typeface="+mn-lt"/>
              </a:rPr>
              <a:t>PRINCIPIO DE APLICACIÓN INMEDIATA.</a:t>
            </a:r>
            <a:br>
              <a:rPr lang="es-ES" sz="3800">
                <a:latin typeface="+mn-lt"/>
              </a:rPr>
            </a:br>
            <a:br>
              <a:rPr lang="es-ES" sz="3800">
                <a:latin typeface="+mn-lt"/>
              </a:rPr>
            </a:br>
            <a:r>
              <a:rPr lang="es-ES" sz="3800">
                <a:latin typeface="+mn-lt"/>
              </a:rPr>
              <a:t>STC 5854-2005-PA/TC,</a:t>
            </a:r>
            <a:br>
              <a:rPr lang="es-ES" sz="3800">
                <a:latin typeface="+mn-lt"/>
              </a:rPr>
            </a:br>
            <a:r>
              <a:rPr lang="es-ES" sz="3800">
                <a:latin typeface="+mn-lt"/>
              </a:rPr>
              <a:t>fundamentos jurídicos 22 y 23</a:t>
            </a:r>
            <a:endParaRPr lang="es-PE" sz="3800">
              <a:latin typeface="+mn-lt"/>
            </a:endParaRPr>
          </a:p>
        </p:txBody>
      </p:sp>
      <p:sp>
        <p:nvSpPr>
          <p:cNvPr id="3" name="Marcador de contenido 2">
            <a:extLst>
              <a:ext uri="{FF2B5EF4-FFF2-40B4-BE49-F238E27FC236}">
                <a16:creationId xmlns:a16="http://schemas.microsoft.com/office/drawing/2014/main" id="{B4052AEE-9666-4F8F-9784-D57AA7408D67}"/>
              </a:ext>
            </a:extLst>
          </p:cNvPr>
          <p:cNvSpPr>
            <a:spLocks noGrp="1"/>
          </p:cNvSpPr>
          <p:nvPr>
            <p:ph idx="1"/>
          </p:nvPr>
        </p:nvSpPr>
        <p:spPr>
          <a:xfrm>
            <a:off x="6096000" y="1372905"/>
            <a:ext cx="5224272" cy="4305519"/>
          </a:xfrm>
        </p:spPr>
        <p:txBody>
          <a:bodyPr anchor="ctr">
            <a:normAutofit/>
          </a:bodyPr>
          <a:lstStyle/>
          <a:p>
            <a:r>
              <a:rPr lang="es-ES" altLang="es-MX" sz="1700" b="1">
                <a:latin typeface="Times New Roman" pitchFamily="18" charset="0"/>
                <a:cs typeface="Times New Roman" pitchFamily="18" charset="0"/>
              </a:rPr>
              <a:t>TC</a:t>
            </a:r>
            <a:r>
              <a:rPr lang="es-ES" altLang="es-MX" sz="1700">
                <a:latin typeface="Times New Roman" pitchFamily="18" charset="0"/>
                <a:cs typeface="Times New Roman" pitchFamily="18" charset="0"/>
              </a:rPr>
              <a:t>: “</a:t>
            </a:r>
            <a:r>
              <a:rPr lang="es-PE" altLang="es-MX" sz="1700">
                <a:latin typeface="Times New Roman" pitchFamily="18" charset="0"/>
                <a:cs typeface="Times New Roman" pitchFamily="18" charset="0"/>
              </a:rPr>
              <a:t>Tal como lo dispone el artículo 55º de la Constitución, los tratados celebrados por el Estado y en vigor forman parte del derecho nacional. De esta manera, </a:t>
            </a:r>
            <a:r>
              <a:rPr lang="es-PE" altLang="es-MX" sz="1700" u="sng">
                <a:latin typeface="Times New Roman" pitchFamily="18" charset="0"/>
                <a:cs typeface="Times New Roman" pitchFamily="18" charset="0"/>
              </a:rPr>
              <a:t>los tratados sobre derechos humanos ratificados por el Estado peruano, por pertenecer al ordenamiento jurídico interno, son Derecho válido, eficaz y, en consecuencia, inmediatamente aplicable al interior del Estado</a:t>
            </a:r>
            <a:r>
              <a:rPr lang="es-PE" altLang="es-MX" sz="1700">
                <a:latin typeface="Times New Roman" pitchFamily="18" charset="0"/>
                <a:cs typeface="Times New Roman" pitchFamily="18" charset="0"/>
              </a:rPr>
              <a:t>”.</a:t>
            </a:r>
          </a:p>
          <a:p>
            <a:r>
              <a:rPr lang="es-PE" altLang="es-MX" sz="1700" u="sng">
                <a:latin typeface="Times New Roman" pitchFamily="18" charset="0"/>
                <a:cs typeface="Times New Roman" pitchFamily="18" charset="0"/>
              </a:rPr>
              <a:t>“Los derechos fundamentales reconocidos por nuestra Constitución, deben ser obligatoriamente interpretados de conformidad con los tratados y los convenios internacionales sobre derechos humanos</a:t>
            </a:r>
            <a:r>
              <a:rPr lang="es-PE" altLang="es-MX" sz="1700">
                <a:latin typeface="Times New Roman" pitchFamily="18" charset="0"/>
                <a:cs typeface="Times New Roman" pitchFamily="18" charset="0"/>
              </a:rPr>
              <a:t> ratificados por el Perú y en concordancia con las decisiones adoptadas por los tribunales internacionales sobre derechos humanos constituidos según tratados de los que el Perú es parte (Cuarta Disposición Final y Transitoria de la Constitución y artículo V del Título</a:t>
            </a:r>
            <a:endParaRPr lang="es-PE" sz="1700"/>
          </a:p>
        </p:txBody>
      </p:sp>
    </p:spTree>
    <p:extLst>
      <p:ext uri="{BB962C8B-B14F-4D97-AF65-F5344CB8AC3E}">
        <p14:creationId xmlns:p14="http://schemas.microsoft.com/office/powerpoint/2010/main" val="2167314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74EF55-F471-4A53-A24A-52243F673F9B}"/>
              </a:ext>
            </a:extLst>
          </p:cNvPr>
          <p:cNvSpPr>
            <a:spLocks noGrp="1"/>
          </p:cNvSpPr>
          <p:nvPr>
            <p:ph type="title"/>
          </p:nvPr>
        </p:nvSpPr>
        <p:spPr>
          <a:xfrm>
            <a:off x="1006900" y="1188637"/>
            <a:ext cx="3141430" cy="4480726"/>
          </a:xfrm>
        </p:spPr>
        <p:txBody>
          <a:bodyPr>
            <a:normAutofit/>
          </a:bodyPr>
          <a:lstStyle/>
          <a:p>
            <a:pPr algn="r"/>
            <a:r>
              <a:rPr lang="es-PE" sz="4100"/>
              <a:t>CONVENCION DE VIENA </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7F5D339-9B31-4776-8B79-181593E29DEB}"/>
              </a:ext>
            </a:extLst>
          </p:cNvPr>
          <p:cNvSpPr>
            <a:spLocks noGrp="1"/>
          </p:cNvSpPr>
          <p:nvPr>
            <p:ph idx="1"/>
          </p:nvPr>
        </p:nvSpPr>
        <p:spPr>
          <a:xfrm>
            <a:off x="5138928" y="1338729"/>
            <a:ext cx="4795584" cy="4180542"/>
          </a:xfrm>
        </p:spPr>
        <p:txBody>
          <a:bodyPr anchor="ctr">
            <a:normAutofit/>
          </a:bodyPr>
          <a:lstStyle/>
          <a:p>
            <a:r>
              <a:rPr lang="es-ES" sz="2400" dirty="0">
                <a:latin typeface="Montserrat" panose="00000500000000000000" pitchFamily="2" charset="0"/>
              </a:rPr>
              <a:t>S</a:t>
            </a:r>
            <a:r>
              <a:rPr lang="es-ES" sz="2400" b="0" i="0" dirty="0">
                <a:effectLst/>
                <a:latin typeface="Montserrat" panose="00000500000000000000" pitchFamily="2" charset="0"/>
              </a:rPr>
              <a:t>e garantiza en el cumplimiento de los tratados internacionales sobre derechos humanos, apoyada en los principios del </a:t>
            </a:r>
            <a:r>
              <a:rPr lang="es-ES" sz="2400" b="0" i="1" dirty="0">
                <a:effectLst/>
                <a:latin typeface="Montserrat" panose="00000500000000000000" pitchFamily="2" charset="0"/>
              </a:rPr>
              <a:t>pacta sunt </a:t>
            </a:r>
            <a:r>
              <a:rPr lang="es-ES" sz="2400" b="0" i="1" dirty="0" err="1">
                <a:effectLst/>
                <a:latin typeface="Montserrat" panose="00000500000000000000" pitchFamily="2" charset="0"/>
              </a:rPr>
              <a:t>servanda</a:t>
            </a:r>
            <a:r>
              <a:rPr lang="es-ES" sz="2400" b="0" i="1" dirty="0">
                <a:effectLst/>
                <a:latin typeface="Montserrat" panose="00000500000000000000" pitchFamily="2" charset="0"/>
              </a:rPr>
              <a:t> </a:t>
            </a:r>
            <a:r>
              <a:rPr lang="es-ES" sz="2400" b="0" i="0" dirty="0">
                <a:effectLst/>
                <a:latin typeface="Montserrat" panose="00000500000000000000" pitchFamily="2" charset="0"/>
              </a:rPr>
              <a:t>y de la buena fe (</a:t>
            </a:r>
            <a:r>
              <a:rPr lang="es-ES" sz="2400" b="0" i="0" u="none" strike="noStrike" dirty="0">
                <a:effectLst/>
                <a:latin typeface="Montserrat" panose="00000500000000000000" pitchFamily="2" charset="0"/>
                <a:hlinkClick r:id="rId3"/>
              </a:rPr>
              <a:t>Art. 26</a:t>
            </a:r>
            <a:r>
              <a:rPr lang="es-ES" sz="2400" b="0" i="0" dirty="0">
                <a:effectLst/>
                <a:latin typeface="Montserrat" panose="00000500000000000000" pitchFamily="2" charset="0"/>
              </a:rPr>
              <a:t> de la Convención de Viena)</a:t>
            </a:r>
            <a:endParaRPr lang="es-PE" sz="2400" dirty="0"/>
          </a:p>
        </p:txBody>
      </p:sp>
    </p:spTree>
    <p:extLst>
      <p:ext uri="{BB962C8B-B14F-4D97-AF65-F5344CB8AC3E}">
        <p14:creationId xmlns:p14="http://schemas.microsoft.com/office/powerpoint/2010/main" val="5585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BEEC708-CB15-4384-9103-7788259A587A}"/>
              </a:ext>
            </a:extLst>
          </p:cNvPr>
          <p:cNvSpPr>
            <a:spLocks noGrp="1"/>
          </p:cNvSpPr>
          <p:nvPr>
            <p:ph type="ctrTitle"/>
          </p:nvPr>
        </p:nvSpPr>
        <p:spPr>
          <a:xfrm>
            <a:off x="1524000" y="1584683"/>
            <a:ext cx="9144000" cy="2551829"/>
          </a:xfrm>
        </p:spPr>
        <p:txBody>
          <a:bodyPr anchor="ctr">
            <a:normAutofit/>
          </a:bodyPr>
          <a:lstStyle/>
          <a:p>
            <a:r>
              <a:rPr lang="es-ES" sz="4100" b="1"/>
              <a:t>La Convención de los Derechos del Niño: catalogo mínimo de los derechos específicos de la infancia y adolescencia.</a:t>
            </a:r>
            <a:endParaRPr lang="es-PE" sz="4100" b="1"/>
          </a:p>
        </p:txBody>
      </p:sp>
      <p:sp>
        <p:nvSpPr>
          <p:cNvPr id="5" name="Subtítulo 4">
            <a:extLst>
              <a:ext uri="{FF2B5EF4-FFF2-40B4-BE49-F238E27FC236}">
                <a16:creationId xmlns:a16="http://schemas.microsoft.com/office/drawing/2014/main" id="{92F00F05-2C51-4FED-A837-3F31C88DF6B8}"/>
              </a:ext>
            </a:extLst>
          </p:cNvPr>
          <p:cNvSpPr>
            <a:spLocks noGrp="1"/>
          </p:cNvSpPr>
          <p:nvPr>
            <p:ph type="subTitle" idx="1"/>
          </p:nvPr>
        </p:nvSpPr>
        <p:spPr>
          <a:xfrm>
            <a:off x="1524000" y="5160469"/>
            <a:ext cx="9144000" cy="1182135"/>
          </a:xfrm>
        </p:spPr>
        <p:txBody>
          <a:bodyPr anchor="ctr">
            <a:normAutofit/>
          </a:bodyPr>
          <a:lstStyle/>
          <a:p>
            <a:endParaRPr lang="es-PE" sz="2800"/>
          </a:p>
        </p:txBody>
      </p:sp>
    </p:spTree>
    <p:extLst>
      <p:ext uri="{BB962C8B-B14F-4D97-AF65-F5344CB8AC3E}">
        <p14:creationId xmlns:p14="http://schemas.microsoft.com/office/powerpoint/2010/main" val="411589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B27107E-E735-4108-B006-680EF933C18D}"/>
              </a:ext>
            </a:extLst>
          </p:cNvPr>
          <p:cNvSpPr>
            <a:spLocks noGrp="1"/>
          </p:cNvSpPr>
          <p:nvPr>
            <p:ph type="title"/>
          </p:nvPr>
        </p:nvSpPr>
        <p:spPr>
          <a:xfrm>
            <a:off x="344623" y="320675"/>
            <a:ext cx="11407487" cy="1325563"/>
          </a:xfrm>
        </p:spPr>
        <p:txBody>
          <a:bodyPr>
            <a:normAutofit/>
          </a:bodyPr>
          <a:lstStyle/>
          <a:p>
            <a:endParaRPr lang="es-PE" sz="5400"/>
          </a:p>
        </p:txBody>
      </p:sp>
      <p:sp>
        <p:nvSpPr>
          <p:cNvPr id="73" name="Rectangle 7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509" name="Rectangle 3">
            <a:extLst>
              <a:ext uri="{FF2B5EF4-FFF2-40B4-BE49-F238E27FC236}">
                <a16:creationId xmlns:a16="http://schemas.microsoft.com/office/drawing/2014/main" id="{B1D521E8-03A8-48BD-83A6-9107094BBB4C}"/>
              </a:ext>
            </a:extLst>
          </p:cNvPr>
          <p:cNvGraphicFramePr>
            <a:graphicFrameLocks noGrp="1"/>
          </p:cNvGraphicFramePr>
          <p:nvPr>
            <p:ph idx="1"/>
            <p:extLst>
              <p:ext uri="{D42A27DB-BD31-4B8C-83A1-F6EECF244321}">
                <p14:modId xmlns:p14="http://schemas.microsoft.com/office/powerpoint/2010/main" val="3196922961"/>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0607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6B6FF7A2C2D264BACA3978A57A33B38" ma:contentTypeVersion="3" ma:contentTypeDescription="Crear nuevo documento." ma:contentTypeScope="" ma:versionID="f8c3f9a404de23d5ee91c539d75bf1c3">
  <xsd:schema xmlns:xsd="http://www.w3.org/2001/XMLSchema" xmlns:xs="http://www.w3.org/2001/XMLSchema" xmlns:p="http://schemas.microsoft.com/office/2006/metadata/properties" xmlns:ns2="1342ef81-bdf6-481c-addb-34329a8b12c9" targetNamespace="http://schemas.microsoft.com/office/2006/metadata/properties" ma:root="true" ma:fieldsID="a2a6daa998f1350391d51e7fcd434faa" ns2:_="">
    <xsd:import namespace="1342ef81-bdf6-481c-addb-34329a8b12c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42ef81-bdf6-481c-addb-34329a8b12c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1342ef81-bdf6-481c-addb-34329a8b12c9" xsi:nil="true"/>
  </documentManagement>
</p:properties>
</file>

<file path=customXml/itemProps1.xml><?xml version="1.0" encoding="utf-8"?>
<ds:datastoreItem xmlns:ds="http://schemas.openxmlformats.org/officeDocument/2006/customXml" ds:itemID="{5CD0DC21-666C-417B-AFCE-8DB4A4F4758A}"/>
</file>

<file path=customXml/itemProps2.xml><?xml version="1.0" encoding="utf-8"?>
<ds:datastoreItem xmlns:ds="http://schemas.openxmlformats.org/officeDocument/2006/customXml" ds:itemID="{2EF32A47-6532-4AEA-8CD6-2460608EB730}">
  <ds:schemaRefs>
    <ds:schemaRef ds:uri="http://schemas.microsoft.com/sharepoint/v3/contenttype/forms"/>
  </ds:schemaRefs>
</ds:datastoreItem>
</file>

<file path=customXml/itemProps3.xml><?xml version="1.0" encoding="utf-8"?>
<ds:datastoreItem xmlns:ds="http://schemas.openxmlformats.org/officeDocument/2006/customXml" ds:itemID="{0BB2339D-CD26-48A1-BEEE-EFF4291436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501</TotalTime>
  <Words>5777</Words>
  <Application>Microsoft Office PowerPoint</Application>
  <PresentationFormat>Panorámica</PresentationFormat>
  <Paragraphs>362</Paragraphs>
  <Slides>74</Slides>
  <Notes>16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74</vt:i4>
      </vt:variant>
    </vt:vector>
  </HeadingPairs>
  <TitlesOfParts>
    <vt:vector size="86" baseType="lpstr">
      <vt:lpstr>Arial</vt:lpstr>
      <vt:lpstr>Arial</vt:lpstr>
      <vt:lpstr>Arial Narrow</vt:lpstr>
      <vt:lpstr>Berlin Sans FB</vt:lpstr>
      <vt:lpstr>Calibri</vt:lpstr>
      <vt:lpstr>Calibri Light</vt:lpstr>
      <vt:lpstr>Constantia</vt:lpstr>
      <vt:lpstr>Montserrat</vt:lpstr>
      <vt:lpstr>Times New Roman</vt:lpstr>
      <vt:lpstr>Tw Cen MT Condensed</vt:lpstr>
      <vt:lpstr>Wingdings</vt:lpstr>
      <vt:lpstr>Tema de Office</vt:lpstr>
      <vt:lpstr>INSTRUMENTOS INTERNACIONALES DE PROTECCIÓN DE LOS DERECHOS DE LAS NIÑAS, NIÑOS Y ADOLESCENTES. LA CONVENCIÓN INTERNACIONAL SOBRE LOS DERECHOS DEL NIÑO. LA PROTECCIÓN CONVENCIONAL DE LOS DERECHOS DE LOS NIÑOS Y LOS ESTÁNDARES DE LA CORTE IDH.</vt:lpstr>
      <vt:lpstr>Instrumentos internacionales de protección</vt:lpstr>
      <vt:lpstr>Declaración de Ginebra de 1924</vt:lpstr>
      <vt:lpstr> Declaración de los Derechos del Niño de 1959</vt:lpstr>
      <vt:lpstr>Reglas de Beijing Reglas mínimas de las Naciones Unidas para la administración de la justicia de menores 1985</vt:lpstr>
      <vt:lpstr>LA CONVENCION SOBRE LOS DERECHOS DEL NIÑO 1989.</vt:lpstr>
      <vt:lpstr>Directrices de Riard 1990 </vt:lpstr>
      <vt:lpstr>La Convención de los Derechos del Niño: catalogo mínimo de los derechos específicos de la infancia y adolescencia.</vt:lpstr>
      <vt:lpstr>Presentación de PowerPoint</vt:lpstr>
      <vt:lpstr>LA CONVENCION DE  LOS DERECHOS DEL NIÑO</vt:lpstr>
      <vt:lpstr>LA CONVENCION INTERNACIONAL SOBRE LOS DERECHOS DEL NIÑO</vt:lpstr>
      <vt:lpstr>LA CONVENCION  INTERNACIONAL SOBRE LOS DERECHOS DEL NIÑO</vt:lpstr>
      <vt:lpstr>LA CONVENCION INTERNACIONAL  SOBRE LOS DERECHOS DEL NIÑO </vt:lpstr>
      <vt:lpstr>CUALES SON?</vt:lpstr>
      <vt:lpstr>CONSIDERACIONES A TENER EN CUENTA  </vt:lpstr>
      <vt:lpstr>CARACTERÍSTICAS ESENCIALES </vt:lpstr>
      <vt:lpstr> A. LA CONSOLIDACIÓN DE LA SITUACIÓN JURÍDICA DEL NIÑO, NIÑA Y ADOLESCENTE COMO TITULAR DE DERECHOS FUNDAMENTALES: </vt:lpstr>
      <vt:lpstr>B. LA PROTECCIÓN INTEGRAL DE LOS DERECHOS FUNDAMENTALES DE LOS NIÑOS, NIÑAS Y ADOLESCENTES A PARTIR DE LA CONSIDERACIÓN SU SUPERIOR INTERÉS: </vt:lpstr>
      <vt:lpstr>C. EL RECONOCIMIENTO DE AUTONOMÍA Y PARTICIPACIÓN DEL NIÑO, NIÑA Y ADOLESCENTE EN EL EJERCICIO DE SUS DERECHOS FUNDAMENTALES:  </vt:lpstr>
      <vt:lpstr>POSTULADOS </vt:lpstr>
      <vt:lpstr>Presentación de PowerPoint</vt:lpstr>
      <vt:lpstr>ESTRUCTURA</vt:lpstr>
      <vt:lpstr>Preámbulo :</vt:lpstr>
      <vt:lpstr> PRINCIPIOS BASICOS </vt:lpstr>
      <vt:lpstr>EL INTERÉS SUPERIOR. </vt:lpstr>
      <vt:lpstr>ANTECEDENTE</vt:lpstr>
      <vt:lpstr>EL PRINCIPIO DE ISN EN EL SISTEMA INTERNACIONAL  DE PROTECCIÓN DE LOS DERECHOS DE LA INFANCIA. </vt:lpstr>
      <vt:lpstr>CONVENCIÓN SOBRE LOS DERECHOS DEL NIÑO Art.3</vt:lpstr>
      <vt:lpstr> EL ISN COMO MECANISMO PARA LOGRAR EL OBJETO Y FIN DE LA CONVENCIÓN SOBRE LOS DERECHOS DEL NIÑO. </vt:lpstr>
      <vt:lpstr>Presentación de PowerPoint</vt:lpstr>
      <vt:lpstr>    SUS FUNCIONES</vt:lpstr>
      <vt:lpstr>SUS CARACTERÍSTICAS</vt:lpstr>
      <vt:lpstr>Presentación de PowerPoint</vt:lpstr>
      <vt:lpstr>SUS FUNCIONES </vt:lpstr>
      <vt:lpstr>CONTROLAR Y  ENCONTRAR UNA SOLUCIÓN  </vt:lpstr>
      <vt:lpstr>CARÁCTER INTERPRETATIVO: </vt:lpstr>
      <vt:lpstr>INTEGRALIDAD, MÁXIMA OPERATIVIDAD Y MÍNIMA RESTRICCIÓN: </vt:lpstr>
      <vt:lpstr>PRINCIPIO RECTOR GUÍA: CONCEPCIÓN GARANTISTA</vt:lpstr>
      <vt:lpstr> EN LAS RELACIONES PARENTALES: </vt:lpstr>
      <vt:lpstr>Presentación de PowerPoint</vt:lpstr>
      <vt:lpstr>EL “INTERÉS SUPERIOR DEL NIÑO” Y EL DERECHO A VIVIR EN UNA FAMILIA </vt:lpstr>
      <vt:lpstr>EL “INTERÉS SUPERIOR DEL NIÑO” Y EL DERECHO A LA EDUCACIÓN</vt:lpstr>
      <vt:lpstr>EL “INTERÉS SUPERIOR DEL NIÑO” Y EL DERECHO A LA LIBERTAD PERSONAL</vt:lpstr>
      <vt:lpstr> DERECHO A LA VIDA, SUPERVIVENCIA Y DESARROLLO</vt:lpstr>
      <vt:lpstr>COMIENZO DE LA VIDA HUMANA</vt:lpstr>
      <vt:lpstr>COMIENZO DE LA VIDA HUMANA</vt:lpstr>
      <vt:lpstr>COMIENZO DE LA VIDA HUMANA</vt:lpstr>
      <vt:lpstr>IGUALDAD Y NO DISCRIMINACIÓN </vt:lpstr>
      <vt:lpstr>Presentación de PowerPoint</vt:lpstr>
      <vt:lpstr>IGUALDAD Y NO DISCRIMINACION</vt:lpstr>
      <vt:lpstr>IGUALDAD Y NO DISCRIMINACION</vt:lpstr>
      <vt:lpstr>EFECTIVIDAD</vt:lpstr>
      <vt:lpstr>Presentación de PowerPoint</vt:lpstr>
      <vt:lpstr>PARTICIPACIÓN  </vt:lpstr>
      <vt:lpstr>Presentación de PowerPoint</vt:lpstr>
      <vt:lpstr>DERECHOS</vt:lpstr>
      <vt:lpstr>DERECHOS</vt:lpstr>
      <vt:lpstr>DERECHOS</vt:lpstr>
      <vt:lpstr>DERECHOS</vt:lpstr>
      <vt:lpstr>DERECHOS</vt:lpstr>
      <vt:lpstr>Derecho a la salud sexual y reproductiva</vt:lpstr>
      <vt:lpstr>¿Qué implica el Derecho a la Salud Sexual y Reproductiva? </vt:lpstr>
      <vt:lpstr>CONVENCION DE LOS DERECHOS DEL NIÑO.</vt:lpstr>
      <vt:lpstr>CONVENCION DE LOS DERECHOS DEL NIÑO</vt:lpstr>
      <vt:lpstr> CONSTITUCION ART. 6 “la política nacional de población tiene como objetivo difundir y promover la paternidad y maternidad responsables. Reconoce el derecho de las familias y de las personas a decidir. En tal sentido, el Estado asegura los programas de educación y la información adecuados y el acceso a los medios, que no afecten la vida o la salud” </vt:lpstr>
      <vt:lpstr>EDUCACIÓN, SEXUALIDAD Y DDHH</vt:lpstr>
      <vt:lpstr>LAS RESPONSABILIDADES PARENTALES Y  EL CRECIMIENTO AUTÓNOMO DEL  NIÑO</vt:lpstr>
      <vt:lpstr>CONVENCION SOBRE LOS DFERECHOS DEL NIÑO – PROTOCOLOS FACULTATIVOS</vt:lpstr>
      <vt:lpstr>EL COMITÉ DE LOS DERECHOS DEL NIÑO</vt:lpstr>
      <vt:lpstr>EL COMITÉ DE LOS DERECHOS DEL NIÑO</vt:lpstr>
      <vt:lpstr>LA CONVENCIÓN DE LOS DERECHOS DEL NIÑO COMO TRATADO DE DERECHOS HUMANOS Y SU APLICACIÓN POR EL ÓRGANO JURISDICCIONAL. </vt:lpstr>
      <vt:lpstr>CONSTITUCION Y TRATADOS DE DERECHOS HUMANOS</vt:lpstr>
      <vt:lpstr>PRINCIPIO DE APLICACIÓN INMEDIATA.  STC 5854-2005-PA/TC, fundamentos jurídicos 22 y 23</vt:lpstr>
      <vt:lpstr>CONVENCION DE VIENA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Olga Maria Castro Perez Treviño</dc:creator>
  <cp:lastModifiedBy>OLGA MARIA CASTRO PEREZ TREVIÑO</cp:lastModifiedBy>
  <cp:revision>18</cp:revision>
  <dcterms:created xsi:type="dcterms:W3CDTF">2020-05-16T18:56:01Z</dcterms:created>
  <dcterms:modified xsi:type="dcterms:W3CDTF">2021-11-20T17:28:10Z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0x01010016B6FF7A2C2D264BACA3978A57A33B38</vt:lpwstr>
  </property>
  <property fmtid="{D5CDD505-2E9C-101B-9397-08002B2CF9AE}" pid="3" name="Order">
    <vt:r8>7000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