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71" r:id="rId4"/>
    <p:sldId id="266" r:id="rId5"/>
    <p:sldId id="268" r:id="rId6"/>
    <p:sldId id="269" r:id="rId7"/>
    <p:sldId id="270" r:id="rId8"/>
    <p:sldId id="267" r:id="rId9"/>
    <p:sldId id="272" r:id="rId10"/>
    <p:sldId id="273" r:id="rId11"/>
    <p:sldId id="274" r:id="rId12"/>
    <p:sldId id="276" r:id="rId13"/>
    <p:sldId id="275" r:id="rId14"/>
    <p:sldId id="277" r:id="rId15"/>
    <p:sldId id="278" r:id="rId16"/>
    <p:sldId id="279" r:id="rId17"/>
    <p:sldId id="264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21E63-D93E-46EE-B627-434C9896199B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88E59-AEE8-4C71-B304-CDD89BEEA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9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ctrTitle"/>
          </p:nvPr>
        </p:nvSpPr>
        <p:spPr>
          <a:xfrm>
            <a:off x="391886" y="1122363"/>
            <a:ext cx="9144000" cy="2387600"/>
          </a:xfrm>
        </p:spPr>
        <p:txBody>
          <a:bodyPr>
            <a:normAutofit/>
          </a:bodyPr>
          <a:lstStyle>
            <a:lvl1pPr>
              <a:defRPr>
                <a:latin typeface="Brandon Grotesque Light" panose="020B0303020203060202" pitchFamily="34" charset="0"/>
              </a:defRPr>
            </a:lvl1pPr>
          </a:lstStyle>
          <a:p>
            <a:pPr algn="l"/>
            <a:r>
              <a:rPr lang="en-US" sz="6600"/>
              <a:t>Click to edit Master title style</a:t>
            </a:r>
            <a:endParaRPr lang="en-US" sz="6600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"/>
          </p:nvPr>
        </p:nvSpPr>
        <p:spPr>
          <a:xfrm>
            <a:off x="391886" y="3391588"/>
            <a:ext cx="5637978" cy="2001837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Brandon Grotesque Light" panose="020B0303020203060202" pitchFamily="34" charset="0"/>
              </a:defRPr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8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2" descr="PENSA_logo_2012.png">
            <a:extLst>
              <a:ext uri="{FF2B5EF4-FFF2-40B4-BE49-F238E27FC236}">
                <a16:creationId xmlns:a16="http://schemas.microsoft.com/office/drawing/2014/main" id="{D0519D73-A652-4B4F-BF5C-8F0CD9B40C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92" y="6583680"/>
            <a:ext cx="820615" cy="18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82E430A3-890A-4017-9265-AAAB9D70DC39}"/>
              </a:ext>
            </a:extLst>
          </p:cNvPr>
          <p:cNvSpPr txBox="1">
            <a:spLocks/>
          </p:cNvSpPr>
          <p:nvPr userDrawn="1"/>
        </p:nvSpPr>
        <p:spPr>
          <a:xfrm>
            <a:off x="914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</a:t>
            </a:r>
            <a:fld id="{60DB4AFD-AEF4-4D96-A530-21FDC68022ED}" type="datetime5">
              <a:rPr lang="en-US" smtClean="0"/>
              <a:t>24-Jul-20</a:t>
            </a:fld>
            <a:r>
              <a:rPr lang="en-US" dirty="0"/>
              <a:t>|	</a:t>
            </a:r>
            <a:fld id="{DBA3A919-0343-4289-8F72-032AD3F1A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7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2" descr="PENSA_logo_2012.png">
            <a:extLst>
              <a:ext uri="{FF2B5EF4-FFF2-40B4-BE49-F238E27FC236}">
                <a16:creationId xmlns:a16="http://schemas.microsoft.com/office/drawing/2014/main" id="{37BEAF8C-93DC-4146-8AC7-44FAC967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92" y="6583680"/>
            <a:ext cx="820615" cy="18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86C90BDD-4F53-4B05-B602-414F6864F3A6}"/>
              </a:ext>
            </a:extLst>
          </p:cNvPr>
          <p:cNvSpPr txBox="1">
            <a:spLocks/>
          </p:cNvSpPr>
          <p:nvPr userDrawn="1"/>
        </p:nvSpPr>
        <p:spPr>
          <a:xfrm>
            <a:off x="914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</a:t>
            </a:r>
            <a:fld id="{60DB4AFD-AEF4-4D96-A530-21FDC68022ED}" type="datetime5">
              <a:rPr lang="en-US" smtClean="0"/>
              <a:t>24-Jul-20</a:t>
            </a:fld>
            <a:r>
              <a:rPr lang="en-US" dirty="0"/>
              <a:t>|	</a:t>
            </a:r>
            <a:fld id="{DBA3A919-0343-4289-8F72-032AD3F1A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97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 descr="PENSA_logo_2012.png">
            <a:extLst>
              <a:ext uri="{FF2B5EF4-FFF2-40B4-BE49-F238E27FC236}">
                <a16:creationId xmlns:a16="http://schemas.microsoft.com/office/drawing/2014/main" id="{DC058FF6-E34A-4891-BB35-3395A37BB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92" y="6583680"/>
            <a:ext cx="820615" cy="18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0BA894F-2AFE-4E04-836D-3D34AE423AB8}"/>
              </a:ext>
            </a:extLst>
          </p:cNvPr>
          <p:cNvSpPr txBox="1">
            <a:spLocks/>
          </p:cNvSpPr>
          <p:nvPr/>
        </p:nvSpPr>
        <p:spPr>
          <a:xfrm>
            <a:off x="914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</a:t>
            </a:r>
            <a:fld id="{60DB4AFD-AEF4-4D96-A530-21FDC68022ED}" type="datetime5">
              <a:rPr lang="en-US" smtClean="0"/>
              <a:t>24-Jul-20</a:t>
            </a:fld>
            <a:r>
              <a:rPr lang="en-US" dirty="0"/>
              <a:t>|	</a:t>
            </a:r>
            <a:fld id="{DBA3A919-0343-4289-8F72-032AD3F1A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628900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F7E555-745F-41F4-82E4-4F299671C241}"/>
              </a:ext>
            </a:extLst>
          </p:cNvPr>
          <p:cNvGrpSpPr/>
          <p:nvPr/>
        </p:nvGrpSpPr>
        <p:grpSpPr>
          <a:xfrm rot="5400000">
            <a:off x="-2752774" y="3258869"/>
            <a:ext cx="6201508" cy="414020"/>
            <a:chOff x="5685692" y="6356350"/>
            <a:chExt cx="6201508" cy="414020"/>
          </a:xfrm>
        </p:grpSpPr>
        <p:pic>
          <p:nvPicPr>
            <p:cNvPr id="7" name="Picture 2" descr="PENSA_logo_2012.png">
              <a:extLst>
                <a:ext uri="{FF2B5EF4-FFF2-40B4-BE49-F238E27FC236}">
                  <a16:creationId xmlns:a16="http://schemas.microsoft.com/office/drawing/2014/main" id="{11EC3812-53D4-4116-993C-EC636E1A63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692" y="6583680"/>
              <a:ext cx="820615" cy="186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lide Number Placeholder 1">
              <a:extLst>
                <a:ext uri="{FF2B5EF4-FFF2-40B4-BE49-F238E27FC236}">
                  <a16:creationId xmlns:a16="http://schemas.microsoft.com/office/drawing/2014/main" id="{FACFEFE3-34C1-40FF-8C52-CA5CA1426B9F}"/>
                </a:ext>
              </a:extLst>
            </p:cNvPr>
            <p:cNvSpPr txBox="1">
              <a:spLocks/>
            </p:cNvSpPr>
            <p:nvPr/>
          </p:nvSpPr>
          <p:spPr>
            <a:xfrm>
              <a:off x="9144000" y="6356350"/>
              <a:ext cx="27432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|</a:t>
              </a:r>
              <a:fld id="{60DB4AFD-AEF4-4D96-A530-21FDC68022ED}" type="datetime5">
                <a:rPr lang="en-US" smtClean="0"/>
                <a:t>24-Jul-20</a:t>
              </a:fld>
              <a:r>
                <a:rPr lang="en-US" dirty="0"/>
                <a:t>|	</a:t>
              </a:r>
              <a:fld id="{DBA3A919-0343-4289-8F72-032AD3F1A4D3}" type="slidenum">
                <a:rPr lang="en-US" smtClean="0"/>
                <a:pPr/>
                <a:t>‹#›</a:t>
              </a:fld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870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2CF59B-6A91-4DBE-9C97-71ECE1E57A85}" type="datetime1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3A919-0343-4289-8F72-032AD3F1A4D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PENSA_logo_201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14817"/>
            <a:ext cx="1641229" cy="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05" b="27907"/>
          <a:stretch/>
        </p:blipFill>
        <p:spPr>
          <a:xfrm>
            <a:off x="5727170" y="1122363"/>
            <a:ext cx="6475714" cy="5735637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ctrTitle"/>
          </p:nvPr>
        </p:nvSpPr>
        <p:spPr>
          <a:xfrm>
            <a:off x="391886" y="1122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Click to edit Master title style</a:t>
            </a:r>
            <a:endParaRPr lang="en-US" sz="6600" dirty="0"/>
          </a:p>
        </p:txBody>
      </p:sp>
      <p:sp>
        <p:nvSpPr>
          <p:cNvPr id="10" name="Subtitle 4"/>
          <p:cNvSpPr>
            <a:spLocks noGrp="1"/>
          </p:cNvSpPr>
          <p:nvPr>
            <p:ph type="subTitle" idx="1"/>
          </p:nvPr>
        </p:nvSpPr>
        <p:spPr>
          <a:xfrm>
            <a:off x="391886" y="3391588"/>
            <a:ext cx="5637978" cy="20018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5322"/>
          </a:xfrm>
        </p:spPr>
        <p:txBody>
          <a:bodyPr anchor="t" anchorCtr="0">
            <a:noAutofit/>
          </a:bodyPr>
          <a:lstStyle>
            <a:lvl1pPr>
              <a:defRPr sz="4000" i="0">
                <a:latin typeface="Brandon Grotesque Light" panose="020B03030202030602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624"/>
            <a:ext cx="10515600" cy="4889339"/>
          </a:xfrm>
        </p:spPr>
        <p:txBody>
          <a:bodyPr/>
          <a:lstStyle>
            <a:lvl1pPr>
              <a:defRPr>
                <a:latin typeface="Brandon Grotesque Light" panose="020B0303020203060202" pitchFamily="34" charset="0"/>
              </a:defRPr>
            </a:lvl1pPr>
            <a:lvl2pPr>
              <a:defRPr>
                <a:latin typeface="Brandon Grotesque Light" panose="020B0303020203060202" pitchFamily="34" charset="0"/>
              </a:defRPr>
            </a:lvl2pPr>
            <a:lvl3pPr>
              <a:defRPr>
                <a:latin typeface="Brandon Grotesque Light" panose="020B0303020203060202" pitchFamily="34" charset="0"/>
              </a:defRPr>
            </a:lvl3pPr>
            <a:lvl4pPr>
              <a:defRPr>
                <a:latin typeface="Brandon Grotesque Light" panose="020B0303020203060202" pitchFamily="34" charset="0"/>
              </a:defRPr>
            </a:lvl4pPr>
            <a:lvl5pPr>
              <a:defRPr>
                <a:latin typeface="Brandon Grotesque Light" panose="020B03030202030602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914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</a:t>
            </a:r>
            <a:fld id="{60DB4AFD-AEF4-4D96-A530-21FDC68022ED}" type="datetime5">
              <a:rPr lang="en-US" smtClean="0"/>
              <a:t>24-Jul-20</a:t>
            </a:fld>
            <a:r>
              <a:rPr lang="en-US" dirty="0"/>
              <a:t>|	</a:t>
            </a:r>
            <a:fld id="{DBA3A919-0343-4289-8F72-032AD3F1A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AD4B36C-A49D-4349-8C97-FE3AB30B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5322"/>
          </a:xfrm>
        </p:spPr>
        <p:txBody>
          <a:bodyPr anchor="t" anchorCtr="0">
            <a:noAutofit/>
          </a:bodyPr>
          <a:lstStyle>
            <a:lvl1pPr>
              <a:defRPr sz="400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F8B4AA68-4A39-4DCD-A537-7D3072A85F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5008" y="2873710"/>
            <a:ext cx="1724025" cy="812465"/>
          </a:xfrm>
        </p:spPr>
        <p:txBody>
          <a:bodyPr>
            <a:noAutofit/>
          </a:bodyPr>
          <a:lstStyle>
            <a:lvl1pPr marL="0" indent="0">
              <a:buNone/>
              <a:defRPr sz="5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3A66F5B8-3BB0-415B-BE30-0C3422C678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75008" y="3759293"/>
            <a:ext cx="1724025" cy="336457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Brandon Grotesque Bold" panose="020B0803020203060202" pitchFamily="34" charset="0"/>
              </a:defRPr>
            </a:lvl1pPr>
          </a:lstStyle>
          <a:p>
            <a:pPr lvl="0"/>
            <a:r>
              <a:rPr lang="en-US" dirty="0"/>
              <a:t>INTRO</a:t>
            </a:r>
          </a:p>
        </p:txBody>
      </p:sp>
      <p:sp>
        <p:nvSpPr>
          <p:cNvPr id="50" name="Text Placeholder 41">
            <a:extLst>
              <a:ext uri="{FF2B5EF4-FFF2-40B4-BE49-F238E27FC236}">
                <a16:creationId xmlns:a16="http://schemas.microsoft.com/office/drawing/2014/main" id="{788F1603-8A02-47F9-B2A0-8D99057D60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22908" y="2873710"/>
            <a:ext cx="1724025" cy="812465"/>
          </a:xfrm>
        </p:spPr>
        <p:txBody>
          <a:bodyPr>
            <a:noAutofit/>
          </a:bodyPr>
          <a:lstStyle>
            <a:lvl1pPr marL="0" indent="0">
              <a:buNone/>
              <a:defRPr sz="5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B46AEA90-7266-46EE-9002-BC889F4E37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22908" y="3759293"/>
            <a:ext cx="1724025" cy="336457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Brandon Grotesque Bold" panose="020B0803020203060202" pitchFamily="34" charset="0"/>
              </a:defRPr>
            </a:lvl1pPr>
          </a:lstStyle>
          <a:p>
            <a:pPr lvl="0"/>
            <a:r>
              <a:rPr lang="en-US" dirty="0"/>
              <a:t>INTRO</a:t>
            </a:r>
          </a:p>
        </p:txBody>
      </p:sp>
      <p:sp>
        <p:nvSpPr>
          <p:cNvPr id="52" name="Text Placeholder 41">
            <a:extLst>
              <a:ext uri="{FF2B5EF4-FFF2-40B4-BE49-F238E27FC236}">
                <a16:creationId xmlns:a16="http://schemas.microsoft.com/office/drawing/2014/main" id="{B77D3A17-903D-44E9-A3F1-BD6C5ACC0D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70808" y="2873710"/>
            <a:ext cx="1724025" cy="812465"/>
          </a:xfrm>
        </p:spPr>
        <p:txBody>
          <a:bodyPr>
            <a:noAutofit/>
          </a:bodyPr>
          <a:lstStyle>
            <a:lvl1pPr marL="0" indent="0">
              <a:buNone/>
              <a:defRPr sz="5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3" name="Text Placeholder 43">
            <a:extLst>
              <a:ext uri="{FF2B5EF4-FFF2-40B4-BE49-F238E27FC236}">
                <a16:creationId xmlns:a16="http://schemas.microsoft.com/office/drawing/2014/main" id="{F671DDFE-0B16-453D-822F-C2D5C36D2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70808" y="3759293"/>
            <a:ext cx="1724025" cy="336457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Brandon Grotesque Bold" panose="020B0803020203060202" pitchFamily="34" charset="0"/>
              </a:defRPr>
            </a:lvl1pPr>
          </a:lstStyle>
          <a:p>
            <a:pPr lvl="0"/>
            <a:r>
              <a:rPr lang="en-US" dirty="0"/>
              <a:t>INTRO</a:t>
            </a:r>
          </a:p>
        </p:txBody>
      </p:sp>
      <p:sp>
        <p:nvSpPr>
          <p:cNvPr id="54" name="Text Placeholder 41">
            <a:extLst>
              <a:ext uri="{FF2B5EF4-FFF2-40B4-BE49-F238E27FC236}">
                <a16:creationId xmlns:a16="http://schemas.microsoft.com/office/drawing/2014/main" id="{04DE24B4-44FE-45CF-9C9E-F863FFCB17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18708" y="2873710"/>
            <a:ext cx="1724025" cy="812465"/>
          </a:xfrm>
        </p:spPr>
        <p:txBody>
          <a:bodyPr>
            <a:noAutofit/>
          </a:bodyPr>
          <a:lstStyle>
            <a:lvl1pPr marL="0" indent="0">
              <a:buNone/>
              <a:defRPr sz="5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5" name="Text Placeholder 43">
            <a:extLst>
              <a:ext uri="{FF2B5EF4-FFF2-40B4-BE49-F238E27FC236}">
                <a16:creationId xmlns:a16="http://schemas.microsoft.com/office/drawing/2014/main" id="{BCEEB44B-2694-42F9-B2C1-D19C3C633D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18708" y="3759293"/>
            <a:ext cx="1724025" cy="336457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Brandon Grotesque Bold" panose="020B0803020203060202" pitchFamily="34" charset="0"/>
              </a:defRPr>
            </a:lvl1pPr>
          </a:lstStyle>
          <a:p>
            <a:pPr lvl="0"/>
            <a:r>
              <a:rPr lang="en-US" dirty="0"/>
              <a:t>INTRO</a:t>
            </a:r>
          </a:p>
        </p:txBody>
      </p:sp>
      <p:sp>
        <p:nvSpPr>
          <p:cNvPr id="56" name="Text Placeholder 41">
            <a:extLst>
              <a:ext uri="{FF2B5EF4-FFF2-40B4-BE49-F238E27FC236}">
                <a16:creationId xmlns:a16="http://schemas.microsoft.com/office/drawing/2014/main" id="{9B1C7B4D-DA47-48D3-9A89-6CF6367E27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75008" y="4462522"/>
            <a:ext cx="1724025" cy="812465"/>
          </a:xfrm>
        </p:spPr>
        <p:txBody>
          <a:bodyPr>
            <a:noAutofit/>
          </a:bodyPr>
          <a:lstStyle>
            <a:lvl1pPr marL="0" indent="0">
              <a:buNone/>
              <a:defRPr sz="5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7" name="Text Placeholder 43">
            <a:extLst>
              <a:ext uri="{FF2B5EF4-FFF2-40B4-BE49-F238E27FC236}">
                <a16:creationId xmlns:a16="http://schemas.microsoft.com/office/drawing/2014/main" id="{290A02EB-4293-45EB-935F-B583016509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75008" y="5348105"/>
            <a:ext cx="1724025" cy="336457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Brandon Grotesque Bold" panose="020B0803020203060202" pitchFamily="34" charset="0"/>
              </a:defRPr>
            </a:lvl1pPr>
          </a:lstStyle>
          <a:p>
            <a:pPr lvl="0"/>
            <a:r>
              <a:rPr lang="en-US" dirty="0"/>
              <a:t>INTRO</a:t>
            </a:r>
          </a:p>
        </p:txBody>
      </p:sp>
      <p:sp>
        <p:nvSpPr>
          <p:cNvPr id="58" name="Text Placeholder 41">
            <a:extLst>
              <a:ext uri="{FF2B5EF4-FFF2-40B4-BE49-F238E27FC236}">
                <a16:creationId xmlns:a16="http://schemas.microsoft.com/office/drawing/2014/main" id="{419FC25B-07C6-45BA-BC22-BCFAD5426C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22908" y="4462522"/>
            <a:ext cx="1724025" cy="812465"/>
          </a:xfrm>
        </p:spPr>
        <p:txBody>
          <a:bodyPr>
            <a:noAutofit/>
          </a:bodyPr>
          <a:lstStyle>
            <a:lvl1pPr marL="0" indent="0">
              <a:buNone/>
              <a:defRPr sz="5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9" name="Text Placeholder 43">
            <a:extLst>
              <a:ext uri="{FF2B5EF4-FFF2-40B4-BE49-F238E27FC236}">
                <a16:creationId xmlns:a16="http://schemas.microsoft.com/office/drawing/2014/main" id="{2C52524A-39F8-4CC4-8DEB-D2B7209EE0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22908" y="5348105"/>
            <a:ext cx="1724025" cy="336457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Brandon Grotesque Bold" panose="020B0803020203060202" pitchFamily="34" charset="0"/>
              </a:defRPr>
            </a:lvl1pPr>
          </a:lstStyle>
          <a:p>
            <a:pPr lvl="0"/>
            <a:r>
              <a:rPr lang="en-US" dirty="0"/>
              <a:t>INTRO</a:t>
            </a:r>
          </a:p>
        </p:txBody>
      </p:sp>
      <p:sp>
        <p:nvSpPr>
          <p:cNvPr id="60" name="Text Placeholder 41">
            <a:extLst>
              <a:ext uri="{FF2B5EF4-FFF2-40B4-BE49-F238E27FC236}">
                <a16:creationId xmlns:a16="http://schemas.microsoft.com/office/drawing/2014/main" id="{9D17A5BD-481E-4358-8259-6AA71E14EC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570808" y="4462522"/>
            <a:ext cx="1724025" cy="812465"/>
          </a:xfrm>
        </p:spPr>
        <p:txBody>
          <a:bodyPr>
            <a:noAutofit/>
          </a:bodyPr>
          <a:lstStyle>
            <a:lvl1pPr marL="0" indent="0">
              <a:buNone/>
              <a:defRPr sz="5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61" name="Text Placeholder 43">
            <a:extLst>
              <a:ext uri="{FF2B5EF4-FFF2-40B4-BE49-F238E27FC236}">
                <a16:creationId xmlns:a16="http://schemas.microsoft.com/office/drawing/2014/main" id="{150BAD75-5AA6-4F69-B392-648B9BCA54F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70808" y="5348105"/>
            <a:ext cx="1724025" cy="336457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Brandon Grotesque Bold" panose="020B0803020203060202" pitchFamily="34" charset="0"/>
              </a:defRPr>
            </a:lvl1pPr>
          </a:lstStyle>
          <a:p>
            <a:pPr lvl="0"/>
            <a:r>
              <a:rPr lang="en-US" dirty="0"/>
              <a:t>INTRO</a:t>
            </a:r>
          </a:p>
        </p:txBody>
      </p:sp>
      <p:sp>
        <p:nvSpPr>
          <p:cNvPr id="62" name="Text Placeholder 41">
            <a:extLst>
              <a:ext uri="{FF2B5EF4-FFF2-40B4-BE49-F238E27FC236}">
                <a16:creationId xmlns:a16="http://schemas.microsoft.com/office/drawing/2014/main" id="{0CED0C25-3998-4EC1-BC0D-DF43789B4A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18708" y="4462522"/>
            <a:ext cx="1724025" cy="812465"/>
          </a:xfrm>
        </p:spPr>
        <p:txBody>
          <a:bodyPr>
            <a:noAutofit/>
          </a:bodyPr>
          <a:lstStyle>
            <a:lvl1pPr marL="0" indent="0">
              <a:buNone/>
              <a:defRPr sz="5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4552748E-EA9A-401B-BB1E-720C1C10F1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18708" y="5348105"/>
            <a:ext cx="1724025" cy="336457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Brandon Grotesque Bold" panose="020B0803020203060202" pitchFamily="34" charset="0"/>
              </a:defRPr>
            </a:lvl1pPr>
          </a:lstStyle>
          <a:p>
            <a:pPr lvl="0"/>
            <a:r>
              <a:rPr lang="en-US" dirty="0"/>
              <a:t>INTRO</a:t>
            </a:r>
          </a:p>
        </p:txBody>
      </p:sp>
      <p:sp>
        <p:nvSpPr>
          <p:cNvPr id="65" name="Slide Number Placeholder 1">
            <a:extLst>
              <a:ext uri="{FF2B5EF4-FFF2-40B4-BE49-F238E27FC236}">
                <a16:creationId xmlns:a16="http://schemas.microsoft.com/office/drawing/2014/main" id="{38EB1DC6-CE42-4C3D-966F-EBB6F9C4DA0F}"/>
              </a:ext>
            </a:extLst>
          </p:cNvPr>
          <p:cNvSpPr txBox="1">
            <a:spLocks/>
          </p:cNvSpPr>
          <p:nvPr/>
        </p:nvSpPr>
        <p:spPr>
          <a:xfrm>
            <a:off x="914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</a:t>
            </a:r>
            <a:fld id="{60DB4AFD-AEF4-4D96-A530-21FDC68022ED}" type="datetime5">
              <a:rPr lang="en-US" smtClean="0"/>
              <a:t>24-Jul-20</a:t>
            </a:fld>
            <a:r>
              <a:rPr lang="en-US" dirty="0"/>
              <a:t>|	</a:t>
            </a:r>
            <a:fld id="{DBA3A919-0343-4289-8F72-032AD3F1A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051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randon Grotesque Light" panose="020B0303020203060202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randon Grotesque Light" panose="020B03030202030602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89BB4088-0D36-41F5-85C6-228D4C702A0F}"/>
              </a:ext>
            </a:extLst>
          </p:cNvPr>
          <p:cNvSpPr txBox="1">
            <a:spLocks/>
          </p:cNvSpPr>
          <p:nvPr userDrawn="1"/>
        </p:nvSpPr>
        <p:spPr>
          <a:xfrm>
            <a:off x="914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</a:t>
            </a:r>
            <a:fld id="{60DB4AFD-AEF4-4D96-A530-21FDC68022ED}" type="datetime5">
              <a:rPr lang="en-US" smtClean="0"/>
              <a:t>24-Jul-20</a:t>
            </a:fld>
            <a:r>
              <a:rPr lang="en-US" dirty="0"/>
              <a:t>|	</a:t>
            </a:r>
            <a:fld id="{DBA3A919-0343-4289-8F72-032AD3F1A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5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2" descr="PENSA_logo_2012.png">
            <a:extLst>
              <a:ext uri="{FF2B5EF4-FFF2-40B4-BE49-F238E27FC236}">
                <a16:creationId xmlns:a16="http://schemas.microsoft.com/office/drawing/2014/main" id="{9F51DB6B-997A-4C99-BC8F-683B9F90AB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92" y="6583680"/>
            <a:ext cx="820615" cy="18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E706CCD0-3CFF-4797-AA69-658825B09C8E}"/>
              </a:ext>
            </a:extLst>
          </p:cNvPr>
          <p:cNvSpPr txBox="1">
            <a:spLocks/>
          </p:cNvSpPr>
          <p:nvPr userDrawn="1"/>
        </p:nvSpPr>
        <p:spPr>
          <a:xfrm>
            <a:off x="914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</a:t>
            </a:r>
            <a:fld id="{60DB4AFD-AEF4-4D96-A530-21FDC68022ED}" type="datetime5">
              <a:rPr lang="en-US" smtClean="0"/>
              <a:t>24-Jul-20</a:t>
            </a:fld>
            <a:r>
              <a:rPr lang="en-US" dirty="0"/>
              <a:t>|	</a:t>
            </a:r>
            <a:fld id="{DBA3A919-0343-4289-8F72-032AD3F1A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2" descr="PENSA_logo_2012.png">
            <a:extLst>
              <a:ext uri="{FF2B5EF4-FFF2-40B4-BE49-F238E27FC236}">
                <a16:creationId xmlns:a16="http://schemas.microsoft.com/office/drawing/2014/main" id="{BB463892-73FD-4B35-8866-A655DE21F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92" y="6583680"/>
            <a:ext cx="820615" cy="18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898C33A-5850-412A-AC88-90D2E7BA4087}"/>
              </a:ext>
            </a:extLst>
          </p:cNvPr>
          <p:cNvSpPr txBox="1">
            <a:spLocks/>
          </p:cNvSpPr>
          <p:nvPr userDrawn="1"/>
        </p:nvSpPr>
        <p:spPr>
          <a:xfrm>
            <a:off x="914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</a:t>
            </a:r>
            <a:fld id="{60DB4AFD-AEF4-4D96-A530-21FDC68022ED}" type="datetime5">
              <a:rPr lang="en-US" smtClean="0"/>
              <a:t>24-Jul-20</a:t>
            </a:fld>
            <a:r>
              <a:rPr lang="en-US" dirty="0"/>
              <a:t>|	</a:t>
            </a:r>
            <a:fld id="{DBA3A919-0343-4289-8F72-032AD3F1A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3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96D9B4D-04CC-42F0-89E2-179E6796AE0D}"/>
              </a:ext>
            </a:extLst>
          </p:cNvPr>
          <p:cNvSpPr txBox="1">
            <a:spLocks/>
          </p:cNvSpPr>
          <p:nvPr userDrawn="1"/>
        </p:nvSpPr>
        <p:spPr>
          <a:xfrm>
            <a:off x="914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</a:t>
            </a:r>
            <a:fld id="{60DB4AFD-AEF4-4D96-A530-21FDC68022ED}" type="datetime5">
              <a:rPr lang="en-US" smtClean="0"/>
              <a:t>24-Jul-20</a:t>
            </a:fld>
            <a:r>
              <a:rPr lang="en-US" dirty="0"/>
              <a:t>|	</a:t>
            </a:r>
            <a:fld id="{DBA3A919-0343-4289-8F72-032AD3F1A4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PENSA_logo_2012.png">
            <a:extLst>
              <a:ext uri="{FF2B5EF4-FFF2-40B4-BE49-F238E27FC236}">
                <a16:creationId xmlns:a16="http://schemas.microsoft.com/office/drawing/2014/main" id="{F3FF3416-3861-4497-AC6C-C777FA3095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92" y="6583680"/>
            <a:ext cx="820615" cy="18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31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a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1BA9-95B7-4804-8495-060AC4F8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EE288C49-3A9A-4DEC-954A-58E5C69B0AA2}"/>
              </a:ext>
            </a:extLst>
          </p:cNvPr>
          <p:cNvSpPr txBox="1">
            <a:spLocks/>
          </p:cNvSpPr>
          <p:nvPr userDrawn="1"/>
        </p:nvSpPr>
        <p:spPr>
          <a:xfrm>
            <a:off x="914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</a:t>
            </a:r>
            <a:fld id="{60DB4AFD-AEF4-4D96-A530-21FDC68022ED}" type="datetime5">
              <a:rPr lang="en-US" smtClean="0"/>
              <a:t>24-Jul-20</a:t>
            </a:fld>
            <a:r>
              <a:rPr lang="en-US" dirty="0"/>
              <a:t>|	</a:t>
            </a:r>
            <a:fld id="{DBA3A919-0343-4289-8F72-032AD3F1A4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2" descr="PENSA_logo_2012.png">
            <a:extLst>
              <a:ext uri="{FF2B5EF4-FFF2-40B4-BE49-F238E27FC236}">
                <a16:creationId xmlns:a16="http://schemas.microsoft.com/office/drawing/2014/main" id="{D249F1AC-01A1-4AD3-B4E0-DBE64041E1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92" y="6583680"/>
            <a:ext cx="820615" cy="18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0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0F6D8D0-782E-45C4-971C-51CB5A5BC4D5}"/>
              </a:ext>
            </a:extLst>
          </p:cNvPr>
          <p:cNvSpPr txBox="1">
            <a:spLocks/>
          </p:cNvSpPr>
          <p:nvPr/>
        </p:nvSpPr>
        <p:spPr>
          <a:xfrm>
            <a:off x="9144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|</a:t>
            </a:r>
            <a:fld id="{60DB4AFD-AEF4-4D96-A530-21FDC68022ED}" type="datetime5">
              <a:rPr lang="en-US" smtClean="0"/>
              <a:t>24-Jul-20</a:t>
            </a:fld>
            <a:r>
              <a:rPr lang="en-US" dirty="0"/>
              <a:t>|	</a:t>
            </a:r>
            <a:fld id="{DBA3A919-0343-4289-8F72-032AD3F1A4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PENSA_logo_2012.png">
            <a:extLst>
              <a:ext uri="{FF2B5EF4-FFF2-40B4-BE49-F238E27FC236}">
                <a16:creationId xmlns:a16="http://schemas.microsoft.com/office/drawing/2014/main" id="{B4449F9C-EC10-4511-AB8D-43734CA729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92" y="6583680"/>
            <a:ext cx="820615" cy="18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36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691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4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randon Grotesque Light" panose="020B0303020203060202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randon Grotesque Light" panose="020B0303020203060202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randon Grotesque Light" panose="020B0303020203060202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randon Grotesque Light" panose="020B0303020203060202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randon Grotesque Light" panose="020B0303020203060202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randon Grotesque Light" panose="020B0303020203060202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nsalabs/MachineDataFil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frivolas/tinyter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TinyTerm</a:t>
            </a:r>
            <a:r>
              <a:rPr lang="en-US" dirty="0"/>
              <a:t> V2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7A62C04-CC68-46B0-8C49-C694A0F43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Usage with the 3D POC</a:t>
            </a:r>
          </a:p>
          <a:p>
            <a:endParaRPr lang="en-US" dirty="0"/>
          </a:p>
          <a:p>
            <a:r>
              <a:rPr lang="en-US" dirty="0"/>
              <a:t>07/24/20</a:t>
            </a:r>
          </a:p>
        </p:txBody>
      </p:sp>
    </p:spTree>
    <p:extLst>
      <p:ext uri="{BB962C8B-B14F-4D97-AF65-F5344CB8AC3E}">
        <p14:creationId xmlns:p14="http://schemas.microsoft.com/office/powerpoint/2010/main" val="109128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2426-CE50-4DAD-AC3C-CCA85DEC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the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8600-2C59-467A-BED3-833A2B6A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home the machine simply type HOME (lower or upper caps ok) in the </a:t>
            </a:r>
            <a:r>
              <a:rPr lang="en-US" dirty="0" err="1"/>
              <a:t>textfield</a:t>
            </a:r>
            <a:r>
              <a:rPr lang="en-US" dirty="0"/>
              <a:t> and hit [Enter]</a:t>
            </a:r>
          </a:p>
          <a:p>
            <a:r>
              <a:rPr lang="en-US" dirty="0"/>
              <a:t>The machine will go through the motions:</a:t>
            </a:r>
          </a:p>
          <a:p>
            <a:pPr lvl="1"/>
            <a:r>
              <a:rPr lang="en-US" dirty="0"/>
              <a:t>Home Z axis</a:t>
            </a:r>
          </a:p>
          <a:p>
            <a:pPr lvl="1"/>
            <a:r>
              <a:rPr lang="en-US" dirty="0"/>
              <a:t>Home X axis</a:t>
            </a:r>
          </a:p>
          <a:p>
            <a:pPr lvl="1"/>
            <a:r>
              <a:rPr lang="en-US" dirty="0"/>
              <a:t>Home A axis</a:t>
            </a:r>
          </a:p>
          <a:p>
            <a:pPr lvl="1"/>
            <a:r>
              <a:rPr lang="en-US" dirty="0"/>
              <a:t>Go to A20 Z0</a:t>
            </a:r>
          </a:p>
          <a:p>
            <a:pPr lvl="1"/>
            <a:endParaRPr lang="en-US" dirty="0"/>
          </a:p>
          <a:p>
            <a:r>
              <a:rPr lang="en-US" dirty="0"/>
              <a:t>Profit!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E8C2-4B31-4B53-81E9-02CBD081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anchor="ctr"/>
          <a:lstStyle/>
          <a:p>
            <a:pPr algn="ctr"/>
            <a:r>
              <a:rPr lang="en-US" dirty="0" err="1"/>
              <a:t>TinyTerm</a:t>
            </a:r>
            <a:r>
              <a:rPr lang="en-US" dirty="0"/>
              <a:t> Usage and commands</a:t>
            </a:r>
          </a:p>
        </p:txBody>
      </p:sp>
    </p:spTree>
    <p:extLst>
      <p:ext uri="{BB962C8B-B14F-4D97-AF65-F5344CB8AC3E}">
        <p14:creationId xmlns:p14="http://schemas.microsoft.com/office/powerpoint/2010/main" val="204673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26AC-DB12-44E8-B478-D8B0EF28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58BB0-08EC-45F0-9AC8-DAC14F05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94" y="414337"/>
            <a:ext cx="7639050" cy="6029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C35BB5-5C9C-4D6E-BE79-1D3BEC4A8E78}"/>
              </a:ext>
            </a:extLst>
          </p:cNvPr>
          <p:cNvSpPr/>
          <p:nvPr/>
        </p:nvSpPr>
        <p:spPr>
          <a:xfrm>
            <a:off x="9869236" y="260973"/>
            <a:ext cx="2119564" cy="517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</a:rPr>
              <a:t>To load the init file or a gcode script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256FC-4CDE-42C5-A571-764262B547A2}"/>
              </a:ext>
            </a:extLst>
          </p:cNvPr>
          <p:cNvSpPr/>
          <p:nvPr/>
        </p:nvSpPr>
        <p:spPr>
          <a:xfrm>
            <a:off x="9869235" y="985520"/>
            <a:ext cx="2130085" cy="517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Saves the content of the terminal to a log 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4307C-ED6D-4AE1-B3C1-E88EC03D11EB}"/>
              </a:ext>
            </a:extLst>
          </p:cNvPr>
          <p:cNvSpPr/>
          <p:nvPr/>
        </p:nvSpPr>
        <p:spPr>
          <a:xfrm>
            <a:off x="9869236" y="1623865"/>
            <a:ext cx="2119564" cy="517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Makes the log files human readable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FB42C1-6406-4610-A6D1-E84507D0076B}"/>
              </a:ext>
            </a:extLst>
          </p:cNvPr>
          <p:cNvSpPr/>
          <p:nvPr/>
        </p:nvSpPr>
        <p:spPr>
          <a:xfrm>
            <a:off x="9869236" y="2339332"/>
            <a:ext cx="2119564" cy="569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Serial port selector. Use only the 2</a:t>
            </a:r>
            <a:r>
              <a:rPr lang="en-US" sz="1200" baseline="30000" dirty="0">
                <a:solidFill>
                  <a:schemeClr val="tx1"/>
                </a:solidFill>
              </a:rPr>
              <a:t>nd</a:t>
            </a:r>
            <a:r>
              <a:rPr lang="en-US" sz="1200" dirty="0">
                <a:solidFill>
                  <a:schemeClr val="tx1"/>
                </a:solidFill>
              </a:rPr>
              <a:t> port on the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4DD5A-4B40-48B0-B5E8-284CEB76A3B5}"/>
              </a:ext>
            </a:extLst>
          </p:cNvPr>
          <p:cNvSpPr/>
          <p:nvPr/>
        </p:nvSpPr>
        <p:spPr>
          <a:xfrm>
            <a:off x="9869236" y="5174910"/>
            <a:ext cx="2119564" cy="10476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 re-send the last file you loaded. Useful if you’re doing quick edits to your file. Simply save the file and click re-dump, no need to load again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53063-600E-4DB0-9E23-D3E7CC33D625}"/>
              </a:ext>
            </a:extLst>
          </p:cNvPr>
          <p:cNvSpPr/>
          <p:nvPr/>
        </p:nvSpPr>
        <p:spPr>
          <a:xfrm>
            <a:off x="203200" y="5174911"/>
            <a:ext cx="1844358" cy="1268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Text input field. Here you can type </a:t>
            </a:r>
            <a:r>
              <a:rPr lang="en-US" sz="1200" dirty="0" err="1">
                <a:solidFill>
                  <a:schemeClr val="tx1"/>
                </a:solidFill>
              </a:rPr>
              <a:t>tinyG</a:t>
            </a:r>
            <a:r>
              <a:rPr lang="en-US" sz="1200" dirty="0">
                <a:solidFill>
                  <a:schemeClr val="tx1"/>
                </a:solidFill>
              </a:rPr>
              <a:t> commands, raw </a:t>
            </a:r>
            <a:r>
              <a:rPr lang="en-US" sz="1200" dirty="0" err="1">
                <a:solidFill>
                  <a:schemeClr val="tx1"/>
                </a:solidFill>
              </a:rPr>
              <a:t>Gcode</a:t>
            </a:r>
            <a:r>
              <a:rPr lang="en-US" sz="1200" dirty="0">
                <a:solidFill>
                  <a:schemeClr val="tx1"/>
                </a:solidFill>
              </a:rPr>
              <a:t> or </a:t>
            </a:r>
            <a:r>
              <a:rPr lang="en-US" sz="1200" dirty="0" err="1">
                <a:solidFill>
                  <a:schemeClr val="tx1"/>
                </a:solidFill>
              </a:rPr>
              <a:t>tinyTerm</a:t>
            </a:r>
            <a:r>
              <a:rPr lang="en-US" sz="1200" dirty="0">
                <a:solidFill>
                  <a:schemeClr val="tx1"/>
                </a:solidFill>
              </a:rPr>
              <a:t> commands (see cheat sheet next slide). Type and hit [ENTER] to execute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82EC08-9487-4A62-8625-BD851CAE822E}"/>
              </a:ext>
            </a:extLst>
          </p:cNvPr>
          <p:cNvSpPr/>
          <p:nvPr/>
        </p:nvSpPr>
        <p:spPr>
          <a:xfrm>
            <a:off x="493078" y="1751585"/>
            <a:ext cx="1554480" cy="626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Main terminal, shows all the incoming data from the </a:t>
            </a:r>
            <a:r>
              <a:rPr lang="en-US" sz="1200" dirty="0" err="1">
                <a:solidFill>
                  <a:schemeClr val="tx1"/>
                </a:solidFill>
              </a:rPr>
              <a:t>tinyG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922D57-C53E-4E9D-8911-FADEF0E44EA6}"/>
              </a:ext>
            </a:extLst>
          </p:cNvPr>
          <p:cNvSpPr/>
          <p:nvPr/>
        </p:nvSpPr>
        <p:spPr>
          <a:xfrm>
            <a:off x="9869236" y="3093978"/>
            <a:ext cx="2119564" cy="1851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Repeater: Type the number of times you want your script file to be sent. Very useful if you’re making many copies of the same part. 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THE FILE’S LAST LINE MUST SAY “(EOF)”  FOR THE REPEATER TO WORK. </a:t>
            </a:r>
            <a:r>
              <a:rPr lang="en-US" sz="1200" dirty="0">
                <a:solidFill>
                  <a:schemeClr val="tx1"/>
                </a:solidFill>
              </a:rPr>
              <a:t> Just add it as a comment at the very end of your script.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6EDB3-17CA-4D2A-B051-024CC4EA1E2C}"/>
              </a:ext>
            </a:extLst>
          </p:cNvPr>
          <p:cNvCxnSpPr>
            <a:stCxn id="10" idx="1"/>
          </p:cNvCxnSpPr>
          <p:nvPr/>
        </p:nvCxnSpPr>
        <p:spPr>
          <a:xfrm flipH="1">
            <a:off x="9296400" y="5698749"/>
            <a:ext cx="572836" cy="11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7D8EE9-6454-4264-BC95-5721E8F8960D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9022080" y="3429000"/>
            <a:ext cx="847156" cy="59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784A83-A455-4029-AECA-FF7FB52EAFF2}"/>
              </a:ext>
            </a:extLst>
          </p:cNvPr>
          <p:cNvCxnSpPr>
            <a:stCxn id="9" idx="1"/>
          </p:cNvCxnSpPr>
          <p:nvPr/>
        </p:nvCxnSpPr>
        <p:spPr>
          <a:xfrm flipH="1">
            <a:off x="9296400" y="2623957"/>
            <a:ext cx="572836" cy="27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2B6FF6-BDBE-4F70-951B-FDB50C3514E0}"/>
              </a:ext>
            </a:extLst>
          </p:cNvPr>
          <p:cNvCxnSpPr>
            <a:stCxn id="8" idx="1"/>
          </p:cNvCxnSpPr>
          <p:nvPr/>
        </p:nvCxnSpPr>
        <p:spPr>
          <a:xfrm flipH="1">
            <a:off x="9296400" y="1882615"/>
            <a:ext cx="572836" cy="37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D1AE9C-75F3-4F2C-8A40-57478615544F}"/>
              </a:ext>
            </a:extLst>
          </p:cNvPr>
          <p:cNvCxnSpPr>
            <a:stCxn id="7" idx="1"/>
          </p:cNvCxnSpPr>
          <p:nvPr/>
        </p:nvCxnSpPr>
        <p:spPr>
          <a:xfrm flipH="1">
            <a:off x="9296400" y="1244270"/>
            <a:ext cx="572835" cy="59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3C3C63-7B61-4D66-A2E8-328A1572F28A}"/>
              </a:ext>
            </a:extLst>
          </p:cNvPr>
          <p:cNvCxnSpPr>
            <a:stCxn id="6" idx="1"/>
          </p:cNvCxnSpPr>
          <p:nvPr/>
        </p:nvCxnSpPr>
        <p:spPr>
          <a:xfrm flipH="1">
            <a:off x="9266364" y="519723"/>
            <a:ext cx="602872" cy="82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4B3AC8-B73B-402C-8937-8A55BDE9E31D}"/>
              </a:ext>
            </a:extLst>
          </p:cNvPr>
          <p:cNvSpPr/>
          <p:nvPr/>
        </p:nvSpPr>
        <p:spPr>
          <a:xfrm>
            <a:off x="6262115" y="4096514"/>
            <a:ext cx="1709931" cy="833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This numeral shows the remaining times that your file will be loaded (per the repeater)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852B40-03DD-41B1-8EC6-28CBF02D9851}"/>
              </a:ext>
            </a:extLst>
          </p:cNvPr>
          <p:cNvCxnSpPr>
            <a:stCxn id="27" idx="3"/>
          </p:cNvCxnSpPr>
          <p:nvPr/>
        </p:nvCxnSpPr>
        <p:spPr>
          <a:xfrm>
            <a:off x="7972046" y="4513233"/>
            <a:ext cx="694434" cy="8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301170-562D-4912-BF56-3AF11A86B064}"/>
              </a:ext>
            </a:extLst>
          </p:cNvPr>
          <p:cNvCxnSpPr>
            <a:stCxn id="12" idx="3"/>
          </p:cNvCxnSpPr>
          <p:nvPr/>
        </p:nvCxnSpPr>
        <p:spPr>
          <a:xfrm>
            <a:off x="2047558" y="2064672"/>
            <a:ext cx="1254442" cy="19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D76BF3-C4C6-4A25-8E18-6429C15F190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47558" y="5809287"/>
            <a:ext cx="715962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581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4347-63E3-4760-9EE9-3CE35D8C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TinyTerm</a:t>
            </a:r>
            <a:r>
              <a:rPr lang="en-US"/>
              <a:t> command </a:t>
            </a:r>
            <a:r>
              <a:rPr lang="en-US" dirty="0"/>
              <a:t>cheat sheet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AC6CBD-AD7A-4FC7-ADF3-559EA3DAD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18461"/>
              </p:ext>
            </p:extLst>
          </p:nvPr>
        </p:nvGraphicFramePr>
        <p:xfrm>
          <a:off x="838200" y="753403"/>
          <a:ext cx="10515597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920">
                  <a:extLst>
                    <a:ext uri="{9D8B030D-6E8A-4147-A177-3AD203B41FA5}">
                      <a16:colId xmlns:a16="http://schemas.microsoft.com/office/drawing/2014/main" val="201606774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172889643"/>
                    </a:ext>
                  </a:extLst>
                </a:gridCol>
                <a:gridCol w="7056117">
                  <a:extLst>
                    <a:ext uri="{9D8B030D-6E8A-4147-A177-3AD203B41FA5}">
                      <a16:colId xmlns:a16="http://schemas.microsoft.com/office/drawing/2014/main" val="536505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Command/</a:t>
                      </a:r>
                    </a:p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Home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Homes all 3 axes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73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Brandon Grotesque Light" panose="020B0303020203060202" pitchFamily="34" charset="0"/>
                        </a:rPr>
                        <a:t>Homea</a:t>
                      </a:r>
                      <a:endParaRPr lang="en-US" sz="1600" dirty="0">
                        <a:latin typeface="Brandon Grotesque Light" panose="020B0303020203060202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Homes A axis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Z axis must be homed, the machine could crash or simply miss the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0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Brandon Grotesque Light" panose="020B0303020203060202" pitchFamily="34" charset="0"/>
                        </a:rPr>
                        <a:t>Homex</a:t>
                      </a:r>
                      <a:endParaRPr lang="en-US" sz="1600" dirty="0">
                        <a:latin typeface="Brandon Grotesque Light" panose="020B0303020203060202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Homes X axis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randon Grotesque Light" panose="020B0303020203060202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7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Brandon Grotesque Light" panose="020B0303020203060202" pitchFamily="34" charset="0"/>
                        </a:rPr>
                        <a:t>Homez</a:t>
                      </a:r>
                      <a:endParaRPr lang="en-US" sz="1600" dirty="0">
                        <a:latin typeface="Brandon Grotesque Light" panose="020B0303020203060202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Homes Z axis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The machine will search for the flag downwards. So the carriage needs to be above the sensor before homing. You can move it with G91 moves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2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CLS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Clears the terminal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Saves the contents of the terminal in a log file and then clears all the text. Very useful if you want to catch a particular line or if it’s too busy, or if your computer starts lagging (this terminal hogs memory, sorry. Will figure it out in the future)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40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Closes the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Will save a log file and close the applet.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0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[ESC]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Exit 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The terminal will ask you if you want to exit or not, simply type ‘Y’ or ‘N’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4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Brandon Grotesque Light" panose="020B0303020203060202" pitchFamily="34" charset="0"/>
                        </a:rPr>
                        <a:t>Feedhold</a:t>
                      </a:r>
                      <a:endParaRPr lang="en-US" sz="1600" dirty="0">
                        <a:latin typeface="Brandon Grotesque Light" panose="020B0303020203060202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Brandon Grotesque Light" panose="020B0303020203060202" pitchFamily="34" charset="0"/>
                        </a:rPr>
                        <a:t>tinyG</a:t>
                      </a:r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 will stop moving, but the queue is still full. Send a ‘~’ to continue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3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Brandon Grotesque Light" panose="020B0303020203060202" pitchFamily="34" charset="0"/>
                        </a:rPr>
                        <a:t>Feedhold</a:t>
                      </a:r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Continue running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2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Empties the queue both on </a:t>
                      </a:r>
                      <a:r>
                        <a:rPr lang="en-US" sz="1600" dirty="0" err="1">
                          <a:latin typeface="Brandon Grotesque Light" panose="020B0303020203060202" pitchFamily="34" charset="0"/>
                        </a:rPr>
                        <a:t>tinyTerm</a:t>
                      </a:r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 and on the </a:t>
                      </a:r>
                      <a:r>
                        <a:rPr lang="en-US" sz="1600" dirty="0" err="1">
                          <a:latin typeface="Brandon Grotesque Light" panose="020B0303020203060202" pitchFamily="34" charset="0"/>
                        </a:rPr>
                        <a:t>tinyG</a:t>
                      </a:r>
                      <a:endParaRPr lang="en-US" sz="1600" dirty="0">
                        <a:latin typeface="Brandon Grotesque Light" panose="020B0303020203060202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75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!%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Stop and 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ndon Grotesque Light" panose="020B0303020203060202" pitchFamily="34" charset="0"/>
                        </a:rPr>
                        <a:t>Send both characters together to perform a hard stop and flush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8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54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9C50-0AFB-4270-B3B9-5725780D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192A-B062-41F6-8FA7-C07CCDB1C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Only the </a:t>
            </a:r>
            <a:r>
              <a:rPr lang="en-US" dirty="0" err="1"/>
              <a:t>init</a:t>
            </a:r>
            <a:r>
              <a:rPr lang="en-US" dirty="0"/>
              <a:t> files are treated specially, because they are comprised of at least two arrays that need to be extracted in a particular way. To be recognized by </a:t>
            </a:r>
            <a:r>
              <a:rPr lang="en-US" dirty="0" err="1"/>
              <a:t>tinyTerm</a:t>
            </a:r>
            <a:r>
              <a:rPr lang="en-US" dirty="0"/>
              <a:t>, they must have two conditions:</a:t>
            </a:r>
          </a:p>
          <a:p>
            <a:pPr lvl="1"/>
            <a:r>
              <a:rPr lang="en-US" dirty="0"/>
              <a:t>The filename incudes INIT</a:t>
            </a:r>
          </a:p>
          <a:p>
            <a:pPr lvl="1"/>
            <a:r>
              <a:rPr lang="en-US" dirty="0"/>
              <a:t>The file extension is JSON</a:t>
            </a:r>
          </a:p>
          <a:p>
            <a:pPr lvl="1"/>
            <a:endParaRPr lang="en-US" dirty="0"/>
          </a:p>
          <a:p>
            <a:r>
              <a:rPr lang="en-US" dirty="0"/>
              <a:t>Otherwise, </a:t>
            </a:r>
            <a:r>
              <a:rPr lang="en-US" dirty="0" err="1"/>
              <a:t>TinyTerm</a:t>
            </a:r>
            <a:r>
              <a:rPr lang="en-US" dirty="0"/>
              <a:t> is inclusive and promiscuous. It will load any file extension you open.  The </a:t>
            </a:r>
            <a:r>
              <a:rPr lang="en-US" dirty="0" err="1"/>
              <a:t>tinyG</a:t>
            </a:r>
            <a:r>
              <a:rPr lang="en-US" dirty="0"/>
              <a:t> will complain or try to make sense of it if it’s not </a:t>
            </a:r>
            <a:r>
              <a:rPr lang="en-US" dirty="0" err="1"/>
              <a:t>Gcode</a:t>
            </a:r>
            <a:r>
              <a:rPr lang="en-US" dirty="0"/>
              <a:t>, but for most of it, it doesn’t really matter. </a:t>
            </a:r>
          </a:p>
          <a:p>
            <a:endParaRPr lang="en-US" dirty="0"/>
          </a:p>
          <a:p>
            <a:r>
              <a:rPr lang="en-US" dirty="0"/>
              <a:t>That said, I’d recommend you save your scripts as .txt, .</a:t>
            </a:r>
            <a:r>
              <a:rPr lang="en-US" dirty="0" err="1"/>
              <a:t>nc</a:t>
            </a:r>
            <a:r>
              <a:rPr lang="en-US" dirty="0"/>
              <a:t>, .</a:t>
            </a:r>
            <a:r>
              <a:rPr lang="en-US" dirty="0" err="1"/>
              <a:t>gc</a:t>
            </a:r>
            <a:r>
              <a:rPr lang="en-US" dirty="0"/>
              <a:t>, .tap, or whatever other format you can open with a text editor. And don’t use any special Unicode, just let Windows do its 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6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0281-4F11-466F-B6A3-987B1199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the repeater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C56C-69D1-4235-927F-182904EE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7076440" cy="4889339"/>
          </a:xfrm>
        </p:spPr>
        <p:txBody>
          <a:bodyPr>
            <a:normAutofit/>
          </a:bodyPr>
          <a:lstStyle/>
          <a:p>
            <a:r>
              <a:rPr lang="en-US" sz="2400" dirty="0"/>
              <a:t>As mentioned before, for the repeater to work, the file to be repeated MUST END WITH “(EOF)” (no quotation marks). I put it in parenthesis so the </a:t>
            </a:r>
            <a:r>
              <a:rPr lang="en-US" sz="2400" dirty="0" err="1"/>
              <a:t>tinyG</a:t>
            </a:r>
            <a:r>
              <a:rPr lang="en-US" sz="2400" dirty="0"/>
              <a:t> doesn’t complain of a wrong command (it’s seen as a comment). </a:t>
            </a:r>
          </a:p>
          <a:p>
            <a:endParaRPr lang="en-US" sz="2400" dirty="0"/>
          </a:p>
          <a:p>
            <a:r>
              <a:rPr lang="en-US" sz="2400" dirty="0"/>
              <a:t>The algorithm running the repeater looks for this three letters to determine that the file is done. I may think of a different way to do it in the future, but right now this is the way. So make sure that the last line of your file is (EOF)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33E4F-80E9-4ABC-88E6-6661BC69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467" y="2019300"/>
            <a:ext cx="2333625" cy="2819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C529DC-D66B-492B-B0A0-E8D616A2C19A}"/>
              </a:ext>
            </a:extLst>
          </p:cNvPr>
          <p:cNvCxnSpPr>
            <a:cxnSpLocks/>
          </p:cNvCxnSpPr>
          <p:nvPr/>
        </p:nvCxnSpPr>
        <p:spPr>
          <a:xfrm flipV="1">
            <a:off x="8260080" y="4561840"/>
            <a:ext cx="873760" cy="276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138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9E8B-D89E-4687-9D39-4A24F5CF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B8C6-40D6-4581-97CF-CF0D4041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Sometimes the homing sequence for the A axis won’t finish. The solution is to re-load the </a:t>
            </a:r>
            <a:r>
              <a:rPr lang="en-US" sz="2400" dirty="0" err="1"/>
              <a:t>init</a:t>
            </a:r>
            <a:r>
              <a:rPr lang="en-US" sz="2400" dirty="0"/>
              <a:t> file and re-run the homing routine. This normally works. Otherwise a good reboot will do too.</a:t>
            </a:r>
          </a:p>
          <a:p>
            <a:r>
              <a:rPr lang="en-US" sz="2400" dirty="0"/>
              <a:t>If the machine stops unexpectedly, or if the terminal stops running your commands, you can flush everything with a ‘%’ or a ‘!%’, and then send a ‘~’. This normally does the job. </a:t>
            </a:r>
          </a:p>
          <a:p>
            <a:r>
              <a:rPr lang="en-US" sz="2400" dirty="0"/>
              <a:t>Otherwise there’s not much troubleshooting to do. But this is a very simple sketch that tries to communicate with quite a snowflake of a board. So if everything fails, nothing as simple as to stopping the sketch, rebooting the </a:t>
            </a:r>
            <a:r>
              <a:rPr lang="en-US" sz="2400" dirty="0" err="1"/>
              <a:t>tinyG</a:t>
            </a:r>
            <a:r>
              <a:rPr lang="en-US" sz="2400" dirty="0"/>
              <a:t> and restarting the sketch (load </a:t>
            </a:r>
            <a:r>
              <a:rPr lang="en-US" sz="2400" dirty="0" err="1"/>
              <a:t>init</a:t>
            </a:r>
            <a:r>
              <a:rPr lang="en-US" sz="2400" dirty="0"/>
              <a:t> file, home, profit) will do it.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241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E47DB-B4D5-4890-A64D-986DBBA37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Thanks!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2BFFB7-EB54-4594-9F0E-014CF9D75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 me know if you have any questions!</a:t>
            </a:r>
          </a:p>
        </p:txBody>
      </p:sp>
    </p:spTree>
    <p:extLst>
      <p:ext uri="{BB962C8B-B14F-4D97-AF65-F5344CB8AC3E}">
        <p14:creationId xmlns:p14="http://schemas.microsoft.com/office/powerpoint/2010/main" val="275016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56C1-8B42-4354-88DA-5F80A05E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TinyTerm</a:t>
            </a:r>
            <a:r>
              <a:rPr lang="en-US" dirty="0"/>
              <a:t> V2 with 3D POC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4267-5768-47EC-86D8-3ACCE78A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and unzip Processing on your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Grab the </a:t>
            </a:r>
            <a:r>
              <a:rPr lang="en-US" dirty="0" err="1"/>
              <a:t>tinyTerm</a:t>
            </a:r>
            <a:r>
              <a:rPr lang="en-US" dirty="0"/>
              <a:t> files from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sketch in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the </a:t>
            </a:r>
            <a:r>
              <a:rPr lang="en-US" dirty="0" err="1"/>
              <a:t>tinyG</a:t>
            </a:r>
            <a:r>
              <a:rPr lang="en-US" dirty="0"/>
              <a:t> to your PC via USB cable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Boot </a:t>
            </a:r>
            <a:r>
              <a:rPr lang="en-US" dirty="0" err="1"/>
              <a:t>tinyG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sketch [CTRL+R] (or click the arrow)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second COM port on the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</a:t>
            </a:r>
            <a:r>
              <a:rPr lang="en-US" dirty="0" err="1"/>
              <a:t>init</a:t>
            </a:r>
            <a:r>
              <a:rPr lang="en-US" dirty="0"/>
              <a:t> file (3D_INIT.json)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Home the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Enjoy</a:t>
            </a:r>
          </a:p>
        </p:txBody>
      </p:sp>
    </p:spTree>
    <p:extLst>
      <p:ext uri="{BB962C8B-B14F-4D97-AF65-F5344CB8AC3E}">
        <p14:creationId xmlns:p14="http://schemas.microsoft.com/office/powerpoint/2010/main" val="4258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BF778-53DD-4C91-BA2D-A41F618BD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8" r="15833"/>
          <a:stretch/>
        </p:blipFill>
        <p:spPr>
          <a:xfrm>
            <a:off x="2926080" y="615394"/>
            <a:ext cx="9265920" cy="5627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94E490-9E18-494B-B2E8-0054578D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the </a:t>
            </a:r>
            <a:r>
              <a:rPr lang="en-US" dirty="0" err="1"/>
              <a:t>init</a:t>
            </a:r>
            <a:r>
              <a:rPr lang="en-US" dirty="0"/>
              <a:t> file and sample scripts from </a:t>
            </a:r>
            <a:r>
              <a:rPr lang="en-US" dirty="0" err="1">
                <a:hlinkClick r:id="rId3"/>
              </a:rPr>
              <a:t>Pensa’s</a:t>
            </a:r>
            <a:r>
              <a:rPr lang="en-US" dirty="0">
                <a:hlinkClick r:id="rId3"/>
              </a:rPr>
              <a:t> 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5FC12-D94B-4F6F-98B8-21292AB67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7040"/>
            <a:ext cx="3195320" cy="3189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Same deal as before:</a:t>
            </a:r>
          </a:p>
          <a:p>
            <a:r>
              <a:rPr lang="en-US" sz="2000" dirty="0"/>
              <a:t>Click on the green button</a:t>
            </a:r>
          </a:p>
          <a:p>
            <a:r>
              <a:rPr lang="en-US" sz="2000" dirty="0"/>
              <a:t>Download zip</a:t>
            </a:r>
          </a:p>
          <a:p>
            <a:r>
              <a:rPr lang="en-US" sz="2000" dirty="0"/>
              <a:t>Extract files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You’re </a:t>
            </a:r>
            <a:r>
              <a:rPr lang="en-US" sz="2000" u="sng" dirty="0"/>
              <a:t>only </a:t>
            </a:r>
            <a:r>
              <a:rPr lang="en-US" sz="2000" dirty="0"/>
              <a:t>interested in the files inside the </a:t>
            </a:r>
            <a:r>
              <a:rPr lang="en-US" sz="2000" b="1" dirty="0"/>
              <a:t>“3D_POC”</a:t>
            </a:r>
            <a:r>
              <a:rPr lang="en-US" sz="2000" dirty="0"/>
              <a:t>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C878F7-9C52-4713-9A19-2E6D46B63129}"/>
              </a:ext>
            </a:extLst>
          </p:cNvPr>
          <p:cNvCxnSpPr/>
          <p:nvPr/>
        </p:nvCxnSpPr>
        <p:spPr>
          <a:xfrm flipV="1">
            <a:off x="8239760" y="3667760"/>
            <a:ext cx="243840" cy="69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100ABB-054C-4037-BDB9-3D4088B5809D}"/>
              </a:ext>
            </a:extLst>
          </p:cNvPr>
          <p:cNvSpPr/>
          <p:nvPr/>
        </p:nvSpPr>
        <p:spPr>
          <a:xfrm>
            <a:off x="4399280" y="2733040"/>
            <a:ext cx="914400" cy="25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4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B8777B-9A0A-4F8E-9DEE-7281BB7CC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3" r="12083" b="12486"/>
          <a:stretch/>
        </p:blipFill>
        <p:spPr>
          <a:xfrm>
            <a:off x="214085" y="706120"/>
            <a:ext cx="10718800" cy="5445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F3C85-E0DC-48B9-A05D-2ED8EE42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</a:t>
            </a:r>
            <a:r>
              <a:rPr lang="en-US" dirty="0" err="1"/>
              <a:t>tinyTerm</a:t>
            </a:r>
            <a:r>
              <a:rPr lang="en-US" dirty="0"/>
              <a:t> V2 </a:t>
            </a:r>
            <a:r>
              <a:rPr lang="en-US" dirty="0">
                <a:hlinkClick r:id="rId3"/>
              </a:rPr>
              <a:t>from github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362D4-E57D-469F-86DE-BD2542E0B8A6}"/>
              </a:ext>
            </a:extLst>
          </p:cNvPr>
          <p:cNvSpPr/>
          <p:nvPr/>
        </p:nvSpPr>
        <p:spPr>
          <a:xfrm>
            <a:off x="8029564" y="1188720"/>
            <a:ext cx="2606243" cy="619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the green button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D0189C-1FD6-429A-84D1-221136D7C862}"/>
              </a:ext>
            </a:extLst>
          </p:cNvPr>
          <p:cNvCxnSpPr>
            <a:stCxn id="5" idx="2"/>
          </p:cNvCxnSpPr>
          <p:nvPr/>
        </p:nvCxnSpPr>
        <p:spPr>
          <a:xfrm flipH="1">
            <a:off x="8235405" y="1808480"/>
            <a:ext cx="1097281" cy="670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DAC7B75-092C-4428-A957-8F2B66DDA876}"/>
              </a:ext>
            </a:extLst>
          </p:cNvPr>
          <p:cNvSpPr/>
          <p:nvPr/>
        </p:nvSpPr>
        <p:spPr>
          <a:xfrm>
            <a:off x="4591629" y="4635940"/>
            <a:ext cx="2154404" cy="757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zip and extract files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C56E76-BE1A-41BD-8B7C-D6B600C97E7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668831" y="4175762"/>
            <a:ext cx="707294" cy="460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35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A791-0D9C-4E9A-BC68-68C52FB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files and run main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D6AC-76DE-459E-85E0-1C2F8BB9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6206412" cy="4889339"/>
          </a:xfrm>
        </p:spPr>
        <p:txBody>
          <a:bodyPr/>
          <a:lstStyle/>
          <a:p>
            <a:r>
              <a:rPr lang="en-US" dirty="0"/>
              <a:t>Run the sketch called “</a:t>
            </a:r>
            <a:r>
              <a:rPr lang="en-US" dirty="0" err="1"/>
              <a:t>TinyTerm.pde</a:t>
            </a:r>
            <a:r>
              <a:rPr lang="en-US" dirty="0"/>
              <a:t>”</a:t>
            </a:r>
          </a:p>
          <a:p>
            <a:r>
              <a:rPr lang="en-US" dirty="0"/>
              <a:t>You’ll need to have </a:t>
            </a:r>
            <a:r>
              <a:rPr lang="en-US" dirty="0">
                <a:hlinkClick r:id="rId2"/>
              </a:rPr>
              <a:t>Processing</a:t>
            </a:r>
            <a:r>
              <a:rPr lang="en-US" dirty="0"/>
              <a:t> in your computer, and the controlP5 library installed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690E3E-1C80-46EA-80F4-38CA5F0C7D5F}"/>
              </a:ext>
            </a:extLst>
          </p:cNvPr>
          <p:cNvGrpSpPr/>
          <p:nvPr/>
        </p:nvGrpSpPr>
        <p:grpSpPr>
          <a:xfrm>
            <a:off x="7837714" y="437662"/>
            <a:ext cx="3374264" cy="5517358"/>
            <a:chOff x="7352522" y="659605"/>
            <a:chExt cx="3374264" cy="55173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99BBE8-9464-486F-8862-1570DFAF5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826"/>
            <a:stretch/>
          </p:blipFill>
          <p:spPr>
            <a:xfrm>
              <a:off x="7352522" y="659605"/>
              <a:ext cx="3374264" cy="5517358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E038258-03DE-493F-84A4-CB48B335324D}"/>
                </a:ext>
              </a:extLst>
            </p:cNvPr>
            <p:cNvSpPr/>
            <p:nvPr/>
          </p:nvSpPr>
          <p:spPr>
            <a:xfrm>
              <a:off x="7651102" y="4562669"/>
              <a:ext cx="1502229" cy="35456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45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FF3526-DB1D-4C0F-8D0F-90062CA4E2AC}"/>
              </a:ext>
            </a:extLst>
          </p:cNvPr>
          <p:cNvSpPr/>
          <p:nvPr/>
        </p:nvSpPr>
        <p:spPr>
          <a:xfrm>
            <a:off x="619760" y="1190241"/>
            <a:ext cx="5476240" cy="1400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DF2EB-3219-443E-9C9A-67EAF4C5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FBF9-253B-487D-810A-07C26B03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4983480" cy="488933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Make sure the </a:t>
            </a:r>
            <a:r>
              <a:rPr lang="en-US" dirty="0" err="1"/>
              <a:t>tinyG</a:t>
            </a:r>
            <a:r>
              <a:rPr lang="en-US" dirty="0"/>
              <a:t> is ON and connected to your computer before running the sketch </a:t>
            </a:r>
          </a:p>
          <a:p>
            <a:endParaRPr lang="en-US" dirty="0"/>
          </a:p>
          <a:p>
            <a:r>
              <a:rPr lang="en-US" dirty="0"/>
              <a:t>Run the sketch by clicking on the green arrow on the top left, or by using the CTRL+R keyboard  shortcut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6BB9F-1444-4604-AD90-8551E63E2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893" b="31811"/>
          <a:stretch/>
        </p:blipFill>
        <p:spPr>
          <a:xfrm>
            <a:off x="6997959" y="1017166"/>
            <a:ext cx="4767943" cy="445990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9B7EAB-BDA4-4536-B731-19F777F0FDA3}"/>
              </a:ext>
            </a:extLst>
          </p:cNvPr>
          <p:cNvCxnSpPr>
            <a:cxnSpLocks/>
          </p:cNvCxnSpPr>
          <p:nvPr/>
        </p:nvCxnSpPr>
        <p:spPr>
          <a:xfrm flipV="1">
            <a:off x="5612260" y="1635760"/>
            <a:ext cx="1713100" cy="149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37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34A3-64E5-45A3-AD17-FB1ED773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the </a:t>
            </a:r>
            <a:r>
              <a:rPr lang="en-US" dirty="0" err="1"/>
              <a:t>tinyG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0A32-5E46-464F-A420-B6CEEDCC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4953000" cy="4889339"/>
          </a:xfrm>
        </p:spPr>
        <p:txBody>
          <a:bodyPr>
            <a:normAutofit/>
          </a:bodyPr>
          <a:lstStyle/>
          <a:p>
            <a:r>
              <a:rPr lang="en-US" sz="2400" dirty="0"/>
              <a:t>Once the applet loads, select </a:t>
            </a:r>
            <a:r>
              <a:rPr lang="en-US" sz="2400" b="1" u="sng" dirty="0"/>
              <a:t>the second </a:t>
            </a:r>
            <a:r>
              <a:rPr lang="en-US" sz="2400" dirty="0"/>
              <a:t>COM port on the list. You should see some gibberish pop on the terminal, and the rest of the buttons appear.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It’s important to select the second port, otherwise you’ll be trying to talk to a ghost port opened by the </a:t>
            </a:r>
            <a:r>
              <a:rPr lang="en-US" sz="2400" dirty="0" err="1"/>
              <a:t>tinyG</a:t>
            </a:r>
            <a:r>
              <a:rPr lang="en-US" sz="2400" dirty="0"/>
              <a:t>, and nothing will happen.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2869C-E0EA-433F-B1D4-22E8AF1D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20" y="1023285"/>
            <a:ext cx="6096000" cy="4811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5C5C74-04E2-4EF1-AAD3-4115727F8A0C}"/>
              </a:ext>
            </a:extLst>
          </p:cNvPr>
          <p:cNvCxnSpPr>
            <a:cxnSpLocks/>
          </p:cNvCxnSpPr>
          <p:nvPr/>
        </p:nvCxnSpPr>
        <p:spPr>
          <a:xfrm flipV="1">
            <a:off x="10342880" y="3088640"/>
            <a:ext cx="568960" cy="340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67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BFB6-28E5-4CA9-A606-03D4B1FB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the </a:t>
            </a:r>
            <a:r>
              <a:rPr lang="en-US" dirty="0" err="1"/>
              <a:t>init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CE02-B95E-4F1A-B33F-72C12FD12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4668520" cy="4889339"/>
          </a:xfrm>
        </p:spPr>
        <p:txBody>
          <a:bodyPr/>
          <a:lstStyle/>
          <a:p>
            <a:r>
              <a:rPr lang="en-US" dirty="0"/>
              <a:t>Click on the “Load File” button and browse for the </a:t>
            </a:r>
            <a:r>
              <a:rPr lang="en-US" dirty="0" err="1"/>
              <a:t>init</a:t>
            </a:r>
            <a:r>
              <a:rPr lang="en-US" dirty="0"/>
              <a:t> file. </a:t>
            </a:r>
          </a:p>
          <a:p>
            <a:endParaRPr lang="en-US" dirty="0"/>
          </a:p>
          <a:p>
            <a:r>
              <a:rPr lang="en-US" dirty="0"/>
              <a:t>You’ll see lots of lines get filled in the terminal, that’s OK.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6390D-7F19-4ED2-9B45-6A734B81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5396"/>
            <a:ext cx="5735894" cy="45272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FB9C40-81BB-4D2F-9683-C3C2D1B4CFFE}"/>
              </a:ext>
            </a:extLst>
          </p:cNvPr>
          <p:cNvCxnSpPr/>
          <p:nvPr/>
        </p:nvCxnSpPr>
        <p:spPr>
          <a:xfrm>
            <a:off x="10312400" y="792480"/>
            <a:ext cx="508000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F657-5D93-4B2C-A582-416A0FCB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load the 3D POC </a:t>
            </a:r>
            <a:r>
              <a:rPr lang="en-US" dirty="0" err="1"/>
              <a:t>init</a:t>
            </a:r>
            <a:r>
              <a:rPr lang="en-US" dirty="0"/>
              <a:t>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2E3060-3E8C-4CA7-92D8-43DA4AD6A066}"/>
              </a:ext>
            </a:extLst>
          </p:cNvPr>
          <p:cNvGrpSpPr/>
          <p:nvPr/>
        </p:nvGrpSpPr>
        <p:grpSpPr>
          <a:xfrm>
            <a:off x="5121910" y="777551"/>
            <a:ext cx="7070090" cy="5580258"/>
            <a:chOff x="3891915" y="414337"/>
            <a:chExt cx="7639050" cy="60293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24EB4D7-1D00-4453-B9F6-EDB83E2B8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1915" y="414337"/>
              <a:ext cx="7639050" cy="6029325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599227A-C9A3-408F-AB55-BEDA83F90AAD}"/>
                </a:ext>
              </a:extLst>
            </p:cNvPr>
            <p:cNvSpPr/>
            <p:nvPr/>
          </p:nvSpPr>
          <p:spPr>
            <a:xfrm>
              <a:off x="8087360" y="1287624"/>
              <a:ext cx="1330960" cy="29733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5AA8A28-C844-48A6-A366-B417A712B19E}"/>
              </a:ext>
            </a:extLst>
          </p:cNvPr>
          <p:cNvSpPr/>
          <p:nvPr/>
        </p:nvSpPr>
        <p:spPr>
          <a:xfrm>
            <a:off x="0" y="2867401"/>
            <a:ext cx="5476240" cy="1400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Brandon Grotesque Light" panose="020B0303020203060202" pitchFamily="34" charset="0"/>
              </a:rPr>
              <a:t>Make damn sure to open only the </a:t>
            </a:r>
            <a:r>
              <a:rPr lang="en-US" sz="1800" b="1" dirty="0">
                <a:solidFill>
                  <a:schemeClr val="tx1"/>
                </a:solidFill>
                <a:latin typeface="Brandon Grotesque Light" panose="020B0303020203060202" pitchFamily="34" charset="0"/>
              </a:rPr>
              <a:t>3D_INIT.JSON </a:t>
            </a:r>
            <a:r>
              <a:rPr lang="en-US" sz="1800" dirty="0">
                <a:solidFill>
                  <a:schemeClr val="tx1"/>
                </a:solidFill>
                <a:latin typeface="Brandon Grotesque Light" panose="020B0303020203060202" pitchFamily="34" charset="0"/>
              </a:rPr>
              <a:t>file. Any other </a:t>
            </a:r>
            <a:r>
              <a:rPr lang="en-US" sz="1800" dirty="0" err="1">
                <a:solidFill>
                  <a:schemeClr val="tx1"/>
                </a:solidFill>
                <a:latin typeface="Brandon Grotesque Light" panose="020B0303020203060202" pitchFamily="34" charset="0"/>
              </a:rPr>
              <a:t>init</a:t>
            </a:r>
            <a:r>
              <a:rPr lang="en-US" sz="1800" dirty="0">
                <a:solidFill>
                  <a:schemeClr val="tx1"/>
                </a:solidFill>
                <a:latin typeface="Brandon Grotesque Light" panose="020B0303020203060202" pitchFamily="34" charset="0"/>
              </a:rPr>
              <a:t> file will make the machine misbehave and crash. Try not to damage the POC by mistake.</a:t>
            </a:r>
          </a:p>
        </p:txBody>
      </p:sp>
    </p:spTree>
    <p:extLst>
      <p:ext uri="{BB962C8B-B14F-4D97-AF65-F5344CB8AC3E}">
        <p14:creationId xmlns:p14="http://schemas.microsoft.com/office/powerpoint/2010/main" val="2558614173"/>
      </p:ext>
    </p:extLst>
  </p:cSld>
  <p:clrMapOvr>
    <a:masterClrMapping/>
  </p:clrMapOvr>
</p:sld>
</file>

<file path=ppt/theme/theme1.xml><?xml version="1.0" encoding="utf-8"?>
<a:theme xmlns:a="http://schemas.openxmlformats.org/drawingml/2006/main" name="PENS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EA0E25E-F0C2-4FD6-82FE-BE91D8BCDF4F}" vid="{F2F4EB28-697E-49EE-891F-36C8B93189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PensaTemplate</Template>
  <TotalTime>74</TotalTime>
  <Words>1194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Brandon Grotesque Bold</vt:lpstr>
      <vt:lpstr>Brandon Grotesque Light</vt:lpstr>
      <vt:lpstr>Calibri</vt:lpstr>
      <vt:lpstr>PENSA</vt:lpstr>
      <vt:lpstr>TinyTerm V2</vt:lpstr>
      <vt:lpstr>Using TinyTerm V2 with 3D POC</vt:lpstr>
      <vt:lpstr>Grab the init file and sample scripts from Pensa’s github</vt:lpstr>
      <vt:lpstr>Grab tinyTerm V2 from github</vt:lpstr>
      <vt:lpstr>Extract files and run main sketch</vt:lpstr>
      <vt:lpstr>Run the sketch</vt:lpstr>
      <vt:lpstr>Connect to the tinyG</vt:lpstr>
      <vt:lpstr>Load the init file</vt:lpstr>
      <vt:lpstr>Only load the 3D POC init!</vt:lpstr>
      <vt:lpstr>Home the machine</vt:lpstr>
      <vt:lpstr>TinyTerm Usage and commands</vt:lpstr>
      <vt:lpstr>Interface</vt:lpstr>
      <vt:lpstr>TinyTerm command cheat sheet</vt:lpstr>
      <vt:lpstr>File types</vt:lpstr>
      <vt:lpstr>Notes about the repeater</vt:lpstr>
      <vt:lpstr>Troubleshooting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TinyTerm</dc:title>
  <dc:creator>oscar frias</dc:creator>
  <cp:lastModifiedBy>oscar frias</cp:lastModifiedBy>
  <cp:revision>11</cp:revision>
  <cp:lastPrinted>2016-06-08T15:31:23Z</cp:lastPrinted>
  <dcterms:created xsi:type="dcterms:W3CDTF">2020-07-24T23:33:06Z</dcterms:created>
  <dcterms:modified xsi:type="dcterms:W3CDTF">2020-07-25T00:56:40Z</dcterms:modified>
</cp:coreProperties>
</file>