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6"/>
    </p:embeddedFont>
    <p:embeddedFont>
      <p:font typeface="Arimo" charset="1" panose="020B0604020202020204"/>
      <p:regular r:id="rId17"/>
    </p:embeddedFont>
    <p:embeddedFont>
      <p:font typeface="Open Sauce" charset="1" panose="00000500000000000000"/>
      <p:regular r:id="rId18"/>
    </p:embeddedFont>
    <p:embeddedFont>
      <p:font typeface="Open Sauce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12" Target="../media/image55.jpeg" Type="http://schemas.openxmlformats.org/officeDocument/2006/relationships/image"/><Relationship Id="rId13" Target="../media/image56.jpeg" Type="http://schemas.openxmlformats.org/officeDocument/2006/relationships/image"/><Relationship Id="rId14" Target="../media/image57.jpeg" Type="http://schemas.openxmlformats.org/officeDocument/2006/relationships/image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49.png" Type="http://schemas.openxmlformats.org/officeDocument/2006/relationships/image"/><Relationship Id="rId7" Target="../media/image50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14" Target="../media/image16.png" Type="http://schemas.openxmlformats.org/officeDocument/2006/relationships/image"/><Relationship Id="rId2" Target="../media/image4.png" Type="http://schemas.openxmlformats.org/officeDocument/2006/relationships/image"/><Relationship Id="rId3" Target="../media/image5.jpe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jpeg" Type="http://schemas.openxmlformats.org/officeDocument/2006/relationships/image"/><Relationship Id="rId3" Target="../media/image28.pn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jpeg" Type="http://schemas.openxmlformats.org/officeDocument/2006/relationships/image"/><Relationship Id="rId3" Target="../media/image39.png" Type="http://schemas.openxmlformats.org/officeDocument/2006/relationships/image"/><Relationship Id="rId4" Target="../media/image40.svg" Type="http://schemas.openxmlformats.org/officeDocument/2006/relationships/image"/><Relationship Id="rId5" Target="../media/image41.png" Type="http://schemas.openxmlformats.org/officeDocument/2006/relationships/image"/><Relationship Id="rId6" Target="../media/image42.svg" Type="http://schemas.openxmlformats.org/officeDocument/2006/relationships/image"/><Relationship Id="rId7" Target="../media/image43.svg" Type="http://schemas.openxmlformats.org/officeDocument/2006/relationships/image"/><Relationship Id="rId8" Target="../media/image4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45476" y="8370684"/>
            <a:ext cx="463153" cy="463153"/>
          </a:xfrm>
          <a:custGeom>
            <a:avLst/>
            <a:gdLst/>
            <a:ahLst/>
            <a:cxnLst/>
            <a:rect r="r" b="b" t="t" l="l"/>
            <a:pathLst>
              <a:path h="463153" w="463153">
                <a:moveTo>
                  <a:pt x="0" y="0"/>
                </a:moveTo>
                <a:lnTo>
                  <a:pt x="463153" y="0"/>
                </a:lnTo>
                <a:lnTo>
                  <a:pt x="463153" y="463153"/>
                </a:lnTo>
                <a:lnTo>
                  <a:pt x="0" y="4631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50238" y="1493930"/>
            <a:ext cx="9620326" cy="4281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902"/>
              </a:lnSpc>
            </a:pPr>
            <a:r>
              <a:rPr lang="en-US" b="true" sz="5562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Speech Intent Recognition System Using Wav2Vec2</a:t>
            </a:r>
          </a:p>
          <a:p>
            <a:pPr algn="just">
              <a:lnSpc>
                <a:spcPts val="3525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This project develops a speech intent recognition system that allows users to engage with machines using voice commands. Using Wav2Vec2, a state-of- the-art transformer-based model, we extract features directly from raw audio waveforms to understand spoken intents like "Turn off the lights" or "Set an alarm."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50238" y="5945686"/>
            <a:ext cx="9479804" cy="1956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67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Our system offers real-time feedback through a lightweight, web-accessible</a:t>
            </a:r>
          </a:p>
          <a:p>
            <a:pPr algn="just">
              <a:lnSpc>
                <a:spcPts val="1583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interface deployed via Gradio and Hugging Face Spaces. Fine-tuned on the</a:t>
            </a:r>
          </a:p>
          <a:p>
            <a:pPr algn="just">
              <a:lnSpc>
                <a:spcPts val="5467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Fluent Speech Commands dataset, this project demonstrates the viability of</a:t>
            </a:r>
          </a:p>
          <a:p>
            <a:pPr algn="just">
              <a:lnSpc>
                <a:spcPts val="1583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deep learning for real-time voice-based intent recognition.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DD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5933075"/>
            <a:ext cx="1835601" cy="4417428"/>
          </a:xfrm>
          <a:custGeom>
            <a:avLst/>
            <a:gdLst/>
            <a:ahLst/>
            <a:cxnLst/>
            <a:rect r="r" b="b" t="t" l="l"/>
            <a:pathLst>
              <a:path h="4417428" w="1835601">
                <a:moveTo>
                  <a:pt x="0" y="0"/>
                </a:moveTo>
                <a:lnTo>
                  <a:pt x="1835601" y="0"/>
                </a:lnTo>
                <a:lnTo>
                  <a:pt x="1835601" y="4417428"/>
                </a:lnTo>
                <a:lnTo>
                  <a:pt x="0" y="441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66227" y="3831784"/>
            <a:ext cx="3678679" cy="3650913"/>
          </a:xfrm>
          <a:custGeom>
            <a:avLst/>
            <a:gdLst/>
            <a:ahLst/>
            <a:cxnLst/>
            <a:rect r="r" b="b" t="t" l="l"/>
            <a:pathLst>
              <a:path h="3650913" w="3678679">
                <a:moveTo>
                  <a:pt x="0" y="0"/>
                </a:moveTo>
                <a:lnTo>
                  <a:pt x="3678679" y="0"/>
                </a:lnTo>
                <a:lnTo>
                  <a:pt x="3678679" y="3650913"/>
                </a:lnTo>
                <a:lnTo>
                  <a:pt x="0" y="3650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4780045" cy="3582934"/>
          </a:xfrm>
          <a:custGeom>
            <a:avLst/>
            <a:gdLst/>
            <a:ahLst/>
            <a:cxnLst/>
            <a:rect r="r" b="b" t="t" l="l"/>
            <a:pathLst>
              <a:path h="3582934" w="4780045">
                <a:moveTo>
                  <a:pt x="0" y="0"/>
                </a:moveTo>
                <a:lnTo>
                  <a:pt x="4780045" y="0"/>
                </a:lnTo>
                <a:lnTo>
                  <a:pt x="4780045" y="3582933"/>
                </a:lnTo>
                <a:lnTo>
                  <a:pt x="0" y="35829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03560" y="3831784"/>
            <a:ext cx="3678679" cy="3650913"/>
          </a:xfrm>
          <a:custGeom>
            <a:avLst/>
            <a:gdLst/>
            <a:ahLst/>
            <a:cxnLst/>
            <a:rect r="r" b="b" t="t" l="l"/>
            <a:pathLst>
              <a:path h="3650913" w="3678679">
                <a:moveTo>
                  <a:pt x="0" y="0"/>
                </a:moveTo>
                <a:lnTo>
                  <a:pt x="3678679" y="0"/>
                </a:lnTo>
                <a:lnTo>
                  <a:pt x="3678679" y="3650913"/>
                </a:lnTo>
                <a:lnTo>
                  <a:pt x="0" y="36509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4467732" y="10135076"/>
            <a:ext cx="129835" cy="151924"/>
            <a:chOff x="0" y="0"/>
            <a:chExt cx="129832" cy="15193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-4572" y="0"/>
              <a:ext cx="140335" cy="151892"/>
            </a:xfrm>
            <a:custGeom>
              <a:avLst/>
              <a:gdLst/>
              <a:ahLst/>
              <a:cxnLst/>
              <a:rect r="r" b="b" t="t" l="l"/>
              <a:pathLst>
                <a:path h="151892" w="140335">
                  <a:moveTo>
                    <a:pt x="74549" y="0"/>
                  </a:moveTo>
                  <a:cubicBezTo>
                    <a:pt x="47117" y="0"/>
                    <a:pt x="21844" y="19304"/>
                    <a:pt x="15748" y="45085"/>
                  </a:cubicBezTo>
                  <a:cubicBezTo>
                    <a:pt x="14224" y="51943"/>
                    <a:pt x="13081" y="58801"/>
                    <a:pt x="12065" y="65278"/>
                  </a:cubicBezTo>
                  <a:cubicBezTo>
                    <a:pt x="10668" y="73914"/>
                    <a:pt x="9398" y="81788"/>
                    <a:pt x="6985" y="89535"/>
                  </a:cubicBezTo>
                  <a:cubicBezTo>
                    <a:pt x="0" y="112268"/>
                    <a:pt x="8382" y="136652"/>
                    <a:pt x="26416" y="151892"/>
                  </a:cubicBezTo>
                  <a:lnTo>
                    <a:pt x="103759" y="151892"/>
                  </a:lnTo>
                  <a:cubicBezTo>
                    <a:pt x="112776" y="144272"/>
                    <a:pt x="119761" y="134112"/>
                    <a:pt x="123317" y="122555"/>
                  </a:cubicBezTo>
                  <a:cubicBezTo>
                    <a:pt x="126238" y="112903"/>
                    <a:pt x="127762" y="103505"/>
                    <a:pt x="129286" y="94234"/>
                  </a:cubicBezTo>
                  <a:cubicBezTo>
                    <a:pt x="130302" y="87884"/>
                    <a:pt x="131318" y="81915"/>
                    <a:pt x="132715" y="76200"/>
                  </a:cubicBezTo>
                  <a:cubicBezTo>
                    <a:pt x="140335" y="43815"/>
                    <a:pt x="122682" y="12954"/>
                    <a:pt x="90932" y="2540"/>
                  </a:cubicBezTo>
                  <a:cubicBezTo>
                    <a:pt x="85725" y="762"/>
                    <a:pt x="80137" y="0"/>
                    <a:pt x="74549" y="0"/>
                  </a:cubicBezTo>
                  <a:close/>
                </a:path>
              </a:pathLst>
            </a:custGeom>
            <a:solidFill>
              <a:srgbClr val="CD805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44520" y="886196"/>
            <a:ext cx="2543480" cy="1434351"/>
            <a:chOff x="0" y="0"/>
            <a:chExt cx="2543480" cy="14343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27" y="0"/>
              <a:ext cx="2543683" cy="1434592"/>
            </a:xfrm>
            <a:custGeom>
              <a:avLst/>
              <a:gdLst/>
              <a:ahLst/>
              <a:cxnLst/>
              <a:rect r="r" b="b" t="t" l="l"/>
              <a:pathLst>
                <a:path h="1434592" w="2543683">
                  <a:moveTo>
                    <a:pt x="18034" y="0"/>
                  </a:moveTo>
                  <a:cubicBezTo>
                    <a:pt x="15621" y="0"/>
                    <a:pt x="13335" y="508"/>
                    <a:pt x="11176" y="1397"/>
                  </a:cubicBezTo>
                  <a:cubicBezTo>
                    <a:pt x="9017" y="2286"/>
                    <a:pt x="7112" y="3556"/>
                    <a:pt x="5334" y="5207"/>
                  </a:cubicBezTo>
                  <a:cubicBezTo>
                    <a:pt x="3556" y="6858"/>
                    <a:pt x="2413" y="8890"/>
                    <a:pt x="1524" y="11049"/>
                  </a:cubicBezTo>
                  <a:cubicBezTo>
                    <a:pt x="635" y="13208"/>
                    <a:pt x="127" y="15494"/>
                    <a:pt x="127" y="17907"/>
                  </a:cubicBezTo>
                  <a:cubicBezTo>
                    <a:pt x="127" y="20320"/>
                    <a:pt x="635" y="22606"/>
                    <a:pt x="1524" y="24765"/>
                  </a:cubicBezTo>
                  <a:cubicBezTo>
                    <a:pt x="2413" y="26924"/>
                    <a:pt x="3683" y="28956"/>
                    <a:pt x="5461" y="30607"/>
                  </a:cubicBezTo>
                  <a:cubicBezTo>
                    <a:pt x="7239" y="32258"/>
                    <a:pt x="9144" y="33528"/>
                    <a:pt x="11303" y="34544"/>
                  </a:cubicBezTo>
                  <a:cubicBezTo>
                    <a:pt x="13462" y="35560"/>
                    <a:pt x="15748" y="35941"/>
                    <a:pt x="18161" y="35941"/>
                  </a:cubicBezTo>
                  <a:cubicBezTo>
                    <a:pt x="121920" y="35941"/>
                    <a:pt x="174371" y="110617"/>
                    <a:pt x="229870" y="189738"/>
                  </a:cubicBezTo>
                  <a:cubicBezTo>
                    <a:pt x="288163" y="272796"/>
                    <a:pt x="348488" y="358775"/>
                    <a:pt x="470916" y="358775"/>
                  </a:cubicBezTo>
                  <a:cubicBezTo>
                    <a:pt x="593344" y="358775"/>
                    <a:pt x="653669" y="272923"/>
                    <a:pt x="711835" y="189738"/>
                  </a:cubicBezTo>
                  <a:cubicBezTo>
                    <a:pt x="767207" y="110490"/>
                    <a:pt x="819658" y="35814"/>
                    <a:pt x="923544" y="35814"/>
                  </a:cubicBezTo>
                  <a:cubicBezTo>
                    <a:pt x="1027430" y="35814"/>
                    <a:pt x="1079627" y="110490"/>
                    <a:pt x="1135126" y="189611"/>
                  </a:cubicBezTo>
                  <a:cubicBezTo>
                    <a:pt x="1193419" y="272669"/>
                    <a:pt x="1253490" y="358648"/>
                    <a:pt x="1376045" y="358648"/>
                  </a:cubicBezTo>
                  <a:cubicBezTo>
                    <a:pt x="1498600" y="358648"/>
                    <a:pt x="1558798" y="272796"/>
                    <a:pt x="1617218" y="189611"/>
                  </a:cubicBezTo>
                  <a:cubicBezTo>
                    <a:pt x="1672717" y="110490"/>
                    <a:pt x="1725168" y="35814"/>
                    <a:pt x="1828927" y="35814"/>
                  </a:cubicBezTo>
                  <a:cubicBezTo>
                    <a:pt x="1932686" y="35814"/>
                    <a:pt x="1985137" y="110490"/>
                    <a:pt x="2040509" y="189611"/>
                  </a:cubicBezTo>
                  <a:cubicBezTo>
                    <a:pt x="2098802" y="272669"/>
                    <a:pt x="2159000" y="358648"/>
                    <a:pt x="2281555" y="358648"/>
                  </a:cubicBezTo>
                  <a:cubicBezTo>
                    <a:pt x="2404110" y="358648"/>
                    <a:pt x="2464308" y="272796"/>
                    <a:pt x="2522728" y="189611"/>
                  </a:cubicBezTo>
                  <a:cubicBezTo>
                    <a:pt x="2529713" y="179705"/>
                    <a:pt x="2536698" y="169799"/>
                    <a:pt x="2543683" y="160020"/>
                  </a:cubicBezTo>
                  <a:lnTo>
                    <a:pt x="2543683" y="160020"/>
                  </a:lnTo>
                  <a:lnTo>
                    <a:pt x="2543683" y="100965"/>
                  </a:lnTo>
                  <a:lnTo>
                    <a:pt x="2543683" y="100965"/>
                  </a:lnTo>
                  <a:cubicBezTo>
                    <a:pt x="2525903" y="122555"/>
                    <a:pt x="2509520" y="145923"/>
                    <a:pt x="2493391" y="169037"/>
                  </a:cubicBezTo>
                  <a:cubicBezTo>
                    <a:pt x="2438019" y="248158"/>
                    <a:pt x="2385822" y="322834"/>
                    <a:pt x="2281682" y="322834"/>
                  </a:cubicBezTo>
                  <a:cubicBezTo>
                    <a:pt x="2177542" y="322834"/>
                    <a:pt x="2125472" y="248158"/>
                    <a:pt x="2069973" y="169037"/>
                  </a:cubicBezTo>
                  <a:cubicBezTo>
                    <a:pt x="2011680" y="85852"/>
                    <a:pt x="1951482" y="0"/>
                    <a:pt x="1828927" y="0"/>
                  </a:cubicBezTo>
                  <a:cubicBezTo>
                    <a:pt x="1706372" y="0"/>
                    <a:pt x="1646174" y="85852"/>
                    <a:pt x="1587881" y="169037"/>
                  </a:cubicBezTo>
                  <a:cubicBezTo>
                    <a:pt x="1532382" y="248158"/>
                    <a:pt x="1480185" y="322834"/>
                    <a:pt x="1376172" y="322834"/>
                  </a:cubicBezTo>
                  <a:cubicBezTo>
                    <a:pt x="1272159" y="322834"/>
                    <a:pt x="1219962" y="248158"/>
                    <a:pt x="1164463" y="169037"/>
                  </a:cubicBezTo>
                  <a:cubicBezTo>
                    <a:pt x="1106170" y="85852"/>
                    <a:pt x="1046099" y="0"/>
                    <a:pt x="923544" y="0"/>
                  </a:cubicBezTo>
                  <a:cubicBezTo>
                    <a:pt x="800989" y="0"/>
                    <a:pt x="740664" y="85852"/>
                    <a:pt x="682371" y="169037"/>
                  </a:cubicBezTo>
                  <a:cubicBezTo>
                    <a:pt x="626872" y="248158"/>
                    <a:pt x="574675" y="322834"/>
                    <a:pt x="470662" y="322834"/>
                  </a:cubicBezTo>
                  <a:cubicBezTo>
                    <a:pt x="366649" y="322834"/>
                    <a:pt x="314452" y="248158"/>
                    <a:pt x="258953" y="169037"/>
                  </a:cubicBezTo>
                  <a:cubicBezTo>
                    <a:pt x="200787" y="85852"/>
                    <a:pt x="140462" y="0"/>
                    <a:pt x="18034" y="0"/>
                  </a:cubicBezTo>
                  <a:close/>
                  <a:moveTo>
                    <a:pt x="18034" y="537845"/>
                  </a:moveTo>
                  <a:cubicBezTo>
                    <a:pt x="15621" y="537845"/>
                    <a:pt x="13335" y="538353"/>
                    <a:pt x="11176" y="539242"/>
                  </a:cubicBezTo>
                  <a:cubicBezTo>
                    <a:pt x="9017" y="540131"/>
                    <a:pt x="6985" y="541401"/>
                    <a:pt x="5334" y="543179"/>
                  </a:cubicBezTo>
                  <a:cubicBezTo>
                    <a:pt x="3683" y="544957"/>
                    <a:pt x="2413" y="546862"/>
                    <a:pt x="1397" y="549021"/>
                  </a:cubicBezTo>
                  <a:cubicBezTo>
                    <a:pt x="381" y="551180"/>
                    <a:pt x="0" y="553466"/>
                    <a:pt x="0" y="555879"/>
                  </a:cubicBezTo>
                  <a:cubicBezTo>
                    <a:pt x="0" y="558292"/>
                    <a:pt x="508" y="560578"/>
                    <a:pt x="1397" y="562737"/>
                  </a:cubicBezTo>
                  <a:cubicBezTo>
                    <a:pt x="2286" y="564896"/>
                    <a:pt x="3556" y="566928"/>
                    <a:pt x="5334" y="568579"/>
                  </a:cubicBezTo>
                  <a:cubicBezTo>
                    <a:pt x="7112" y="570230"/>
                    <a:pt x="9017" y="571500"/>
                    <a:pt x="11176" y="572516"/>
                  </a:cubicBezTo>
                  <a:cubicBezTo>
                    <a:pt x="13335" y="573532"/>
                    <a:pt x="15621" y="573913"/>
                    <a:pt x="18034" y="573913"/>
                  </a:cubicBezTo>
                  <a:cubicBezTo>
                    <a:pt x="121793" y="573913"/>
                    <a:pt x="174244" y="648589"/>
                    <a:pt x="229743" y="727583"/>
                  </a:cubicBezTo>
                  <a:cubicBezTo>
                    <a:pt x="288036" y="811022"/>
                    <a:pt x="348234" y="896620"/>
                    <a:pt x="470789" y="896620"/>
                  </a:cubicBezTo>
                  <a:cubicBezTo>
                    <a:pt x="593344" y="896620"/>
                    <a:pt x="653542" y="810641"/>
                    <a:pt x="711708" y="727583"/>
                  </a:cubicBezTo>
                  <a:cubicBezTo>
                    <a:pt x="767207" y="648970"/>
                    <a:pt x="819531" y="573913"/>
                    <a:pt x="923417" y="573913"/>
                  </a:cubicBezTo>
                  <a:cubicBezTo>
                    <a:pt x="1027303" y="573913"/>
                    <a:pt x="1079627" y="648462"/>
                    <a:pt x="1135126" y="727456"/>
                  </a:cubicBezTo>
                  <a:cubicBezTo>
                    <a:pt x="1193419" y="810514"/>
                    <a:pt x="1253617" y="896493"/>
                    <a:pt x="1376045" y="896493"/>
                  </a:cubicBezTo>
                  <a:cubicBezTo>
                    <a:pt x="1498473" y="896493"/>
                    <a:pt x="1558798" y="810514"/>
                    <a:pt x="1617091" y="727456"/>
                  </a:cubicBezTo>
                  <a:cubicBezTo>
                    <a:pt x="1672463" y="648843"/>
                    <a:pt x="1724914" y="573786"/>
                    <a:pt x="1828800" y="573786"/>
                  </a:cubicBezTo>
                  <a:cubicBezTo>
                    <a:pt x="1932686" y="573786"/>
                    <a:pt x="1985010" y="648462"/>
                    <a:pt x="2040509" y="727456"/>
                  </a:cubicBezTo>
                  <a:cubicBezTo>
                    <a:pt x="2098802" y="810514"/>
                    <a:pt x="2159127" y="896493"/>
                    <a:pt x="2281555" y="896493"/>
                  </a:cubicBezTo>
                  <a:cubicBezTo>
                    <a:pt x="2403983" y="896493"/>
                    <a:pt x="2464308" y="810514"/>
                    <a:pt x="2522601" y="727456"/>
                  </a:cubicBezTo>
                  <a:cubicBezTo>
                    <a:pt x="2529586" y="717550"/>
                    <a:pt x="2536571" y="707644"/>
                    <a:pt x="2543556" y="697992"/>
                  </a:cubicBezTo>
                  <a:lnTo>
                    <a:pt x="2543556" y="697992"/>
                  </a:lnTo>
                  <a:lnTo>
                    <a:pt x="2543556" y="639064"/>
                  </a:lnTo>
                  <a:lnTo>
                    <a:pt x="2543556" y="639064"/>
                  </a:lnTo>
                  <a:cubicBezTo>
                    <a:pt x="2525776" y="660781"/>
                    <a:pt x="2509393" y="684149"/>
                    <a:pt x="2493137" y="707136"/>
                  </a:cubicBezTo>
                  <a:cubicBezTo>
                    <a:pt x="2437765" y="786257"/>
                    <a:pt x="2385568" y="860933"/>
                    <a:pt x="2281428" y="860933"/>
                  </a:cubicBezTo>
                  <a:cubicBezTo>
                    <a:pt x="2177288" y="860933"/>
                    <a:pt x="2125218" y="786257"/>
                    <a:pt x="2069719" y="707136"/>
                  </a:cubicBezTo>
                  <a:cubicBezTo>
                    <a:pt x="2011426" y="624078"/>
                    <a:pt x="1951228" y="537845"/>
                    <a:pt x="1828800" y="537845"/>
                  </a:cubicBezTo>
                  <a:cubicBezTo>
                    <a:pt x="1706372" y="537845"/>
                    <a:pt x="1646047" y="623697"/>
                    <a:pt x="1587881" y="706882"/>
                  </a:cubicBezTo>
                  <a:cubicBezTo>
                    <a:pt x="1532382" y="786003"/>
                    <a:pt x="1480312" y="860679"/>
                    <a:pt x="1376172" y="860679"/>
                  </a:cubicBezTo>
                  <a:cubicBezTo>
                    <a:pt x="1272032" y="860679"/>
                    <a:pt x="1219962" y="786003"/>
                    <a:pt x="1164463" y="706882"/>
                  </a:cubicBezTo>
                  <a:cubicBezTo>
                    <a:pt x="1106043" y="624078"/>
                    <a:pt x="1045845" y="537845"/>
                    <a:pt x="923417" y="537845"/>
                  </a:cubicBezTo>
                  <a:cubicBezTo>
                    <a:pt x="800989" y="537845"/>
                    <a:pt x="740664" y="624078"/>
                    <a:pt x="682371" y="707263"/>
                  </a:cubicBezTo>
                  <a:cubicBezTo>
                    <a:pt x="626872" y="786384"/>
                    <a:pt x="574548" y="860679"/>
                    <a:pt x="470662" y="860679"/>
                  </a:cubicBezTo>
                  <a:cubicBezTo>
                    <a:pt x="366776" y="860679"/>
                    <a:pt x="314452" y="786384"/>
                    <a:pt x="258953" y="707263"/>
                  </a:cubicBezTo>
                  <a:cubicBezTo>
                    <a:pt x="200787" y="624078"/>
                    <a:pt x="140462" y="537845"/>
                    <a:pt x="18034" y="537845"/>
                  </a:cubicBezTo>
                  <a:close/>
                  <a:moveTo>
                    <a:pt x="18034" y="1075690"/>
                  </a:moveTo>
                  <a:cubicBezTo>
                    <a:pt x="15621" y="1075690"/>
                    <a:pt x="13335" y="1076198"/>
                    <a:pt x="11176" y="1077087"/>
                  </a:cubicBezTo>
                  <a:cubicBezTo>
                    <a:pt x="9017" y="1077976"/>
                    <a:pt x="6985" y="1079246"/>
                    <a:pt x="5334" y="1081024"/>
                  </a:cubicBezTo>
                  <a:cubicBezTo>
                    <a:pt x="3683" y="1082802"/>
                    <a:pt x="2413" y="1084707"/>
                    <a:pt x="1397" y="1086866"/>
                  </a:cubicBezTo>
                  <a:cubicBezTo>
                    <a:pt x="381" y="1089025"/>
                    <a:pt x="0" y="1091311"/>
                    <a:pt x="0" y="1093724"/>
                  </a:cubicBezTo>
                  <a:cubicBezTo>
                    <a:pt x="0" y="1096137"/>
                    <a:pt x="508" y="1098423"/>
                    <a:pt x="1397" y="1100582"/>
                  </a:cubicBezTo>
                  <a:cubicBezTo>
                    <a:pt x="2286" y="1102741"/>
                    <a:pt x="3556" y="1104773"/>
                    <a:pt x="5334" y="1106424"/>
                  </a:cubicBezTo>
                  <a:cubicBezTo>
                    <a:pt x="7112" y="1108075"/>
                    <a:pt x="9017" y="1109345"/>
                    <a:pt x="11176" y="1110361"/>
                  </a:cubicBezTo>
                  <a:cubicBezTo>
                    <a:pt x="13335" y="1111377"/>
                    <a:pt x="15621" y="1111758"/>
                    <a:pt x="18034" y="1111758"/>
                  </a:cubicBezTo>
                  <a:cubicBezTo>
                    <a:pt x="121793" y="1111758"/>
                    <a:pt x="174244" y="1186434"/>
                    <a:pt x="229743" y="1265555"/>
                  </a:cubicBezTo>
                  <a:cubicBezTo>
                    <a:pt x="288036" y="1348613"/>
                    <a:pt x="348234" y="1434592"/>
                    <a:pt x="470789" y="1434592"/>
                  </a:cubicBezTo>
                  <a:cubicBezTo>
                    <a:pt x="593344" y="1434592"/>
                    <a:pt x="653542" y="1348740"/>
                    <a:pt x="711708" y="1265555"/>
                  </a:cubicBezTo>
                  <a:cubicBezTo>
                    <a:pt x="767207" y="1186434"/>
                    <a:pt x="819277" y="1111758"/>
                    <a:pt x="923417" y="1111758"/>
                  </a:cubicBezTo>
                  <a:cubicBezTo>
                    <a:pt x="1027557" y="1111758"/>
                    <a:pt x="1079627" y="1186307"/>
                    <a:pt x="1135126" y="1265428"/>
                  </a:cubicBezTo>
                  <a:cubicBezTo>
                    <a:pt x="1193419" y="1348486"/>
                    <a:pt x="1253617" y="1434465"/>
                    <a:pt x="1376045" y="1434465"/>
                  </a:cubicBezTo>
                  <a:cubicBezTo>
                    <a:pt x="1498473" y="1434465"/>
                    <a:pt x="1558798" y="1348613"/>
                    <a:pt x="1617091" y="1265428"/>
                  </a:cubicBezTo>
                  <a:cubicBezTo>
                    <a:pt x="1672463" y="1186307"/>
                    <a:pt x="1724660" y="1111631"/>
                    <a:pt x="1828800" y="1111631"/>
                  </a:cubicBezTo>
                  <a:cubicBezTo>
                    <a:pt x="1932940" y="1111631"/>
                    <a:pt x="1985010" y="1186307"/>
                    <a:pt x="2040509" y="1265428"/>
                  </a:cubicBezTo>
                  <a:cubicBezTo>
                    <a:pt x="2098802" y="1348486"/>
                    <a:pt x="2159127" y="1434465"/>
                    <a:pt x="2281555" y="1434465"/>
                  </a:cubicBezTo>
                  <a:cubicBezTo>
                    <a:pt x="2403983" y="1434465"/>
                    <a:pt x="2464308" y="1348613"/>
                    <a:pt x="2522601" y="1265428"/>
                  </a:cubicBezTo>
                  <a:cubicBezTo>
                    <a:pt x="2529586" y="1255395"/>
                    <a:pt x="2536571" y="1245489"/>
                    <a:pt x="2543556" y="1235710"/>
                  </a:cubicBezTo>
                  <a:lnTo>
                    <a:pt x="2543556" y="1235710"/>
                  </a:lnTo>
                  <a:lnTo>
                    <a:pt x="2543556" y="1176655"/>
                  </a:lnTo>
                  <a:lnTo>
                    <a:pt x="2543556" y="1176655"/>
                  </a:lnTo>
                  <a:cubicBezTo>
                    <a:pt x="2525776" y="1198245"/>
                    <a:pt x="2509393" y="1221613"/>
                    <a:pt x="2493137" y="1244727"/>
                  </a:cubicBezTo>
                  <a:cubicBezTo>
                    <a:pt x="2437765" y="1323848"/>
                    <a:pt x="2385568" y="1398524"/>
                    <a:pt x="2281428" y="1398524"/>
                  </a:cubicBezTo>
                  <a:cubicBezTo>
                    <a:pt x="2177288" y="1398524"/>
                    <a:pt x="2125218" y="1323848"/>
                    <a:pt x="2069719" y="1244727"/>
                  </a:cubicBezTo>
                  <a:cubicBezTo>
                    <a:pt x="2011426" y="1161669"/>
                    <a:pt x="1951228" y="1075690"/>
                    <a:pt x="1828673" y="1075690"/>
                  </a:cubicBezTo>
                  <a:cubicBezTo>
                    <a:pt x="1706118" y="1075690"/>
                    <a:pt x="1645920" y="1161669"/>
                    <a:pt x="1587754" y="1244727"/>
                  </a:cubicBezTo>
                  <a:cubicBezTo>
                    <a:pt x="1532255" y="1323848"/>
                    <a:pt x="1480185" y="1398524"/>
                    <a:pt x="1376045" y="1398524"/>
                  </a:cubicBezTo>
                  <a:cubicBezTo>
                    <a:pt x="1271905" y="1398524"/>
                    <a:pt x="1219835" y="1323848"/>
                    <a:pt x="1164336" y="1244727"/>
                  </a:cubicBezTo>
                  <a:cubicBezTo>
                    <a:pt x="1106043" y="1161669"/>
                    <a:pt x="1045845" y="1075690"/>
                    <a:pt x="923417" y="1075690"/>
                  </a:cubicBezTo>
                  <a:cubicBezTo>
                    <a:pt x="800989" y="1075690"/>
                    <a:pt x="740664" y="1161796"/>
                    <a:pt x="682371" y="1244727"/>
                  </a:cubicBezTo>
                  <a:cubicBezTo>
                    <a:pt x="626872" y="1323848"/>
                    <a:pt x="574802" y="1398524"/>
                    <a:pt x="470662" y="1398524"/>
                  </a:cubicBezTo>
                  <a:cubicBezTo>
                    <a:pt x="366522" y="1398524"/>
                    <a:pt x="314452" y="1323848"/>
                    <a:pt x="258953" y="1244727"/>
                  </a:cubicBezTo>
                  <a:cubicBezTo>
                    <a:pt x="200787" y="1161796"/>
                    <a:pt x="140462" y="1075817"/>
                    <a:pt x="18034" y="1075817"/>
                  </a:cubicBezTo>
                  <a:close/>
                </a:path>
              </a:pathLst>
            </a:custGeom>
            <a:solidFill>
              <a:srgbClr val="9B6543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637884" y="3867445"/>
            <a:ext cx="5713609" cy="6483058"/>
          </a:xfrm>
          <a:custGeom>
            <a:avLst/>
            <a:gdLst/>
            <a:ahLst/>
            <a:cxnLst/>
            <a:rect r="r" b="b" t="t" l="l"/>
            <a:pathLst>
              <a:path h="6483058" w="5713609">
                <a:moveTo>
                  <a:pt x="0" y="0"/>
                </a:moveTo>
                <a:lnTo>
                  <a:pt x="5713610" y="0"/>
                </a:lnTo>
                <a:lnTo>
                  <a:pt x="5713610" y="6483058"/>
                </a:lnTo>
                <a:lnTo>
                  <a:pt x="0" y="648305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29345" y="4027799"/>
            <a:ext cx="3152775" cy="3248025"/>
          </a:xfrm>
          <a:custGeom>
            <a:avLst/>
            <a:gdLst/>
            <a:ahLst/>
            <a:cxnLst/>
            <a:rect r="r" b="b" t="t" l="l"/>
            <a:pathLst>
              <a:path h="3248025" w="3152775">
                <a:moveTo>
                  <a:pt x="0" y="0"/>
                </a:moveTo>
                <a:lnTo>
                  <a:pt x="3152775" y="0"/>
                </a:lnTo>
                <a:lnTo>
                  <a:pt x="3152775" y="3248025"/>
                </a:lnTo>
                <a:lnTo>
                  <a:pt x="0" y="324802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568613" y="4027799"/>
            <a:ext cx="3143250" cy="3248025"/>
          </a:xfrm>
          <a:custGeom>
            <a:avLst/>
            <a:gdLst/>
            <a:ahLst/>
            <a:cxnLst/>
            <a:rect r="r" b="b" t="t" l="l"/>
            <a:pathLst>
              <a:path h="3248025" w="3143250">
                <a:moveTo>
                  <a:pt x="0" y="0"/>
                </a:moveTo>
                <a:lnTo>
                  <a:pt x="3143250" y="0"/>
                </a:lnTo>
                <a:lnTo>
                  <a:pt x="3143250" y="3248025"/>
                </a:lnTo>
                <a:lnTo>
                  <a:pt x="0" y="32480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5814" r="0" b="-45798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03279" y="4104227"/>
            <a:ext cx="3114675" cy="3238500"/>
          </a:xfrm>
          <a:custGeom>
            <a:avLst/>
            <a:gdLst/>
            <a:ahLst/>
            <a:cxnLst/>
            <a:rect r="r" b="b" t="t" l="l"/>
            <a:pathLst>
              <a:path h="3238500" w="3114675">
                <a:moveTo>
                  <a:pt x="0" y="0"/>
                </a:moveTo>
                <a:lnTo>
                  <a:pt x="3114675" y="0"/>
                </a:lnTo>
                <a:lnTo>
                  <a:pt x="3114675" y="3238500"/>
                </a:lnTo>
                <a:lnTo>
                  <a:pt x="0" y="323850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-5794" r="-11009" b="-5970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0" y="0"/>
            <a:ext cx="4653344" cy="3541328"/>
            <a:chOff x="0" y="0"/>
            <a:chExt cx="4653344" cy="35413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653280" cy="3541268"/>
            </a:xfrm>
            <a:custGeom>
              <a:avLst/>
              <a:gdLst/>
              <a:ahLst/>
              <a:cxnLst/>
              <a:rect r="r" b="b" t="t" l="l"/>
              <a:pathLst>
                <a:path h="3541268" w="4653280">
                  <a:moveTo>
                    <a:pt x="0" y="0"/>
                  </a:moveTo>
                  <a:lnTo>
                    <a:pt x="0" y="3541268"/>
                  </a:lnTo>
                  <a:lnTo>
                    <a:pt x="4653280" y="3541268"/>
                  </a:lnTo>
                  <a:lnTo>
                    <a:pt x="465328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0" y="5996569"/>
            <a:ext cx="1721815" cy="4290431"/>
            <a:chOff x="0" y="0"/>
            <a:chExt cx="1721815" cy="429042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21866" cy="4290441"/>
            </a:xfrm>
            <a:custGeom>
              <a:avLst/>
              <a:gdLst/>
              <a:ahLst/>
              <a:cxnLst/>
              <a:rect r="r" b="b" t="t" l="l"/>
              <a:pathLst>
                <a:path h="4290441" w="1721866">
                  <a:moveTo>
                    <a:pt x="0" y="0"/>
                  </a:moveTo>
                  <a:lnTo>
                    <a:pt x="0" y="4290441"/>
                  </a:lnTo>
                  <a:lnTo>
                    <a:pt x="1721866" y="4290441"/>
                  </a:lnTo>
                  <a:lnTo>
                    <a:pt x="172186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7302417" y="3831450"/>
            <a:ext cx="3683165" cy="3650837"/>
            <a:chOff x="0" y="0"/>
            <a:chExt cx="3683165" cy="36508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0" y="63500"/>
              <a:ext cx="3556127" cy="3523869"/>
            </a:xfrm>
            <a:custGeom>
              <a:avLst/>
              <a:gdLst/>
              <a:ahLst/>
              <a:cxnLst/>
              <a:rect r="r" b="b" t="t" l="l"/>
              <a:pathLst>
                <a:path h="3523869" w="3556127">
                  <a:moveTo>
                    <a:pt x="0" y="3523869"/>
                  </a:moveTo>
                  <a:lnTo>
                    <a:pt x="3556127" y="3523869"/>
                  </a:lnTo>
                  <a:lnTo>
                    <a:pt x="355612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68884" y="489839"/>
              <a:ext cx="2742438" cy="2742438"/>
            </a:xfrm>
            <a:custGeom>
              <a:avLst/>
              <a:gdLst/>
              <a:ahLst/>
              <a:cxnLst/>
              <a:rect r="r" b="b" t="t" l="l"/>
              <a:pathLst>
                <a:path h="2742438" w="2742438">
                  <a:moveTo>
                    <a:pt x="0" y="2742438"/>
                  </a:moveTo>
                  <a:lnTo>
                    <a:pt x="2742438" y="2742438"/>
                  </a:lnTo>
                  <a:lnTo>
                    <a:pt x="27424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4192269" y="6427375"/>
            <a:ext cx="4095731" cy="3859625"/>
            <a:chOff x="0" y="0"/>
            <a:chExt cx="4095737" cy="38596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095750" cy="3859657"/>
            </a:xfrm>
            <a:custGeom>
              <a:avLst/>
              <a:gdLst/>
              <a:ahLst/>
              <a:cxnLst/>
              <a:rect r="r" b="b" t="t" l="l"/>
              <a:pathLst>
                <a:path h="3859657" w="4095750">
                  <a:moveTo>
                    <a:pt x="0" y="0"/>
                  </a:moveTo>
                  <a:lnTo>
                    <a:pt x="0" y="3859657"/>
                  </a:lnTo>
                  <a:lnTo>
                    <a:pt x="4095750" y="3859657"/>
                  </a:lnTo>
                  <a:lnTo>
                    <a:pt x="409575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15744520" y="885577"/>
            <a:ext cx="2543480" cy="1435608"/>
            <a:chOff x="0" y="0"/>
            <a:chExt cx="2543480" cy="143560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543429" cy="1435608"/>
            </a:xfrm>
            <a:custGeom>
              <a:avLst/>
              <a:gdLst/>
              <a:ahLst/>
              <a:cxnLst/>
              <a:rect r="r" b="b" t="t" l="l"/>
              <a:pathLst>
                <a:path h="1435608" w="2543429">
                  <a:moveTo>
                    <a:pt x="0" y="0"/>
                  </a:moveTo>
                  <a:lnTo>
                    <a:pt x="0" y="1435608"/>
                  </a:lnTo>
                  <a:lnTo>
                    <a:pt x="2543429" y="1435608"/>
                  </a:lnTo>
                  <a:lnTo>
                    <a:pt x="254342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064515" y="7567031"/>
            <a:ext cx="3553901" cy="65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9"/>
              </a:lnSpc>
            </a:pPr>
            <a:r>
              <a:rPr lang="en-US" sz="3827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Hemant Dubey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895368" y="7567031"/>
            <a:ext cx="2546928" cy="65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9"/>
              </a:lnSpc>
            </a:pPr>
            <a:r>
              <a:rPr lang="en-US" sz="3827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Avi Parmar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776797" y="7567031"/>
            <a:ext cx="3661496" cy="654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59"/>
              </a:lnSpc>
            </a:pPr>
            <a:r>
              <a:rPr lang="en-US" sz="3827">
                <a:solidFill>
                  <a:srgbClr val="9B6543"/>
                </a:solidFill>
                <a:latin typeface="Open Sauce"/>
                <a:ea typeface="Open Sauce"/>
                <a:cs typeface="Open Sauce"/>
                <a:sym typeface="Open Sauce"/>
              </a:rPr>
              <a:t>Arnav Khanduja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360175" y="1387183"/>
            <a:ext cx="7718822" cy="1903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38"/>
              </a:lnSpc>
            </a:pPr>
            <a:r>
              <a:rPr lang="en-US" b="true" sz="11027">
                <a:solidFill>
                  <a:srgbClr val="9B6543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OUR TEAM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16049015" y="9686925"/>
            <a:ext cx="2152650" cy="514350"/>
          </a:xfrm>
          <a:custGeom>
            <a:avLst/>
            <a:gdLst/>
            <a:ahLst/>
            <a:cxnLst/>
            <a:rect r="r" b="b" t="t" l="l"/>
            <a:pathLst>
              <a:path h="514350" w="2152650">
                <a:moveTo>
                  <a:pt x="0" y="0"/>
                </a:moveTo>
                <a:lnTo>
                  <a:pt x="2152650" y="0"/>
                </a:lnTo>
                <a:lnTo>
                  <a:pt x="2152650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2341" y="3046209"/>
            <a:ext cx="579977" cy="579977"/>
          </a:xfrm>
          <a:custGeom>
            <a:avLst/>
            <a:gdLst/>
            <a:ahLst/>
            <a:cxnLst/>
            <a:rect r="r" b="b" t="t" l="l"/>
            <a:pathLst>
              <a:path h="579977" w="579977">
                <a:moveTo>
                  <a:pt x="0" y="0"/>
                </a:moveTo>
                <a:lnTo>
                  <a:pt x="579978" y="0"/>
                </a:lnTo>
                <a:lnTo>
                  <a:pt x="579978" y="579978"/>
                </a:lnTo>
                <a:lnTo>
                  <a:pt x="0" y="579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02341" y="4620073"/>
            <a:ext cx="579977" cy="579977"/>
          </a:xfrm>
          <a:custGeom>
            <a:avLst/>
            <a:gdLst/>
            <a:ahLst/>
            <a:cxnLst/>
            <a:rect r="r" b="b" t="t" l="l"/>
            <a:pathLst>
              <a:path h="579977" w="579977">
                <a:moveTo>
                  <a:pt x="0" y="0"/>
                </a:moveTo>
                <a:lnTo>
                  <a:pt x="579978" y="0"/>
                </a:lnTo>
                <a:lnTo>
                  <a:pt x="579978" y="579977"/>
                </a:lnTo>
                <a:lnTo>
                  <a:pt x="0" y="57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2341" y="6193927"/>
            <a:ext cx="579977" cy="579977"/>
          </a:xfrm>
          <a:custGeom>
            <a:avLst/>
            <a:gdLst/>
            <a:ahLst/>
            <a:cxnLst/>
            <a:rect r="r" b="b" t="t" l="l"/>
            <a:pathLst>
              <a:path h="579977" w="579977">
                <a:moveTo>
                  <a:pt x="0" y="0"/>
                </a:moveTo>
                <a:lnTo>
                  <a:pt x="579978" y="0"/>
                </a:lnTo>
                <a:lnTo>
                  <a:pt x="579978" y="579977"/>
                </a:lnTo>
                <a:lnTo>
                  <a:pt x="0" y="57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2341" y="8180184"/>
            <a:ext cx="579977" cy="579977"/>
          </a:xfrm>
          <a:custGeom>
            <a:avLst/>
            <a:gdLst/>
            <a:ahLst/>
            <a:cxnLst/>
            <a:rect r="r" b="b" t="t" l="l"/>
            <a:pathLst>
              <a:path h="579977" w="579977">
                <a:moveTo>
                  <a:pt x="0" y="0"/>
                </a:moveTo>
                <a:lnTo>
                  <a:pt x="579978" y="0"/>
                </a:lnTo>
                <a:lnTo>
                  <a:pt x="579978" y="579978"/>
                </a:lnTo>
                <a:lnTo>
                  <a:pt x="0" y="5799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preencoded.png"/>
          <p:cNvSpPr/>
          <p:nvPr/>
        </p:nvSpPr>
        <p:spPr>
          <a:xfrm flipH="false" flipV="false" rot="0">
            <a:off x="998934" y="3094434"/>
            <a:ext cx="389544" cy="485775"/>
          </a:xfrm>
          <a:custGeom>
            <a:avLst/>
            <a:gdLst/>
            <a:ahLst/>
            <a:cxnLst/>
            <a:rect r="r" b="b" t="t" l="l"/>
            <a:pathLst>
              <a:path h="485775" w="389544">
                <a:moveTo>
                  <a:pt x="0" y="0"/>
                </a:moveTo>
                <a:lnTo>
                  <a:pt x="389544" y="0"/>
                </a:lnTo>
                <a:lnTo>
                  <a:pt x="389544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251" t="0" r="0" b="0"/>
            </a:stretch>
          </a:blipFill>
        </p:spPr>
      </p:sp>
      <p:sp>
        <p:nvSpPr>
          <p:cNvPr name="Freeform 9" id="9" descr="preencoded.png"/>
          <p:cNvSpPr/>
          <p:nvPr/>
        </p:nvSpPr>
        <p:spPr>
          <a:xfrm flipH="false" flipV="false" rot="0">
            <a:off x="998934" y="4668288"/>
            <a:ext cx="389544" cy="485775"/>
          </a:xfrm>
          <a:custGeom>
            <a:avLst/>
            <a:gdLst/>
            <a:ahLst/>
            <a:cxnLst/>
            <a:rect r="r" b="b" t="t" l="l"/>
            <a:pathLst>
              <a:path h="485775" w="389544">
                <a:moveTo>
                  <a:pt x="0" y="0"/>
                </a:moveTo>
                <a:lnTo>
                  <a:pt x="389544" y="0"/>
                </a:lnTo>
                <a:lnTo>
                  <a:pt x="389544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251" t="0" r="0" b="0"/>
            </a:stretch>
          </a:blipFill>
        </p:spPr>
      </p:sp>
      <p:sp>
        <p:nvSpPr>
          <p:cNvPr name="Freeform 10" id="10" descr="preencoded.png"/>
          <p:cNvSpPr/>
          <p:nvPr/>
        </p:nvSpPr>
        <p:spPr>
          <a:xfrm flipH="false" flipV="false" rot="0">
            <a:off x="998934" y="6242152"/>
            <a:ext cx="389544" cy="485775"/>
          </a:xfrm>
          <a:custGeom>
            <a:avLst/>
            <a:gdLst/>
            <a:ahLst/>
            <a:cxnLst/>
            <a:rect r="r" b="b" t="t" l="l"/>
            <a:pathLst>
              <a:path h="485775" w="389544">
                <a:moveTo>
                  <a:pt x="0" y="0"/>
                </a:moveTo>
                <a:lnTo>
                  <a:pt x="389544" y="0"/>
                </a:lnTo>
                <a:lnTo>
                  <a:pt x="389544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51" t="0" r="0" b="0"/>
            </a:stretch>
          </a:blipFill>
        </p:spPr>
      </p:sp>
      <p:sp>
        <p:nvSpPr>
          <p:cNvPr name="Freeform 11" id="11" descr="preencoded.png"/>
          <p:cNvSpPr/>
          <p:nvPr/>
        </p:nvSpPr>
        <p:spPr>
          <a:xfrm flipH="false" flipV="false" rot="0">
            <a:off x="998934" y="8228409"/>
            <a:ext cx="389544" cy="485775"/>
          </a:xfrm>
          <a:custGeom>
            <a:avLst/>
            <a:gdLst/>
            <a:ahLst/>
            <a:cxnLst/>
            <a:rect r="r" b="b" t="t" l="l"/>
            <a:pathLst>
              <a:path h="485775" w="389544">
                <a:moveTo>
                  <a:pt x="0" y="0"/>
                </a:moveTo>
                <a:lnTo>
                  <a:pt x="389544" y="0"/>
                </a:lnTo>
                <a:lnTo>
                  <a:pt x="389544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251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2341" y="1099033"/>
            <a:ext cx="8637422" cy="160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7"/>
              </a:lnSpc>
            </a:pPr>
            <a:r>
              <a:rPr lang="en-US" b="true" sz="5062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Understanding the Fluent Speech Commands Dataset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40103" y="3119942"/>
            <a:ext cx="6751549" cy="89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Dataset Size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30,043 utterances from 97 individuals (23 male, 74 female)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0103" y="4693796"/>
            <a:ext cx="7139645" cy="89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Audio Format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WAV files approximately 1-2 seconds each, sampled at 16kHz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0103" y="8253917"/>
            <a:ext cx="8609038" cy="89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Intent Classification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31 unique intents formed by combinations of actions, objects, and locations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0103" y="6267650"/>
            <a:ext cx="8407222" cy="1294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Annotation Structure</a:t>
            </a:r>
          </a:p>
          <a:p>
            <a:pPr algn="l">
              <a:lnSpc>
                <a:spcPts val="3149"/>
              </a:lnSpc>
            </a:pPr>
            <a:r>
              <a:rPr lang="en-US" sz="199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Each utterance labeled with action (e.g., turn on), object (e.g., lights), and location (e.g., kitchen)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3722932" y="2508647"/>
            <a:ext cx="2686050" cy="1634766"/>
          </a:xfrm>
          <a:custGeom>
            <a:avLst/>
            <a:gdLst/>
            <a:ahLst/>
            <a:cxnLst/>
            <a:rect r="r" b="b" t="t" l="l"/>
            <a:pathLst>
              <a:path h="1634766" w="2686050">
                <a:moveTo>
                  <a:pt x="0" y="0"/>
                </a:moveTo>
                <a:lnTo>
                  <a:pt x="2686050" y="0"/>
                </a:lnTo>
                <a:lnTo>
                  <a:pt x="2686050" y="1634766"/>
                </a:lnTo>
                <a:lnTo>
                  <a:pt x="0" y="1634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" r="0" b="0"/>
            </a:stretch>
          </a:blipFill>
        </p:spPr>
      </p:sp>
      <p:sp>
        <p:nvSpPr>
          <p:cNvPr name="Freeform 3" id="3" descr="preencoded.png"/>
          <p:cNvSpPr/>
          <p:nvPr/>
        </p:nvSpPr>
        <p:spPr>
          <a:xfrm flipH="false" flipV="false" rot="0">
            <a:off x="4868618" y="3278686"/>
            <a:ext cx="398174" cy="495300"/>
          </a:xfrm>
          <a:custGeom>
            <a:avLst/>
            <a:gdLst/>
            <a:ahLst/>
            <a:cxnLst/>
            <a:rect r="r" b="b" t="t" l="l"/>
            <a:pathLst>
              <a:path h="495300" w="398174">
                <a:moveTo>
                  <a:pt x="0" y="0"/>
                </a:moveTo>
                <a:lnTo>
                  <a:pt x="398174" y="0"/>
                </a:lnTo>
                <a:lnTo>
                  <a:pt x="398174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71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83848" y="4158701"/>
            <a:ext cx="10741057" cy="19050"/>
          </a:xfrm>
          <a:custGeom>
            <a:avLst/>
            <a:gdLst/>
            <a:ahLst/>
            <a:cxnLst/>
            <a:rect r="r" b="b" t="t" l="l"/>
            <a:pathLst>
              <a:path h="19050" w="10741057">
                <a:moveTo>
                  <a:pt x="0" y="0"/>
                </a:moveTo>
                <a:lnTo>
                  <a:pt x="10741057" y="0"/>
                </a:lnTo>
                <a:lnTo>
                  <a:pt x="1074105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 descr="preencoded.png"/>
          <p:cNvSpPr/>
          <p:nvPr/>
        </p:nvSpPr>
        <p:spPr>
          <a:xfrm flipH="false" flipV="false" rot="0">
            <a:off x="2377973" y="4213174"/>
            <a:ext cx="5381625" cy="1636224"/>
          </a:xfrm>
          <a:custGeom>
            <a:avLst/>
            <a:gdLst/>
            <a:ahLst/>
            <a:cxnLst/>
            <a:rect r="r" b="b" t="t" l="l"/>
            <a:pathLst>
              <a:path h="1636224" w="5381625">
                <a:moveTo>
                  <a:pt x="0" y="0"/>
                </a:moveTo>
                <a:lnTo>
                  <a:pt x="5381625" y="0"/>
                </a:lnTo>
                <a:lnTo>
                  <a:pt x="5381625" y="1636224"/>
                </a:lnTo>
                <a:lnTo>
                  <a:pt x="0" y="16362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6" r="0" b="0"/>
            </a:stretch>
          </a:blipFill>
        </p:spPr>
      </p:sp>
      <p:sp>
        <p:nvSpPr>
          <p:cNvPr name="Freeform 6" id="6" descr="preencoded.png"/>
          <p:cNvSpPr/>
          <p:nvPr/>
        </p:nvSpPr>
        <p:spPr>
          <a:xfrm flipH="false" flipV="false" rot="0">
            <a:off x="4868618" y="4780807"/>
            <a:ext cx="398174" cy="495300"/>
          </a:xfrm>
          <a:custGeom>
            <a:avLst/>
            <a:gdLst/>
            <a:ahLst/>
            <a:cxnLst/>
            <a:rect r="r" b="b" t="t" l="l"/>
            <a:pathLst>
              <a:path h="495300" w="398174">
                <a:moveTo>
                  <a:pt x="0" y="0"/>
                </a:moveTo>
                <a:lnTo>
                  <a:pt x="398174" y="0"/>
                </a:lnTo>
                <a:lnTo>
                  <a:pt x="398174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71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28959" y="5863228"/>
            <a:ext cx="9395936" cy="19050"/>
          </a:xfrm>
          <a:custGeom>
            <a:avLst/>
            <a:gdLst/>
            <a:ahLst/>
            <a:cxnLst/>
            <a:rect r="r" b="b" t="t" l="l"/>
            <a:pathLst>
              <a:path h="19050" w="9395936">
                <a:moveTo>
                  <a:pt x="0" y="0"/>
                </a:moveTo>
                <a:lnTo>
                  <a:pt x="9395937" y="0"/>
                </a:lnTo>
                <a:lnTo>
                  <a:pt x="939593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 descr="preencoded.png"/>
          <p:cNvSpPr/>
          <p:nvPr/>
        </p:nvSpPr>
        <p:spPr>
          <a:xfrm flipH="false" flipV="false" rot="0">
            <a:off x="1032872" y="5917702"/>
            <a:ext cx="8067675" cy="1635738"/>
          </a:xfrm>
          <a:custGeom>
            <a:avLst/>
            <a:gdLst/>
            <a:ahLst/>
            <a:cxnLst/>
            <a:rect r="r" b="b" t="t" l="l"/>
            <a:pathLst>
              <a:path h="1635738" w="8067675">
                <a:moveTo>
                  <a:pt x="0" y="0"/>
                </a:moveTo>
                <a:lnTo>
                  <a:pt x="8067675" y="0"/>
                </a:lnTo>
                <a:lnTo>
                  <a:pt x="8067675" y="1635737"/>
                </a:lnTo>
                <a:lnTo>
                  <a:pt x="0" y="163573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56" r="0" b="0"/>
            </a:stretch>
          </a:blipFill>
        </p:spPr>
      </p:sp>
      <p:sp>
        <p:nvSpPr>
          <p:cNvPr name="Freeform 9" id="9" descr="preencoded.png"/>
          <p:cNvSpPr/>
          <p:nvPr/>
        </p:nvSpPr>
        <p:spPr>
          <a:xfrm flipH="false" flipV="false" rot="0">
            <a:off x="4868466" y="6485334"/>
            <a:ext cx="398174" cy="495300"/>
          </a:xfrm>
          <a:custGeom>
            <a:avLst/>
            <a:gdLst/>
            <a:ahLst/>
            <a:cxnLst/>
            <a:rect r="r" b="b" t="t" l="l"/>
            <a:pathLst>
              <a:path h="495300" w="398174">
                <a:moveTo>
                  <a:pt x="0" y="0"/>
                </a:moveTo>
                <a:lnTo>
                  <a:pt x="398173" y="0"/>
                </a:lnTo>
                <a:lnTo>
                  <a:pt x="398173" y="495300"/>
                </a:lnTo>
                <a:lnTo>
                  <a:pt x="0" y="49530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71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92238" y="1036730"/>
            <a:ext cx="16056407" cy="2719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6"/>
              </a:lnSpc>
            </a:pPr>
            <a:r>
              <a:rPr lang="en-US" b="true" sz="5562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Wav2Vec2.0: Self-Supervised Speech Learning</a:t>
            </a:r>
          </a:p>
          <a:p>
            <a:pPr algn="l">
              <a:lnSpc>
                <a:spcPts val="3849"/>
              </a:lnSpc>
            </a:pPr>
            <a:r>
              <a:rPr lang="en-US" b="true" sz="274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Contextual Understanding</a:t>
            </a:r>
          </a:p>
          <a:p>
            <a:pPr algn="l">
              <a:lnSpc>
                <a:spcPts val="3061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Transformer builds high-level contextual embeddings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41634" y="4475645"/>
            <a:ext cx="7794165" cy="97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9"/>
              </a:lnSpc>
            </a:pPr>
            <a:r>
              <a:rPr lang="en-US" b="true" sz="274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Contrastive Learning</a:t>
            </a:r>
          </a:p>
          <a:p>
            <a:pPr algn="l">
              <a:lnSpc>
                <a:spcPts val="3061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Masking spans of representations and solving prediction tasks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86592" y="6180172"/>
            <a:ext cx="6171876" cy="974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9"/>
              </a:lnSpc>
            </a:pPr>
            <a:r>
              <a:rPr lang="en-US" b="true" sz="274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Feature Encoding</a:t>
            </a:r>
          </a:p>
          <a:p>
            <a:pPr algn="l">
              <a:lnSpc>
                <a:spcPts val="3061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Convolutional encoder processes raw waveforms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7776124"/>
            <a:ext cx="16201882" cy="1327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5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Wav2Vec2.0 fundamentally reshapes how speech representations are extracted. The model first encodes raw waveforms using a convolutional feature encoder, then applies a transformer to build contextual embeddings. This eliminates dependence on large annotated corpora by learning general-purpose audio features from raw, unlabeled speech.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6857800" cy="10287000"/>
          </a:xfrm>
          <a:custGeom>
            <a:avLst/>
            <a:gdLst/>
            <a:ahLst/>
            <a:cxnLst/>
            <a:rect r="r" b="b" t="t" l="l"/>
            <a:pathLst>
              <a:path h="10287000" w="6857800">
                <a:moveTo>
                  <a:pt x="0" y="0"/>
                </a:moveTo>
                <a:lnTo>
                  <a:pt x="6857800" y="0"/>
                </a:lnTo>
                <a:lnTo>
                  <a:pt x="6857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" t="0" r="0" b="0"/>
            </a:stretch>
          </a:blipFill>
        </p:spPr>
      </p:sp>
      <p:sp>
        <p:nvSpPr>
          <p:cNvPr name="Freeform 3" id="3" descr="preencoded.png"/>
          <p:cNvSpPr/>
          <p:nvPr/>
        </p:nvSpPr>
        <p:spPr>
          <a:xfrm flipH="false" flipV="false" rot="0">
            <a:off x="7758703" y="2702566"/>
            <a:ext cx="1285875" cy="1894189"/>
          </a:xfrm>
          <a:custGeom>
            <a:avLst/>
            <a:gdLst/>
            <a:ahLst/>
            <a:cxnLst/>
            <a:rect r="r" b="b" t="t" l="l"/>
            <a:pathLst>
              <a:path h="1894189" w="1285875">
                <a:moveTo>
                  <a:pt x="0" y="0"/>
                </a:moveTo>
                <a:lnTo>
                  <a:pt x="1285875" y="0"/>
                </a:lnTo>
                <a:lnTo>
                  <a:pt x="1285875" y="1894189"/>
                </a:lnTo>
                <a:lnTo>
                  <a:pt x="0" y="1894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7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58703" y="4597003"/>
            <a:ext cx="1285875" cy="4981699"/>
          </a:xfrm>
          <a:custGeom>
            <a:avLst/>
            <a:gdLst/>
            <a:ahLst/>
            <a:cxnLst/>
            <a:rect r="r" b="b" t="t" l="l"/>
            <a:pathLst>
              <a:path h="4981699" w="1285875">
                <a:moveTo>
                  <a:pt x="0" y="0"/>
                </a:moveTo>
                <a:lnTo>
                  <a:pt x="1285875" y="0"/>
                </a:lnTo>
                <a:lnTo>
                  <a:pt x="1285875" y="4981699"/>
                </a:lnTo>
                <a:lnTo>
                  <a:pt x="0" y="49816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58703" y="758371"/>
            <a:ext cx="7251868" cy="160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7"/>
              </a:lnSpc>
            </a:pPr>
            <a:r>
              <a:rPr lang="en-US" b="true" sz="5062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Deep Learning Pipeline Architecture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31684" y="2945063"/>
            <a:ext cx="8019136" cy="1293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Data Preparation</a:t>
            </a:r>
          </a:p>
          <a:p>
            <a:pPr algn="l">
              <a:lnSpc>
                <a:spcPts val="3149"/>
              </a:lnSpc>
            </a:pPr>
            <a:r>
              <a:rPr lang="en-US" sz="199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Audio loading, resampling to 16kHz, and augmentation with noise and gain variation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31684" y="6733937"/>
            <a:ext cx="7197681" cy="89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Training Strategy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AdamW optimizer, learning rate scheduling, and early stopping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31684" y="4839500"/>
            <a:ext cx="7701610" cy="1293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Model Architecture</a:t>
            </a:r>
          </a:p>
          <a:p>
            <a:pPr algn="l">
              <a:lnSpc>
                <a:spcPts val="3149"/>
              </a:lnSpc>
            </a:pPr>
            <a:r>
              <a:rPr lang="en-US" sz="199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Wav2Vec2.0 backbone with attention mechanism and classification layer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431684" y="8278178"/>
            <a:ext cx="5715514" cy="89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b="true" sz="2499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Real-Time Inference</a:t>
            </a:r>
          </a:p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Microphone input processing and intent prediction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613697" y="4592241"/>
            <a:ext cx="76200" cy="76200"/>
            <a:chOff x="0" y="0"/>
            <a:chExt cx="76200" cy="76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74655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613697" y="5144986"/>
            <a:ext cx="76200" cy="76200"/>
            <a:chOff x="0" y="0"/>
            <a:chExt cx="76200" cy="76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74655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9613697" y="5697741"/>
            <a:ext cx="76200" cy="76200"/>
            <a:chOff x="0" y="0"/>
            <a:chExt cx="76200" cy="762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746558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613697" y="6250486"/>
            <a:ext cx="76200" cy="76200"/>
            <a:chOff x="0" y="0"/>
            <a:chExt cx="76200" cy="76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200" cy="76200"/>
            </a:xfrm>
            <a:custGeom>
              <a:avLst/>
              <a:gdLst/>
              <a:ahLst/>
              <a:cxnLst/>
              <a:rect r="r" b="b" t="t" l="l"/>
              <a:pathLst>
                <a:path h="76200" w="76200">
                  <a:moveTo>
                    <a:pt x="76200" y="38100"/>
                  </a:moveTo>
                  <a:cubicBezTo>
                    <a:pt x="76200" y="43180"/>
                    <a:pt x="75184" y="48006"/>
                    <a:pt x="73279" y="52705"/>
                  </a:cubicBezTo>
                  <a:cubicBezTo>
                    <a:pt x="71374" y="57404"/>
                    <a:pt x="68580" y="61468"/>
                    <a:pt x="65024" y="65024"/>
                  </a:cubicBezTo>
                  <a:cubicBezTo>
                    <a:pt x="61468" y="68580"/>
                    <a:pt x="57277" y="71374"/>
                    <a:pt x="52705" y="73279"/>
                  </a:cubicBezTo>
                  <a:cubicBezTo>
                    <a:pt x="48133" y="75184"/>
                    <a:pt x="43180" y="76200"/>
                    <a:pt x="38100" y="76200"/>
                  </a:cubicBezTo>
                  <a:cubicBezTo>
                    <a:pt x="33020" y="76200"/>
                    <a:pt x="28194" y="75184"/>
                    <a:pt x="23495" y="73279"/>
                  </a:cubicBezTo>
                  <a:cubicBezTo>
                    <a:pt x="18796" y="71374"/>
                    <a:pt x="14732" y="68580"/>
                    <a:pt x="11176" y="65024"/>
                  </a:cubicBezTo>
                  <a:cubicBezTo>
                    <a:pt x="7620" y="61468"/>
                    <a:pt x="4826" y="57277"/>
                    <a:pt x="2921" y="52705"/>
                  </a:cubicBezTo>
                  <a:cubicBezTo>
                    <a:pt x="1016" y="48133"/>
                    <a:pt x="0" y="43180"/>
                    <a:pt x="0" y="38100"/>
                  </a:cubicBezTo>
                  <a:cubicBezTo>
                    <a:pt x="0" y="33020"/>
                    <a:pt x="1016" y="28194"/>
                    <a:pt x="2921" y="23495"/>
                  </a:cubicBezTo>
                  <a:cubicBezTo>
                    <a:pt x="4826" y="18796"/>
                    <a:pt x="7620" y="14732"/>
                    <a:pt x="11176" y="11176"/>
                  </a:cubicBezTo>
                  <a:cubicBezTo>
                    <a:pt x="14732" y="7620"/>
                    <a:pt x="18923" y="4826"/>
                    <a:pt x="23495" y="2921"/>
                  </a:cubicBezTo>
                  <a:cubicBezTo>
                    <a:pt x="28067" y="1016"/>
                    <a:pt x="33020" y="0"/>
                    <a:pt x="38100" y="0"/>
                  </a:cubicBezTo>
                  <a:cubicBezTo>
                    <a:pt x="43180" y="0"/>
                    <a:pt x="48006" y="1016"/>
                    <a:pt x="52705" y="2921"/>
                  </a:cubicBezTo>
                  <a:cubicBezTo>
                    <a:pt x="57404" y="4826"/>
                    <a:pt x="61468" y="7620"/>
                    <a:pt x="65024" y="11176"/>
                  </a:cubicBezTo>
                  <a:cubicBezTo>
                    <a:pt x="68580" y="14732"/>
                    <a:pt x="71374" y="18923"/>
                    <a:pt x="73279" y="23495"/>
                  </a:cubicBezTo>
                  <a:cubicBezTo>
                    <a:pt x="75184" y="28067"/>
                    <a:pt x="76200" y="33020"/>
                    <a:pt x="76200" y="38100"/>
                  </a:cubicBezTo>
                  <a:close/>
                </a:path>
              </a:pathLst>
            </a:custGeom>
            <a:solidFill>
              <a:srgbClr val="746558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92238" y="2121246"/>
            <a:ext cx="9088155" cy="966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86"/>
              </a:lnSpc>
            </a:pPr>
            <a:r>
              <a:rPr lang="en-US" b="true" sz="5562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Model Architecture Details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2238" y="3713788"/>
            <a:ext cx="7211454" cy="243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9"/>
              </a:lnSpc>
            </a:pPr>
            <a:r>
              <a:rPr lang="en-US" b="true" sz="2749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Wav2Vec2 Base</a:t>
            </a:r>
          </a:p>
          <a:p>
            <a:pPr algn="just">
              <a:lnSpc>
                <a:spcPts val="3525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Pretrained facebook/wav2vec2-large model serves as the feature extractor, encoding raw waveforms into high- dimensional contextual representations using a deep Transformer encoder.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499397" y="3713788"/>
            <a:ext cx="4709932" cy="48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9"/>
              </a:lnSpc>
            </a:pPr>
            <a:r>
              <a:rPr lang="en-US" b="true" sz="2749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Custom Classification Head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92238" y="6255696"/>
            <a:ext cx="7888081" cy="1508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67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This leverages transfer learning from large-scale pretraining on</a:t>
            </a:r>
          </a:p>
          <a:p>
            <a:pPr algn="l">
              <a:lnSpc>
                <a:spcPts val="1583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unlabeled speech data, providing robust speech</a:t>
            </a:r>
          </a:p>
          <a:p>
            <a:pPr algn="l">
              <a:lnSpc>
                <a:spcPts val="5467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representations.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29200" y="4290860"/>
            <a:ext cx="6959298" cy="2166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2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Layer Normalization stabilizes feature distribution Attention mechanism assigns weights to each time step Dropout prevents overfitting Fully connected layer projects to 31 output classes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2076193" y="1608430"/>
            <a:ext cx="13658850" cy="7647661"/>
          </a:xfrm>
          <a:custGeom>
            <a:avLst/>
            <a:gdLst/>
            <a:ahLst/>
            <a:cxnLst/>
            <a:rect r="r" b="b" t="t" l="l"/>
            <a:pathLst>
              <a:path h="7647661" w="13658850">
                <a:moveTo>
                  <a:pt x="0" y="0"/>
                </a:moveTo>
                <a:lnTo>
                  <a:pt x="13658850" y="0"/>
                </a:lnTo>
                <a:lnTo>
                  <a:pt x="13658850" y="7647660"/>
                </a:lnTo>
                <a:lnTo>
                  <a:pt x="0" y="76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8759" y="434540"/>
            <a:ext cx="4211203" cy="572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9"/>
              </a:lnSpc>
            </a:pPr>
            <a:r>
              <a:rPr lang="en-US" b="true" sz="3249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Performance Results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670169" y="1507931"/>
            <a:ext cx="16097250" cy="8467334"/>
          </a:xfrm>
          <a:custGeom>
            <a:avLst/>
            <a:gdLst/>
            <a:ahLst/>
            <a:cxnLst/>
            <a:rect r="r" b="b" t="t" l="l"/>
            <a:pathLst>
              <a:path h="8467334" w="16097250">
                <a:moveTo>
                  <a:pt x="0" y="0"/>
                </a:moveTo>
                <a:lnTo>
                  <a:pt x="16097250" y="0"/>
                </a:lnTo>
                <a:lnTo>
                  <a:pt x="16097250" y="8467335"/>
                </a:lnTo>
                <a:lnTo>
                  <a:pt x="0" y="8467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70169" y="499510"/>
            <a:ext cx="7261717" cy="666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b="true" sz="3750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Training Convergence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30445" y="2050704"/>
            <a:ext cx="4603623" cy="4698816"/>
          </a:xfrm>
          <a:custGeom>
            <a:avLst/>
            <a:gdLst/>
            <a:ahLst/>
            <a:cxnLst/>
            <a:rect r="r" b="b" t="t" l="l"/>
            <a:pathLst>
              <a:path h="4698816" w="4603623">
                <a:moveTo>
                  <a:pt x="0" y="0"/>
                </a:moveTo>
                <a:lnTo>
                  <a:pt x="4603623" y="0"/>
                </a:lnTo>
                <a:lnTo>
                  <a:pt x="4603623" y="4698816"/>
                </a:lnTo>
                <a:lnTo>
                  <a:pt x="0" y="46988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30445" y="7031088"/>
            <a:ext cx="9485186" cy="2490197"/>
          </a:xfrm>
          <a:custGeom>
            <a:avLst/>
            <a:gdLst/>
            <a:ahLst/>
            <a:cxnLst/>
            <a:rect r="r" b="b" t="t" l="l"/>
            <a:pathLst>
              <a:path h="2490197" w="9485186">
                <a:moveTo>
                  <a:pt x="0" y="0"/>
                </a:moveTo>
                <a:lnTo>
                  <a:pt x="9485186" y="0"/>
                </a:lnTo>
                <a:lnTo>
                  <a:pt x="9485186" y="2490197"/>
                </a:lnTo>
                <a:lnTo>
                  <a:pt x="0" y="24901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12008" y="2050704"/>
            <a:ext cx="4603623" cy="4698816"/>
          </a:xfrm>
          <a:custGeom>
            <a:avLst/>
            <a:gdLst/>
            <a:ahLst/>
            <a:cxnLst/>
            <a:rect r="r" b="b" t="t" l="l"/>
            <a:pathLst>
              <a:path h="4698816" w="4603623">
                <a:moveTo>
                  <a:pt x="0" y="0"/>
                </a:moveTo>
                <a:lnTo>
                  <a:pt x="4603623" y="0"/>
                </a:lnTo>
                <a:lnTo>
                  <a:pt x="4603623" y="4698816"/>
                </a:lnTo>
                <a:lnTo>
                  <a:pt x="0" y="46988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30445" y="738235"/>
            <a:ext cx="5714438" cy="947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2"/>
              </a:lnSpc>
            </a:pPr>
            <a:r>
              <a:rPr lang="en-US" b="true" sz="5437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Key Conclusions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08309" y="2360447"/>
            <a:ext cx="4046820" cy="3976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b="true" sz="2687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Transfer Learning Effectiveness</a:t>
            </a:r>
          </a:p>
          <a:p>
            <a:pPr algn="l">
              <a:lnSpc>
                <a:spcPts val="3451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Fine-tuning the pre-trained Wav2Vec2 model proved highly effective, leveraging pre-learned speech representations to enhance performance on specialized intent recognition tasks.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08309" y="7293207"/>
            <a:ext cx="8612991" cy="1836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2"/>
              </a:lnSpc>
            </a:pPr>
            <a:r>
              <a:rPr lang="en-US" b="true" sz="2687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Robust Cross-Intent Performance</a:t>
            </a:r>
          </a:p>
          <a:p>
            <a:pPr algn="l">
              <a:lnSpc>
                <a:spcPts val="3451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Consistent performance across all 31 intent classes demonstrates strong generalization capabilities and potential reliability in real-world applications.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89871" y="2360447"/>
            <a:ext cx="3904355" cy="3099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9"/>
              </a:lnSpc>
            </a:pPr>
            <a:r>
              <a:rPr lang="en-US" b="true" sz="2687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End-to-End Approach Viability</a:t>
            </a:r>
          </a:p>
          <a:p>
            <a:pPr algn="l">
              <a:lnSpc>
                <a:spcPts val="3451"/>
              </a:lnSpc>
            </a:pPr>
            <a:r>
              <a:rPr lang="en-US" sz="2186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Direct mapping from raw audio to semantic intent, bypassing explicit transcription steps, was validated as a powerful approach for voice command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reencoded.png"/>
          <p:cNvSpPr/>
          <p:nvPr/>
        </p:nvSpPr>
        <p:spPr>
          <a:xfrm flipH="false" flipV="false" rot="0">
            <a:off x="0" y="0"/>
            <a:ext cx="18288000" cy="3105150"/>
          </a:xfrm>
          <a:custGeom>
            <a:avLst/>
            <a:gdLst/>
            <a:ahLst/>
            <a:cxnLst/>
            <a:rect r="r" b="b" t="t" l="l"/>
            <a:pathLst>
              <a:path h="3105150" w="18288000">
                <a:moveTo>
                  <a:pt x="0" y="0"/>
                </a:moveTo>
                <a:lnTo>
                  <a:pt x="18288000" y="0"/>
                </a:lnTo>
                <a:lnTo>
                  <a:pt x="18288000" y="3105150"/>
                </a:lnTo>
                <a:lnTo>
                  <a:pt x="0" y="3105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" t="0" r="-4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99" y="6064148"/>
            <a:ext cx="3856653" cy="248688"/>
          </a:xfrm>
          <a:custGeom>
            <a:avLst/>
            <a:gdLst/>
            <a:ahLst/>
            <a:cxnLst/>
            <a:rect r="r" b="b" t="t" l="l"/>
            <a:pathLst>
              <a:path h="248688" w="3856653">
                <a:moveTo>
                  <a:pt x="0" y="0"/>
                </a:moveTo>
                <a:lnTo>
                  <a:pt x="3856654" y="0"/>
                </a:lnTo>
                <a:lnTo>
                  <a:pt x="3856654" y="248689"/>
                </a:lnTo>
                <a:lnTo>
                  <a:pt x="0" y="2486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00485" y="5691035"/>
            <a:ext cx="3856653" cy="248688"/>
          </a:xfrm>
          <a:custGeom>
            <a:avLst/>
            <a:gdLst/>
            <a:ahLst/>
            <a:cxnLst/>
            <a:rect r="r" b="b" t="t" l="l"/>
            <a:pathLst>
              <a:path h="248688" w="3856653">
                <a:moveTo>
                  <a:pt x="0" y="0"/>
                </a:moveTo>
                <a:lnTo>
                  <a:pt x="3856654" y="0"/>
                </a:lnTo>
                <a:lnTo>
                  <a:pt x="3856654" y="248688"/>
                </a:lnTo>
                <a:lnTo>
                  <a:pt x="0" y="248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30480" y="5317922"/>
            <a:ext cx="3856653" cy="248688"/>
          </a:xfrm>
          <a:custGeom>
            <a:avLst/>
            <a:gdLst/>
            <a:ahLst/>
            <a:cxnLst/>
            <a:rect r="r" b="b" t="t" l="l"/>
            <a:pathLst>
              <a:path h="248688" w="3856653">
                <a:moveTo>
                  <a:pt x="0" y="0"/>
                </a:moveTo>
                <a:lnTo>
                  <a:pt x="3856654" y="0"/>
                </a:lnTo>
                <a:lnTo>
                  <a:pt x="3856654" y="248688"/>
                </a:lnTo>
                <a:lnTo>
                  <a:pt x="0" y="248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560476" y="4944961"/>
            <a:ext cx="3856653" cy="248688"/>
          </a:xfrm>
          <a:custGeom>
            <a:avLst/>
            <a:gdLst/>
            <a:ahLst/>
            <a:cxnLst/>
            <a:rect r="r" b="b" t="t" l="l"/>
            <a:pathLst>
              <a:path h="248688" w="3856653">
                <a:moveTo>
                  <a:pt x="0" y="0"/>
                </a:moveTo>
                <a:lnTo>
                  <a:pt x="3856653" y="0"/>
                </a:lnTo>
                <a:lnTo>
                  <a:pt x="3856653" y="248688"/>
                </a:lnTo>
                <a:lnTo>
                  <a:pt x="0" y="2486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70499" y="3779749"/>
            <a:ext cx="6982349" cy="844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5"/>
              </a:lnSpc>
            </a:pPr>
            <a:r>
              <a:rPr lang="en-US" b="true" sz="4875">
                <a:solidFill>
                  <a:srgbClr val="484237"/>
                </a:solidFill>
                <a:latin typeface="Arimo Bold"/>
                <a:ea typeface="Arimo Bold"/>
                <a:cs typeface="Arimo Bold"/>
                <a:sym typeface="Arimo Bold"/>
              </a:rPr>
              <a:t>Future Work Directions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0499" y="6718354"/>
            <a:ext cx="3835689" cy="275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2437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Expanded Intent Coverage</a:t>
            </a:r>
          </a:p>
          <a:p>
            <a:pPr algn="l">
              <a:lnSpc>
                <a:spcPts val="3074"/>
              </a:lnSpc>
            </a:pPr>
            <a:r>
              <a:rPr lang="en-US" sz="193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Extend the model to handle a broader range of intents beyond the 31 classes, incorporating more complex commands and domain- specific vocabulary.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00485" y="6345241"/>
            <a:ext cx="3738029" cy="275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2437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Robustness Improvements</a:t>
            </a:r>
          </a:p>
          <a:p>
            <a:pPr algn="l">
              <a:lnSpc>
                <a:spcPts val="3074"/>
              </a:lnSpc>
            </a:pPr>
            <a:r>
              <a:rPr lang="en-US" sz="193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Further testing in challenging acoustic conditions (background noise, multiple speakers, different accents) to validate real-world deployment readiness.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30480" y="5924502"/>
            <a:ext cx="3930120" cy="422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2"/>
              </a:lnSpc>
            </a:pPr>
            <a:r>
              <a:rPr lang="en-US" b="true" sz="2437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Performance Optimization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60476" y="5599166"/>
            <a:ext cx="3894039" cy="2755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2437">
                <a:solidFill>
                  <a:srgbClr val="746558"/>
                </a:solidFill>
                <a:latin typeface="Arimo Bold"/>
                <a:ea typeface="Arimo Bold"/>
                <a:cs typeface="Arimo Bold"/>
                <a:sym typeface="Arimo Bold"/>
              </a:rPr>
              <a:t>Contextual &amp; Multi-lingual Support</a:t>
            </a:r>
          </a:p>
          <a:p>
            <a:pPr algn="l">
              <a:lnSpc>
                <a:spcPts val="3074"/>
              </a:lnSpc>
            </a:pPr>
            <a:r>
              <a:rPr lang="en-US" sz="193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Enhance the model to maintain conversation context across multiple commands and extend recognition capabilities across multiple languages.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30480" y="6788163"/>
            <a:ext cx="3766576" cy="193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4"/>
              </a:lnSpc>
            </a:pPr>
            <a:r>
              <a:rPr lang="en-US" sz="1937">
                <a:solidFill>
                  <a:srgbClr val="746558"/>
                </a:solidFill>
                <a:latin typeface="Arimo"/>
                <a:ea typeface="Arimo"/>
                <a:cs typeface="Arimo"/>
                <a:sym typeface="Arimo"/>
              </a:rPr>
              <a:t>Investigate model compression techniques (quantization, pruning, knowledge distillation) to reduce inference time while maintaining high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DAGn6dPUqqg</dc:identifier>
  <dcterms:modified xsi:type="dcterms:W3CDTF">2011-08-01T06:04:30Z</dcterms:modified>
  <cp:revision>1</cp:revision>
  <dc:title>Speech-Intent-Recognition-System-Using-Wav2Vec2 (1).pptx.pdf</dc:title>
</cp:coreProperties>
</file>