
<file path=[Content_Types].xml><?xml version="1.0" encoding="utf-8"?>
<Types xmlns="http://schemas.openxmlformats.org/package/2006/content-types">
  <Default Extension="bin" ContentType="application/vnd.openxmlformats-officedocument.oleObject"/>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57" r:id="rId1"/>
  </p:sldMasterIdLst>
  <p:notesMasterIdLst>
    <p:notesMasterId r:id="rId14"/>
  </p:notesMasterIdLst>
  <p:handoutMasterIdLst>
    <p:handoutMasterId r:id="rId15"/>
  </p:handoutMasterIdLst>
  <p:sldIdLst>
    <p:sldId id="765" r:id="rId2"/>
    <p:sldId id="748" r:id="rId3"/>
    <p:sldId id="764" r:id="rId4"/>
    <p:sldId id="756" r:id="rId5"/>
    <p:sldId id="766" r:id="rId6"/>
    <p:sldId id="759" r:id="rId7"/>
    <p:sldId id="760" r:id="rId8"/>
    <p:sldId id="751" r:id="rId9"/>
    <p:sldId id="757" r:id="rId10"/>
    <p:sldId id="758" r:id="rId11"/>
    <p:sldId id="761" r:id="rId12"/>
    <p:sldId id="763" r:id="rId13"/>
  </p:sldIdLst>
  <p:sldSz cx="12192000" cy="6858000"/>
  <p:notesSz cx="6888163" cy="100187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99" userDrawn="1">
          <p15:clr>
            <a:srgbClr val="A4A3A4"/>
          </p15:clr>
        </p15:guide>
        <p15:guide id="2" orient="horz" pos="3870" userDrawn="1">
          <p15:clr>
            <a:srgbClr val="A4A3A4"/>
          </p15:clr>
        </p15:guide>
        <p15:guide id="3" pos="669" userDrawn="1">
          <p15:clr>
            <a:srgbClr val="A4A3A4"/>
          </p15:clr>
        </p15:guide>
        <p15:guide id="4" pos="7123" userDrawn="1">
          <p15:clr>
            <a:srgbClr val="A4A3A4"/>
          </p15:clr>
        </p15:guide>
        <p15:guide id="5" pos="3813" userDrawn="1">
          <p15:clr>
            <a:srgbClr val="A4A3A4"/>
          </p15:clr>
        </p15:guide>
        <p15:guide id="6" pos="39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CC66"/>
    <a:srgbClr val="0089D2"/>
    <a:srgbClr val="3399FF"/>
    <a:srgbClr val="FFFFFF"/>
    <a:srgbClr val="BED041"/>
    <a:srgbClr val="729615"/>
    <a:srgbClr val="888888"/>
    <a:srgbClr val="C6C6C6"/>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02" d="100"/>
          <a:sy n="102" d="100"/>
        </p:scale>
        <p:origin x="276" y="72"/>
      </p:cViewPr>
      <p:guideLst>
        <p:guide orient="horz" pos="1399"/>
        <p:guide orient="horz" pos="3870"/>
        <p:guide pos="669"/>
        <p:guide pos="7123"/>
        <p:guide pos="3813"/>
        <p:guide pos="3975"/>
      </p:guideLst>
    </p:cSldViewPr>
  </p:slideViewPr>
  <p:notesTextViewPr>
    <p:cViewPr>
      <p:scale>
        <a:sx n="3" d="2"/>
        <a:sy n="3" d="2"/>
      </p:scale>
      <p:origin x="0" y="0"/>
    </p:cViewPr>
  </p:notesTextViewPr>
  <p:notesViewPr>
    <p:cSldViewPr>
      <p:cViewPr varScale="1">
        <p:scale>
          <a:sx n="63" d="100"/>
          <a:sy n="63" d="100"/>
        </p:scale>
        <p:origin x="313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2676"/>
          </a:xfrm>
          <a:prstGeom prst="rect">
            <a:avLst/>
          </a:prstGeom>
        </p:spPr>
        <p:txBody>
          <a:bodyPr vert="horz" lIns="96606" tIns="48303" rIns="96606" bIns="48303" rtlCol="0"/>
          <a:lstStyle>
            <a:lvl1pPr algn="r">
              <a:defRPr sz="1300"/>
            </a:lvl1pPr>
          </a:lstStyle>
          <a:p>
            <a:fld id="{F62CED36-F7FC-42B6-B7E2-DEAC6C28FA4C}" type="datetimeFigureOut">
              <a:rPr lang="de-DE" smtClean="0"/>
              <a:t>13.02.2020</a:t>
            </a:fld>
            <a:endParaRPr lang="de-DE"/>
          </a:p>
        </p:txBody>
      </p:sp>
      <p:sp>
        <p:nvSpPr>
          <p:cNvPr id="4" name="Fußzeilenplatzhalter 3"/>
          <p:cNvSpPr>
            <a:spLocks noGrp="1"/>
          </p:cNvSpPr>
          <p:nvPr>
            <p:ph type="ftr" sz="quarter" idx="2"/>
          </p:nvPr>
        </p:nvSpPr>
        <p:spPr>
          <a:xfrm>
            <a:off x="0" y="9516039"/>
            <a:ext cx="2984871" cy="502674"/>
          </a:xfrm>
          <a:prstGeom prst="rect">
            <a:avLst/>
          </a:prstGeom>
        </p:spPr>
        <p:txBody>
          <a:bodyPr vert="horz" lIns="96606" tIns="48303" rIns="96606" bIns="48303"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6039"/>
            <a:ext cx="2984871" cy="502674"/>
          </a:xfrm>
          <a:prstGeom prst="rect">
            <a:avLst/>
          </a:prstGeom>
        </p:spPr>
        <p:txBody>
          <a:bodyPr vert="horz" lIns="96606" tIns="48303" rIns="96606" bIns="48303" rtlCol="0" anchor="b"/>
          <a:lstStyle>
            <a:lvl1pPr algn="r">
              <a:defRPr sz="1300"/>
            </a:lvl1pPr>
          </a:lstStyle>
          <a:p>
            <a:fld id="{44EAD95F-28FE-455F-B6E4-76DDED589C3B}" type="slidenum">
              <a:rPr lang="de-DE" smtClean="0"/>
              <a:t>‹Nr.›</a:t>
            </a:fld>
            <a:endParaRPr lang="de-DE"/>
          </a:p>
        </p:txBody>
      </p:sp>
    </p:spTree>
    <p:extLst>
      <p:ext uri="{BB962C8B-B14F-4D97-AF65-F5344CB8AC3E}">
        <p14:creationId xmlns:p14="http://schemas.microsoft.com/office/powerpoint/2010/main" val="1646986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0936"/>
          </a:xfrm>
          <a:prstGeom prst="rect">
            <a:avLst/>
          </a:prstGeom>
        </p:spPr>
        <p:txBody>
          <a:bodyPr vert="horz" lIns="96606" tIns="48303" rIns="96606" bIns="48303" rtlCol="0"/>
          <a:lstStyle>
            <a:lvl1pPr algn="l">
              <a:defRPr sz="1300"/>
            </a:lvl1pPr>
          </a:lstStyle>
          <a:p>
            <a:endParaRPr lang="de-DE"/>
          </a:p>
        </p:txBody>
      </p:sp>
      <p:sp>
        <p:nvSpPr>
          <p:cNvPr id="3" name="Datumsplatzhalter 2"/>
          <p:cNvSpPr>
            <a:spLocks noGrp="1"/>
          </p:cNvSpPr>
          <p:nvPr>
            <p:ph type="dt" idx="1"/>
          </p:nvPr>
        </p:nvSpPr>
        <p:spPr>
          <a:xfrm>
            <a:off x="3901698" y="0"/>
            <a:ext cx="2984871" cy="500936"/>
          </a:xfrm>
          <a:prstGeom prst="rect">
            <a:avLst/>
          </a:prstGeom>
        </p:spPr>
        <p:txBody>
          <a:bodyPr vert="horz" lIns="96606" tIns="48303" rIns="96606" bIns="48303" rtlCol="0"/>
          <a:lstStyle>
            <a:lvl1pPr algn="r">
              <a:defRPr sz="1300"/>
            </a:lvl1pPr>
          </a:lstStyle>
          <a:p>
            <a:fld id="{D78FE09E-F711-4ABE-BA79-8BB5DA6500FC}" type="datetimeFigureOut">
              <a:rPr lang="de-DE" smtClean="0"/>
              <a:t>13.02.2020</a:t>
            </a:fld>
            <a:endParaRPr lang="de-DE"/>
          </a:p>
        </p:txBody>
      </p:sp>
      <p:sp>
        <p:nvSpPr>
          <p:cNvPr id="4" name="Folienbildplatzhalter 3"/>
          <p:cNvSpPr>
            <a:spLocks noGrp="1" noRot="1" noChangeAspect="1"/>
          </p:cNvSpPr>
          <p:nvPr>
            <p:ph type="sldImg" idx="2"/>
          </p:nvPr>
        </p:nvSpPr>
        <p:spPr>
          <a:xfrm>
            <a:off x="104775" y="750888"/>
            <a:ext cx="6678613" cy="3757612"/>
          </a:xfrm>
          <a:prstGeom prst="rect">
            <a:avLst/>
          </a:prstGeom>
          <a:noFill/>
          <a:ln w="12700">
            <a:solidFill>
              <a:prstClr val="black"/>
            </a:solidFill>
          </a:ln>
        </p:spPr>
        <p:txBody>
          <a:bodyPr vert="horz" lIns="96606" tIns="48303" rIns="96606" bIns="48303" rtlCol="0" anchor="ctr"/>
          <a:lstStyle/>
          <a:p>
            <a:endParaRPr lang="de-DE"/>
          </a:p>
        </p:txBody>
      </p:sp>
      <p:sp>
        <p:nvSpPr>
          <p:cNvPr id="5" name="Notizenplatzhalter 4"/>
          <p:cNvSpPr>
            <a:spLocks noGrp="1"/>
          </p:cNvSpPr>
          <p:nvPr>
            <p:ph type="body" sz="quarter" idx="3"/>
          </p:nvPr>
        </p:nvSpPr>
        <p:spPr>
          <a:xfrm>
            <a:off x="688817" y="4758889"/>
            <a:ext cx="5510530" cy="4508421"/>
          </a:xfrm>
          <a:prstGeom prst="rect">
            <a:avLst/>
          </a:prstGeom>
        </p:spPr>
        <p:txBody>
          <a:bodyPr vert="horz" lIns="96606" tIns="48303" rIns="96606" bIns="48303"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516038"/>
            <a:ext cx="2984871" cy="500936"/>
          </a:xfrm>
          <a:prstGeom prst="rect">
            <a:avLst/>
          </a:prstGeom>
        </p:spPr>
        <p:txBody>
          <a:bodyPr vert="horz" lIns="96606" tIns="48303" rIns="96606" bIns="48303"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6038"/>
            <a:ext cx="2984871" cy="500936"/>
          </a:xfrm>
          <a:prstGeom prst="rect">
            <a:avLst/>
          </a:prstGeom>
        </p:spPr>
        <p:txBody>
          <a:bodyPr vert="horz" lIns="96606" tIns="48303" rIns="96606" bIns="48303" rtlCol="0" anchor="b"/>
          <a:lstStyle>
            <a:lvl1pPr algn="r">
              <a:defRPr sz="1300"/>
            </a:lvl1pPr>
          </a:lstStyle>
          <a:p>
            <a:fld id="{63DB5227-4764-49A6-AB97-289F5476C874}" type="slidenum">
              <a:rPr lang="de-DE" smtClean="0"/>
              <a:t>‹Nr.›</a:t>
            </a:fld>
            <a:endParaRPr lang="de-DE"/>
          </a:p>
        </p:txBody>
      </p:sp>
    </p:spTree>
    <p:extLst>
      <p:ext uri="{BB962C8B-B14F-4D97-AF65-F5344CB8AC3E}">
        <p14:creationId xmlns:p14="http://schemas.microsoft.com/office/powerpoint/2010/main" val="827328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500">
                <a:solidFill>
                  <a:schemeClr val="tx1"/>
                </a:solidFill>
                <a:latin typeface="Arial" panose="020B0604020202020204" pitchFamily="34" charset="0"/>
                <a:ea typeface="ヒラギノ角ゴ Pro W3" pitchFamily="80" charset="-128"/>
              </a:defRPr>
            </a:lvl1pPr>
            <a:lvl2pPr marL="784927" indent="-301895">
              <a:defRPr sz="2500">
                <a:solidFill>
                  <a:schemeClr val="tx1"/>
                </a:solidFill>
                <a:latin typeface="Arial" panose="020B0604020202020204" pitchFamily="34" charset="0"/>
                <a:ea typeface="ヒラギノ角ゴ Pro W3" pitchFamily="80" charset="-128"/>
              </a:defRPr>
            </a:lvl2pPr>
            <a:lvl3pPr marL="1207580" indent="-241516">
              <a:defRPr sz="2500">
                <a:solidFill>
                  <a:schemeClr val="tx1"/>
                </a:solidFill>
                <a:latin typeface="Arial" panose="020B0604020202020204" pitchFamily="34" charset="0"/>
                <a:ea typeface="ヒラギノ角ゴ Pro W3" pitchFamily="80" charset="-128"/>
              </a:defRPr>
            </a:lvl3pPr>
            <a:lvl4pPr marL="1690611" indent="-241516">
              <a:defRPr sz="2500">
                <a:solidFill>
                  <a:schemeClr val="tx1"/>
                </a:solidFill>
                <a:latin typeface="Arial" panose="020B0604020202020204" pitchFamily="34" charset="0"/>
                <a:ea typeface="ヒラギノ角ゴ Pro W3" pitchFamily="80" charset="-128"/>
              </a:defRPr>
            </a:lvl4pPr>
            <a:lvl5pPr marL="2173643" indent="-241516">
              <a:defRPr sz="2500">
                <a:solidFill>
                  <a:schemeClr val="tx1"/>
                </a:solidFill>
                <a:latin typeface="Arial" panose="020B0604020202020204" pitchFamily="34" charset="0"/>
                <a:ea typeface="ヒラギノ角ゴ Pro W3" pitchFamily="80" charset="-128"/>
              </a:defRPr>
            </a:lvl5pPr>
            <a:lvl6pPr marL="2656675"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6pPr>
            <a:lvl7pPr marL="3139707"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7pPr>
            <a:lvl8pPr marL="3622739"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8pPr>
            <a:lvl9pPr marL="4105770"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9pPr>
          </a:lstStyle>
          <a:p>
            <a:fld id="{9CF46EC4-A3B5-4C3B-AC9A-AB29833ABA20}" type="slidenum">
              <a:rPr lang="de-DE" altLang="de-DE" sz="1300"/>
              <a:pPr/>
              <a:t>2</a:t>
            </a:fld>
            <a:endParaRPr lang="de-DE" altLang="de-DE" sz="1300"/>
          </a:p>
        </p:txBody>
      </p:sp>
      <p:sp>
        <p:nvSpPr>
          <p:cNvPr id="18435" name="Rectangle 2"/>
          <p:cNvSpPr>
            <a:spLocks noGrp="1" noRot="1" noChangeAspect="1" noChangeArrowheads="1" noTextEdit="1"/>
          </p:cNvSpPr>
          <p:nvPr>
            <p:ph type="sldImg"/>
          </p:nvPr>
        </p:nvSpPr>
        <p:spPr>
          <a:xfrm>
            <a:off x="104775" y="750888"/>
            <a:ext cx="6678613" cy="3757612"/>
          </a:xfrm>
          <a:ln/>
        </p:spPr>
      </p:sp>
      <p:sp>
        <p:nvSpPr>
          <p:cNvPr id="18436" name="Rectangle 3"/>
          <p:cNvSpPr>
            <a:spLocks noGrp="1" noChangeArrowheads="1"/>
          </p:cNvSpPr>
          <p:nvPr>
            <p:ph type="body" idx="1"/>
          </p:nvPr>
        </p:nvSpPr>
        <p:spPr>
          <a:xfrm>
            <a:off x="918422" y="4757150"/>
            <a:ext cx="5051320" cy="4510160"/>
          </a:xfrm>
          <a:noFill/>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1052360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500">
                <a:solidFill>
                  <a:schemeClr val="tx1"/>
                </a:solidFill>
                <a:latin typeface="Arial" panose="020B0604020202020204" pitchFamily="34" charset="0"/>
                <a:ea typeface="ヒラギノ角ゴ Pro W3" pitchFamily="80" charset="-128"/>
              </a:defRPr>
            </a:lvl1pPr>
            <a:lvl2pPr marL="784927" indent="-301895">
              <a:defRPr sz="2500">
                <a:solidFill>
                  <a:schemeClr val="tx1"/>
                </a:solidFill>
                <a:latin typeface="Arial" panose="020B0604020202020204" pitchFamily="34" charset="0"/>
                <a:ea typeface="ヒラギノ角ゴ Pro W3" pitchFamily="80" charset="-128"/>
              </a:defRPr>
            </a:lvl2pPr>
            <a:lvl3pPr marL="1207580" indent="-241516">
              <a:defRPr sz="2500">
                <a:solidFill>
                  <a:schemeClr val="tx1"/>
                </a:solidFill>
                <a:latin typeface="Arial" panose="020B0604020202020204" pitchFamily="34" charset="0"/>
                <a:ea typeface="ヒラギノ角ゴ Pro W3" pitchFamily="80" charset="-128"/>
              </a:defRPr>
            </a:lvl3pPr>
            <a:lvl4pPr marL="1690611" indent="-241516">
              <a:defRPr sz="2500">
                <a:solidFill>
                  <a:schemeClr val="tx1"/>
                </a:solidFill>
                <a:latin typeface="Arial" panose="020B0604020202020204" pitchFamily="34" charset="0"/>
                <a:ea typeface="ヒラギノ角ゴ Pro W3" pitchFamily="80" charset="-128"/>
              </a:defRPr>
            </a:lvl4pPr>
            <a:lvl5pPr marL="2173643" indent="-241516">
              <a:defRPr sz="2500">
                <a:solidFill>
                  <a:schemeClr val="tx1"/>
                </a:solidFill>
                <a:latin typeface="Arial" panose="020B0604020202020204" pitchFamily="34" charset="0"/>
                <a:ea typeface="ヒラギノ角ゴ Pro W3" pitchFamily="80" charset="-128"/>
              </a:defRPr>
            </a:lvl5pPr>
            <a:lvl6pPr marL="2656675"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6pPr>
            <a:lvl7pPr marL="3139707"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7pPr>
            <a:lvl8pPr marL="3622739"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8pPr>
            <a:lvl9pPr marL="4105770"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9pPr>
          </a:lstStyle>
          <a:p>
            <a:fld id="{9CF46EC4-A3B5-4C3B-AC9A-AB29833ABA20}" type="slidenum">
              <a:rPr lang="de-DE" altLang="de-DE" sz="1300"/>
              <a:pPr/>
              <a:t>11</a:t>
            </a:fld>
            <a:endParaRPr lang="de-DE" altLang="de-DE" sz="1300"/>
          </a:p>
        </p:txBody>
      </p:sp>
      <p:sp>
        <p:nvSpPr>
          <p:cNvPr id="18435" name="Rectangle 2"/>
          <p:cNvSpPr>
            <a:spLocks noGrp="1" noRot="1" noChangeAspect="1" noChangeArrowheads="1" noTextEdit="1"/>
          </p:cNvSpPr>
          <p:nvPr>
            <p:ph type="sldImg"/>
          </p:nvPr>
        </p:nvSpPr>
        <p:spPr>
          <a:xfrm>
            <a:off x="104775" y="750888"/>
            <a:ext cx="6678613" cy="3757612"/>
          </a:xfrm>
          <a:ln/>
        </p:spPr>
      </p:sp>
      <p:sp>
        <p:nvSpPr>
          <p:cNvPr id="18436" name="Rectangle 3"/>
          <p:cNvSpPr>
            <a:spLocks noGrp="1" noChangeArrowheads="1"/>
          </p:cNvSpPr>
          <p:nvPr>
            <p:ph type="body" idx="1"/>
          </p:nvPr>
        </p:nvSpPr>
        <p:spPr>
          <a:xfrm>
            <a:off x="918422" y="4757150"/>
            <a:ext cx="5051320" cy="4510160"/>
          </a:xfrm>
          <a:noFill/>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4095834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500">
                <a:solidFill>
                  <a:schemeClr val="tx1"/>
                </a:solidFill>
                <a:latin typeface="Arial" panose="020B0604020202020204" pitchFamily="34" charset="0"/>
                <a:ea typeface="ヒラギノ角ゴ Pro W3" pitchFamily="80" charset="-128"/>
              </a:defRPr>
            </a:lvl1pPr>
            <a:lvl2pPr marL="784927" indent="-301895">
              <a:defRPr sz="2500">
                <a:solidFill>
                  <a:schemeClr val="tx1"/>
                </a:solidFill>
                <a:latin typeface="Arial" panose="020B0604020202020204" pitchFamily="34" charset="0"/>
                <a:ea typeface="ヒラギノ角ゴ Pro W3" pitchFamily="80" charset="-128"/>
              </a:defRPr>
            </a:lvl2pPr>
            <a:lvl3pPr marL="1207580" indent="-241516">
              <a:defRPr sz="2500">
                <a:solidFill>
                  <a:schemeClr val="tx1"/>
                </a:solidFill>
                <a:latin typeface="Arial" panose="020B0604020202020204" pitchFamily="34" charset="0"/>
                <a:ea typeface="ヒラギノ角ゴ Pro W3" pitchFamily="80" charset="-128"/>
              </a:defRPr>
            </a:lvl3pPr>
            <a:lvl4pPr marL="1690611" indent="-241516">
              <a:defRPr sz="2500">
                <a:solidFill>
                  <a:schemeClr val="tx1"/>
                </a:solidFill>
                <a:latin typeface="Arial" panose="020B0604020202020204" pitchFamily="34" charset="0"/>
                <a:ea typeface="ヒラギノ角ゴ Pro W3" pitchFamily="80" charset="-128"/>
              </a:defRPr>
            </a:lvl4pPr>
            <a:lvl5pPr marL="2173643" indent="-241516">
              <a:defRPr sz="2500">
                <a:solidFill>
                  <a:schemeClr val="tx1"/>
                </a:solidFill>
                <a:latin typeface="Arial" panose="020B0604020202020204" pitchFamily="34" charset="0"/>
                <a:ea typeface="ヒラギノ角ゴ Pro W3" pitchFamily="80" charset="-128"/>
              </a:defRPr>
            </a:lvl5pPr>
            <a:lvl6pPr marL="2656675"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6pPr>
            <a:lvl7pPr marL="3139707"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7pPr>
            <a:lvl8pPr marL="3622739"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8pPr>
            <a:lvl9pPr marL="4105770"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9pPr>
          </a:lstStyle>
          <a:p>
            <a:fld id="{9CF46EC4-A3B5-4C3B-AC9A-AB29833ABA20}" type="slidenum">
              <a:rPr lang="de-DE" altLang="de-DE" sz="1300"/>
              <a:pPr/>
              <a:t>12</a:t>
            </a:fld>
            <a:endParaRPr lang="de-DE" altLang="de-DE" sz="1300"/>
          </a:p>
        </p:txBody>
      </p:sp>
      <p:sp>
        <p:nvSpPr>
          <p:cNvPr id="18435" name="Rectangle 2"/>
          <p:cNvSpPr>
            <a:spLocks noGrp="1" noRot="1" noChangeAspect="1" noChangeArrowheads="1" noTextEdit="1"/>
          </p:cNvSpPr>
          <p:nvPr>
            <p:ph type="sldImg"/>
          </p:nvPr>
        </p:nvSpPr>
        <p:spPr>
          <a:xfrm>
            <a:off x="104775" y="750888"/>
            <a:ext cx="6678613" cy="3757612"/>
          </a:xfrm>
          <a:ln/>
        </p:spPr>
      </p:sp>
      <p:sp>
        <p:nvSpPr>
          <p:cNvPr id="18436" name="Rectangle 3"/>
          <p:cNvSpPr>
            <a:spLocks noGrp="1" noChangeArrowheads="1"/>
          </p:cNvSpPr>
          <p:nvPr>
            <p:ph type="body" idx="1"/>
          </p:nvPr>
        </p:nvSpPr>
        <p:spPr>
          <a:xfrm>
            <a:off x="918422" y="4757150"/>
            <a:ext cx="5051320" cy="4510160"/>
          </a:xfrm>
          <a:noFill/>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1220439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500">
                <a:solidFill>
                  <a:schemeClr val="tx1"/>
                </a:solidFill>
                <a:latin typeface="Arial" panose="020B0604020202020204" pitchFamily="34" charset="0"/>
                <a:ea typeface="ヒラギノ角ゴ Pro W3" pitchFamily="80" charset="-128"/>
              </a:defRPr>
            </a:lvl1pPr>
            <a:lvl2pPr marL="784927" indent="-301895">
              <a:defRPr sz="2500">
                <a:solidFill>
                  <a:schemeClr val="tx1"/>
                </a:solidFill>
                <a:latin typeface="Arial" panose="020B0604020202020204" pitchFamily="34" charset="0"/>
                <a:ea typeface="ヒラギノ角ゴ Pro W3" pitchFamily="80" charset="-128"/>
              </a:defRPr>
            </a:lvl2pPr>
            <a:lvl3pPr marL="1207580" indent="-241516">
              <a:defRPr sz="2500">
                <a:solidFill>
                  <a:schemeClr val="tx1"/>
                </a:solidFill>
                <a:latin typeface="Arial" panose="020B0604020202020204" pitchFamily="34" charset="0"/>
                <a:ea typeface="ヒラギノ角ゴ Pro W3" pitchFamily="80" charset="-128"/>
              </a:defRPr>
            </a:lvl3pPr>
            <a:lvl4pPr marL="1690611" indent="-241516">
              <a:defRPr sz="2500">
                <a:solidFill>
                  <a:schemeClr val="tx1"/>
                </a:solidFill>
                <a:latin typeface="Arial" panose="020B0604020202020204" pitchFamily="34" charset="0"/>
                <a:ea typeface="ヒラギノ角ゴ Pro W3" pitchFamily="80" charset="-128"/>
              </a:defRPr>
            </a:lvl4pPr>
            <a:lvl5pPr marL="2173643" indent="-241516">
              <a:defRPr sz="2500">
                <a:solidFill>
                  <a:schemeClr val="tx1"/>
                </a:solidFill>
                <a:latin typeface="Arial" panose="020B0604020202020204" pitchFamily="34" charset="0"/>
                <a:ea typeface="ヒラギノ角ゴ Pro W3" pitchFamily="80" charset="-128"/>
              </a:defRPr>
            </a:lvl5pPr>
            <a:lvl6pPr marL="2656675"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6pPr>
            <a:lvl7pPr marL="3139707"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7pPr>
            <a:lvl8pPr marL="3622739"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8pPr>
            <a:lvl9pPr marL="4105770"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9pPr>
          </a:lstStyle>
          <a:p>
            <a:fld id="{9CF46EC4-A3B5-4C3B-AC9A-AB29833ABA20}" type="slidenum">
              <a:rPr lang="de-DE" altLang="de-DE" sz="1300"/>
              <a:pPr/>
              <a:t>3</a:t>
            </a:fld>
            <a:endParaRPr lang="de-DE" altLang="de-DE" sz="1300"/>
          </a:p>
        </p:txBody>
      </p:sp>
      <p:sp>
        <p:nvSpPr>
          <p:cNvPr id="18435" name="Rectangle 2"/>
          <p:cNvSpPr>
            <a:spLocks noGrp="1" noRot="1" noChangeAspect="1" noChangeArrowheads="1" noTextEdit="1"/>
          </p:cNvSpPr>
          <p:nvPr>
            <p:ph type="sldImg"/>
          </p:nvPr>
        </p:nvSpPr>
        <p:spPr>
          <a:xfrm>
            <a:off x="104775" y="750888"/>
            <a:ext cx="6678613" cy="3757612"/>
          </a:xfrm>
          <a:ln/>
        </p:spPr>
      </p:sp>
      <p:sp>
        <p:nvSpPr>
          <p:cNvPr id="18436" name="Rectangle 3"/>
          <p:cNvSpPr>
            <a:spLocks noGrp="1" noChangeArrowheads="1"/>
          </p:cNvSpPr>
          <p:nvPr>
            <p:ph type="body" idx="1"/>
          </p:nvPr>
        </p:nvSpPr>
        <p:spPr>
          <a:xfrm>
            <a:off x="918422" y="4757150"/>
            <a:ext cx="5051320" cy="4510160"/>
          </a:xfrm>
          <a:noFill/>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4280157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500">
                <a:solidFill>
                  <a:schemeClr val="tx1"/>
                </a:solidFill>
                <a:latin typeface="Arial" panose="020B0604020202020204" pitchFamily="34" charset="0"/>
                <a:ea typeface="ヒラギノ角ゴ Pro W3" pitchFamily="80" charset="-128"/>
              </a:defRPr>
            </a:lvl1pPr>
            <a:lvl2pPr marL="784927" indent="-301895">
              <a:defRPr sz="2500">
                <a:solidFill>
                  <a:schemeClr val="tx1"/>
                </a:solidFill>
                <a:latin typeface="Arial" panose="020B0604020202020204" pitchFamily="34" charset="0"/>
                <a:ea typeface="ヒラギノ角ゴ Pro W3" pitchFamily="80" charset="-128"/>
              </a:defRPr>
            </a:lvl2pPr>
            <a:lvl3pPr marL="1207580" indent="-241516">
              <a:defRPr sz="2500">
                <a:solidFill>
                  <a:schemeClr val="tx1"/>
                </a:solidFill>
                <a:latin typeface="Arial" panose="020B0604020202020204" pitchFamily="34" charset="0"/>
                <a:ea typeface="ヒラギノ角ゴ Pro W3" pitchFamily="80" charset="-128"/>
              </a:defRPr>
            </a:lvl3pPr>
            <a:lvl4pPr marL="1690611" indent="-241516">
              <a:defRPr sz="2500">
                <a:solidFill>
                  <a:schemeClr val="tx1"/>
                </a:solidFill>
                <a:latin typeface="Arial" panose="020B0604020202020204" pitchFamily="34" charset="0"/>
                <a:ea typeface="ヒラギノ角ゴ Pro W3" pitchFamily="80" charset="-128"/>
              </a:defRPr>
            </a:lvl4pPr>
            <a:lvl5pPr marL="2173643" indent="-241516">
              <a:defRPr sz="2500">
                <a:solidFill>
                  <a:schemeClr val="tx1"/>
                </a:solidFill>
                <a:latin typeface="Arial" panose="020B0604020202020204" pitchFamily="34" charset="0"/>
                <a:ea typeface="ヒラギノ角ゴ Pro W3" pitchFamily="80" charset="-128"/>
              </a:defRPr>
            </a:lvl5pPr>
            <a:lvl6pPr marL="2656675"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6pPr>
            <a:lvl7pPr marL="3139707"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7pPr>
            <a:lvl8pPr marL="3622739"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8pPr>
            <a:lvl9pPr marL="4105770"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9pPr>
          </a:lstStyle>
          <a:p>
            <a:fld id="{9CF46EC4-A3B5-4C3B-AC9A-AB29833ABA20}" type="slidenum">
              <a:rPr lang="de-DE" altLang="de-DE" sz="1300"/>
              <a:pPr/>
              <a:t>4</a:t>
            </a:fld>
            <a:endParaRPr lang="de-DE" altLang="de-DE" sz="1300"/>
          </a:p>
        </p:txBody>
      </p:sp>
      <p:sp>
        <p:nvSpPr>
          <p:cNvPr id="18435" name="Rectangle 2"/>
          <p:cNvSpPr>
            <a:spLocks noGrp="1" noRot="1" noChangeAspect="1" noChangeArrowheads="1" noTextEdit="1"/>
          </p:cNvSpPr>
          <p:nvPr>
            <p:ph type="sldImg"/>
          </p:nvPr>
        </p:nvSpPr>
        <p:spPr>
          <a:xfrm>
            <a:off x="104775" y="750888"/>
            <a:ext cx="6678613" cy="3757612"/>
          </a:xfrm>
          <a:ln/>
        </p:spPr>
      </p:sp>
      <p:sp>
        <p:nvSpPr>
          <p:cNvPr id="18436" name="Rectangle 3"/>
          <p:cNvSpPr>
            <a:spLocks noGrp="1" noChangeArrowheads="1"/>
          </p:cNvSpPr>
          <p:nvPr>
            <p:ph type="body" idx="1"/>
          </p:nvPr>
        </p:nvSpPr>
        <p:spPr>
          <a:xfrm>
            <a:off x="918422" y="4757150"/>
            <a:ext cx="5051320" cy="4510160"/>
          </a:xfrm>
          <a:noFill/>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2272621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500">
                <a:solidFill>
                  <a:schemeClr val="tx1"/>
                </a:solidFill>
                <a:latin typeface="Arial" panose="020B0604020202020204" pitchFamily="34" charset="0"/>
                <a:ea typeface="ヒラギノ角ゴ Pro W3" pitchFamily="80" charset="-128"/>
              </a:defRPr>
            </a:lvl1pPr>
            <a:lvl2pPr marL="784927" indent="-301895">
              <a:defRPr sz="2500">
                <a:solidFill>
                  <a:schemeClr val="tx1"/>
                </a:solidFill>
                <a:latin typeface="Arial" panose="020B0604020202020204" pitchFamily="34" charset="0"/>
                <a:ea typeface="ヒラギノ角ゴ Pro W3" pitchFamily="80" charset="-128"/>
              </a:defRPr>
            </a:lvl2pPr>
            <a:lvl3pPr marL="1207580" indent="-241516">
              <a:defRPr sz="2500">
                <a:solidFill>
                  <a:schemeClr val="tx1"/>
                </a:solidFill>
                <a:latin typeface="Arial" panose="020B0604020202020204" pitchFamily="34" charset="0"/>
                <a:ea typeface="ヒラギノ角ゴ Pro W3" pitchFamily="80" charset="-128"/>
              </a:defRPr>
            </a:lvl3pPr>
            <a:lvl4pPr marL="1690611" indent="-241516">
              <a:defRPr sz="2500">
                <a:solidFill>
                  <a:schemeClr val="tx1"/>
                </a:solidFill>
                <a:latin typeface="Arial" panose="020B0604020202020204" pitchFamily="34" charset="0"/>
                <a:ea typeface="ヒラギノ角ゴ Pro W3" pitchFamily="80" charset="-128"/>
              </a:defRPr>
            </a:lvl4pPr>
            <a:lvl5pPr marL="2173643" indent="-241516">
              <a:defRPr sz="2500">
                <a:solidFill>
                  <a:schemeClr val="tx1"/>
                </a:solidFill>
                <a:latin typeface="Arial" panose="020B0604020202020204" pitchFamily="34" charset="0"/>
                <a:ea typeface="ヒラギノ角ゴ Pro W3" pitchFamily="80" charset="-128"/>
              </a:defRPr>
            </a:lvl5pPr>
            <a:lvl6pPr marL="2656675"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6pPr>
            <a:lvl7pPr marL="3139707"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7pPr>
            <a:lvl8pPr marL="3622739"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8pPr>
            <a:lvl9pPr marL="4105770"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9pPr>
          </a:lstStyle>
          <a:p>
            <a:fld id="{9CF46EC4-A3B5-4C3B-AC9A-AB29833ABA20}" type="slidenum">
              <a:rPr lang="de-DE" altLang="de-DE" sz="1300"/>
              <a:pPr/>
              <a:t>5</a:t>
            </a:fld>
            <a:endParaRPr lang="de-DE" altLang="de-DE" sz="1300"/>
          </a:p>
        </p:txBody>
      </p:sp>
      <p:sp>
        <p:nvSpPr>
          <p:cNvPr id="18435" name="Rectangle 2"/>
          <p:cNvSpPr>
            <a:spLocks noGrp="1" noRot="1" noChangeAspect="1" noChangeArrowheads="1" noTextEdit="1"/>
          </p:cNvSpPr>
          <p:nvPr>
            <p:ph type="sldImg"/>
          </p:nvPr>
        </p:nvSpPr>
        <p:spPr>
          <a:xfrm>
            <a:off x="104775" y="750888"/>
            <a:ext cx="6678613" cy="3757612"/>
          </a:xfrm>
          <a:ln/>
        </p:spPr>
      </p:sp>
      <p:sp>
        <p:nvSpPr>
          <p:cNvPr id="18436" name="Rectangle 3"/>
          <p:cNvSpPr>
            <a:spLocks noGrp="1" noChangeArrowheads="1"/>
          </p:cNvSpPr>
          <p:nvPr>
            <p:ph type="body" idx="1"/>
          </p:nvPr>
        </p:nvSpPr>
        <p:spPr>
          <a:xfrm>
            <a:off x="918422" y="4757150"/>
            <a:ext cx="5051320" cy="4510160"/>
          </a:xfrm>
          <a:noFill/>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7531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500">
                <a:solidFill>
                  <a:schemeClr val="tx1"/>
                </a:solidFill>
                <a:latin typeface="Arial" panose="020B0604020202020204" pitchFamily="34" charset="0"/>
                <a:ea typeface="ヒラギノ角ゴ Pro W3" pitchFamily="80" charset="-128"/>
              </a:defRPr>
            </a:lvl1pPr>
            <a:lvl2pPr marL="784927" indent="-301895">
              <a:defRPr sz="2500">
                <a:solidFill>
                  <a:schemeClr val="tx1"/>
                </a:solidFill>
                <a:latin typeface="Arial" panose="020B0604020202020204" pitchFamily="34" charset="0"/>
                <a:ea typeface="ヒラギノ角ゴ Pro W3" pitchFamily="80" charset="-128"/>
              </a:defRPr>
            </a:lvl2pPr>
            <a:lvl3pPr marL="1207580" indent="-241516">
              <a:defRPr sz="2500">
                <a:solidFill>
                  <a:schemeClr val="tx1"/>
                </a:solidFill>
                <a:latin typeface="Arial" panose="020B0604020202020204" pitchFamily="34" charset="0"/>
                <a:ea typeface="ヒラギノ角ゴ Pro W3" pitchFamily="80" charset="-128"/>
              </a:defRPr>
            </a:lvl3pPr>
            <a:lvl4pPr marL="1690611" indent="-241516">
              <a:defRPr sz="2500">
                <a:solidFill>
                  <a:schemeClr val="tx1"/>
                </a:solidFill>
                <a:latin typeface="Arial" panose="020B0604020202020204" pitchFamily="34" charset="0"/>
                <a:ea typeface="ヒラギノ角ゴ Pro W3" pitchFamily="80" charset="-128"/>
              </a:defRPr>
            </a:lvl4pPr>
            <a:lvl5pPr marL="2173643" indent="-241516">
              <a:defRPr sz="2500">
                <a:solidFill>
                  <a:schemeClr val="tx1"/>
                </a:solidFill>
                <a:latin typeface="Arial" panose="020B0604020202020204" pitchFamily="34" charset="0"/>
                <a:ea typeface="ヒラギノ角ゴ Pro W3" pitchFamily="80" charset="-128"/>
              </a:defRPr>
            </a:lvl5pPr>
            <a:lvl6pPr marL="2656675"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6pPr>
            <a:lvl7pPr marL="3139707"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7pPr>
            <a:lvl8pPr marL="3622739"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8pPr>
            <a:lvl9pPr marL="4105770"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9pPr>
          </a:lstStyle>
          <a:p>
            <a:fld id="{9CF46EC4-A3B5-4C3B-AC9A-AB29833ABA20}" type="slidenum">
              <a:rPr lang="de-DE" altLang="de-DE" sz="1300"/>
              <a:pPr/>
              <a:t>6</a:t>
            </a:fld>
            <a:endParaRPr lang="de-DE" altLang="de-DE" sz="1300"/>
          </a:p>
        </p:txBody>
      </p:sp>
      <p:sp>
        <p:nvSpPr>
          <p:cNvPr id="18435" name="Rectangle 2"/>
          <p:cNvSpPr>
            <a:spLocks noGrp="1" noRot="1" noChangeAspect="1" noChangeArrowheads="1" noTextEdit="1"/>
          </p:cNvSpPr>
          <p:nvPr>
            <p:ph type="sldImg"/>
          </p:nvPr>
        </p:nvSpPr>
        <p:spPr>
          <a:xfrm>
            <a:off x="104775" y="750888"/>
            <a:ext cx="6678613" cy="3757612"/>
          </a:xfrm>
          <a:ln/>
        </p:spPr>
      </p:sp>
      <p:sp>
        <p:nvSpPr>
          <p:cNvPr id="18436" name="Rectangle 3"/>
          <p:cNvSpPr>
            <a:spLocks noGrp="1" noChangeArrowheads="1"/>
          </p:cNvSpPr>
          <p:nvPr>
            <p:ph type="body" idx="1"/>
          </p:nvPr>
        </p:nvSpPr>
        <p:spPr>
          <a:xfrm>
            <a:off x="918422" y="4757150"/>
            <a:ext cx="5051320" cy="4510160"/>
          </a:xfrm>
          <a:noFill/>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1663320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500">
                <a:solidFill>
                  <a:schemeClr val="tx1"/>
                </a:solidFill>
                <a:latin typeface="Arial" panose="020B0604020202020204" pitchFamily="34" charset="0"/>
                <a:ea typeface="ヒラギノ角ゴ Pro W3" pitchFamily="80" charset="-128"/>
              </a:defRPr>
            </a:lvl1pPr>
            <a:lvl2pPr marL="784927" indent="-301895">
              <a:defRPr sz="2500">
                <a:solidFill>
                  <a:schemeClr val="tx1"/>
                </a:solidFill>
                <a:latin typeface="Arial" panose="020B0604020202020204" pitchFamily="34" charset="0"/>
                <a:ea typeface="ヒラギノ角ゴ Pro W3" pitchFamily="80" charset="-128"/>
              </a:defRPr>
            </a:lvl2pPr>
            <a:lvl3pPr marL="1207580" indent="-241516">
              <a:defRPr sz="2500">
                <a:solidFill>
                  <a:schemeClr val="tx1"/>
                </a:solidFill>
                <a:latin typeface="Arial" panose="020B0604020202020204" pitchFamily="34" charset="0"/>
                <a:ea typeface="ヒラギノ角ゴ Pro W3" pitchFamily="80" charset="-128"/>
              </a:defRPr>
            </a:lvl3pPr>
            <a:lvl4pPr marL="1690611" indent="-241516">
              <a:defRPr sz="2500">
                <a:solidFill>
                  <a:schemeClr val="tx1"/>
                </a:solidFill>
                <a:latin typeface="Arial" panose="020B0604020202020204" pitchFamily="34" charset="0"/>
                <a:ea typeface="ヒラギノ角ゴ Pro W3" pitchFamily="80" charset="-128"/>
              </a:defRPr>
            </a:lvl4pPr>
            <a:lvl5pPr marL="2173643" indent="-241516">
              <a:defRPr sz="2500">
                <a:solidFill>
                  <a:schemeClr val="tx1"/>
                </a:solidFill>
                <a:latin typeface="Arial" panose="020B0604020202020204" pitchFamily="34" charset="0"/>
                <a:ea typeface="ヒラギノ角ゴ Pro W3" pitchFamily="80" charset="-128"/>
              </a:defRPr>
            </a:lvl5pPr>
            <a:lvl6pPr marL="2656675"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6pPr>
            <a:lvl7pPr marL="3139707"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7pPr>
            <a:lvl8pPr marL="3622739"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8pPr>
            <a:lvl9pPr marL="4105770"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9pPr>
          </a:lstStyle>
          <a:p>
            <a:fld id="{9CF46EC4-A3B5-4C3B-AC9A-AB29833ABA20}" type="slidenum">
              <a:rPr lang="de-DE" altLang="de-DE" sz="1300"/>
              <a:pPr/>
              <a:t>7</a:t>
            </a:fld>
            <a:endParaRPr lang="de-DE" altLang="de-DE" sz="1300"/>
          </a:p>
        </p:txBody>
      </p:sp>
      <p:sp>
        <p:nvSpPr>
          <p:cNvPr id="18435" name="Rectangle 2"/>
          <p:cNvSpPr>
            <a:spLocks noGrp="1" noRot="1" noChangeAspect="1" noChangeArrowheads="1" noTextEdit="1"/>
          </p:cNvSpPr>
          <p:nvPr>
            <p:ph type="sldImg"/>
          </p:nvPr>
        </p:nvSpPr>
        <p:spPr>
          <a:xfrm>
            <a:off x="104775" y="750888"/>
            <a:ext cx="6678613" cy="3757612"/>
          </a:xfrm>
          <a:ln/>
        </p:spPr>
      </p:sp>
      <p:sp>
        <p:nvSpPr>
          <p:cNvPr id="18436" name="Rectangle 3"/>
          <p:cNvSpPr>
            <a:spLocks noGrp="1" noChangeArrowheads="1"/>
          </p:cNvSpPr>
          <p:nvPr>
            <p:ph type="body" idx="1"/>
          </p:nvPr>
        </p:nvSpPr>
        <p:spPr>
          <a:xfrm>
            <a:off x="918422" y="4757150"/>
            <a:ext cx="5051320" cy="4510160"/>
          </a:xfrm>
          <a:noFill/>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395827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500">
                <a:solidFill>
                  <a:schemeClr val="tx1"/>
                </a:solidFill>
                <a:latin typeface="Arial" panose="020B0604020202020204" pitchFamily="34" charset="0"/>
                <a:ea typeface="ヒラギノ角ゴ Pro W3" pitchFamily="80" charset="-128"/>
              </a:defRPr>
            </a:lvl1pPr>
            <a:lvl2pPr marL="784927" indent="-301895">
              <a:defRPr sz="2500">
                <a:solidFill>
                  <a:schemeClr val="tx1"/>
                </a:solidFill>
                <a:latin typeface="Arial" panose="020B0604020202020204" pitchFamily="34" charset="0"/>
                <a:ea typeface="ヒラギノ角ゴ Pro W3" pitchFamily="80" charset="-128"/>
              </a:defRPr>
            </a:lvl2pPr>
            <a:lvl3pPr marL="1207580" indent="-241516">
              <a:defRPr sz="2500">
                <a:solidFill>
                  <a:schemeClr val="tx1"/>
                </a:solidFill>
                <a:latin typeface="Arial" panose="020B0604020202020204" pitchFamily="34" charset="0"/>
                <a:ea typeface="ヒラギノ角ゴ Pro W3" pitchFamily="80" charset="-128"/>
              </a:defRPr>
            </a:lvl3pPr>
            <a:lvl4pPr marL="1690611" indent="-241516">
              <a:defRPr sz="2500">
                <a:solidFill>
                  <a:schemeClr val="tx1"/>
                </a:solidFill>
                <a:latin typeface="Arial" panose="020B0604020202020204" pitchFamily="34" charset="0"/>
                <a:ea typeface="ヒラギノ角ゴ Pro W3" pitchFamily="80" charset="-128"/>
              </a:defRPr>
            </a:lvl4pPr>
            <a:lvl5pPr marL="2173643" indent="-241516">
              <a:defRPr sz="2500">
                <a:solidFill>
                  <a:schemeClr val="tx1"/>
                </a:solidFill>
                <a:latin typeface="Arial" panose="020B0604020202020204" pitchFamily="34" charset="0"/>
                <a:ea typeface="ヒラギノ角ゴ Pro W3" pitchFamily="80" charset="-128"/>
              </a:defRPr>
            </a:lvl5pPr>
            <a:lvl6pPr marL="2656675"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6pPr>
            <a:lvl7pPr marL="3139707"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7pPr>
            <a:lvl8pPr marL="3622739"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8pPr>
            <a:lvl9pPr marL="4105770"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9pPr>
          </a:lstStyle>
          <a:p>
            <a:fld id="{9CF46EC4-A3B5-4C3B-AC9A-AB29833ABA20}" type="slidenum">
              <a:rPr lang="de-DE" altLang="de-DE" sz="1300"/>
              <a:pPr/>
              <a:t>8</a:t>
            </a:fld>
            <a:endParaRPr lang="de-DE" altLang="de-DE" sz="1300"/>
          </a:p>
        </p:txBody>
      </p:sp>
      <p:sp>
        <p:nvSpPr>
          <p:cNvPr id="18435" name="Rectangle 2"/>
          <p:cNvSpPr>
            <a:spLocks noGrp="1" noRot="1" noChangeAspect="1" noChangeArrowheads="1" noTextEdit="1"/>
          </p:cNvSpPr>
          <p:nvPr>
            <p:ph type="sldImg"/>
          </p:nvPr>
        </p:nvSpPr>
        <p:spPr>
          <a:xfrm>
            <a:off x="104775" y="750888"/>
            <a:ext cx="6678613" cy="3757612"/>
          </a:xfrm>
          <a:ln/>
        </p:spPr>
      </p:sp>
      <p:sp>
        <p:nvSpPr>
          <p:cNvPr id="18436" name="Rectangle 3"/>
          <p:cNvSpPr>
            <a:spLocks noGrp="1" noChangeArrowheads="1"/>
          </p:cNvSpPr>
          <p:nvPr>
            <p:ph type="body" idx="1"/>
          </p:nvPr>
        </p:nvSpPr>
        <p:spPr>
          <a:xfrm>
            <a:off x="918422" y="4757150"/>
            <a:ext cx="5051320" cy="4510160"/>
          </a:xfrm>
          <a:noFill/>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3669046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500">
                <a:solidFill>
                  <a:schemeClr val="tx1"/>
                </a:solidFill>
                <a:latin typeface="Arial" panose="020B0604020202020204" pitchFamily="34" charset="0"/>
                <a:ea typeface="ヒラギノ角ゴ Pro W3" pitchFamily="80" charset="-128"/>
              </a:defRPr>
            </a:lvl1pPr>
            <a:lvl2pPr marL="784927" indent="-301895">
              <a:defRPr sz="2500">
                <a:solidFill>
                  <a:schemeClr val="tx1"/>
                </a:solidFill>
                <a:latin typeface="Arial" panose="020B0604020202020204" pitchFamily="34" charset="0"/>
                <a:ea typeface="ヒラギノ角ゴ Pro W3" pitchFamily="80" charset="-128"/>
              </a:defRPr>
            </a:lvl2pPr>
            <a:lvl3pPr marL="1207580" indent="-241516">
              <a:defRPr sz="2500">
                <a:solidFill>
                  <a:schemeClr val="tx1"/>
                </a:solidFill>
                <a:latin typeface="Arial" panose="020B0604020202020204" pitchFamily="34" charset="0"/>
                <a:ea typeface="ヒラギノ角ゴ Pro W3" pitchFamily="80" charset="-128"/>
              </a:defRPr>
            </a:lvl3pPr>
            <a:lvl4pPr marL="1690611" indent="-241516">
              <a:defRPr sz="2500">
                <a:solidFill>
                  <a:schemeClr val="tx1"/>
                </a:solidFill>
                <a:latin typeface="Arial" panose="020B0604020202020204" pitchFamily="34" charset="0"/>
                <a:ea typeface="ヒラギノ角ゴ Pro W3" pitchFamily="80" charset="-128"/>
              </a:defRPr>
            </a:lvl4pPr>
            <a:lvl5pPr marL="2173643" indent="-241516">
              <a:defRPr sz="2500">
                <a:solidFill>
                  <a:schemeClr val="tx1"/>
                </a:solidFill>
                <a:latin typeface="Arial" panose="020B0604020202020204" pitchFamily="34" charset="0"/>
                <a:ea typeface="ヒラギノ角ゴ Pro W3" pitchFamily="80" charset="-128"/>
              </a:defRPr>
            </a:lvl5pPr>
            <a:lvl6pPr marL="2656675"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6pPr>
            <a:lvl7pPr marL="3139707"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7pPr>
            <a:lvl8pPr marL="3622739"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8pPr>
            <a:lvl9pPr marL="4105770"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9pPr>
          </a:lstStyle>
          <a:p>
            <a:fld id="{9CF46EC4-A3B5-4C3B-AC9A-AB29833ABA20}" type="slidenum">
              <a:rPr lang="de-DE" altLang="de-DE" sz="1300"/>
              <a:pPr/>
              <a:t>9</a:t>
            </a:fld>
            <a:endParaRPr lang="de-DE" altLang="de-DE" sz="1300"/>
          </a:p>
        </p:txBody>
      </p:sp>
      <p:sp>
        <p:nvSpPr>
          <p:cNvPr id="18435" name="Rectangle 2"/>
          <p:cNvSpPr>
            <a:spLocks noGrp="1" noRot="1" noChangeAspect="1" noChangeArrowheads="1" noTextEdit="1"/>
          </p:cNvSpPr>
          <p:nvPr>
            <p:ph type="sldImg"/>
          </p:nvPr>
        </p:nvSpPr>
        <p:spPr>
          <a:xfrm>
            <a:off x="104775" y="750888"/>
            <a:ext cx="6678613" cy="3757612"/>
          </a:xfrm>
          <a:ln/>
        </p:spPr>
      </p:sp>
      <p:sp>
        <p:nvSpPr>
          <p:cNvPr id="18436" name="Rectangle 3"/>
          <p:cNvSpPr>
            <a:spLocks noGrp="1" noChangeArrowheads="1"/>
          </p:cNvSpPr>
          <p:nvPr>
            <p:ph type="body" idx="1"/>
          </p:nvPr>
        </p:nvSpPr>
        <p:spPr>
          <a:xfrm>
            <a:off x="918422" y="4757150"/>
            <a:ext cx="5051320" cy="4510160"/>
          </a:xfrm>
          <a:noFill/>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266369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500">
                <a:solidFill>
                  <a:schemeClr val="tx1"/>
                </a:solidFill>
                <a:latin typeface="Arial" panose="020B0604020202020204" pitchFamily="34" charset="0"/>
                <a:ea typeface="ヒラギノ角ゴ Pro W3" pitchFamily="80" charset="-128"/>
              </a:defRPr>
            </a:lvl1pPr>
            <a:lvl2pPr marL="784927" indent="-301895">
              <a:defRPr sz="2500">
                <a:solidFill>
                  <a:schemeClr val="tx1"/>
                </a:solidFill>
                <a:latin typeface="Arial" panose="020B0604020202020204" pitchFamily="34" charset="0"/>
                <a:ea typeface="ヒラギノ角ゴ Pro W3" pitchFamily="80" charset="-128"/>
              </a:defRPr>
            </a:lvl2pPr>
            <a:lvl3pPr marL="1207580" indent="-241516">
              <a:defRPr sz="2500">
                <a:solidFill>
                  <a:schemeClr val="tx1"/>
                </a:solidFill>
                <a:latin typeface="Arial" panose="020B0604020202020204" pitchFamily="34" charset="0"/>
                <a:ea typeface="ヒラギノ角ゴ Pro W3" pitchFamily="80" charset="-128"/>
              </a:defRPr>
            </a:lvl3pPr>
            <a:lvl4pPr marL="1690611" indent="-241516">
              <a:defRPr sz="2500">
                <a:solidFill>
                  <a:schemeClr val="tx1"/>
                </a:solidFill>
                <a:latin typeface="Arial" panose="020B0604020202020204" pitchFamily="34" charset="0"/>
                <a:ea typeface="ヒラギノ角ゴ Pro W3" pitchFamily="80" charset="-128"/>
              </a:defRPr>
            </a:lvl4pPr>
            <a:lvl5pPr marL="2173643" indent="-241516">
              <a:defRPr sz="2500">
                <a:solidFill>
                  <a:schemeClr val="tx1"/>
                </a:solidFill>
                <a:latin typeface="Arial" panose="020B0604020202020204" pitchFamily="34" charset="0"/>
                <a:ea typeface="ヒラギノ角ゴ Pro W3" pitchFamily="80" charset="-128"/>
              </a:defRPr>
            </a:lvl5pPr>
            <a:lvl6pPr marL="2656675"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6pPr>
            <a:lvl7pPr marL="3139707"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7pPr>
            <a:lvl8pPr marL="3622739"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8pPr>
            <a:lvl9pPr marL="4105770" indent="-241516" eaLnBrk="0" fontAlgn="base" hangingPunct="0">
              <a:spcBef>
                <a:spcPct val="0"/>
              </a:spcBef>
              <a:spcAft>
                <a:spcPct val="0"/>
              </a:spcAft>
              <a:defRPr sz="2500">
                <a:solidFill>
                  <a:schemeClr val="tx1"/>
                </a:solidFill>
                <a:latin typeface="Arial" panose="020B0604020202020204" pitchFamily="34" charset="0"/>
                <a:ea typeface="ヒラギノ角ゴ Pro W3" pitchFamily="80" charset="-128"/>
              </a:defRPr>
            </a:lvl9pPr>
          </a:lstStyle>
          <a:p>
            <a:fld id="{9CF46EC4-A3B5-4C3B-AC9A-AB29833ABA20}" type="slidenum">
              <a:rPr lang="de-DE" altLang="de-DE" sz="1300"/>
              <a:pPr/>
              <a:t>10</a:t>
            </a:fld>
            <a:endParaRPr lang="de-DE" altLang="de-DE" sz="1300"/>
          </a:p>
        </p:txBody>
      </p:sp>
      <p:sp>
        <p:nvSpPr>
          <p:cNvPr id="18435" name="Rectangle 2"/>
          <p:cNvSpPr>
            <a:spLocks noGrp="1" noRot="1" noChangeAspect="1" noChangeArrowheads="1" noTextEdit="1"/>
          </p:cNvSpPr>
          <p:nvPr>
            <p:ph type="sldImg"/>
          </p:nvPr>
        </p:nvSpPr>
        <p:spPr>
          <a:xfrm>
            <a:off x="104775" y="750888"/>
            <a:ext cx="6678613" cy="3757612"/>
          </a:xfrm>
          <a:ln/>
        </p:spPr>
      </p:sp>
      <p:sp>
        <p:nvSpPr>
          <p:cNvPr id="18436" name="Rectangle 3"/>
          <p:cNvSpPr>
            <a:spLocks noGrp="1" noChangeArrowheads="1"/>
          </p:cNvSpPr>
          <p:nvPr>
            <p:ph type="body" idx="1"/>
          </p:nvPr>
        </p:nvSpPr>
        <p:spPr>
          <a:xfrm>
            <a:off x="918422" y="4757150"/>
            <a:ext cx="5051320" cy="4510160"/>
          </a:xfrm>
          <a:noFill/>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3686871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Textfeld 3"/>
          <p:cNvSpPr txBox="1"/>
          <p:nvPr userDrawn="1"/>
        </p:nvSpPr>
        <p:spPr>
          <a:xfrm>
            <a:off x="0" y="-27384"/>
            <a:ext cx="12192000" cy="620541"/>
          </a:xfrm>
          <a:prstGeom prst="rect">
            <a:avLst/>
          </a:prstGeom>
          <a:solidFill>
            <a:srgbClr val="FFCC66"/>
          </a:solidFill>
        </p:spPr>
        <p:txBody>
          <a:bodyPr wrap="square" lIns="0" tIns="108000" rIns="180000" bIns="0" rtlCol="0">
            <a:normAutofit/>
          </a:bodyPr>
          <a:lstStyle/>
          <a:p>
            <a:pPr algn="r"/>
            <a:r>
              <a:rPr lang="de-DE" dirty="0"/>
              <a:t>Frank Jakob</a:t>
            </a:r>
          </a:p>
        </p:txBody>
      </p:sp>
      <p:sp>
        <p:nvSpPr>
          <p:cNvPr id="10" name="Textfeld 9"/>
          <p:cNvSpPr txBox="1"/>
          <p:nvPr userDrawn="1"/>
        </p:nvSpPr>
        <p:spPr>
          <a:xfrm>
            <a:off x="11640616" y="6505599"/>
            <a:ext cx="483979" cy="276999"/>
          </a:xfrm>
          <a:prstGeom prst="rect">
            <a:avLst/>
          </a:prstGeom>
        </p:spPr>
        <p:txBody>
          <a:bodyPr wrap="none">
            <a:spAutoFit/>
          </a:bodyPr>
          <a:lstStyle>
            <a:defPPr>
              <a:defRPr lang="en-US"/>
            </a:defPPr>
            <a:lvl1pPr>
              <a:defRPr sz="1200">
                <a:solidFill>
                  <a:srgbClr val="898989"/>
                </a:solidFill>
              </a:defRPr>
            </a:lvl1pPr>
          </a:lstStyle>
          <a:p>
            <a:pPr lvl="0"/>
            <a:fld id="{57A925BE-04B0-40A1-9931-7B3F6FFF74CB}" type="slidenum">
              <a:rPr lang="de-DE" smtClean="0"/>
              <a:pPr lvl="0"/>
              <a:t>‹Nr.›</a:t>
            </a:fld>
            <a:endParaRPr lang="de-DE" dirty="0"/>
          </a:p>
        </p:txBody>
      </p:sp>
    </p:spTree>
    <p:extLst>
      <p:ext uri="{BB962C8B-B14F-4D97-AF65-F5344CB8AC3E}">
        <p14:creationId xmlns:p14="http://schemas.microsoft.com/office/powerpoint/2010/main" val="37361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a:xfrm>
            <a:off x="1041400" y="2416176"/>
            <a:ext cx="10363200" cy="1470025"/>
          </a:xfrm>
          <a:extLst>
            <a:ext uri="{909E8E84-426E-40DD-AFC4-6F175D3DCCD1}">
              <a14:hiddenFill xmlns:a14="http://schemas.microsoft.com/office/drawing/2010/main">
                <a:solidFill>
                  <a:schemeClr val="bg1"/>
                </a:solidFill>
              </a14:hiddenFill>
            </a:ext>
          </a:extLst>
        </p:spPr>
        <p:txBody>
          <a:bodyPr/>
          <a:lstStyle>
            <a:lvl1pPr>
              <a:defRPr smtClean="0">
                <a:solidFill>
                  <a:schemeClr val="tx1"/>
                </a:solidFill>
              </a:defRPr>
            </a:lvl1pPr>
          </a:lstStyle>
          <a:p>
            <a:pPr lvl="0"/>
            <a:r>
              <a:rPr lang="de-DE" noProof="0" dirty="0"/>
              <a:t>Titelmasterformat durch Klicken bearbeiten</a:t>
            </a:r>
          </a:p>
        </p:txBody>
      </p:sp>
      <p:sp>
        <p:nvSpPr>
          <p:cNvPr id="59396" name="Rectangle 3"/>
          <p:cNvSpPr>
            <a:spLocks noGrp="1" noChangeArrowheads="1"/>
          </p:cNvSpPr>
          <p:nvPr>
            <p:ph type="subTitle" idx="1"/>
          </p:nvPr>
        </p:nvSpPr>
        <p:spPr>
          <a:xfrm>
            <a:off x="1054100" y="4457701"/>
            <a:ext cx="8534400" cy="1095375"/>
          </a:xfrm>
          <a:prstGeom prst="rect">
            <a:avLst/>
          </a:prstGeom>
        </p:spPr>
        <p:txBody>
          <a:bodyPr/>
          <a:lstStyle>
            <a:lvl1pPr marL="0" indent="0">
              <a:buFont typeface="Arial" charset="0"/>
              <a:buNone/>
              <a:defRPr smtClean="0"/>
            </a:lvl1pPr>
          </a:lstStyle>
          <a:p>
            <a:pPr lvl="0"/>
            <a:r>
              <a:rPr lang="de-DE" noProof="0" dirty="0"/>
              <a:t>Formatvorlage des Untertitelmasters durch Klicken bearbeiten</a:t>
            </a:r>
          </a:p>
        </p:txBody>
      </p:sp>
    </p:spTree>
    <p:extLst>
      <p:ext uri="{BB962C8B-B14F-4D97-AF65-F5344CB8AC3E}">
        <p14:creationId xmlns:p14="http://schemas.microsoft.com/office/powerpoint/2010/main" val="7514551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7" name="Rechteck 6"/>
          <p:cNvSpPr/>
          <p:nvPr userDrawn="1"/>
        </p:nvSpPr>
        <p:spPr>
          <a:xfrm>
            <a:off x="86220" y="6493419"/>
            <a:ext cx="1569660" cy="276999"/>
          </a:xfrm>
          <a:prstGeom prst="rect">
            <a:avLst/>
          </a:prstGeom>
        </p:spPr>
        <p:txBody>
          <a:bodyPr wrap="none">
            <a:spAutoFit/>
          </a:bodyPr>
          <a:lstStyle/>
          <a:p>
            <a:r>
              <a:rPr lang="de-DE" sz="1200" dirty="0">
                <a:solidFill>
                  <a:srgbClr val="898989"/>
                </a:solidFill>
              </a:rPr>
              <a:t>© Frank Jakob 2019</a:t>
            </a:r>
            <a:endParaRPr lang="en-US" sz="1200" dirty="0">
              <a:solidFill>
                <a:srgbClr val="898989"/>
              </a:solidFill>
            </a:endParaRPr>
          </a:p>
        </p:txBody>
      </p:sp>
    </p:spTree>
    <p:extLst>
      <p:ext uri="{BB962C8B-B14F-4D97-AF65-F5344CB8AC3E}">
        <p14:creationId xmlns:p14="http://schemas.microsoft.com/office/powerpoint/2010/main" val="836024240"/>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vmlDrawing" Target="../drawings/vmlDrawing9.vml"/><Relationship Id="rId5" Type="http://schemas.openxmlformats.org/officeDocument/2006/relationships/oleObject" Target="../embeddings/oleObject8.bin"/><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vmlDrawing" Target="../drawings/vmlDrawing10.vml"/><Relationship Id="rId5" Type="http://schemas.openxmlformats.org/officeDocument/2006/relationships/oleObject" Target="../embeddings/oleObject9.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vmlDrawing" Target="../drawings/vmlDrawing11.vml"/><Relationship Id="rId5" Type="http://schemas.openxmlformats.org/officeDocument/2006/relationships/oleObject" Target="../embeddings/oleObject10.bin"/><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8" Type="http://schemas.openxmlformats.org/officeDocument/2006/relationships/tags" Target="../tags/tag7.xml"/><Relationship Id="rId3" Type="http://schemas.openxmlformats.org/officeDocument/2006/relationships/tags" Target="../tags/tag2.xml"/><Relationship Id="rId7" Type="http://schemas.openxmlformats.org/officeDocument/2006/relationships/tags" Target="../tags/tag6.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oleObject" Target="../embeddings/oleObject1.bin"/><Relationship Id="rId5" Type="http://schemas.openxmlformats.org/officeDocument/2006/relationships/tags" Target="../tags/tag4.xml"/><Relationship Id="rId10" Type="http://schemas.openxmlformats.org/officeDocument/2006/relationships/notesSlide" Target="../notesSlides/notesSlide1.xml"/><Relationship Id="rId4" Type="http://schemas.openxmlformats.org/officeDocument/2006/relationships/tags" Target="../tags/tag3.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vmlDrawing" Target="../drawings/vmlDrawing4.vml"/><Relationship Id="rId5" Type="http://schemas.openxmlformats.org/officeDocument/2006/relationships/oleObject" Target="../embeddings/oleObject3.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vmlDrawing" Target="../drawings/vmlDrawing5.vml"/><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vmlDrawing" Target="../drawings/vmlDrawing6.vml"/><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vmlDrawing" Target="../drawings/vmlDrawing7.vml"/><Relationship Id="rId5" Type="http://schemas.openxmlformats.org/officeDocument/2006/relationships/oleObject" Target="../embeddings/oleObject6.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vmlDrawing" Target="../drawings/vmlDrawing8.vml"/><Relationship Id="rId5" Type="http://schemas.openxmlformats.org/officeDocument/2006/relationships/oleObject" Target="../embeddings/oleObject7.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z="3200" dirty="0">
                <a:solidFill>
                  <a:schemeClr val="tx1">
                    <a:lumMod val="85000"/>
                    <a:lumOff val="15000"/>
                  </a:schemeClr>
                </a:solidFill>
                <a:latin typeface="Arial" panose="020B0604020202020204" pitchFamily="34" charset="0"/>
                <a:cs typeface="Arial" panose="020B0604020202020204" pitchFamily="34" charset="0"/>
              </a:rPr>
              <a:t>Frank Jakob</a:t>
            </a:r>
            <a:br>
              <a:rPr lang="de-DE" sz="3200" dirty="0">
                <a:solidFill>
                  <a:schemeClr val="tx1">
                    <a:lumMod val="85000"/>
                    <a:lumOff val="15000"/>
                  </a:schemeClr>
                </a:solidFill>
                <a:latin typeface="Arial" panose="020B0604020202020204" pitchFamily="34" charset="0"/>
                <a:cs typeface="Arial" panose="020B0604020202020204" pitchFamily="34" charset="0"/>
              </a:rPr>
            </a:br>
            <a:br>
              <a:rPr lang="de-DE" sz="3200" dirty="0">
                <a:solidFill>
                  <a:schemeClr val="tx1">
                    <a:lumMod val="85000"/>
                    <a:lumOff val="15000"/>
                  </a:schemeClr>
                </a:solidFill>
                <a:latin typeface="Arial" panose="020B0604020202020204" pitchFamily="34" charset="0"/>
                <a:cs typeface="Arial" panose="020B0604020202020204" pitchFamily="34" charset="0"/>
              </a:rPr>
            </a:br>
            <a:r>
              <a:rPr lang="de-DE" sz="2400" dirty="0">
                <a:solidFill>
                  <a:schemeClr val="tx1">
                    <a:lumMod val="85000"/>
                    <a:lumOff val="15000"/>
                  </a:schemeClr>
                </a:solidFill>
                <a:latin typeface="Arial" panose="020B0604020202020204" pitchFamily="34" charset="0"/>
                <a:cs typeface="Arial" panose="020B0604020202020204" pitchFamily="34" charset="0"/>
              </a:rPr>
              <a:t>Ausgewählte Projektbeispiele</a:t>
            </a:r>
          </a:p>
        </p:txBody>
      </p:sp>
      <p:sp>
        <p:nvSpPr>
          <p:cNvPr id="4" name="Textfeld 3"/>
          <p:cNvSpPr txBox="1"/>
          <p:nvPr/>
        </p:nvSpPr>
        <p:spPr>
          <a:xfrm>
            <a:off x="2423593" y="5877273"/>
            <a:ext cx="65" cy="276999"/>
          </a:xfrm>
          <a:prstGeom prst="rect">
            <a:avLst/>
          </a:prstGeom>
          <a:noFill/>
        </p:spPr>
        <p:txBody>
          <a:bodyPr wrap="none" lIns="0" tIns="0" rIns="0" bIns="0" rtlCol="0">
            <a:spAutoFit/>
          </a:bodyPr>
          <a:lstStyle/>
          <a:p>
            <a:endParaRPr lang="de-DE" dirty="0"/>
          </a:p>
        </p:txBody>
      </p:sp>
      <p:sp>
        <p:nvSpPr>
          <p:cNvPr id="7" name="Rechteck 6"/>
          <p:cNvSpPr/>
          <p:nvPr/>
        </p:nvSpPr>
        <p:spPr>
          <a:xfrm>
            <a:off x="47327" y="6237312"/>
            <a:ext cx="2592289"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6964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Rectangle 2" hidden="1"/>
          <p:cNvGraphicFramePr>
            <a:graphicFrameLocks/>
          </p:cNvGraphicFramePr>
          <p:nvPr>
            <p:custDataLst>
              <p:tags r:id="rId2"/>
            </p:custDataLst>
          </p:nvPr>
        </p:nvGraphicFramePr>
        <p:xfrm>
          <a:off x="1524000" y="0"/>
          <a:ext cx="146538" cy="158750"/>
        </p:xfrm>
        <a:graphic>
          <a:graphicData uri="http://schemas.openxmlformats.org/presentationml/2006/ole">
            <mc:AlternateContent xmlns:mc="http://schemas.openxmlformats.org/markup-compatibility/2006">
              <mc:Choice xmlns:v="urn:schemas-microsoft-com:vml" Requires="v">
                <p:oleObj spid="_x0000_s13423" name="think-cell Slide" r:id="rId5" imgW="0" imgH="0" progId="TCLayout.ActiveDocument.1">
                  <p:embed/>
                </p:oleObj>
              </mc:Choice>
              <mc:Fallback>
                <p:oleObj name="think-cell Slide" r:id="rId5"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46538"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775454744"/>
              </p:ext>
            </p:extLst>
          </p:nvPr>
        </p:nvGraphicFramePr>
        <p:xfrm>
          <a:off x="275414" y="1268760"/>
          <a:ext cx="11581226" cy="5034280"/>
        </p:xfrm>
        <a:graphic>
          <a:graphicData uri="http://schemas.openxmlformats.org/drawingml/2006/table">
            <a:tbl>
              <a:tblPr firstRow="1" bandRow="1">
                <a:tableStyleId>{5C22544A-7EE6-4342-B048-85BDC9FD1C3A}</a:tableStyleId>
              </a:tblPr>
              <a:tblGrid>
                <a:gridCol w="4596450">
                  <a:extLst>
                    <a:ext uri="{9D8B030D-6E8A-4147-A177-3AD203B41FA5}">
                      <a16:colId xmlns:a16="http://schemas.microsoft.com/office/drawing/2014/main" val="20000"/>
                    </a:ext>
                  </a:extLst>
                </a:gridCol>
                <a:gridCol w="6984776">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latin typeface="Arial" panose="020B0604020202020204" pitchFamily="34" charset="0"/>
                          <a:cs typeface="Arial" panose="020B0604020202020204" pitchFamily="34" charset="0"/>
                        </a:rPr>
                        <a:t>Ausgangssituation</a:t>
                      </a:r>
                    </a:p>
                  </a:txBody>
                  <a:tcPr>
                    <a:solidFill>
                      <a:srgbClr val="FFCC66"/>
                    </a:solidFill>
                  </a:tcPr>
                </a:tc>
                <a:tc>
                  <a:txBody>
                    <a:bodyPr/>
                    <a:lstStyle/>
                    <a:p>
                      <a:r>
                        <a:rPr lang="de-DE" b="0" dirty="0">
                          <a:solidFill>
                            <a:schemeClr val="tx1"/>
                          </a:solidFill>
                          <a:latin typeface="Arial" panose="020B0604020202020204" pitchFamily="34" charset="0"/>
                          <a:cs typeface="Arial" panose="020B0604020202020204" pitchFamily="34" charset="0"/>
                        </a:rPr>
                        <a:t>Lösung</a:t>
                      </a:r>
                    </a:p>
                  </a:txBody>
                  <a:tcPr>
                    <a:solidFill>
                      <a:srgbClr val="FFCC66"/>
                    </a:solidFill>
                  </a:tcPr>
                </a:tc>
                <a:extLst>
                  <a:ext uri="{0D108BD9-81ED-4DB2-BD59-A6C34878D82A}">
                    <a16:rowId xmlns:a16="http://schemas.microsoft.com/office/drawing/2014/main" val="10000"/>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Der neue elektronische Wasserzähler mit Datenkommunikation soll nicht im Haus entwickelt werden</a:t>
                      </a:r>
                      <a:r>
                        <a:rPr lang="de-DE" sz="1200" kern="1200" baseline="0" dirty="0">
                          <a:solidFill>
                            <a:srgbClr val="000000"/>
                          </a:solidFill>
                          <a:latin typeface="Arial" panose="020B0604020202020204" pitchFamily="34" charset="0"/>
                          <a:ea typeface="+mn-ea"/>
                          <a:cs typeface="Arial" panose="020B0604020202020204" pitchFamily="34" charset="0"/>
                        </a:rPr>
                        <a:t> und auch nicht im Haus produziert werden.</a:t>
                      </a:r>
                      <a:endParaRPr lang="de-DE" sz="1200" kern="1200" dirty="0">
                        <a:solidFill>
                          <a:srgbClr val="000000"/>
                        </a:solidFill>
                        <a:latin typeface="Arial" panose="020B0604020202020204" pitchFamily="34" charset="0"/>
                        <a:ea typeface="+mn-ea"/>
                        <a:cs typeface="Arial" panose="020B0604020202020204" pitchFamily="34" charset="0"/>
                      </a:endParaRPr>
                    </a:p>
                    <a:p>
                      <a:pPr marL="0" indent="0">
                        <a:spcBef>
                          <a:spcPts val="200"/>
                        </a:spcBef>
                        <a:spcAft>
                          <a:spcPct val="25000"/>
                        </a:spcAft>
                        <a:buFont typeface="Wingdings" panose="05000000000000000000" pitchFamily="2" charset="2"/>
                        <a:buNone/>
                        <a:tabLst>
                          <a:tab pos="1077913" algn="l"/>
                        </a:tabLst>
                      </a:pPr>
                      <a:endParaRPr lang="de-DE" sz="1200" kern="1200" dirty="0">
                        <a:solidFill>
                          <a:srgbClr val="000000"/>
                        </a:solidFill>
                        <a:latin typeface="Arial" panose="020B0604020202020204" pitchFamily="34" charset="0"/>
                        <a:ea typeface="+mn-ea"/>
                        <a:cs typeface="Arial" panose="020B0604020202020204" pitchFamily="34" charset="0"/>
                      </a:endParaRPr>
                    </a:p>
                  </a:txBody>
                  <a:tcPr>
                    <a:solidFill>
                      <a:schemeClr val="bg1">
                        <a:lumMod val="85000"/>
                      </a:schemeClr>
                    </a:solidFill>
                  </a:tcPr>
                </a:tc>
                <a:tc>
                  <a:txBody>
                    <a:bodyPr/>
                    <a:lstStyle/>
                    <a:p>
                      <a:pPr marL="0" indent="0">
                        <a:spcBef>
                          <a:spcPts val="0"/>
                        </a:spcBef>
                        <a:spcAft>
                          <a:spcPts val="0"/>
                        </a:spcAft>
                        <a:buFont typeface="Symbol" panose="05050102010706020507" pitchFamily="18"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Aufbereitung der Teilprojekte,</a:t>
                      </a:r>
                      <a:r>
                        <a:rPr lang="de-DE" sz="1200" kern="1200" baseline="0" dirty="0">
                          <a:solidFill>
                            <a:srgbClr val="000000"/>
                          </a:solidFill>
                          <a:latin typeface="Arial" panose="020B0604020202020204" pitchFamily="34" charset="0"/>
                          <a:ea typeface="+mn-ea"/>
                          <a:cs typeface="Arial" panose="020B0604020202020204" pitchFamily="34" charset="0"/>
                        </a:rPr>
                        <a:t> </a:t>
                      </a:r>
                      <a:r>
                        <a:rPr lang="de-DE" sz="1200" kern="1200" dirty="0">
                          <a:solidFill>
                            <a:srgbClr val="000000"/>
                          </a:solidFill>
                          <a:latin typeface="Arial" panose="020B0604020202020204" pitchFamily="34" charset="0"/>
                          <a:ea typeface="+mn-ea"/>
                          <a:cs typeface="Arial" panose="020B0604020202020204" pitchFamily="34" charset="0"/>
                        </a:rPr>
                        <a:t>Ermittlung des Status</a:t>
                      </a:r>
                      <a:r>
                        <a:rPr lang="de-DE" sz="1200" kern="1200" baseline="0" dirty="0">
                          <a:solidFill>
                            <a:srgbClr val="000000"/>
                          </a:solidFill>
                          <a:latin typeface="Arial" panose="020B0604020202020204" pitchFamily="34" charset="0"/>
                          <a:ea typeface="+mn-ea"/>
                          <a:cs typeface="Arial" panose="020B0604020202020204" pitchFamily="34" charset="0"/>
                        </a:rPr>
                        <a:t>,</a:t>
                      </a:r>
                      <a:r>
                        <a:rPr lang="de-DE" sz="1200" kern="1200" dirty="0">
                          <a:solidFill>
                            <a:srgbClr val="000000"/>
                          </a:solidFill>
                          <a:latin typeface="Arial" panose="020B0604020202020204" pitchFamily="34" charset="0"/>
                          <a:ea typeface="+mn-ea"/>
                          <a:cs typeface="Arial" panose="020B0604020202020204" pitchFamily="34" charset="0"/>
                        </a:rPr>
                        <a:t> Festlegen der Ziele und Ressourcen </a:t>
                      </a: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baseline="0" dirty="0">
                          <a:solidFill>
                            <a:srgbClr val="000000"/>
                          </a:solidFill>
                          <a:latin typeface="Arial" panose="020B0604020202020204" pitchFamily="34" charset="0"/>
                          <a:ea typeface="+mn-ea"/>
                          <a:cs typeface="Arial" panose="020B0604020202020204" pitchFamily="34" charset="0"/>
                        </a:rPr>
                        <a:t>Festlegen des Projektteams</a:t>
                      </a:r>
                      <a:endParaRPr lang="de-DE" sz="1200" kern="1200" dirty="0">
                        <a:solidFill>
                          <a:srgbClr val="000000"/>
                        </a:solidFill>
                        <a:latin typeface="Arial" panose="020B0604020202020204" pitchFamily="34" charset="0"/>
                        <a:ea typeface="+mn-ea"/>
                        <a:cs typeface="Arial" panose="020B0604020202020204" pitchFamily="34" charset="0"/>
                      </a:endParaRPr>
                    </a:p>
                    <a:p>
                      <a:pPr marL="171450" indent="-171450">
                        <a:spcBef>
                          <a:spcPts val="0"/>
                        </a:spcBef>
                        <a:spcAft>
                          <a:spcPts val="0"/>
                        </a:spcAft>
                        <a:buSzPct val="80000"/>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Marktanforderungen</a:t>
                      </a:r>
                      <a:r>
                        <a:rPr lang="de-DE" sz="1200" kern="1200" baseline="0" dirty="0">
                          <a:solidFill>
                            <a:srgbClr val="000000"/>
                          </a:solidFill>
                          <a:latin typeface="Arial" panose="020B0604020202020204" pitchFamily="34" charset="0"/>
                          <a:ea typeface="+mn-ea"/>
                          <a:cs typeface="Arial" panose="020B0604020202020204" pitchFamily="34" charset="0"/>
                        </a:rPr>
                        <a:t> und Preise für Europa, Asien, Australien und Südamerika aufbereiten (intern)</a:t>
                      </a:r>
                    </a:p>
                    <a:p>
                      <a:pPr marL="171450" indent="-171450">
                        <a:spcBef>
                          <a:spcPts val="0"/>
                        </a:spcBef>
                        <a:spcAft>
                          <a:spcPts val="0"/>
                        </a:spcAft>
                        <a:buSzPct val="80000"/>
                        <a:buFont typeface="Symbol" panose="05050102010706020507" pitchFamily="18" charset="2"/>
                        <a:buChar char="-"/>
                        <a:tabLst>
                          <a:tab pos="1077913" algn="l"/>
                        </a:tabLst>
                      </a:pPr>
                      <a:r>
                        <a:rPr lang="de-DE" sz="1200" kern="1200" baseline="0" dirty="0">
                          <a:solidFill>
                            <a:srgbClr val="000000"/>
                          </a:solidFill>
                          <a:latin typeface="Arial" panose="020B0604020202020204" pitchFamily="34" charset="0"/>
                          <a:ea typeface="+mn-ea"/>
                          <a:cs typeface="Arial" panose="020B0604020202020204" pitchFamily="34" charset="0"/>
                        </a:rPr>
                        <a:t>Design festlegen (Designer gesetzt)</a:t>
                      </a:r>
                    </a:p>
                    <a:p>
                      <a:pPr marL="171450" indent="-171450">
                        <a:spcBef>
                          <a:spcPts val="0"/>
                        </a:spcBef>
                        <a:spcAft>
                          <a:spcPts val="0"/>
                        </a:spcAft>
                        <a:buSzPct val="80000"/>
                        <a:buFont typeface="Symbol" panose="05050102010706020507" pitchFamily="18" charset="2"/>
                        <a:buChar char="-"/>
                        <a:tabLst>
                          <a:tab pos="1077913" algn="l"/>
                        </a:tabLst>
                      </a:pPr>
                      <a:r>
                        <a:rPr lang="de-DE" sz="1200" kern="1200" baseline="0" dirty="0">
                          <a:solidFill>
                            <a:srgbClr val="000000"/>
                          </a:solidFill>
                          <a:latin typeface="Arial" panose="020B0604020202020204" pitchFamily="34" charset="0"/>
                          <a:ea typeface="+mn-ea"/>
                          <a:cs typeface="Arial" panose="020B0604020202020204" pitchFamily="34" charset="0"/>
                        </a:rPr>
                        <a:t>Interne </a:t>
                      </a:r>
                      <a:r>
                        <a:rPr lang="de-DE" sz="1200" kern="1200" dirty="0">
                          <a:solidFill>
                            <a:srgbClr val="000000"/>
                          </a:solidFill>
                          <a:latin typeface="Arial" panose="020B0604020202020204" pitchFamily="34" charset="0"/>
                          <a:ea typeface="+mn-ea"/>
                          <a:cs typeface="Arial" panose="020B0604020202020204" pitchFamily="34" charset="0"/>
                        </a:rPr>
                        <a:t>Beurteilung</a:t>
                      </a:r>
                      <a:r>
                        <a:rPr lang="de-DE" sz="1200" kern="1200" baseline="0" dirty="0">
                          <a:solidFill>
                            <a:srgbClr val="000000"/>
                          </a:solidFill>
                          <a:latin typeface="Arial" panose="020B0604020202020204" pitchFamily="34" charset="0"/>
                          <a:ea typeface="+mn-ea"/>
                          <a:cs typeface="Arial" panose="020B0604020202020204" pitchFamily="34" charset="0"/>
                        </a:rPr>
                        <a:t> des </a:t>
                      </a:r>
                      <a:r>
                        <a:rPr lang="de-DE" sz="1200" kern="1200" dirty="0">
                          <a:solidFill>
                            <a:srgbClr val="000000"/>
                          </a:solidFill>
                          <a:latin typeface="Arial" panose="020B0604020202020204" pitchFamily="34" charset="0"/>
                          <a:ea typeface="+mn-ea"/>
                          <a:cs typeface="Arial" panose="020B0604020202020204" pitchFamily="34" charset="0"/>
                        </a:rPr>
                        <a:t>elektromagnetischen Durchflusssensors eines Entwicklungsdienstleisters</a:t>
                      </a:r>
                      <a:r>
                        <a:rPr lang="de-DE" sz="1200" kern="1200" baseline="0" dirty="0">
                          <a:solidFill>
                            <a:srgbClr val="000000"/>
                          </a:solidFill>
                          <a:latin typeface="Arial" panose="020B0604020202020204" pitchFamily="34" charset="0"/>
                          <a:ea typeface="+mn-ea"/>
                          <a:cs typeface="Arial" panose="020B0604020202020204" pitchFamily="34" charset="0"/>
                        </a:rPr>
                        <a:t> aus England</a:t>
                      </a:r>
                      <a:endParaRPr lang="de-DE" sz="1200" kern="1200" dirty="0">
                        <a:solidFill>
                          <a:srgbClr val="000000"/>
                        </a:solidFill>
                        <a:latin typeface="Arial" panose="020B0604020202020204" pitchFamily="34" charset="0"/>
                        <a:ea typeface="+mn-ea"/>
                        <a:cs typeface="Arial" panose="020B0604020202020204" pitchFamily="34" charset="0"/>
                      </a:endParaRPr>
                    </a:p>
                    <a:p>
                      <a:pPr marL="171450" indent="-171450">
                        <a:spcBef>
                          <a:spcPts val="0"/>
                        </a:spcBef>
                        <a:spcAft>
                          <a:spcPts val="0"/>
                        </a:spcAft>
                        <a:buSzPct val="80000"/>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Aufbereiten der Unterlagen für die Ausschreibung an Elektronik</a:t>
                      </a:r>
                      <a:r>
                        <a:rPr lang="de-DE" sz="1200" kern="1200" baseline="0" dirty="0">
                          <a:solidFill>
                            <a:srgbClr val="000000"/>
                          </a:solidFill>
                          <a:latin typeface="Arial" panose="020B0604020202020204" pitchFamily="34" charset="0"/>
                          <a:ea typeface="+mn-ea"/>
                          <a:cs typeface="Arial" panose="020B0604020202020204" pitchFamily="34" charset="0"/>
                        </a:rPr>
                        <a:t>-Entwickler für</a:t>
                      </a:r>
                      <a:r>
                        <a:rPr lang="de-DE" sz="1200" kern="1200" dirty="0">
                          <a:solidFill>
                            <a:srgbClr val="000000"/>
                          </a:solidFill>
                          <a:latin typeface="Arial" panose="020B0604020202020204" pitchFamily="34" charset="0"/>
                          <a:ea typeface="+mn-ea"/>
                          <a:cs typeface="Arial" panose="020B0604020202020204" pitchFamily="34" charset="0"/>
                        </a:rPr>
                        <a:t> Hard- und Software für die Funktionsgruppen</a:t>
                      </a:r>
                      <a:r>
                        <a:rPr lang="de-DE" sz="1200" kern="1200" baseline="0" dirty="0">
                          <a:solidFill>
                            <a:srgbClr val="000000"/>
                          </a:solidFill>
                          <a:latin typeface="Arial" panose="020B0604020202020204" pitchFamily="34" charset="0"/>
                          <a:ea typeface="+mn-ea"/>
                          <a:cs typeface="Arial" panose="020B0604020202020204" pitchFamily="34" charset="0"/>
                        </a:rPr>
                        <a:t>: </a:t>
                      </a:r>
                      <a:r>
                        <a:rPr lang="de-DE" sz="1200" kern="1200" dirty="0">
                          <a:solidFill>
                            <a:srgbClr val="000000"/>
                          </a:solidFill>
                          <a:latin typeface="Arial" panose="020B0604020202020204" pitchFamily="34" charset="0"/>
                          <a:ea typeface="+mn-ea"/>
                          <a:cs typeface="Arial" panose="020B0604020202020204" pitchFamily="34" charset="0"/>
                        </a:rPr>
                        <a:t>Messwertverarbeitung,</a:t>
                      </a:r>
                      <a:r>
                        <a:rPr lang="de-DE" sz="1200" kern="1200" baseline="0" dirty="0">
                          <a:solidFill>
                            <a:srgbClr val="000000"/>
                          </a:solidFill>
                          <a:latin typeface="Arial" panose="020B0604020202020204" pitchFamily="34" charset="0"/>
                          <a:ea typeface="+mn-ea"/>
                          <a:cs typeface="Arial" panose="020B0604020202020204" pitchFamily="34" charset="0"/>
                        </a:rPr>
                        <a:t> Anzeigemodul, Datenkommunikation und Energiemanagement.</a:t>
                      </a:r>
                      <a:endParaRPr lang="de-DE" sz="1200" kern="1200" dirty="0">
                        <a:solidFill>
                          <a:srgbClr val="000000"/>
                        </a:solidFill>
                        <a:latin typeface="Arial" panose="020B0604020202020204" pitchFamily="34" charset="0"/>
                        <a:ea typeface="+mn-ea"/>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dirty="0">
                          <a:solidFill>
                            <a:srgbClr val="000000"/>
                          </a:solidFill>
                          <a:latin typeface="Arial" panose="020B0604020202020204" pitchFamily="34" charset="0"/>
                          <a:ea typeface="+mn-ea"/>
                          <a:cs typeface="Arial" panose="020B0604020202020204" pitchFamily="34" charset="0"/>
                        </a:rPr>
                        <a:t>Aufbereiten der Unterlagen für die Ausschreibung für Produktionsdienstleister mit Erfahrung im Prototypenbau.</a:t>
                      </a: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dirty="0">
                          <a:solidFill>
                            <a:srgbClr val="000000"/>
                          </a:solidFill>
                          <a:latin typeface="Arial" panose="020B0604020202020204" pitchFamily="34" charset="0"/>
                          <a:ea typeface="+mn-ea"/>
                          <a:cs typeface="Arial" panose="020B0604020202020204" pitchFamily="34" charset="0"/>
                        </a:rPr>
                        <a:t>Varianten Konfigurator für Vertrieb</a:t>
                      </a:r>
                      <a:r>
                        <a:rPr lang="de-DE" sz="1200" kern="1200" baseline="0" dirty="0">
                          <a:solidFill>
                            <a:srgbClr val="000000"/>
                          </a:solidFill>
                          <a:latin typeface="Arial" panose="020B0604020202020204" pitchFamily="34" charset="0"/>
                          <a:ea typeface="+mn-ea"/>
                          <a:cs typeface="Arial" panose="020B0604020202020204" pitchFamily="34" charset="0"/>
                        </a:rPr>
                        <a:t> und Kunden, </a:t>
                      </a:r>
                      <a:r>
                        <a:rPr lang="de-DE" sz="1200" kern="1200" dirty="0">
                          <a:solidFill>
                            <a:srgbClr val="000000"/>
                          </a:solidFill>
                          <a:latin typeface="Arial" panose="020B0604020202020204" pitchFamily="34" charset="0"/>
                          <a:ea typeface="+mn-ea"/>
                          <a:cs typeface="Arial" panose="020B0604020202020204" pitchFamily="34" charset="0"/>
                        </a:rPr>
                        <a:t>Dienstleister, Parametrierung und Prüfung  </a:t>
                      </a: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a:solidFill>
                            <a:srgbClr val="000000"/>
                          </a:solidFill>
                          <a:latin typeface="Arial" panose="020B0604020202020204" pitchFamily="34" charset="0"/>
                          <a:ea typeface="+mn-ea"/>
                          <a:cs typeface="Arial" panose="020B0604020202020204" pitchFamily="34" charset="0"/>
                        </a:rPr>
                        <a:t>Die Vorteile eines PMO werden im Unternehemen nicht ausreichend unterstützt.</a:t>
                      </a:r>
                      <a:endParaRPr lang="de-DE" sz="1200" kern="1200" dirty="0">
                        <a:solidFill>
                          <a:srgbClr val="000000"/>
                        </a:solidFill>
                        <a:latin typeface="Arial" panose="020B0604020202020204" pitchFamily="34" charset="0"/>
                        <a:ea typeface="+mn-ea"/>
                        <a:cs typeface="Arial" panose="020B0604020202020204"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Installation von 2 Ingenieuren</a:t>
                      </a:r>
                      <a:r>
                        <a:rPr lang="de-DE" sz="1200" kern="1200" baseline="0" dirty="0">
                          <a:solidFill>
                            <a:srgbClr val="000000"/>
                          </a:solidFill>
                          <a:latin typeface="Arial" panose="020B0604020202020204" pitchFamily="34" charset="0"/>
                          <a:ea typeface="+mn-ea"/>
                          <a:cs typeface="Arial" panose="020B0604020202020204" pitchFamily="34" charset="0"/>
                        </a:rPr>
                        <a:t> und eines Teamassistenten</a:t>
                      </a:r>
                      <a:endParaRPr lang="de-DE" sz="1200" kern="1200" dirty="0">
                        <a:solidFill>
                          <a:srgbClr val="000000"/>
                        </a:solidFill>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baseline="0" dirty="0">
                          <a:solidFill>
                            <a:srgbClr val="000000"/>
                          </a:solidFill>
                          <a:latin typeface="Arial" panose="020B0604020202020204" pitchFamily="34" charset="0"/>
                          <a:ea typeface="+mn-ea"/>
                          <a:cs typeface="Arial" panose="020B0604020202020204" pitchFamily="34" charset="0"/>
                        </a:rPr>
                        <a:t>Die bestehenden Standardverträge des Unternehmens decken die vielfältigen Anforderungen des Vorhabens nicht ab. </a:t>
                      </a:r>
                    </a:p>
                  </a:txBody>
                  <a:tcPr>
                    <a:solidFill>
                      <a:schemeClr val="bg1">
                        <a:lumMod val="85000"/>
                      </a:schemeClr>
                    </a:solidFill>
                  </a:tcPr>
                </a:tc>
                <a:tc>
                  <a:txBody>
                    <a:bodyPr/>
                    <a:lstStyle/>
                    <a:p>
                      <a:r>
                        <a:rPr lang="de-DE" sz="1200" dirty="0">
                          <a:latin typeface="Arial" panose="020B0604020202020204" pitchFamily="34" charset="0"/>
                          <a:cs typeface="Arial" panose="020B0604020202020204" pitchFamily="34" charset="0"/>
                        </a:rPr>
                        <a:t>Erarbeitung Entwicklungsvertrag, Produktionsvertrag</a:t>
                      </a:r>
                      <a:r>
                        <a:rPr lang="de-DE" sz="1200" baseline="0" dirty="0">
                          <a:latin typeface="Arial" panose="020B0604020202020204" pitchFamily="34" charset="0"/>
                          <a:cs typeface="Arial" panose="020B0604020202020204" pitchFamily="34" charset="0"/>
                        </a:rPr>
                        <a:t> und Lizenzvertrag</a:t>
                      </a:r>
                      <a:r>
                        <a:rPr lang="de-DE" sz="1200" dirty="0">
                          <a:latin typeface="Arial" panose="020B0604020202020204" pitchFamily="34" charset="0"/>
                          <a:cs typeface="Arial" panose="020B0604020202020204" pitchFamily="34" charset="0"/>
                        </a:rPr>
                        <a:t> </a:t>
                      </a: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Die verwendeten Projekttools sind für die Steuerung von 5 externen Teilprojektteams nicht ausreichend. </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baseline="0" dirty="0">
                          <a:solidFill>
                            <a:srgbClr val="000000"/>
                          </a:solidFill>
                          <a:latin typeface="Arial" panose="020B0604020202020204" pitchFamily="34" charset="0"/>
                          <a:ea typeface="+mn-ea"/>
                          <a:cs typeface="Arial" panose="020B0604020202020204" pitchFamily="34" charset="0"/>
                        </a:rPr>
                        <a:t>Phasenorientierte Vorgehensweise wird im Unternehmen benutzt Software Entwicklungsprozesse werden im Unternehmen nicht ausreichend durch standardisierte Vorgehensweisen unterstützt. </a:t>
                      </a:r>
                      <a:endParaRPr lang="de-DE" sz="1200" kern="1200" dirty="0">
                        <a:solidFill>
                          <a:srgbClr val="000000"/>
                        </a:solidFill>
                        <a:latin typeface="Arial" panose="020B0604020202020204" pitchFamily="34" charset="0"/>
                        <a:ea typeface="+mn-ea"/>
                        <a:cs typeface="Arial" panose="020B0604020202020204" pitchFamily="34" charset="0"/>
                      </a:endParaRPr>
                    </a:p>
                  </a:txBody>
                  <a:tcPr>
                    <a:noFill/>
                  </a:tcPr>
                </a:tc>
                <a:tc>
                  <a:txBody>
                    <a:bodyPr/>
                    <a:lstStyle/>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dirty="0">
                          <a:solidFill>
                            <a:srgbClr val="000000"/>
                          </a:solidFill>
                          <a:latin typeface="Arial" panose="020B0604020202020204" pitchFamily="34" charset="0"/>
                          <a:ea typeface="+mn-ea"/>
                          <a:cs typeface="Arial" panose="020B0604020202020204" pitchFamily="34" charset="0"/>
                        </a:rPr>
                        <a:t>Festlegung auf MS-Project, SQL-Server und SharePoint für Project Web Access. </a:t>
                      </a: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dirty="0">
                          <a:solidFill>
                            <a:srgbClr val="000000"/>
                          </a:solidFill>
                          <a:latin typeface="Arial" panose="020B0604020202020204" pitchFamily="34" charset="0"/>
                          <a:ea typeface="+mn-ea"/>
                          <a:cs typeface="Arial" panose="020B0604020202020204" pitchFamily="34" charset="0"/>
                        </a:rPr>
                        <a:t>Integration in SAP wurde untersucht aber aus Kosten- Nutzenerwägungen verworfen.</a:t>
                      </a: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dirty="0">
                          <a:solidFill>
                            <a:srgbClr val="000000"/>
                          </a:solidFill>
                          <a:latin typeface="Arial" panose="020B0604020202020204" pitchFamily="34" charset="0"/>
                          <a:ea typeface="+mn-ea"/>
                          <a:cs typeface="Arial" panose="020B0604020202020204" pitchFamily="34" charset="0"/>
                        </a:rPr>
                        <a:t>Das V-Modell wurde ausgewählt, geschult und implementiert.</a:t>
                      </a:r>
                    </a:p>
                  </a:txBody>
                  <a:tcPr>
                    <a:no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panose="020B0604020202020204" pitchFamily="34" charset="0"/>
                          <a:cs typeface="Arial" panose="020B0604020202020204" pitchFamily="34" charset="0"/>
                        </a:rPr>
                        <a:t>Die bestehende Kosten- und Budgetverwaltung bei Entwicklungsprojekten wird von der Geschäftsleitung kritisiert.</a:t>
                      </a:r>
                      <a:endParaRPr lang="de-DE" sz="1200" kern="1200" dirty="0">
                        <a:solidFill>
                          <a:srgbClr val="000000"/>
                        </a:solidFill>
                        <a:latin typeface="Arial" panose="020B0604020202020204" pitchFamily="34" charset="0"/>
                        <a:ea typeface="+mn-ea"/>
                        <a:cs typeface="Arial" panose="020B0604020202020204" pitchFamily="34" charset="0"/>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Erarbeitung der Stundensätze und Zuschläge mit Buchhaltung;</a:t>
                      </a:r>
                      <a:r>
                        <a:rPr lang="de-DE" sz="1200" kern="1200" baseline="0" dirty="0">
                          <a:solidFill>
                            <a:srgbClr val="000000"/>
                          </a:solidFill>
                          <a:latin typeface="Arial" panose="020B0604020202020204" pitchFamily="34" charset="0"/>
                          <a:ea typeface="+mn-ea"/>
                          <a:cs typeface="Arial" panose="020B060402020202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baseline="0" dirty="0">
                          <a:solidFill>
                            <a:srgbClr val="000000"/>
                          </a:solidFill>
                          <a:latin typeface="Arial" panose="020B0604020202020204" pitchFamily="34" charset="0"/>
                          <a:ea typeface="+mn-ea"/>
                          <a:cs typeface="Arial" panose="020B0604020202020204" pitchFamily="34" charset="0"/>
                        </a:rPr>
                        <a:t>Einbindung Controlling in PMO</a:t>
                      </a:r>
                      <a:endParaRPr lang="de-DE" sz="1200" kern="1200" dirty="0">
                        <a:solidFill>
                          <a:srgbClr val="000000"/>
                        </a:solidFill>
                        <a:latin typeface="Arial" panose="020B0604020202020204" pitchFamily="34" charset="0"/>
                        <a:ea typeface="+mn-ea"/>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0005"/>
                  </a:ext>
                </a:extLst>
              </a:tr>
            </a:tbl>
          </a:graphicData>
        </a:graphic>
      </p:graphicFrame>
      <p:sp>
        <p:nvSpPr>
          <p:cNvPr id="8" name="Titel 1"/>
          <p:cNvSpPr txBox="1">
            <a:spLocks/>
          </p:cNvSpPr>
          <p:nvPr/>
        </p:nvSpPr>
        <p:spPr bwMode="auto">
          <a:xfrm>
            <a:off x="288032" y="0"/>
            <a:ext cx="8688288"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eaLnBrk="1" hangingPunct="1">
              <a:defRPr sz="2800" kern="0">
                <a:latin typeface="Arial" panose="020B0604020202020204" pitchFamily="34" charset="0"/>
                <a:ea typeface="+mj-ea"/>
                <a:cs typeface="Arial" panose="020B0604020202020204" pitchFamily="34" charset="0"/>
              </a:defRPr>
            </a:lvl1pPr>
            <a:lvl2pPr eaLnBrk="1" hangingPunct="1">
              <a:defRPr sz="2800">
                <a:solidFill>
                  <a:srgbClr val="0091D2"/>
                </a:solidFill>
              </a:defRPr>
            </a:lvl2pPr>
            <a:lvl3pPr eaLnBrk="1" hangingPunct="1">
              <a:defRPr sz="2800">
                <a:solidFill>
                  <a:srgbClr val="0091D2"/>
                </a:solidFill>
              </a:defRPr>
            </a:lvl3pPr>
            <a:lvl4pPr eaLnBrk="1" hangingPunct="1">
              <a:defRPr sz="2800">
                <a:solidFill>
                  <a:srgbClr val="0091D2"/>
                </a:solidFill>
              </a:defRPr>
            </a:lvl4pPr>
            <a:lvl5pPr eaLnBrk="1" hangingPunct="1">
              <a:defRPr sz="2800">
                <a:solidFill>
                  <a:srgbClr val="0091D2"/>
                </a:solidFill>
              </a:defRPr>
            </a:lvl5pPr>
            <a:lvl6pPr marL="457200" fontAlgn="base">
              <a:spcBef>
                <a:spcPct val="0"/>
              </a:spcBef>
              <a:spcAft>
                <a:spcPct val="0"/>
              </a:spcAft>
              <a:defRPr sz="2800">
                <a:solidFill>
                  <a:schemeClr val="accent2"/>
                </a:solidFill>
              </a:defRPr>
            </a:lvl6pPr>
            <a:lvl7pPr marL="914400" fontAlgn="base">
              <a:spcBef>
                <a:spcPct val="0"/>
              </a:spcBef>
              <a:spcAft>
                <a:spcPct val="0"/>
              </a:spcAft>
              <a:defRPr sz="2800">
                <a:solidFill>
                  <a:schemeClr val="accent2"/>
                </a:solidFill>
              </a:defRPr>
            </a:lvl7pPr>
            <a:lvl8pPr marL="1371600" fontAlgn="base">
              <a:spcBef>
                <a:spcPct val="0"/>
              </a:spcBef>
              <a:spcAft>
                <a:spcPct val="0"/>
              </a:spcAft>
              <a:defRPr sz="2800">
                <a:solidFill>
                  <a:schemeClr val="accent2"/>
                </a:solidFill>
              </a:defRPr>
            </a:lvl8pPr>
            <a:lvl9pPr marL="1828800" fontAlgn="base">
              <a:spcBef>
                <a:spcPct val="0"/>
              </a:spcBef>
              <a:spcAft>
                <a:spcPct val="0"/>
              </a:spcAft>
              <a:defRPr sz="2800">
                <a:solidFill>
                  <a:schemeClr val="accent2"/>
                </a:solidFill>
              </a:defRPr>
            </a:lvl9pPr>
          </a:lstStyle>
          <a:p>
            <a:r>
              <a:rPr lang="de-DE" dirty="0"/>
              <a:t>Messtechnik: Projektleitung elektr. Wasserzähler </a:t>
            </a:r>
          </a:p>
        </p:txBody>
      </p:sp>
    </p:spTree>
    <p:extLst>
      <p:ext uri="{BB962C8B-B14F-4D97-AF65-F5344CB8AC3E}">
        <p14:creationId xmlns:p14="http://schemas.microsoft.com/office/powerpoint/2010/main" val="1622997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Rectangle 2" hidden="1"/>
          <p:cNvGraphicFramePr>
            <a:graphicFrameLocks/>
          </p:cNvGraphicFramePr>
          <p:nvPr>
            <p:custDataLst>
              <p:tags r:id="rId2"/>
            </p:custDataLst>
          </p:nvPr>
        </p:nvGraphicFramePr>
        <p:xfrm>
          <a:off x="1524000" y="0"/>
          <a:ext cx="146538" cy="158750"/>
        </p:xfrm>
        <a:graphic>
          <a:graphicData uri="http://schemas.openxmlformats.org/presentationml/2006/ole">
            <mc:AlternateContent xmlns:mc="http://schemas.openxmlformats.org/markup-compatibility/2006">
              <mc:Choice xmlns:v="urn:schemas-microsoft-com:vml" Requires="v">
                <p:oleObj spid="_x0000_s16457" name="think-cell Slide" r:id="rId5" imgW="0" imgH="0" progId="TCLayout.ActiveDocument.1">
                  <p:embed/>
                </p:oleObj>
              </mc:Choice>
              <mc:Fallback>
                <p:oleObj name="think-cell Slide" r:id="rId5"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46538"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530912998"/>
              </p:ext>
            </p:extLst>
          </p:nvPr>
        </p:nvGraphicFramePr>
        <p:xfrm>
          <a:off x="275414" y="1268760"/>
          <a:ext cx="11581226" cy="5217160"/>
        </p:xfrm>
        <a:graphic>
          <a:graphicData uri="http://schemas.openxmlformats.org/drawingml/2006/table">
            <a:tbl>
              <a:tblPr firstRow="1" bandRow="1">
                <a:tableStyleId>{5C22544A-7EE6-4342-B048-85BDC9FD1C3A}</a:tableStyleId>
              </a:tblPr>
              <a:tblGrid>
                <a:gridCol w="4596450">
                  <a:extLst>
                    <a:ext uri="{9D8B030D-6E8A-4147-A177-3AD203B41FA5}">
                      <a16:colId xmlns:a16="http://schemas.microsoft.com/office/drawing/2014/main" val="20000"/>
                    </a:ext>
                  </a:extLst>
                </a:gridCol>
                <a:gridCol w="6984776">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latin typeface="Arial" panose="020B0604020202020204" pitchFamily="34" charset="0"/>
                          <a:cs typeface="Arial" panose="020B0604020202020204" pitchFamily="34" charset="0"/>
                        </a:rPr>
                        <a:t>Ausgangssituation</a:t>
                      </a:r>
                    </a:p>
                  </a:txBody>
                  <a:tcPr>
                    <a:solidFill>
                      <a:srgbClr val="FFCC66"/>
                    </a:solidFill>
                  </a:tcPr>
                </a:tc>
                <a:tc>
                  <a:txBody>
                    <a:bodyPr/>
                    <a:lstStyle/>
                    <a:p>
                      <a:r>
                        <a:rPr lang="de-DE" b="0" dirty="0">
                          <a:solidFill>
                            <a:schemeClr val="tx1"/>
                          </a:solidFill>
                          <a:latin typeface="Arial" panose="020B0604020202020204" pitchFamily="34" charset="0"/>
                          <a:cs typeface="Arial" panose="020B0604020202020204" pitchFamily="34" charset="0"/>
                        </a:rPr>
                        <a:t>Lösung</a:t>
                      </a:r>
                    </a:p>
                  </a:txBody>
                  <a:tcPr>
                    <a:solidFill>
                      <a:srgbClr val="FFCC66"/>
                    </a:solidFill>
                  </a:tcPr>
                </a:tc>
                <a:extLst>
                  <a:ext uri="{0D108BD9-81ED-4DB2-BD59-A6C34878D82A}">
                    <a16:rowId xmlns:a16="http://schemas.microsoft.com/office/drawing/2014/main" val="10000"/>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Die Wettbewerbssituation führt zu sinkenden Erlösen</a:t>
                      </a:r>
                    </a:p>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Die Montagezeiten sollen um 20% reduziert</a:t>
                      </a:r>
                      <a:r>
                        <a:rPr lang="de-DE" sz="1200" kern="1200" baseline="0" dirty="0">
                          <a:solidFill>
                            <a:srgbClr val="000000"/>
                          </a:solidFill>
                          <a:latin typeface="Arial" panose="020B0604020202020204" pitchFamily="34" charset="0"/>
                          <a:ea typeface="+mn-ea"/>
                          <a:cs typeface="Arial" panose="020B0604020202020204" pitchFamily="34" charset="0"/>
                        </a:rPr>
                        <a:t> </a:t>
                      </a:r>
                      <a:r>
                        <a:rPr lang="de-DE" sz="1200" kern="1200" dirty="0">
                          <a:solidFill>
                            <a:srgbClr val="000000"/>
                          </a:solidFill>
                          <a:latin typeface="Arial" panose="020B0604020202020204" pitchFamily="34" charset="0"/>
                          <a:ea typeface="+mn-ea"/>
                          <a:cs typeface="Arial" panose="020B0604020202020204" pitchFamily="34" charset="0"/>
                        </a:rPr>
                        <a:t>werden</a:t>
                      </a:r>
                    </a:p>
                    <a:p>
                      <a:pPr marL="0" indent="0">
                        <a:spcBef>
                          <a:spcPts val="200"/>
                        </a:spcBef>
                        <a:spcAft>
                          <a:spcPct val="25000"/>
                        </a:spcAft>
                        <a:buFont typeface="Wingdings" panose="05000000000000000000" pitchFamily="2" charset="2"/>
                        <a:buNone/>
                        <a:tabLst>
                          <a:tab pos="1077913" algn="l"/>
                        </a:tabLst>
                      </a:pPr>
                      <a:endParaRPr lang="de-DE" sz="1200" kern="1200" dirty="0">
                        <a:solidFill>
                          <a:srgbClr val="000000"/>
                        </a:solidFill>
                        <a:latin typeface="Arial" panose="020B0604020202020204" pitchFamily="34" charset="0"/>
                        <a:ea typeface="+mn-ea"/>
                        <a:cs typeface="Arial" panose="020B0604020202020204" pitchFamily="34" charset="0"/>
                      </a:endParaRPr>
                    </a:p>
                  </a:txBody>
                  <a:tcPr>
                    <a:solidFill>
                      <a:schemeClr val="bg1">
                        <a:lumMod val="85000"/>
                      </a:schemeClr>
                    </a:solidFill>
                  </a:tcPr>
                </a:tc>
                <a:tc>
                  <a:txBody>
                    <a:bodyPr/>
                    <a:lstStyle/>
                    <a:p>
                      <a:pPr marL="0" indent="0">
                        <a:spcBef>
                          <a:spcPts val="0"/>
                        </a:spcBef>
                        <a:spcAft>
                          <a:spcPts val="0"/>
                        </a:spcAft>
                        <a:buFont typeface="Symbol" panose="05050102010706020507" pitchFamily="18"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Als Pilot wir die Führerhausmontage ausgewählt; Analyseergebnisse </a:t>
                      </a: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baseline="0" dirty="0">
                          <a:solidFill>
                            <a:srgbClr val="000000"/>
                          </a:solidFill>
                          <a:latin typeface="Arial" panose="020B0604020202020204" pitchFamily="34" charset="0"/>
                          <a:ea typeface="+mn-ea"/>
                          <a:cs typeface="Arial" panose="020B0604020202020204" pitchFamily="34" charset="0"/>
                        </a:rPr>
                        <a:t>12% der Zeit wird mit suchen von und warten auf Material verbracht</a:t>
                      </a: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dirty="0">
                          <a:solidFill>
                            <a:srgbClr val="000000"/>
                          </a:solidFill>
                          <a:latin typeface="Arial" panose="020B0604020202020204" pitchFamily="34" charset="0"/>
                          <a:ea typeface="+mn-ea"/>
                          <a:cs typeface="Arial" panose="020B0604020202020204" pitchFamily="34" charset="0"/>
                        </a:rPr>
                        <a:t>Zukaufmaterialien sind nicht Montagegerecht</a:t>
                      </a: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dirty="0">
                          <a:solidFill>
                            <a:srgbClr val="000000"/>
                          </a:solidFill>
                          <a:latin typeface="Arial" panose="020B0604020202020204" pitchFamily="34" charset="0"/>
                          <a:ea typeface="+mn-ea"/>
                          <a:cs typeface="Arial" panose="020B0604020202020204" pitchFamily="34" charset="0"/>
                        </a:rPr>
                        <a:t>Der Zuschnitt und das Einbringen der Isolierung dauert 12h</a:t>
                      </a: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dirty="0">
                          <a:solidFill>
                            <a:srgbClr val="000000"/>
                          </a:solidFill>
                          <a:latin typeface="Arial" panose="020B0604020202020204" pitchFamily="34" charset="0"/>
                          <a:ea typeface="+mn-ea"/>
                          <a:cs typeface="Arial" panose="020B0604020202020204" pitchFamily="34" charset="0"/>
                        </a:rPr>
                        <a:t>Der Einbau und die Verdrahtung der Schalt-schränke dauert wegen der ungenügenden Vorbereitung 14h</a:t>
                      </a: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dirty="0">
                          <a:solidFill>
                            <a:srgbClr val="000000"/>
                          </a:solidFill>
                          <a:latin typeface="Arial" panose="020B0604020202020204" pitchFamily="34" charset="0"/>
                          <a:ea typeface="+mn-ea"/>
                          <a:cs typeface="Arial" panose="020B0604020202020204" pitchFamily="34" charset="0"/>
                        </a:rPr>
                        <a:t>Es gibt keine mobilen Werkzeugkisten</a:t>
                      </a: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dirty="0">
                          <a:solidFill>
                            <a:srgbClr val="000000"/>
                          </a:solidFill>
                          <a:latin typeface="Arial" panose="020B0604020202020204" pitchFamily="34" charset="0"/>
                          <a:ea typeface="+mn-ea"/>
                          <a:cs typeface="Arial" panose="020B0604020202020204" pitchFamily="34" charset="0"/>
                        </a:rPr>
                        <a:t>Für Umsetzen des Führerhauses wird ein Kran eingesetzt</a:t>
                      </a: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dirty="0">
                          <a:solidFill>
                            <a:srgbClr val="000000"/>
                          </a:solidFill>
                          <a:latin typeface="Arial" panose="020B0604020202020204" pitchFamily="34" charset="0"/>
                          <a:ea typeface="+mn-ea"/>
                          <a:cs typeface="Arial" panose="020B0604020202020204" pitchFamily="34" charset="0"/>
                        </a:rPr>
                        <a:t>Die Verdrahtung erfolgt in geschlossenen Metallrohren</a:t>
                      </a: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dirty="0">
                          <a:solidFill>
                            <a:srgbClr val="000000"/>
                          </a:solidFill>
                          <a:latin typeface="Arial" panose="020B0604020202020204" pitchFamily="34" charset="0"/>
                          <a:ea typeface="+mn-ea"/>
                          <a:cs typeface="Arial" panose="020B0604020202020204" pitchFamily="34" charset="0"/>
                        </a:rPr>
                        <a:t>Für die Hydraulikleitungen gibt es keinen Plan =&gt; Anpassen von Hand 18h</a:t>
                      </a:r>
                    </a:p>
                    <a:p>
                      <a:pPr marL="171450" marR="0" indent="-171450" algn="l" defTabSz="914400" rtl="0" eaLnBrk="1" fontAlgn="auto" latinLnBrk="0" hangingPunct="1">
                        <a:lnSpc>
                          <a:spcPct val="100000"/>
                        </a:lnSpc>
                        <a:spcBef>
                          <a:spcPts val="0"/>
                        </a:spcBef>
                        <a:spcAft>
                          <a:spcPts val="0"/>
                        </a:spcAft>
                        <a:buClrTx/>
                        <a:buSzPct val="80000"/>
                        <a:buFont typeface="Symbol" panose="05050102010706020507" pitchFamily="18" charset="2"/>
                        <a:buChar char="-"/>
                        <a:tabLst>
                          <a:tab pos="1077913" algn="l"/>
                        </a:tabLst>
                        <a:defRPr/>
                      </a:pPr>
                      <a:r>
                        <a:rPr lang="de-DE" sz="1200" kern="1200" dirty="0">
                          <a:solidFill>
                            <a:srgbClr val="000000"/>
                          </a:solidFill>
                          <a:latin typeface="Arial" panose="020B0604020202020204" pitchFamily="34" charset="0"/>
                          <a:ea typeface="+mn-ea"/>
                          <a:cs typeface="Arial" panose="020B0604020202020204" pitchFamily="34" charset="0"/>
                        </a:rPr>
                        <a:t>Hauptproblem: Die Vorschläge der Werker werden nicht berücksichtigt </a:t>
                      </a: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Maßnahmen</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Neuordnung der Regale, Beschriftung der Materialien von vorne sichtbar und Lieferung nach Montagestufe =&gt;Ergebnis 8%</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Umsetzten der Vorschläge der Werker mit den Lieferanten =&gt; Ergebnis 12%</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Zeichnungen erstellen und geschnittenes Material bestellen =&gt; Ergebnis 7%</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Anforderungen mit der Elektromontage besprochen und umgesetzt =&gt; Ergebnis 5%</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Mobile Werkzeugschränke eingeführt =&gt; Ergebnis nicht quantifiziert </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Montage auf Montagewagen =&gt; Ergebnis 2%</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Umstellen auf offene Kunststoffleitungen =&gt; Ergebnis 6%</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Erstellen von Verrohrungszeichnungen, Biegen und </a:t>
                      </a:r>
                      <a:r>
                        <a:rPr lang="de-DE" sz="1200" kern="1200" dirty="0" err="1">
                          <a:solidFill>
                            <a:srgbClr val="000000"/>
                          </a:solidFill>
                          <a:latin typeface="Arial" panose="020B0604020202020204" pitchFamily="34" charset="0"/>
                          <a:ea typeface="+mn-ea"/>
                          <a:cs typeface="Arial" panose="020B0604020202020204" pitchFamily="34" charset="0"/>
                        </a:rPr>
                        <a:t>Ablängen</a:t>
                      </a:r>
                      <a:r>
                        <a:rPr lang="de-DE" sz="1200" kern="1200" dirty="0">
                          <a:solidFill>
                            <a:srgbClr val="000000"/>
                          </a:solidFill>
                          <a:latin typeface="Arial" panose="020B0604020202020204" pitchFamily="34" charset="0"/>
                          <a:ea typeface="+mn-ea"/>
                          <a:cs typeface="Arial" panose="020B0604020202020204" pitchFamily="34" charset="0"/>
                        </a:rPr>
                        <a:t> auf Maschine =&gt; Ergebnis 8%</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Elektrisch gesteuerter Montagearm wurde aus Kostengründen nicht umgesetzt</a:t>
                      </a:r>
                    </a:p>
                  </a:txBody>
                  <a:tcPr>
                    <a:no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baseline="0" dirty="0">
                          <a:solidFill>
                            <a:srgbClr val="000000"/>
                          </a:solidFill>
                          <a:latin typeface="Arial" panose="020B0604020202020204" pitchFamily="34" charset="0"/>
                          <a:ea typeface="+mn-ea"/>
                          <a:cs typeface="Arial" panose="020B0604020202020204" pitchFamily="34" charset="0"/>
                        </a:rPr>
                        <a:t>Ergebnis</a:t>
                      </a:r>
                    </a:p>
                  </a:txBody>
                  <a:tcPr>
                    <a:solidFill>
                      <a:schemeClr val="bg1">
                        <a:lumMod val="85000"/>
                      </a:schemeClr>
                    </a:solidFill>
                  </a:tcPr>
                </a:tc>
                <a:tc>
                  <a:txBody>
                    <a:bodyPr/>
                    <a:lstStyle/>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Reduzierung der Montagezeit beim Führerhaus um 46% </a:t>
                      </a:r>
                    </a:p>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Reduzierung der Montagezeiten Hauptmontage um 27%</a:t>
                      </a:r>
                    </a:p>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Neue Vorgabezeiten verabschiedet</a:t>
                      </a:r>
                    </a:p>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KVP implementiert </a:t>
                      </a:r>
                    </a:p>
                  </a:txBody>
                  <a:tcPr>
                    <a:solidFill>
                      <a:schemeClr val="bg1">
                        <a:lumMod val="85000"/>
                      </a:schemeClr>
                    </a:solidFill>
                  </a:tcPr>
                </a:tc>
                <a:extLst>
                  <a:ext uri="{0D108BD9-81ED-4DB2-BD59-A6C34878D82A}">
                    <a16:rowId xmlns:a16="http://schemas.microsoft.com/office/drawing/2014/main" val="10003"/>
                  </a:ext>
                </a:extLst>
              </a:tr>
            </a:tbl>
          </a:graphicData>
        </a:graphic>
      </p:graphicFrame>
      <p:sp>
        <p:nvSpPr>
          <p:cNvPr id="8" name="Titel 1"/>
          <p:cNvSpPr txBox="1">
            <a:spLocks/>
          </p:cNvSpPr>
          <p:nvPr/>
        </p:nvSpPr>
        <p:spPr bwMode="auto">
          <a:xfrm>
            <a:off x="288032" y="0"/>
            <a:ext cx="9552384"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eaLnBrk="1" hangingPunct="1">
              <a:defRPr sz="2800" kern="0">
                <a:latin typeface="Arial" panose="020B0604020202020204" pitchFamily="34" charset="0"/>
                <a:ea typeface="+mj-ea"/>
                <a:cs typeface="Arial" panose="020B0604020202020204" pitchFamily="34" charset="0"/>
              </a:defRPr>
            </a:lvl1pPr>
            <a:lvl2pPr eaLnBrk="1" hangingPunct="1">
              <a:defRPr sz="2800">
                <a:solidFill>
                  <a:srgbClr val="0091D2"/>
                </a:solidFill>
              </a:defRPr>
            </a:lvl2pPr>
            <a:lvl3pPr eaLnBrk="1" hangingPunct="1">
              <a:defRPr sz="2800">
                <a:solidFill>
                  <a:srgbClr val="0091D2"/>
                </a:solidFill>
              </a:defRPr>
            </a:lvl3pPr>
            <a:lvl4pPr eaLnBrk="1" hangingPunct="1">
              <a:defRPr sz="2800">
                <a:solidFill>
                  <a:srgbClr val="0091D2"/>
                </a:solidFill>
              </a:defRPr>
            </a:lvl4pPr>
            <a:lvl5pPr eaLnBrk="1" hangingPunct="1">
              <a:defRPr sz="2800">
                <a:solidFill>
                  <a:srgbClr val="0091D2"/>
                </a:solidFill>
              </a:defRPr>
            </a:lvl5pPr>
            <a:lvl6pPr marL="457200" fontAlgn="base">
              <a:spcBef>
                <a:spcPct val="0"/>
              </a:spcBef>
              <a:spcAft>
                <a:spcPct val="0"/>
              </a:spcAft>
              <a:defRPr sz="2800">
                <a:solidFill>
                  <a:schemeClr val="accent2"/>
                </a:solidFill>
              </a:defRPr>
            </a:lvl6pPr>
            <a:lvl7pPr marL="914400" fontAlgn="base">
              <a:spcBef>
                <a:spcPct val="0"/>
              </a:spcBef>
              <a:spcAft>
                <a:spcPct val="0"/>
              </a:spcAft>
              <a:defRPr sz="2800">
                <a:solidFill>
                  <a:schemeClr val="accent2"/>
                </a:solidFill>
              </a:defRPr>
            </a:lvl7pPr>
            <a:lvl8pPr marL="1371600" fontAlgn="base">
              <a:spcBef>
                <a:spcPct val="0"/>
              </a:spcBef>
              <a:spcAft>
                <a:spcPct val="0"/>
              </a:spcAft>
              <a:defRPr sz="2800">
                <a:solidFill>
                  <a:schemeClr val="accent2"/>
                </a:solidFill>
              </a:defRPr>
            </a:lvl8pPr>
            <a:lvl9pPr marL="1828800" fontAlgn="base">
              <a:spcBef>
                <a:spcPct val="0"/>
              </a:spcBef>
              <a:spcAft>
                <a:spcPct val="0"/>
              </a:spcAft>
              <a:defRPr sz="2800">
                <a:solidFill>
                  <a:schemeClr val="accent2"/>
                </a:solidFill>
              </a:defRPr>
            </a:lvl9pPr>
          </a:lstStyle>
          <a:p>
            <a:r>
              <a:rPr lang="de-DE" dirty="0"/>
              <a:t>Schienenfahrzeuge: Verbesserung der Montagezeiten  </a:t>
            </a:r>
          </a:p>
        </p:txBody>
      </p:sp>
    </p:spTree>
    <p:extLst>
      <p:ext uri="{BB962C8B-B14F-4D97-AF65-F5344CB8AC3E}">
        <p14:creationId xmlns:p14="http://schemas.microsoft.com/office/powerpoint/2010/main" val="159419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Rectangle 2" hidden="1"/>
          <p:cNvGraphicFramePr>
            <a:graphicFrameLocks/>
          </p:cNvGraphicFramePr>
          <p:nvPr>
            <p:custDataLst>
              <p:tags r:id="rId2"/>
            </p:custDataLst>
          </p:nvPr>
        </p:nvGraphicFramePr>
        <p:xfrm>
          <a:off x="1524000" y="0"/>
          <a:ext cx="146538" cy="158750"/>
        </p:xfrm>
        <a:graphic>
          <a:graphicData uri="http://schemas.openxmlformats.org/presentationml/2006/ole">
            <mc:AlternateContent xmlns:mc="http://schemas.openxmlformats.org/markup-compatibility/2006">
              <mc:Choice xmlns:v="urn:schemas-microsoft-com:vml" Requires="v">
                <p:oleObj spid="_x0000_s18505" name="think-cell Slide" r:id="rId5" imgW="0" imgH="0" progId="TCLayout.ActiveDocument.1">
                  <p:embed/>
                </p:oleObj>
              </mc:Choice>
              <mc:Fallback>
                <p:oleObj name="think-cell Slide" r:id="rId5"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46538"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1441028099"/>
              </p:ext>
            </p:extLst>
          </p:nvPr>
        </p:nvGraphicFramePr>
        <p:xfrm>
          <a:off x="278966" y="1268760"/>
          <a:ext cx="11581226" cy="4881880"/>
        </p:xfrm>
        <a:graphic>
          <a:graphicData uri="http://schemas.openxmlformats.org/drawingml/2006/table">
            <a:tbl>
              <a:tblPr firstRow="1" bandRow="1">
                <a:tableStyleId>{5C22544A-7EE6-4342-B048-85BDC9FD1C3A}</a:tableStyleId>
              </a:tblPr>
              <a:tblGrid>
                <a:gridCol w="4596450">
                  <a:extLst>
                    <a:ext uri="{9D8B030D-6E8A-4147-A177-3AD203B41FA5}">
                      <a16:colId xmlns:a16="http://schemas.microsoft.com/office/drawing/2014/main" val="20000"/>
                    </a:ext>
                  </a:extLst>
                </a:gridCol>
                <a:gridCol w="6984776">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latin typeface="Arial" panose="020B0604020202020204" pitchFamily="34" charset="0"/>
                          <a:cs typeface="Arial" panose="020B0604020202020204" pitchFamily="34" charset="0"/>
                        </a:rPr>
                        <a:t>Ausgangssituation</a:t>
                      </a:r>
                    </a:p>
                  </a:txBody>
                  <a:tcPr>
                    <a:solidFill>
                      <a:srgbClr val="FFCC66"/>
                    </a:solidFill>
                  </a:tcPr>
                </a:tc>
                <a:tc>
                  <a:txBody>
                    <a:bodyPr/>
                    <a:lstStyle/>
                    <a:p>
                      <a:r>
                        <a:rPr lang="de-DE" b="0" dirty="0">
                          <a:solidFill>
                            <a:schemeClr val="tx1"/>
                          </a:solidFill>
                          <a:latin typeface="Arial" panose="020B0604020202020204" pitchFamily="34" charset="0"/>
                          <a:cs typeface="Arial" panose="020B0604020202020204" pitchFamily="34" charset="0"/>
                        </a:rPr>
                        <a:t>Lösung</a:t>
                      </a:r>
                    </a:p>
                  </a:txBody>
                  <a:tcPr>
                    <a:solidFill>
                      <a:srgbClr val="FFCC66"/>
                    </a:solidFill>
                  </a:tcPr>
                </a:tc>
                <a:extLst>
                  <a:ext uri="{0D108BD9-81ED-4DB2-BD59-A6C34878D82A}">
                    <a16:rowId xmlns:a16="http://schemas.microsoft.com/office/drawing/2014/main" val="10000"/>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Die Wettbewerbssituation führt zu sinkenden Erlösen bei mechanischen Elektrizitätszählern </a:t>
                      </a:r>
                    </a:p>
                    <a:p>
                      <a:pPr marL="171450" indent="-1714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Die Produktionskosten</a:t>
                      </a:r>
                      <a:r>
                        <a:rPr lang="de-DE" sz="1200" kern="1200" baseline="0" dirty="0">
                          <a:solidFill>
                            <a:srgbClr val="000000"/>
                          </a:solidFill>
                          <a:latin typeface="Arial" panose="020B0604020202020204" pitchFamily="34" charset="0"/>
                          <a:ea typeface="+mn-ea"/>
                          <a:cs typeface="Arial" panose="020B0604020202020204" pitchFamily="34" charset="0"/>
                        </a:rPr>
                        <a:t> in Deutschland lassen sich trotz verlängerter Werkbank in Polen nicht mehr signifikant senken</a:t>
                      </a:r>
                      <a:endParaRPr lang="de-DE" sz="1200" kern="1200" dirty="0">
                        <a:solidFill>
                          <a:srgbClr val="000000"/>
                        </a:solidFill>
                        <a:latin typeface="Arial" panose="020B0604020202020204" pitchFamily="34" charset="0"/>
                        <a:ea typeface="+mn-ea"/>
                        <a:cs typeface="Arial" panose="020B0604020202020204" pitchFamily="34" charset="0"/>
                      </a:endParaRPr>
                    </a:p>
                    <a:p>
                      <a:pPr marL="171450" indent="-1714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Wettbewerber</a:t>
                      </a:r>
                      <a:r>
                        <a:rPr lang="de-DE" sz="1200" kern="1200" baseline="0" dirty="0">
                          <a:solidFill>
                            <a:srgbClr val="000000"/>
                          </a:solidFill>
                          <a:latin typeface="Arial" panose="020B0604020202020204" pitchFamily="34" charset="0"/>
                          <a:ea typeface="+mn-ea"/>
                          <a:cs typeface="Arial" panose="020B0604020202020204" pitchFamily="34" charset="0"/>
                        </a:rPr>
                        <a:t> produzieren in Asien oder Südamerika</a:t>
                      </a:r>
                    </a:p>
                    <a:p>
                      <a:pPr marL="171450" indent="-171450">
                        <a:spcBef>
                          <a:spcPts val="200"/>
                        </a:spcBef>
                        <a:spcAft>
                          <a:spcPct val="25000"/>
                        </a:spcAft>
                        <a:buFont typeface="Symbol" panose="05050102010706020507" pitchFamily="18" charset="2"/>
                        <a:buChar char="-"/>
                        <a:tabLst>
                          <a:tab pos="1077913" algn="l"/>
                        </a:tabLst>
                      </a:pPr>
                      <a:r>
                        <a:rPr lang="de-DE" sz="1200" kern="1200" baseline="0" dirty="0">
                          <a:solidFill>
                            <a:srgbClr val="000000"/>
                          </a:solidFill>
                          <a:latin typeface="Arial" panose="020B0604020202020204" pitchFamily="34" charset="0"/>
                          <a:ea typeface="+mn-ea"/>
                          <a:cs typeface="Arial" panose="020B0604020202020204" pitchFamily="34" charset="0"/>
                        </a:rPr>
                        <a:t>In Indien ist von den großen Wettbewerberbern nur Siemens vertreten  </a:t>
                      </a:r>
                    </a:p>
                  </a:txBody>
                  <a:tcPr>
                    <a:solidFill>
                      <a:schemeClr val="bg1">
                        <a:lumMod val="85000"/>
                      </a:schemeClr>
                    </a:solidFill>
                  </a:tcPr>
                </a:tc>
                <a:tc>
                  <a:txBody>
                    <a:bodyPr/>
                    <a:lstStyle/>
                    <a:p>
                      <a:pPr marL="171450" indent="-1714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Besuch der 5 größten Zählerhersteller in Indien und Ausloten der Möglichkeiten für ein Joint Venture</a:t>
                      </a:r>
                      <a:r>
                        <a:rPr lang="de-DE" sz="1200" kern="1200" baseline="0" dirty="0">
                          <a:solidFill>
                            <a:srgbClr val="000000"/>
                          </a:solidFill>
                          <a:latin typeface="Arial" panose="020B0604020202020204" pitchFamily="34" charset="0"/>
                          <a:ea typeface="+mn-ea"/>
                          <a:cs typeface="Arial" panose="020B0604020202020204" pitchFamily="34" charset="0"/>
                        </a:rPr>
                        <a:t> </a:t>
                      </a:r>
                      <a:endParaRPr lang="de-DE" sz="1200" kern="1200" dirty="0">
                        <a:solidFill>
                          <a:srgbClr val="000000"/>
                        </a:solidFill>
                        <a:latin typeface="Arial" panose="020B0604020202020204" pitchFamily="34" charset="0"/>
                        <a:ea typeface="+mn-ea"/>
                        <a:cs typeface="Arial" panose="020B0604020202020204" pitchFamily="34" charset="0"/>
                      </a:endParaRPr>
                    </a:p>
                    <a:p>
                      <a:pPr marL="171450" indent="-1714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Joint Venture mit </a:t>
                      </a:r>
                      <a:r>
                        <a:rPr lang="de-DE" sz="1200" kern="1200" dirty="0" err="1">
                          <a:solidFill>
                            <a:srgbClr val="000000"/>
                          </a:solidFill>
                          <a:latin typeface="Arial" panose="020B0604020202020204" pitchFamily="34" charset="0"/>
                          <a:ea typeface="+mn-ea"/>
                          <a:cs typeface="Arial" panose="020B0604020202020204" pitchFamily="34" charset="0"/>
                        </a:rPr>
                        <a:t>Havells</a:t>
                      </a:r>
                      <a:endParaRPr lang="de-DE" sz="1200" kern="1200" dirty="0">
                        <a:solidFill>
                          <a:srgbClr val="000000"/>
                        </a:solidFill>
                        <a:latin typeface="Arial" panose="020B0604020202020204" pitchFamily="34" charset="0"/>
                        <a:ea typeface="+mn-ea"/>
                        <a:cs typeface="Arial" panose="020B0604020202020204" pitchFamily="34" charset="0"/>
                      </a:endParaRPr>
                    </a:p>
                    <a:p>
                      <a:pPr marL="360363" lvl="1" indent="-1841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Neuer Produktionsstandort nach deutschem Standard</a:t>
                      </a:r>
                    </a:p>
                    <a:p>
                      <a:pPr marL="360363" lvl="1" indent="-1841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Aufbau einer Produktion für den indischen</a:t>
                      </a:r>
                      <a:r>
                        <a:rPr lang="de-DE" sz="1200" kern="1200" baseline="0" dirty="0">
                          <a:solidFill>
                            <a:srgbClr val="000000"/>
                          </a:solidFill>
                          <a:latin typeface="Arial" panose="020B0604020202020204" pitchFamily="34" charset="0"/>
                          <a:ea typeface="+mn-ea"/>
                          <a:cs typeface="Arial" panose="020B0604020202020204" pitchFamily="34" charset="0"/>
                        </a:rPr>
                        <a:t> und europäischen Markt</a:t>
                      </a:r>
                      <a:r>
                        <a:rPr lang="de-DE" sz="1200" kern="1200" dirty="0">
                          <a:solidFill>
                            <a:srgbClr val="000000"/>
                          </a:solidFill>
                          <a:latin typeface="Arial" panose="020B0604020202020204" pitchFamily="34" charset="0"/>
                          <a:ea typeface="+mn-ea"/>
                          <a:cs typeface="Arial" panose="020B0604020202020204" pitchFamily="34" charset="0"/>
                        </a:rPr>
                        <a:t> </a:t>
                      </a: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Aufgaben und Maßnahmen</a:t>
                      </a:r>
                    </a:p>
                  </a:txBody>
                  <a:tcPr>
                    <a:no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Businessplan</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Standortauswahl</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Personalauswahl</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Produktionstiefe festlegen</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Design und Aufbau der Produktion mit Montage- und Prüfeinrichtungen</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Aufbau Lieferanten</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Überwachung: Termine, Stückzahlen, Qualität und Kosten </a:t>
                      </a:r>
                    </a:p>
                  </a:txBody>
                  <a:tcPr>
                    <a:no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baseline="0" dirty="0">
                          <a:solidFill>
                            <a:srgbClr val="000000"/>
                          </a:solidFill>
                          <a:latin typeface="Arial" panose="020B0604020202020204" pitchFamily="34" charset="0"/>
                          <a:ea typeface="+mn-ea"/>
                          <a:cs typeface="Arial" panose="020B0604020202020204" pitchFamily="34" charset="0"/>
                        </a:rPr>
                        <a:t>Ergebnis</a:t>
                      </a:r>
                    </a:p>
                  </a:txBody>
                  <a:tcPr>
                    <a:solidFill>
                      <a:schemeClr val="bg1">
                        <a:lumMod val="85000"/>
                      </a:schemeClr>
                    </a:solidFill>
                  </a:tcPr>
                </a:tc>
                <a:tc>
                  <a:txBody>
                    <a:bodyPr/>
                    <a:lstStyle/>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Die Produktion startete zum avisierten Zeitpunkt</a:t>
                      </a:r>
                    </a:p>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Der Aufbau lokaler Lieferanten verzögerte sich bei zwei Herstelltechnologien um bis zu 6 Monate</a:t>
                      </a:r>
                      <a:br>
                        <a:rPr lang="de-DE" sz="1200" dirty="0">
                          <a:latin typeface="Arial" panose="020B0604020202020204" pitchFamily="34" charset="0"/>
                          <a:cs typeface="Arial" panose="020B0604020202020204" pitchFamily="34" charset="0"/>
                        </a:rPr>
                      </a:br>
                      <a:r>
                        <a:rPr lang="de-DE" sz="1200" dirty="0">
                          <a:latin typeface="Arial" panose="020B0604020202020204" pitchFamily="34" charset="0"/>
                          <a:cs typeface="Arial" panose="020B0604020202020204" pitchFamily="34" charset="0"/>
                        </a:rPr>
                        <a:t>=&gt; Import aus Deutschland</a:t>
                      </a:r>
                    </a:p>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Der Umgang mit den Menschen wegen des Kastensystems erfordert Feingefühl aber auch Entschiedenheit</a:t>
                      </a:r>
                    </a:p>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Das finanzielle Ergebnis entsprach dem Plan</a:t>
                      </a:r>
                    </a:p>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Die Mengen- und Terminforderungen des Vertriebs konnten gut erfüllt werden</a:t>
                      </a:r>
                    </a:p>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Übergabe an den indischen Produktionsleiter nach 24 Monaten</a:t>
                      </a:r>
                    </a:p>
                  </a:txBody>
                  <a:tcPr>
                    <a:solidFill>
                      <a:schemeClr val="bg1">
                        <a:lumMod val="85000"/>
                      </a:schemeClr>
                    </a:solidFill>
                  </a:tcPr>
                </a:tc>
                <a:extLst>
                  <a:ext uri="{0D108BD9-81ED-4DB2-BD59-A6C34878D82A}">
                    <a16:rowId xmlns:a16="http://schemas.microsoft.com/office/drawing/2014/main" val="10003"/>
                  </a:ext>
                </a:extLst>
              </a:tr>
            </a:tbl>
          </a:graphicData>
        </a:graphic>
      </p:graphicFrame>
      <p:sp>
        <p:nvSpPr>
          <p:cNvPr id="8" name="Titel 1"/>
          <p:cNvSpPr txBox="1">
            <a:spLocks/>
          </p:cNvSpPr>
          <p:nvPr/>
        </p:nvSpPr>
        <p:spPr bwMode="auto">
          <a:xfrm>
            <a:off x="288032" y="0"/>
            <a:ext cx="11856640"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eaLnBrk="1" hangingPunct="1">
              <a:defRPr sz="2800" kern="0">
                <a:latin typeface="Arial" panose="020B0604020202020204" pitchFamily="34" charset="0"/>
                <a:ea typeface="+mj-ea"/>
                <a:cs typeface="Arial" panose="020B0604020202020204" pitchFamily="34" charset="0"/>
              </a:defRPr>
            </a:lvl1pPr>
            <a:lvl2pPr eaLnBrk="1" hangingPunct="1">
              <a:defRPr sz="2800">
                <a:solidFill>
                  <a:srgbClr val="0091D2"/>
                </a:solidFill>
              </a:defRPr>
            </a:lvl2pPr>
            <a:lvl3pPr eaLnBrk="1" hangingPunct="1">
              <a:defRPr sz="2800">
                <a:solidFill>
                  <a:srgbClr val="0091D2"/>
                </a:solidFill>
              </a:defRPr>
            </a:lvl3pPr>
            <a:lvl4pPr eaLnBrk="1" hangingPunct="1">
              <a:defRPr sz="2800">
                <a:solidFill>
                  <a:srgbClr val="0091D2"/>
                </a:solidFill>
              </a:defRPr>
            </a:lvl4pPr>
            <a:lvl5pPr eaLnBrk="1" hangingPunct="1">
              <a:defRPr sz="2800">
                <a:solidFill>
                  <a:srgbClr val="0091D2"/>
                </a:solidFill>
              </a:defRPr>
            </a:lvl5pPr>
            <a:lvl6pPr marL="457200" fontAlgn="base">
              <a:spcBef>
                <a:spcPct val="0"/>
              </a:spcBef>
              <a:spcAft>
                <a:spcPct val="0"/>
              </a:spcAft>
              <a:defRPr sz="2800">
                <a:solidFill>
                  <a:schemeClr val="accent2"/>
                </a:solidFill>
              </a:defRPr>
            </a:lvl6pPr>
            <a:lvl7pPr marL="914400" fontAlgn="base">
              <a:spcBef>
                <a:spcPct val="0"/>
              </a:spcBef>
              <a:spcAft>
                <a:spcPct val="0"/>
              </a:spcAft>
              <a:defRPr sz="2800">
                <a:solidFill>
                  <a:schemeClr val="accent2"/>
                </a:solidFill>
              </a:defRPr>
            </a:lvl7pPr>
            <a:lvl8pPr marL="1371600" fontAlgn="base">
              <a:spcBef>
                <a:spcPct val="0"/>
              </a:spcBef>
              <a:spcAft>
                <a:spcPct val="0"/>
              </a:spcAft>
              <a:defRPr sz="2800">
                <a:solidFill>
                  <a:schemeClr val="accent2"/>
                </a:solidFill>
              </a:defRPr>
            </a:lvl8pPr>
            <a:lvl9pPr marL="1828800" fontAlgn="base">
              <a:spcBef>
                <a:spcPct val="0"/>
              </a:spcBef>
              <a:spcAft>
                <a:spcPct val="0"/>
              </a:spcAft>
              <a:defRPr sz="2800">
                <a:solidFill>
                  <a:schemeClr val="accent2"/>
                </a:solidFill>
              </a:defRPr>
            </a:lvl9pPr>
          </a:lstStyle>
          <a:p>
            <a:r>
              <a:rPr lang="de-DE" dirty="0"/>
              <a:t>Messtechnik: Geschäftsführung Aufbau Produktion in Indien</a:t>
            </a:r>
          </a:p>
        </p:txBody>
      </p:sp>
    </p:spTree>
    <p:extLst>
      <p:ext uri="{BB962C8B-B14F-4D97-AF65-F5344CB8AC3E}">
        <p14:creationId xmlns:p14="http://schemas.microsoft.com/office/powerpoint/2010/main" val="4134987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Rectangle 2" hidden="1"/>
          <p:cNvGraphicFramePr>
            <a:graphicFrameLocks/>
          </p:cNvGraphicFramePr>
          <p:nvPr>
            <p:custDataLst>
              <p:tags r:id="rId2"/>
            </p:custDataLst>
          </p:nvPr>
        </p:nvGraphicFramePr>
        <p:xfrm>
          <a:off x="1524000" y="0"/>
          <a:ext cx="146538" cy="158750"/>
        </p:xfrm>
        <a:graphic>
          <a:graphicData uri="http://schemas.openxmlformats.org/presentationml/2006/ole">
            <mc:AlternateContent xmlns:mc="http://schemas.openxmlformats.org/markup-compatibility/2006">
              <mc:Choice xmlns:v="urn:schemas-microsoft-com:vml" Requires="v">
                <p:oleObj spid="_x0000_s2185" name="think-cell Slide" r:id="rId11" imgW="0" imgH="0" progId="TCLayout.ActiveDocument.1">
                  <p:embed/>
                </p:oleObj>
              </mc:Choice>
              <mc:Fallback>
                <p:oleObj name="think-cell Slide" r:id="rId11"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46538"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0"/>
          <p:cNvSpPr>
            <a:spLocks noChangeArrowheads="1"/>
          </p:cNvSpPr>
          <p:nvPr>
            <p:custDataLst>
              <p:tags r:id="rId3"/>
            </p:custDataLst>
          </p:nvPr>
        </p:nvSpPr>
        <p:spPr bwMode="auto">
          <a:xfrm>
            <a:off x="335360" y="908720"/>
            <a:ext cx="5977359" cy="36036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latin typeface="Arial" panose="020B0604020202020204" pitchFamily="34" charset="0"/>
                <a:cs typeface="Arial" panose="020B0604020202020204" pitchFamily="34" charset="0"/>
              </a:rPr>
              <a:t>Ausbildung und beruflicher Werdegang</a:t>
            </a:r>
          </a:p>
        </p:txBody>
      </p:sp>
      <p:sp>
        <p:nvSpPr>
          <p:cNvPr id="9" name="Rectangle 12"/>
          <p:cNvSpPr>
            <a:spLocks noChangeArrowheads="1"/>
          </p:cNvSpPr>
          <p:nvPr>
            <p:custDataLst>
              <p:tags r:id="rId4"/>
            </p:custDataLst>
          </p:nvPr>
        </p:nvSpPr>
        <p:spPr bwMode="auto">
          <a:xfrm>
            <a:off x="335360" y="1277598"/>
            <a:ext cx="5976665" cy="1791361"/>
          </a:xfrm>
          <a:prstGeom prst="rect">
            <a:avLst/>
          </a:prstGeom>
          <a:noFill/>
          <a:ln>
            <a:noFill/>
          </a:ln>
        </p:spPr>
        <p:txBody>
          <a:bodyPr lIns="54000" tIns="36000" rIns="18000" bIns="36000"/>
          <a:lstStyle/>
          <a:p>
            <a:pPr marL="176213" indent="-176213">
              <a:spcBef>
                <a:spcPts val="200"/>
              </a:spcBef>
              <a:spcAft>
                <a:spcPct val="25000"/>
              </a:spcAft>
              <a:buFont typeface="Wingdings" panose="05000000000000000000" pitchFamily="2" charset="2"/>
              <a:buChar char="§"/>
              <a:tabLst>
                <a:tab pos="1077913" algn="l"/>
              </a:tabLst>
            </a:pPr>
            <a:r>
              <a:rPr lang="de-DE" sz="1200" dirty="0">
                <a:solidFill>
                  <a:srgbClr val="000000"/>
                </a:solidFill>
                <a:latin typeface="Arial" panose="020B0604020202020204" pitchFamily="34" charset="0"/>
                <a:cs typeface="Arial" panose="020B0604020202020204" pitchFamily="34" charset="0"/>
              </a:rPr>
              <a:t>2010 - heute	Selbstständig, Beratung &amp; Interim Management </a:t>
            </a:r>
          </a:p>
          <a:p>
            <a:pPr marL="176213" indent="-176213">
              <a:spcBef>
                <a:spcPts val="200"/>
              </a:spcBef>
              <a:spcAft>
                <a:spcPct val="25000"/>
              </a:spcAft>
              <a:buFont typeface="Wingdings" panose="05000000000000000000" pitchFamily="2" charset="2"/>
              <a:buChar char="§"/>
              <a:tabLst>
                <a:tab pos="1077913" algn="l"/>
              </a:tabLst>
            </a:pPr>
            <a:r>
              <a:rPr lang="de-DE" sz="1200" dirty="0">
                <a:solidFill>
                  <a:srgbClr val="000000"/>
                </a:solidFill>
                <a:latin typeface="Arial" panose="020B0604020202020204" pitchFamily="34" charset="0"/>
                <a:cs typeface="Arial" panose="020B0604020202020204" pitchFamily="34" charset="0"/>
              </a:rPr>
              <a:t>2000 - 2010	Partner, </a:t>
            </a:r>
            <a:r>
              <a:rPr lang="de-DE" sz="1200" dirty="0" err="1">
                <a:solidFill>
                  <a:srgbClr val="000000"/>
                </a:solidFill>
                <a:latin typeface="Arial" panose="020B0604020202020204" pitchFamily="34" charset="0"/>
                <a:cs typeface="Arial" panose="020B0604020202020204" pitchFamily="34" charset="0"/>
              </a:rPr>
              <a:t>Pleyma</a:t>
            </a:r>
            <a:r>
              <a:rPr lang="de-DE" sz="1200" dirty="0">
                <a:solidFill>
                  <a:srgbClr val="000000"/>
                </a:solidFill>
                <a:latin typeface="Arial" panose="020B0604020202020204" pitchFamily="34" charset="0"/>
                <a:cs typeface="Arial" panose="020B0604020202020204" pitchFamily="34" charset="0"/>
              </a:rPr>
              <a:t> GmbH</a:t>
            </a:r>
          </a:p>
          <a:p>
            <a:pPr marL="176213" indent="-176213">
              <a:spcBef>
                <a:spcPts val="200"/>
              </a:spcBef>
              <a:spcAft>
                <a:spcPct val="25000"/>
              </a:spcAft>
              <a:buFont typeface="Wingdings" panose="05000000000000000000" pitchFamily="2" charset="2"/>
              <a:buChar char="§"/>
              <a:tabLst>
                <a:tab pos="1077913" algn="l"/>
              </a:tabLst>
            </a:pPr>
            <a:r>
              <a:rPr lang="de-DE" sz="1200" dirty="0">
                <a:solidFill>
                  <a:srgbClr val="000000"/>
                </a:solidFill>
                <a:latin typeface="Arial" panose="020B0604020202020204" pitchFamily="34" charset="0"/>
                <a:cs typeface="Arial" panose="020B0604020202020204" pitchFamily="34" charset="0"/>
              </a:rPr>
              <a:t>1990 - 2000	CEO, Deutsche Zählergesellschaft mbH</a:t>
            </a:r>
          </a:p>
          <a:p>
            <a:pPr marL="176213" indent="-176213">
              <a:spcBef>
                <a:spcPts val="200"/>
              </a:spcBef>
              <a:spcAft>
                <a:spcPct val="25000"/>
              </a:spcAft>
              <a:buFont typeface="Wingdings" panose="05000000000000000000" pitchFamily="2" charset="2"/>
              <a:buChar char="§"/>
              <a:tabLst>
                <a:tab pos="1077913" algn="l"/>
              </a:tabLst>
            </a:pPr>
            <a:r>
              <a:rPr lang="de-DE" sz="1200" dirty="0">
                <a:solidFill>
                  <a:srgbClr val="000000"/>
                </a:solidFill>
                <a:latin typeface="Arial" panose="020B0604020202020204" pitchFamily="34" charset="0"/>
                <a:cs typeface="Arial" panose="020B0604020202020204" pitchFamily="34" charset="0"/>
              </a:rPr>
              <a:t>1986 - 1990	Leiter Stanzerei, Spritzguss und Werkzeugbau, </a:t>
            </a:r>
            <a:r>
              <a:rPr lang="de-DE" sz="1200" dirty="0" err="1">
                <a:solidFill>
                  <a:srgbClr val="000000"/>
                </a:solidFill>
                <a:latin typeface="Arial" panose="020B0604020202020204" pitchFamily="34" charset="0"/>
                <a:cs typeface="Arial" panose="020B0604020202020204" pitchFamily="34" charset="0"/>
              </a:rPr>
              <a:t>Autoflug</a:t>
            </a:r>
            <a:r>
              <a:rPr lang="de-DE" sz="1200" dirty="0">
                <a:solidFill>
                  <a:srgbClr val="000000"/>
                </a:solidFill>
                <a:latin typeface="Arial" panose="020B0604020202020204" pitchFamily="34" charset="0"/>
                <a:cs typeface="Arial" panose="020B0604020202020204" pitchFamily="34" charset="0"/>
              </a:rPr>
              <a:t> GmbH</a:t>
            </a:r>
          </a:p>
          <a:p>
            <a:pPr marL="176213" indent="-176213">
              <a:spcBef>
                <a:spcPts val="200"/>
              </a:spcBef>
              <a:spcAft>
                <a:spcPct val="25000"/>
              </a:spcAft>
              <a:buFont typeface="Wingdings" panose="05000000000000000000" pitchFamily="2" charset="2"/>
              <a:buChar char="§"/>
              <a:tabLst>
                <a:tab pos="1077913" algn="l"/>
              </a:tabLst>
            </a:pPr>
            <a:r>
              <a:rPr lang="de-DE" sz="1200" dirty="0">
                <a:solidFill>
                  <a:srgbClr val="000000"/>
                </a:solidFill>
                <a:latin typeface="Arial" panose="020B0604020202020204" pitchFamily="34" charset="0"/>
                <a:cs typeface="Arial" panose="020B0604020202020204" pitchFamily="34" charset="0"/>
              </a:rPr>
              <a:t>1983 - 1986	Konstrukteur und Projektleiter, Ingenieur Büro Jäger &amp; ROWA AG</a:t>
            </a:r>
            <a:endParaRPr lang="de-DE" sz="1200" u="sng" dirty="0">
              <a:solidFill>
                <a:srgbClr val="000000"/>
              </a:solidFill>
              <a:latin typeface="Arial" panose="020B0604020202020204" pitchFamily="34" charset="0"/>
              <a:cs typeface="Arial" panose="020B0604020202020204" pitchFamily="34" charset="0"/>
            </a:endParaRPr>
          </a:p>
          <a:p>
            <a:pPr>
              <a:spcBef>
                <a:spcPts val="200"/>
              </a:spcBef>
              <a:spcAft>
                <a:spcPct val="25000"/>
              </a:spcAft>
              <a:tabLst>
                <a:tab pos="1077913" algn="l"/>
              </a:tabLst>
            </a:pPr>
            <a:r>
              <a:rPr lang="de-DE" sz="1200" b="1" dirty="0">
                <a:solidFill>
                  <a:srgbClr val="000000"/>
                </a:solidFill>
                <a:latin typeface="Arial" panose="020B0604020202020204" pitchFamily="34" charset="0"/>
                <a:cs typeface="Arial" panose="020B0604020202020204" pitchFamily="34" charset="0"/>
              </a:rPr>
              <a:t>Ausbildung</a:t>
            </a:r>
          </a:p>
          <a:p>
            <a:pPr marL="171450" indent="-171450">
              <a:spcBef>
                <a:spcPts val="200"/>
              </a:spcBef>
              <a:spcAft>
                <a:spcPct val="25000"/>
              </a:spcAft>
              <a:buFont typeface="Wingdings" panose="05000000000000000000" pitchFamily="2" charset="2"/>
              <a:buChar char="§"/>
              <a:tabLst>
                <a:tab pos="1077913" algn="l"/>
              </a:tabLst>
            </a:pPr>
            <a:r>
              <a:rPr lang="de-DE" sz="1200" dirty="0">
                <a:solidFill>
                  <a:srgbClr val="000000"/>
                </a:solidFill>
                <a:latin typeface="Arial" panose="020B0604020202020204" pitchFamily="34" charset="0"/>
                <a:cs typeface="Arial" panose="020B0604020202020204" pitchFamily="34" charset="0"/>
              </a:rPr>
              <a:t>Dipl. Ing.  (TU München) Maschinenbau / Verfahrenstechnik</a:t>
            </a:r>
          </a:p>
        </p:txBody>
      </p:sp>
      <p:sp>
        <p:nvSpPr>
          <p:cNvPr id="10" name="Rectangle 13"/>
          <p:cNvSpPr>
            <a:spLocks noChangeArrowheads="1"/>
          </p:cNvSpPr>
          <p:nvPr>
            <p:custDataLst>
              <p:tags r:id="rId5"/>
            </p:custDataLst>
          </p:nvPr>
        </p:nvSpPr>
        <p:spPr bwMode="auto">
          <a:xfrm>
            <a:off x="335361" y="3908202"/>
            <a:ext cx="5976664" cy="1885950"/>
          </a:xfrm>
          <a:prstGeom prst="rect">
            <a:avLst/>
          </a:prstGeom>
          <a:noFill/>
          <a:ln>
            <a:noFill/>
          </a:ln>
        </p:spPr>
        <p:txBody>
          <a:bodyPr lIns="54000" tIns="36000" rIns="18000" bIns="36000"/>
          <a:lstStyle/>
          <a:p>
            <a:pPr marL="176213" indent="-176213">
              <a:spcBef>
                <a:spcPts val="200"/>
              </a:spcBef>
              <a:spcAft>
                <a:spcPct val="25000"/>
              </a:spcAft>
              <a:buFont typeface="Wingdings" panose="05000000000000000000" pitchFamily="2" charset="2"/>
              <a:buChar char="§"/>
              <a:tabLst>
                <a:tab pos="1077913" algn="l"/>
              </a:tabLst>
            </a:pPr>
            <a:r>
              <a:rPr lang="de-DE" sz="1200" dirty="0">
                <a:solidFill>
                  <a:srgbClr val="000000"/>
                </a:solidFill>
                <a:latin typeface="Arial" panose="020B0604020202020204" pitchFamily="34" charset="0"/>
                <a:cs typeface="Arial" panose="020B0604020202020204" pitchFamily="34" charset="0"/>
              </a:rPr>
              <a:t>Beratung und Umsetzung: Analyse, Entwicklung und Installation von Geschäftsprozessen, KPI, Planungsmodelle, Reorganisation, Wertanalyse </a:t>
            </a:r>
          </a:p>
          <a:p>
            <a:pPr marL="176213" indent="-176213">
              <a:spcBef>
                <a:spcPts val="200"/>
              </a:spcBef>
              <a:spcAft>
                <a:spcPct val="25000"/>
              </a:spcAft>
              <a:buFont typeface="Wingdings" panose="05000000000000000000" pitchFamily="2" charset="2"/>
              <a:buChar char="§"/>
              <a:tabLst>
                <a:tab pos="1077913" algn="l"/>
              </a:tabLst>
            </a:pPr>
            <a:r>
              <a:rPr lang="de-DE" sz="1200" dirty="0">
                <a:solidFill>
                  <a:srgbClr val="000000"/>
                </a:solidFill>
                <a:latin typeface="Arial" panose="020B0604020202020204" pitchFamily="34" charset="0"/>
                <a:cs typeface="Arial" panose="020B0604020202020204" pitchFamily="34" charset="0"/>
              </a:rPr>
              <a:t>Interim Management: Firmenleitung, Strategischer und operativer Einkauf, Logistik, Entwicklung, Produktion, Projektmanagement </a:t>
            </a:r>
          </a:p>
          <a:p>
            <a:pPr marL="176213" indent="-176213">
              <a:spcBef>
                <a:spcPts val="200"/>
              </a:spcBef>
              <a:spcAft>
                <a:spcPct val="25000"/>
              </a:spcAft>
              <a:buFont typeface="Wingdings" panose="05000000000000000000" pitchFamily="2" charset="2"/>
              <a:buChar char="§"/>
              <a:tabLst>
                <a:tab pos="1077913" algn="l"/>
              </a:tabLst>
            </a:pPr>
            <a:r>
              <a:rPr lang="de-DE" sz="1200" dirty="0">
                <a:solidFill>
                  <a:srgbClr val="000000"/>
                </a:solidFill>
                <a:latin typeface="Arial" panose="020B0604020202020204" pitchFamily="34" charset="0"/>
                <a:cs typeface="Arial" panose="020B0604020202020204" pitchFamily="34" charset="0"/>
              </a:rPr>
              <a:t>Training: Planungsprozesse, Beschaffungsmodelle, ABC-XYZ-Analysen, C-Teile Management, internationaler Einkauf, Präsentationstechnik, interkulturelles Training, Lean Management, Verhandlungsstrategie, Outsourcing, Reorganisation, Detailkostenanalyse</a:t>
            </a:r>
          </a:p>
        </p:txBody>
      </p:sp>
      <p:sp>
        <p:nvSpPr>
          <p:cNvPr id="11" name="Rectangle 14"/>
          <p:cNvSpPr>
            <a:spLocks noChangeArrowheads="1"/>
          </p:cNvSpPr>
          <p:nvPr>
            <p:custDataLst>
              <p:tags r:id="rId6"/>
            </p:custDataLst>
          </p:nvPr>
        </p:nvSpPr>
        <p:spPr bwMode="auto">
          <a:xfrm>
            <a:off x="6530015" y="908720"/>
            <a:ext cx="5110601" cy="36036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latin typeface="Arial" panose="020B0604020202020204" pitchFamily="34" charset="0"/>
                <a:cs typeface="Arial" panose="020B0604020202020204" pitchFamily="34" charset="0"/>
              </a:rPr>
              <a:t>Branchen- und Projekterfahrung (Auswahl)</a:t>
            </a:r>
          </a:p>
        </p:txBody>
      </p:sp>
      <p:sp>
        <p:nvSpPr>
          <p:cNvPr id="12" name="Rectangle 13"/>
          <p:cNvSpPr>
            <a:spLocks noChangeArrowheads="1"/>
          </p:cNvSpPr>
          <p:nvPr>
            <p:custDataLst>
              <p:tags r:id="rId7"/>
            </p:custDataLst>
          </p:nvPr>
        </p:nvSpPr>
        <p:spPr bwMode="auto">
          <a:xfrm>
            <a:off x="6528048" y="1268760"/>
            <a:ext cx="5112568" cy="5112568"/>
          </a:xfrm>
          <a:prstGeom prst="rect">
            <a:avLst/>
          </a:prstGeom>
          <a:noFill/>
          <a:ln>
            <a:noFill/>
          </a:ln>
        </p:spPr>
        <p:txBody>
          <a:bodyPr lIns="54000" tIns="36000" rIns="18000" bIns="36000"/>
          <a:lstStyle/>
          <a:p>
            <a:pPr marL="176213" indent="-176213">
              <a:spcBef>
                <a:spcPts val="200"/>
              </a:spcBef>
              <a:spcAft>
                <a:spcPts val="200"/>
              </a:spcAft>
              <a:buClr>
                <a:schemeClr val="bg2"/>
              </a:buClr>
              <a:defRPr/>
            </a:pPr>
            <a:r>
              <a:rPr lang="de-DE" sz="1200" dirty="0">
                <a:latin typeface="Arial" panose="020B0604020202020204" pitchFamily="34" charset="0"/>
                <a:cs typeface="Arial" panose="020B0604020202020204" pitchFamily="34" charset="0"/>
              </a:rPr>
              <a:t> </a:t>
            </a:r>
            <a:r>
              <a:rPr lang="de-DE" sz="1200" b="1" dirty="0">
                <a:latin typeface="Arial" panose="020B0604020202020204" pitchFamily="34" charset="0"/>
                <a:cs typeface="Arial" panose="020B0604020202020204" pitchFamily="34" charset="0"/>
              </a:rPr>
              <a:t>Maschinenbau</a:t>
            </a:r>
          </a:p>
          <a:p>
            <a:pPr marL="527050" lvl="1" indent="-171450">
              <a:spcBef>
                <a:spcPts val="200"/>
              </a:spcBef>
              <a:spcAft>
                <a:spcPts val="200"/>
              </a:spcAft>
              <a:buFont typeface="Wingdings" pitchFamily="2" charset="2"/>
              <a:buChar char="§"/>
              <a:defRPr/>
            </a:pPr>
            <a:r>
              <a:rPr lang="de-DE" sz="1200" dirty="0">
                <a:latin typeface="Arial" panose="020B0604020202020204" pitchFamily="34" charset="0"/>
                <a:cs typeface="Arial" panose="020B0604020202020204" pitchFamily="34" charset="0"/>
              </a:rPr>
              <a:t>Aufbau Fertigungen in Asien und Osteuropa</a:t>
            </a:r>
          </a:p>
          <a:p>
            <a:pPr marL="527050" lvl="1" indent="-171450">
              <a:spcBef>
                <a:spcPts val="200"/>
              </a:spcBef>
              <a:spcAft>
                <a:spcPts val="200"/>
              </a:spcAft>
              <a:buFont typeface="Wingdings" pitchFamily="2" charset="2"/>
              <a:buChar char="§"/>
              <a:defRPr/>
            </a:pPr>
            <a:r>
              <a:rPr lang="de-DE" sz="1200" dirty="0">
                <a:latin typeface="Arial" panose="020B0604020202020204" pitchFamily="34" charset="0"/>
                <a:cs typeface="Arial" panose="020B0604020202020204" pitchFamily="34" charset="0"/>
              </a:rPr>
              <a:t>B2B, EDI; Planung und Einführung </a:t>
            </a:r>
          </a:p>
          <a:p>
            <a:pPr marL="527050" lvl="1" indent="-171450">
              <a:spcBef>
                <a:spcPts val="200"/>
              </a:spcBef>
              <a:spcAft>
                <a:spcPts val="200"/>
              </a:spcAft>
              <a:buFont typeface="Wingdings" pitchFamily="2" charset="2"/>
              <a:buChar char="§"/>
              <a:defRPr/>
            </a:pPr>
            <a:r>
              <a:rPr lang="de-DE" sz="1200" dirty="0">
                <a:latin typeface="Arial" panose="020B0604020202020204" pitchFamily="34" charset="0"/>
                <a:cs typeface="Arial" panose="020B0604020202020204" pitchFamily="34" charset="0"/>
              </a:rPr>
              <a:t>Bonusprogramm (individuell und global)</a:t>
            </a:r>
          </a:p>
          <a:p>
            <a:pPr marL="527050" lvl="1" indent="-171450">
              <a:spcBef>
                <a:spcPts val="200"/>
              </a:spcBef>
              <a:spcAft>
                <a:spcPts val="200"/>
              </a:spcAft>
              <a:buFont typeface="Wingdings" pitchFamily="2" charset="2"/>
              <a:buChar char="§"/>
              <a:defRPr/>
            </a:pPr>
            <a:r>
              <a:rPr lang="de-DE" sz="1200" dirty="0">
                <a:latin typeface="Arial" panose="020B0604020202020204" pitchFamily="34" charset="0"/>
                <a:cs typeface="Arial" panose="020B0604020202020204" pitchFamily="34" charset="0"/>
              </a:rPr>
              <a:t>Lean Management</a:t>
            </a:r>
          </a:p>
          <a:p>
            <a:pPr marL="527050" lvl="1" indent="-171450">
              <a:spcBef>
                <a:spcPts val="200"/>
              </a:spcBef>
              <a:spcAft>
                <a:spcPts val="200"/>
              </a:spcAft>
              <a:buFont typeface="Wingdings" pitchFamily="2" charset="2"/>
              <a:buChar char="§"/>
              <a:defRPr/>
            </a:pPr>
            <a:r>
              <a:rPr lang="de-DE" sz="1200" dirty="0">
                <a:latin typeface="Arial" panose="020B0604020202020204" pitchFamily="34" charset="0"/>
                <a:cs typeface="Arial" panose="020B0604020202020204" pitchFamily="34" charset="0"/>
              </a:rPr>
              <a:t>Outsourcing von Entwicklungsleistung und Produktion</a:t>
            </a:r>
          </a:p>
          <a:p>
            <a:pPr marL="527050" lvl="1" indent="-171450">
              <a:spcBef>
                <a:spcPts val="200"/>
              </a:spcBef>
              <a:spcAft>
                <a:spcPts val="200"/>
              </a:spcAft>
              <a:buFont typeface="Wingdings" pitchFamily="2" charset="2"/>
              <a:buChar char="§"/>
              <a:defRPr/>
            </a:pPr>
            <a:r>
              <a:rPr lang="de-DE" sz="1200" dirty="0">
                <a:latin typeface="Arial" panose="020B0604020202020204" pitchFamily="34" charset="0"/>
                <a:cs typeface="Arial" panose="020B0604020202020204" pitchFamily="34" charset="0"/>
              </a:rPr>
              <a:t>Planungsprozesse / Kundenentkopplung</a:t>
            </a:r>
          </a:p>
          <a:p>
            <a:pPr marL="527050" lvl="1" indent="-171450">
              <a:spcBef>
                <a:spcPts val="200"/>
              </a:spcBef>
              <a:spcAft>
                <a:spcPts val="200"/>
              </a:spcAft>
              <a:buFont typeface="Wingdings" pitchFamily="2" charset="2"/>
              <a:buChar char="§"/>
              <a:defRPr/>
            </a:pPr>
            <a:r>
              <a:rPr lang="de-DE" sz="1200" dirty="0">
                <a:latin typeface="Arial" panose="020B0604020202020204" pitchFamily="34" charset="0"/>
                <a:cs typeface="Arial" panose="020B0604020202020204" pitchFamily="34" charset="0"/>
              </a:rPr>
              <a:t>Projektmanagement </a:t>
            </a:r>
          </a:p>
          <a:p>
            <a:pPr marL="527050" lvl="1" indent="-171450">
              <a:spcBef>
                <a:spcPts val="200"/>
              </a:spcBef>
              <a:spcAft>
                <a:spcPts val="200"/>
              </a:spcAft>
              <a:buFont typeface="Wingdings" pitchFamily="2" charset="2"/>
              <a:buChar char="§"/>
              <a:defRPr/>
            </a:pPr>
            <a:r>
              <a:rPr lang="de-DE" sz="1200" dirty="0">
                <a:latin typeface="Arial" panose="020B0604020202020204" pitchFamily="34" charset="0"/>
                <a:cs typeface="Arial" panose="020B0604020202020204" pitchFamily="34" charset="0"/>
              </a:rPr>
              <a:t>Reorganisation Einkauf und Fertigung</a:t>
            </a:r>
          </a:p>
          <a:p>
            <a:pPr marL="527050" lvl="1" indent="-171450">
              <a:spcBef>
                <a:spcPts val="200"/>
              </a:spcBef>
              <a:spcAft>
                <a:spcPts val="200"/>
              </a:spcAft>
              <a:buFont typeface="Wingdings" pitchFamily="2" charset="2"/>
              <a:buChar char="§"/>
              <a:defRPr/>
            </a:pPr>
            <a:r>
              <a:rPr lang="de-DE" sz="1200" dirty="0">
                <a:latin typeface="Arial" panose="020B0604020202020204" pitchFamily="34" charset="0"/>
                <a:cs typeface="Arial" panose="020B0604020202020204" pitchFamily="34" charset="0"/>
              </a:rPr>
              <a:t>Sozialplan und Beschäftigungsgesellschaft</a:t>
            </a:r>
          </a:p>
          <a:p>
            <a:pPr marL="527050" lvl="1" indent="-171450">
              <a:spcBef>
                <a:spcPts val="200"/>
              </a:spcBef>
              <a:spcAft>
                <a:spcPts val="200"/>
              </a:spcAft>
              <a:buFont typeface="Wingdings" pitchFamily="2" charset="2"/>
              <a:buChar char="§"/>
              <a:defRPr/>
            </a:pPr>
            <a:r>
              <a:rPr lang="de-DE" sz="1200" dirty="0">
                <a:latin typeface="Arial" panose="020B0604020202020204" pitchFamily="34" charset="0"/>
                <a:cs typeface="Arial" panose="020B0604020202020204" pitchFamily="34" charset="0"/>
              </a:rPr>
              <a:t>Wertanalyse</a:t>
            </a:r>
          </a:p>
          <a:p>
            <a:pPr marL="176213" indent="-176213">
              <a:spcBef>
                <a:spcPts val="200"/>
              </a:spcBef>
              <a:spcAft>
                <a:spcPts val="200"/>
              </a:spcAft>
              <a:buClr>
                <a:schemeClr val="bg2"/>
              </a:buClr>
              <a:defRPr/>
            </a:pPr>
            <a:r>
              <a:rPr lang="de-DE" sz="1200" dirty="0">
                <a:latin typeface="Arial" panose="020B0604020202020204" pitchFamily="34" charset="0"/>
                <a:cs typeface="Arial" panose="020B0604020202020204" pitchFamily="34" charset="0"/>
              </a:rPr>
              <a:t> </a:t>
            </a:r>
            <a:r>
              <a:rPr lang="de-DE" sz="1200" b="1" dirty="0">
                <a:latin typeface="Arial" panose="020B0604020202020204" pitchFamily="34" charset="0"/>
                <a:cs typeface="Arial" panose="020B0604020202020204" pitchFamily="34" charset="0"/>
              </a:rPr>
              <a:t>Mobilität</a:t>
            </a:r>
          </a:p>
          <a:p>
            <a:pPr marL="527050" lvl="1" indent="-171450">
              <a:spcBef>
                <a:spcPts val="200"/>
              </a:spcBef>
              <a:spcAft>
                <a:spcPts val="200"/>
              </a:spcAft>
              <a:buFont typeface="Wingdings" pitchFamily="2" charset="2"/>
              <a:buChar char="§"/>
              <a:defRPr/>
            </a:pPr>
            <a:r>
              <a:rPr lang="de-DE" sz="1200" dirty="0">
                <a:solidFill>
                  <a:srgbClr val="000000"/>
                </a:solidFill>
                <a:latin typeface="Arial" panose="020B0604020202020204" pitchFamily="34" charset="0"/>
                <a:cs typeface="Arial" panose="020B0604020202020204" pitchFamily="34" charset="0"/>
              </a:rPr>
              <a:t>C-Teile Management</a:t>
            </a:r>
          </a:p>
          <a:p>
            <a:pPr marL="527050" lvl="1" indent="-171450">
              <a:spcBef>
                <a:spcPts val="200"/>
              </a:spcBef>
              <a:spcAft>
                <a:spcPts val="200"/>
              </a:spcAft>
              <a:buFont typeface="Wingdings" pitchFamily="2" charset="2"/>
              <a:buChar char="§"/>
              <a:defRPr/>
            </a:pPr>
            <a:r>
              <a:rPr lang="de-DE" sz="1200" dirty="0">
                <a:latin typeface="Arial" panose="020B0604020202020204" pitchFamily="34" charset="0"/>
                <a:cs typeface="Arial" panose="020B0604020202020204" pitchFamily="34" charset="0"/>
              </a:rPr>
              <a:t>Projektmanagement </a:t>
            </a:r>
          </a:p>
          <a:p>
            <a:pPr marL="527050" lvl="1" indent="-171450">
              <a:spcBef>
                <a:spcPts val="200"/>
              </a:spcBef>
              <a:spcAft>
                <a:spcPts val="200"/>
              </a:spcAft>
              <a:buFont typeface="Wingdings" pitchFamily="2" charset="2"/>
              <a:buChar char="§"/>
              <a:defRPr/>
            </a:pPr>
            <a:r>
              <a:rPr lang="de-DE" sz="1200" dirty="0">
                <a:solidFill>
                  <a:srgbClr val="000000"/>
                </a:solidFill>
                <a:latin typeface="Arial" panose="020B0604020202020204" pitchFamily="34" charset="0"/>
                <a:cs typeface="Arial" panose="020B0604020202020204" pitchFamily="34" charset="0"/>
              </a:rPr>
              <a:t>Prozessoptimierung</a:t>
            </a:r>
          </a:p>
          <a:p>
            <a:pPr marL="527050" lvl="1" indent="-171450">
              <a:spcBef>
                <a:spcPts val="200"/>
              </a:spcBef>
              <a:spcAft>
                <a:spcPts val="200"/>
              </a:spcAft>
              <a:buFont typeface="Wingdings" pitchFamily="2" charset="2"/>
              <a:buChar char="§"/>
              <a:defRPr/>
            </a:pPr>
            <a:r>
              <a:rPr lang="de-DE" sz="1200" dirty="0">
                <a:solidFill>
                  <a:srgbClr val="000000"/>
                </a:solidFill>
                <a:latin typeface="Arial" panose="020B0604020202020204" pitchFamily="34" charset="0"/>
                <a:cs typeface="Arial" panose="020B0604020202020204" pitchFamily="34" charset="0"/>
              </a:rPr>
              <a:t>Restrukturierung des Einkauf</a:t>
            </a:r>
          </a:p>
          <a:p>
            <a:pPr marL="527050" lvl="1" indent="-171450">
              <a:spcBef>
                <a:spcPts val="200"/>
              </a:spcBef>
              <a:spcAft>
                <a:spcPts val="200"/>
              </a:spcAft>
              <a:buFont typeface="Wingdings" pitchFamily="2" charset="2"/>
              <a:buChar char="§"/>
              <a:defRPr/>
            </a:pPr>
            <a:r>
              <a:rPr lang="de-DE" sz="1200" dirty="0">
                <a:solidFill>
                  <a:srgbClr val="000000"/>
                </a:solidFill>
                <a:latin typeface="Arial" panose="020B0604020202020204" pitchFamily="34" charset="0"/>
                <a:cs typeface="Arial" panose="020B0604020202020204" pitchFamily="34" charset="0"/>
              </a:rPr>
              <a:t>Strategie für Ersatzteile </a:t>
            </a:r>
          </a:p>
          <a:p>
            <a:pPr marL="527050" lvl="1" indent="-171450">
              <a:spcBef>
                <a:spcPts val="200"/>
              </a:spcBef>
              <a:spcAft>
                <a:spcPts val="200"/>
              </a:spcAft>
              <a:buFont typeface="Wingdings" pitchFamily="2" charset="2"/>
              <a:buChar char="§"/>
              <a:defRPr/>
            </a:pPr>
            <a:r>
              <a:rPr lang="de-DE" sz="1200" dirty="0">
                <a:solidFill>
                  <a:srgbClr val="000000"/>
                </a:solidFill>
                <a:latin typeface="Arial" panose="020B0604020202020204" pitchFamily="34" charset="0"/>
                <a:cs typeface="Arial" panose="020B0604020202020204" pitchFamily="34" charset="0"/>
              </a:rPr>
              <a:t>Werkzeugkalkulation und Werkzeugbetreuung</a:t>
            </a:r>
          </a:p>
          <a:p>
            <a:pPr marL="176213" indent="-176213">
              <a:spcBef>
                <a:spcPts val="200"/>
              </a:spcBef>
              <a:spcAft>
                <a:spcPts val="200"/>
              </a:spcAft>
              <a:buClr>
                <a:schemeClr val="bg2"/>
              </a:buClr>
              <a:defRPr/>
            </a:pPr>
            <a:r>
              <a:rPr lang="de-DE" sz="1200" b="1" dirty="0">
                <a:latin typeface="Arial" panose="020B0604020202020204" pitchFamily="34" charset="0"/>
                <a:cs typeface="Arial" panose="020B0604020202020204" pitchFamily="34" charset="0"/>
              </a:rPr>
              <a:t>Pharmazeutische Industrie</a:t>
            </a:r>
          </a:p>
          <a:p>
            <a:pPr marL="527050" lvl="1" indent="-171450">
              <a:spcBef>
                <a:spcPts val="200"/>
              </a:spcBef>
              <a:spcAft>
                <a:spcPts val="200"/>
              </a:spcAft>
              <a:buFont typeface="Wingdings" pitchFamily="2" charset="2"/>
              <a:buChar char="§"/>
              <a:defRPr/>
            </a:pPr>
            <a:r>
              <a:rPr lang="de-DE" sz="1200" dirty="0">
                <a:solidFill>
                  <a:srgbClr val="000000"/>
                </a:solidFill>
                <a:latin typeface="Arial" panose="020B0604020202020204" pitchFamily="34" charset="0"/>
                <a:cs typeface="Arial" panose="020B0604020202020204" pitchFamily="34" charset="0"/>
              </a:rPr>
              <a:t>Outsourcing</a:t>
            </a:r>
          </a:p>
          <a:p>
            <a:pPr marL="527050" lvl="1" indent="-171450">
              <a:spcBef>
                <a:spcPts val="200"/>
              </a:spcBef>
              <a:spcAft>
                <a:spcPts val="200"/>
              </a:spcAft>
              <a:buFont typeface="Wingdings" pitchFamily="2" charset="2"/>
              <a:buChar char="§"/>
              <a:defRPr/>
            </a:pPr>
            <a:r>
              <a:rPr lang="de-DE" sz="1200" dirty="0">
                <a:latin typeface="Arial" panose="020B0604020202020204" pitchFamily="34" charset="0"/>
                <a:cs typeface="Arial" panose="020B0604020202020204" pitchFamily="34" charset="0"/>
              </a:rPr>
              <a:t>Reorganisation Einkauf </a:t>
            </a:r>
          </a:p>
          <a:p>
            <a:pPr marL="527050" lvl="1" indent="-171450">
              <a:spcBef>
                <a:spcPts val="200"/>
              </a:spcBef>
              <a:spcAft>
                <a:spcPts val="200"/>
              </a:spcAft>
              <a:buFont typeface="Wingdings" pitchFamily="2" charset="2"/>
              <a:buChar char="§"/>
              <a:defRPr/>
            </a:pPr>
            <a:r>
              <a:rPr lang="de-DE" sz="1200" dirty="0">
                <a:solidFill>
                  <a:srgbClr val="000000"/>
                </a:solidFill>
                <a:latin typeface="Arial" panose="020B0604020202020204" pitchFamily="34" charset="0"/>
                <a:cs typeface="Arial" panose="020B0604020202020204" pitchFamily="34" charset="0"/>
              </a:rPr>
              <a:t>Prozessmanagement</a:t>
            </a:r>
          </a:p>
          <a:p>
            <a:pPr marL="355600" lvl="1">
              <a:spcBef>
                <a:spcPts val="200"/>
              </a:spcBef>
              <a:spcAft>
                <a:spcPts val="200"/>
              </a:spcAft>
              <a:defRPr/>
            </a:pPr>
            <a:endParaRPr lang="de-DE" sz="1200" dirty="0">
              <a:solidFill>
                <a:srgbClr val="000000"/>
              </a:solidFill>
              <a:latin typeface="Arial" panose="020B0604020202020204" pitchFamily="34" charset="0"/>
              <a:cs typeface="Arial" panose="020B0604020202020204" pitchFamily="34" charset="0"/>
            </a:endParaRPr>
          </a:p>
        </p:txBody>
      </p:sp>
      <p:sp>
        <p:nvSpPr>
          <p:cNvPr id="13" name="Rectangle 11"/>
          <p:cNvSpPr>
            <a:spLocks noChangeArrowheads="1"/>
          </p:cNvSpPr>
          <p:nvPr>
            <p:custDataLst>
              <p:tags r:id="rId8"/>
            </p:custDataLst>
          </p:nvPr>
        </p:nvSpPr>
        <p:spPr bwMode="auto">
          <a:xfrm>
            <a:off x="336056" y="3583831"/>
            <a:ext cx="5976664" cy="323850"/>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latin typeface="Arial" panose="020B0604020202020204" pitchFamily="34" charset="0"/>
                <a:cs typeface="Arial" panose="020B0604020202020204" pitchFamily="34" charset="0"/>
              </a:rPr>
              <a:t>Methodische Schwerpunkte (Auswahl)</a:t>
            </a:r>
          </a:p>
        </p:txBody>
      </p:sp>
      <p:sp>
        <p:nvSpPr>
          <p:cNvPr id="14" name="Titel 1"/>
          <p:cNvSpPr txBox="1">
            <a:spLocks/>
          </p:cNvSpPr>
          <p:nvPr/>
        </p:nvSpPr>
        <p:spPr bwMode="auto">
          <a:xfrm>
            <a:off x="288032" y="0"/>
            <a:ext cx="9408368"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rgbClr val="0091D2"/>
                </a:solidFill>
                <a:latin typeface="Arial" charset="0"/>
              </a:defRPr>
            </a:lvl2pPr>
            <a:lvl3pPr algn="l" rtl="0" eaLnBrk="1" fontAlgn="base" hangingPunct="1">
              <a:spcBef>
                <a:spcPct val="0"/>
              </a:spcBef>
              <a:spcAft>
                <a:spcPct val="0"/>
              </a:spcAft>
              <a:defRPr sz="2800">
                <a:solidFill>
                  <a:srgbClr val="0091D2"/>
                </a:solidFill>
                <a:latin typeface="Arial" charset="0"/>
              </a:defRPr>
            </a:lvl3pPr>
            <a:lvl4pPr algn="l" rtl="0" eaLnBrk="1" fontAlgn="base" hangingPunct="1">
              <a:spcBef>
                <a:spcPct val="0"/>
              </a:spcBef>
              <a:spcAft>
                <a:spcPct val="0"/>
              </a:spcAft>
              <a:defRPr sz="2800">
                <a:solidFill>
                  <a:srgbClr val="0091D2"/>
                </a:solidFill>
                <a:latin typeface="Arial" charset="0"/>
              </a:defRPr>
            </a:lvl4pPr>
            <a:lvl5pPr algn="l" rtl="0" eaLnBrk="1" fontAlgn="base" hangingPunct="1">
              <a:spcBef>
                <a:spcPct val="0"/>
              </a:spcBef>
              <a:spcAft>
                <a:spcPct val="0"/>
              </a:spcAft>
              <a:defRPr sz="2800">
                <a:solidFill>
                  <a:srgbClr val="0091D2"/>
                </a:solidFill>
                <a:latin typeface="Arial" charset="0"/>
              </a:defRPr>
            </a:lvl5pPr>
            <a:lvl6pPr marL="457200" algn="l" rtl="0" eaLnBrk="1" fontAlgn="base" hangingPunct="1">
              <a:spcBef>
                <a:spcPct val="0"/>
              </a:spcBef>
              <a:spcAft>
                <a:spcPct val="0"/>
              </a:spcAft>
              <a:defRPr sz="2800">
                <a:solidFill>
                  <a:schemeClr val="accent2"/>
                </a:solidFill>
                <a:latin typeface="Arial" charset="0"/>
              </a:defRPr>
            </a:lvl6pPr>
            <a:lvl7pPr marL="914400" algn="l" rtl="0" eaLnBrk="1" fontAlgn="base" hangingPunct="1">
              <a:spcBef>
                <a:spcPct val="0"/>
              </a:spcBef>
              <a:spcAft>
                <a:spcPct val="0"/>
              </a:spcAft>
              <a:defRPr sz="2800">
                <a:solidFill>
                  <a:schemeClr val="accent2"/>
                </a:solidFill>
                <a:latin typeface="Arial" charset="0"/>
              </a:defRPr>
            </a:lvl7pPr>
            <a:lvl8pPr marL="1371600" algn="l" rtl="0" eaLnBrk="1" fontAlgn="base" hangingPunct="1">
              <a:spcBef>
                <a:spcPct val="0"/>
              </a:spcBef>
              <a:spcAft>
                <a:spcPct val="0"/>
              </a:spcAft>
              <a:defRPr sz="2800">
                <a:solidFill>
                  <a:schemeClr val="accent2"/>
                </a:solidFill>
                <a:latin typeface="Arial" charset="0"/>
              </a:defRPr>
            </a:lvl8pPr>
            <a:lvl9pPr marL="1828800" algn="l" rtl="0" eaLnBrk="1" fontAlgn="base" hangingPunct="1">
              <a:spcBef>
                <a:spcPct val="0"/>
              </a:spcBef>
              <a:spcAft>
                <a:spcPct val="0"/>
              </a:spcAft>
              <a:defRPr sz="2800">
                <a:solidFill>
                  <a:schemeClr val="accent2"/>
                </a:solidFill>
                <a:latin typeface="Arial" charset="0"/>
              </a:defRPr>
            </a:lvl9pPr>
          </a:lstStyle>
          <a:p>
            <a:r>
              <a:rPr lang="de-DE" kern="0" dirty="0">
                <a:solidFill>
                  <a:schemeClr val="tx1"/>
                </a:solidFill>
                <a:latin typeface="Arial" panose="020B0604020202020204" pitchFamily="34" charset="0"/>
                <a:cs typeface="Arial" panose="020B0604020202020204" pitchFamily="34" charset="0"/>
              </a:rPr>
              <a:t>CV Frank Jakob </a:t>
            </a:r>
            <a:r>
              <a:rPr lang="de-DE" sz="1600" kern="0" dirty="0">
                <a:solidFill>
                  <a:schemeClr val="tx1"/>
                </a:solidFill>
              </a:rPr>
              <a:t>Dip. Ing. (TU)</a:t>
            </a:r>
            <a:r>
              <a:rPr lang="de-DE" sz="3200" kern="0" dirty="0">
                <a:solidFill>
                  <a:schemeClr val="tx1"/>
                </a:solidFill>
              </a:rPr>
              <a:t> </a:t>
            </a:r>
          </a:p>
        </p:txBody>
      </p:sp>
    </p:spTree>
    <p:extLst>
      <p:ext uri="{BB962C8B-B14F-4D97-AF65-F5344CB8AC3E}">
        <p14:creationId xmlns:p14="http://schemas.microsoft.com/office/powerpoint/2010/main" val="123473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Rectangle 2" hidden="1"/>
          <p:cNvGraphicFramePr>
            <a:graphicFrameLocks/>
          </p:cNvGraphicFramePr>
          <p:nvPr>
            <p:custDataLst>
              <p:tags r:id="rId2"/>
            </p:custDataLst>
          </p:nvPr>
        </p:nvGraphicFramePr>
        <p:xfrm>
          <a:off x="1524000" y="0"/>
          <a:ext cx="146538" cy="158750"/>
        </p:xfrm>
        <a:graphic>
          <a:graphicData uri="http://schemas.openxmlformats.org/presentationml/2006/ole">
            <mc:AlternateContent xmlns:mc="http://schemas.openxmlformats.org/markup-compatibility/2006">
              <mc:Choice xmlns:v="urn:schemas-microsoft-com:vml" Requires="v">
                <p:oleObj spid="_x0000_s19530" name="think-cell Slide" r:id="rId5" imgW="0" imgH="0" progId="TCLayout.ActiveDocument.1">
                  <p:embed/>
                </p:oleObj>
              </mc:Choice>
              <mc:Fallback>
                <p:oleObj name="think-cell Slide" r:id="rId5"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46538"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2481908724"/>
              </p:ext>
            </p:extLst>
          </p:nvPr>
        </p:nvGraphicFramePr>
        <p:xfrm>
          <a:off x="278966" y="1196752"/>
          <a:ext cx="11581226" cy="4038600"/>
        </p:xfrm>
        <a:graphic>
          <a:graphicData uri="http://schemas.openxmlformats.org/drawingml/2006/table">
            <a:tbl>
              <a:tblPr firstRow="1" bandRow="1">
                <a:tableStyleId>{5C22544A-7EE6-4342-B048-85BDC9FD1C3A}</a:tableStyleId>
              </a:tblPr>
              <a:tblGrid>
                <a:gridCol w="4448882">
                  <a:extLst>
                    <a:ext uri="{9D8B030D-6E8A-4147-A177-3AD203B41FA5}">
                      <a16:colId xmlns:a16="http://schemas.microsoft.com/office/drawing/2014/main" val="20000"/>
                    </a:ext>
                  </a:extLst>
                </a:gridCol>
                <a:gridCol w="7132344">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latin typeface="Arial" panose="020B0604020202020204" pitchFamily="34" charset="0"/>
                          <a:cs typeface="Arial" panose="020B0604020202020204" pitchFamily="34" charset="0"/>
                        </a:rPr>
                        <a:t>Ausgangssituation</a:t>
                      </a:r>
                    </a:p>
                  </a:txBody>
                  <a:tcPr>
                    <a:solidFill>
                      <a:srgbClr val="FFCC66"/>
                    </a:solidFill>
                  </a:tcPr>
                </a:tc>
                <a:tc>
                  <a:txBody>
                    <a:bodyPr/>
                    <a:lstStyle/>
                    <a:p>
                      <a:r>
                        <a:rPr lang="de-DE" b="0" dirty="0">
                          <a:solidFill>
                            <a:schemeClr val="tx1"/>
                          </a:solidFill>
                          <a:latin typeface="Arial" panose="020B0604020202020204" pitchFamily="34" charset="0"/>
                          <a:cs typeface="Arial" panose="020B0604020202020204" pitchFamily="34" charset="0"/>
                        </a:rPr>
                        <a:t>Lösung</a:t>
                      </a:r>
                    </a:p>
                  </a:txBody>
                  <a:tcPr>
                    <a:solidFill>
                      <a:srgbClr val="FFCC66"/>
                    </a:solidFill>
                  </a:tcPr>
                </a:tc>
                <a:extLst>
                  <a:ext uri="{0D108BD9-81ED-4DB2-BD59-A6C34878D82A}">
                    <a16:rowId xmlns:a16="http://schemas.microsoft.com/office/drawing/2014/main" val="10000"/>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Die Wettbewerbssituation führte zu sinkenden Erlösen bei Straßenkehrmaschinen aller Größenordnungen </a:t>
                      </a:r>
                    </a:p>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Das Einsparung sollte mindestens 25% betragen</a:t>
                      </a:r>
                    </a:p>
                    <a:p>
                      <a:pPr marL="171450" indent="-1714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45% der Aufbauten wurden in Polen gefertigt</a:t>
                      </a:r>
                    </a:p>
                    <a:p>
                      <a:pPr marL="171450" indent="-1714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30% der Aufbauten kamen aus Italien</a:t>
                      </a:r>
                    </a:p>
                    <a:p>
                      <a:pPr marL="171450" indent="-1714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25% wurden im Mutterhaus hergestellt</a:t>
                      </a:r>
                    </a:p>
                  </a:txBody>
                  <a:tcPr>
                    <a:solidFill>
                      <a:schemeClr val="bg1">
                        <a:lumMod val="85000"/>
                      </a:schemeClr>
                    </a:solidFill>
                  </a:tcPr>
                </a:tc>
                <a:tc>
                  <a:txBody>
                    <a:bodyPr/>
                    <a:lstStyle/>
                    <a:p>
                      <a:pPr marL="171450" indent="-1714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Nachverhandlung mit</a:t>
                      </a:r>
                      <a:r>
                        <a:rPr lang="de-DE" sz="1200" kern="1200" baseline="0" dirty="0">
                          <a:solidFill>
                            <a:srgbClr val="000000"/>
                          </a:solidFill>
                          <a:latin typeface="Arial" panose="020B0604020202020204" pitchFamily="34" charset="0"/>
                          <a:ea typeface="+mn-ea"/>
                          <a:cs typeface="Arial" panose="020B0604020202020204" pitchFamily="34" charset="0"/>
                        </a:rPr>
                        <a:t> den bestehenden Lieferanten brachten nur Einsparungen im Bereich von 10% </a:t>
                      </a:r>
                      <a:endParaRPr lang="de-DE" sz="1200" kern="1200" dirty="0">
                        <a:solidFill>
                          <a:srgbClr val="000000"/>
                        </a:solidFill>
                        <a:latin typeface="Arial" panose="020B0604020202020204" pitchFamily="34" charset="0"/>
                        <a:ea typeface="+mn-ea"/>
                        <a:cs typeface="Arial" panose="020B0604020202020204" pitchFamily="34" charset="0"/>
                      </a:endParaRPr>
                    </a:p>
                    <a:p>
                      <a:pPr marL="171450" indent="-1714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Für 4 Typen von Aufbauten, Fahrzeugrahmen mit Hydraulik und Pneumatik wurden Detailkalkulationen für die Ausschreibung vorbereitet</a:t>
                      </a:r>
                    </a:p>
                    <a:p>
                      <a:pPr marL="171450" indent="-1714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Probekalkulationen mit Stundensätzen aus Rumänien der Slowakei und dem Baltikum zeigten erfolgversprechende Potentiale</a:t>
                      </a:r>
                    </a:p>
                    <a:p>
                      <a:pPr marL="171450" indent="-1714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10 Firmen erhielten die die Präqualifikationsunterlagen und Geheimhaltungsvereinbarung. 6 Firmen wurden auditiert. 5 Hersteller von Schweißbaugruppen erhielten die Kalkulationsunterlagen </a:t>
                      </a:r>
                    </a:p>
                    <a:p>
                      <a:pPr marL="171450" indent="-171450">
                        <a:spcBef>
                          <a:spcPts val="200"/>
                        </a:spcBef>
                        <a:spcAft>
                          <a:spcPct val="25000"/>
                        </a:spcAft>
                        <a:buFont typeface="Symbol" panose="05050102010706020507" pitchFamily="18" charset="2"/>
                        <a:buChar char="-"/>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An 3 Firmen wurden Aufträge erteilt. Die Einsparung betrugt über 35% </a:t>
                      </a: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b="0" kern="1200" dirty="0">
                          <a:solidFill>
                            <a:srgbClr val="000000"/>
                          </a:solidFill>
                          <a:latin typeface="Arial" panose="020B0604020202020204" pitchFamily="34" charset="0"/>
                          <a:ea typeface="+mn-ea"/>
                          <a:cs typeface="Arial" panose="020B0604020202020204" pitchFamily="34" charset="0"/>
                        </a:rPr>
                        <a:t>Aufgaben und Maßnahmen</a:t>
                      </a:r>
                    </a:p>
                  </a:txBody>
                  <a:tcPr>
                    <a:no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4 Schweißer wurden für Druckgeräte vom TÜV zertifiziert</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Musterbehälter vermessen und abnehmen</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Anpassen Schweißfolge</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Einkauf von Pneumatik und Hydraulik, Lokalisierung von Steuerblockkomponenten und Zylindern</a:t>
                      </a:r>
                    </a:p>
                    <a:p>
                      <a:pPr marL="171450" marR="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200" kern="1200" dirty="0">
                          <a:solidFill>
                            <a:srgbClr val="000000"/>
                          </a:solidFill>
                          <a:latin typeface="Arial" panose="020B0604020202020204" pitchFamily="34" charset="0"/>
                          <a:ea typeface="+mn-ea"/>
                          <a:cs typeface="Arial" panose="020B0604020202020204" pitchFamily="34" charset="0"/>
                        </a:rPr>
                        <a:t>Transportorganisation</a:t>
                      </a:r>
                    </a:p>
                  </a:txBody>
                  <a:tcPr>
                    <a:no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baseline="0" dirty="0">
                          <a:solidFill>
                            <a:srgbClr val="000000"/>
                          </a:solidFill>
                          <a:latin typeface="Arial" panose="020B0604020202020204" pitchFamily="34" charset="0"/>
                          <a:ea typeface="+mn-ea"/>
                          <a:cs typeface="Arial" panose="020B0604020202020204" pitchFamily="34" charset="0"/>
                        </a:rPr>
                        <a:t>Ergebnisse</a:t>
                      </a:r>
                    </a:p>
                  </a:txBody>
                  <a:tcPr>
                    <a:solidFill>
                      <a:schemeClr val="bg1">
                        <a:lumMod val="85000"/>
                      </a:schemeClr>
                    </a:solidFill>
                  </a:tcPr>
                </a:tc>
                <a:tc>
                  <a:txBody>
                    <a:bodyPr/>
                    <a:lstStyle/>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Der Zeitplan wurde eingehalten</a:t>
                      </a:r>
                    </a:p>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Einsparvorgaben wurden übertroffen</a:t>
                      </a:r>
                    </a:p>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Die Qualität entsprach den Ansprüchen des Kunden</a:t>
                      </a:r>
                    </a:p>
                    <a:p>
                      <a:pPr marL="171450" indent="-171450">
                        <a:buFont typeface="Symbol" panose="05050102010706020507" pitchFamily="18" charset="2"/>
                        <a:buChar char="-"/>
                      </a:pPr>
                      <a:r>
                        <a:rPr lang="de-DE" sz="1200" dirty="0">
                          <a:latin typeface="Arial" panose="020B0604020202020204" pitchFamily="34" charset="0"/>
                          <a:cs typeface="Arial" panose="020B0604020202020204" pitchFamily="34" charset="0"/>
                        </a:rPr>
                        <a:t>Die Übergabe an die lokalen Produktionsleiter konnte vollzogen werden</a:t>
                      </a:r>
                    </a:p>
                  </a:txBody>
                  <a:tcPr>
                    <a:solidFill>
                      <a:schemeClr val="bg1">
                        <a:lumMod val="85000"/>
                      </a:schemeClr>
                    </a:solidFill>
                  </a:tcPr>
                </a:tc>
                <a:extLst>
                  <a:ext uri="{0D108BD9-81ED-4DB2-BD59-A6C34878D82A}">
                    <a16:rowId xmlns:a16="http://schemas.microsoft.com/office/drawing/2014/main" val="10003"/>
                  </a:ext>
                </a:extLst>
              </a:tr>
            </a:tbl>
          </a:graphicData>
        </a:graphic>
      </p:graphicFrame>
      <p:sp>
        <p:nvSpPr>
          <p:cNvPr id="8" name="Titel 1"/>
          <p:cNvSpPr txBox="1">
            <a:spLocks/>
          </p:cNvSpPr>
          <p:nvPr/>
        </p:nvSpPr>
        <p:spPr bwMode="auto">
          <a:xfrm>
            <a:off x="288032" y="0"/>
            <a:ext cx="11856640"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eaLnBrk="1" hangingPunct="1">
              <a:defRPr sz="2800" kern="0">
                <a:latin typeface="Arial" panose="020B0604020202020204" pitchFamily="34" charset="0"/>
                <a:ea typeface="+mj-ea"/>
                <a:cs typeface="Arial" panose="020B0604020202020204" pitchFamily="34" charset="0"/>
              </a:defRPr>
            </a:lvl1pPr>
            <a:lvl2pPr eaLnBrk="1" hangingPunct="1">
              <a:defRPr sz="2800">
                <a:solidFill>
                  <a:srgbClr val="0091D2"/>
                </a:solidFill>
              </a:defRPr>
            </a:lvl2pPr>
            <a:lvl3pPr eaLnBrk="1" hangingPunct="1">
              <a:defRPr sz="2800">
                <a:solidFill>
                  <a:srgbClr val="0091D2"/>
                </a:solidFill>
              </a:defRPr>
            </a:lvl3pPr>
            <a:lvl4pPr eaLnBrk="1" hangingPunct="1">
              <a:defRPr sz="2800">
                <a:solidFill>
                  <a:srgbClr val="0091D2"/>
                </a:solidFill>
              </a:defRPr>
            </a:lvl4pPr>
            <a:lvl5pPr eaLnBrk="1" hangingPunct="1">
              <a:defRPr sz="2800">
                <a:solidFill>
                  <a:srgbClr val="0091D2"/>
                </a:solidFill>
              </a:defRPr>
            </a:lvl5pPr>
            <a:lvl6pPr marL="457200" fontAlgn="base">
              <a:spcBef>
                <a:spcPct val="0"/>
              </a:spcBef>
              <a:spcAft>
                <a:spcPct val="0"/>
              </a:spcAft>
              <a:defRPr sz="2800">
                <a:solidFill>
                  <a:schemeClr val="accent2"/>
                </a:solidFill>
              </a:defRPr>
            </a:lvl6pPr>
            <a:lvl7pPr marL="914400" fontAlgn="base">
              <a:spcBef>
                <a:spcPct val="0"/>
              </a:spcBef>
              <a:spcAft>
                <a:spcPct val="0"/>
              </a:spcAft>
              <a:defRPr sz="2800">
                <a:solidFill>
                  <a:schemeClr val="accent2"/>
                </a:solidFill>
              </a:defRPr>
            </a:lvl7pPr>
            <a:lvl8pPr marL="1371600" fontAlgn="base">
              <a:spcBef>
                <a:spcPct val="0"/>
              </a:spcBef>
              <a:spcAft>
                <a:spcPct val="0"/>
              </a:spcAft>
              <a:defRPr sz="2800">
                <a:solidFill>
                  <a:schemeClr val="accent2"/>
                </a:solidFill>
              </a:defRPr>
            </a:lvl8pPr>
            <a:lvl9pPr marL="1828800" fontAlgn="base">
              <a:spcBef>
                <a:spcPct val="0"/>
              </a:spcBef>
              <a:spcAft>
                <a:spcPct val="0"/>
              </a:spcAft>
              <a:defRPr sz="2800">
                <a:solidFill>
                  <a:schemeClr val="accent2"/>
                </a:solidFill>
              </a:defRPr>
            </a:lvl9pPr>
          </a:lstStyle>
          <a:p>
            <a:r>
              <a:rPr lang="de-DE" dirty="0"/>
              <a:t>Straßenkehrmaschinen: Einkauf im Baltikum</a:t>
            </a:r>
          </a:p>
        </p:txBody>
      </p:sp>
    </p:spTree>
    <p:extLst>
      <p:ext uri="{BB962C8B-B14F-4D97-AF65-F5344CB8AC3E}">
        <p14:creationId xmlns:p14="http://schemas.microsoft.com/office/powerpoint/2010/main" val="358405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Rectangle 2" hidden="1"/>
          <p:cNvGraphicFramePr>
            <a:graphicFrameLocks/>
          </p:cNvGraphicFramePr>
          <p:nvPr>
            <p:custDataLst>
              <p:tags r:id="rId2"/>
            </p:custDataLst>
          </p:nvPr>
        </p:nvGraphicFramePr>
        <p:xfrm>
          <a:off x="1524000" y="0"/>
          <a:ext cx="146538" cy="158750"/>
        </p:xfrm>
        <a:graphic>
          <a:graphicData uri="http://schemas.openxmlformats.org/presentationml/2006/ole">
            <mc:AlternateContent xmlns:mc="http://schemas.openxmlformats.org/markup-compatibility/2006">
              <mc:Choice xmlns:v="urn:schemas-microsoft-com:vml" Requires="v">
                <p:oleObj spid="_x0000_s11388" name="think-cell Slide" r:id="rId5" imgW="0" imgH="0" progId="TCLayout.ActiveDocument.1">
                  <p:embed/>
                </p:oleObj>
              </mc:Choice>
              <mc:Fallback>
                <p:oleObj name="think-cell Slide" r:id="rId5"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46538"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2734654140"/>
              </p:ext>
            </p:extLst>
          </p:nvPr>
        </p:nvGraphicFramePr>
        <p:xfrm>
          <a:off x="275414" y="1052736"/>
          <a:ext cx="11581226" cy="4973320"/>
        </p:xfrm>
        <a:graphic>
          <a:graphicData uri="http://schemas.openxmlformats.org/drawingml/2006/table">
            <a:tbl>
              <a:tblPr firstRow="1" bandRow="1">
                <a:tableStyleId>{5C22544A-7EE6-4342-B048-85BDC9FD1C3A}</a:tableStyleId>
              </a:tblPr>
              <a:tblGrid>
                <a:gridCol w="5244522">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latin typeface="Arial" panose="020B0604020202020204" pitchFamily="34" charset="0"/>
                          <a:cs typeface="Arial" panose="020B0604020202020204" pitchFamily="34" charset="0"/>
                        </a:rPr>
                        <a:t>Ausgangssituation</a:t>
                      </a:r>
                    </a:p>
                  </a:txBody>
                  <a:tcPr>
                    <a:solidFill>
                      <a:srgbClr val="FFCC66"/>
                    </a:solidFill>
                  </a:tcPr>
                </a:tc>
                <a:tc>
                  <a:txBody>
                    <a:bodyPr/>
                    <a:lstStyle/>
                    <a:p>
                      <a:r>
                        <a:rPr lang="de-DE" b="0" dirty="0">
                          <a:solidFill>
                            <a:schemeClr val="tx1"/>
                          </a:solidFill>
                          <a:latin typeface="Arial" panose="020B0604020202020204" pitchFamily="34" charset="0"/>
                          <a:cs typeface="Arial" panose="020B0604020202020204" pitchFamily="34" charset="0"/>
                        </a:rPr>
                        <a:t>Lösung</a:t>
                      </a:r>
                    </a:p>
                  </a:txBody>
                  <a:tcPr>
                    <a:solidFill>
                      <a:srgbClr val="FFCC66"/>
                    </a:solidFill>
                  </a:tcPr>
                </a:tc>
                <a:extLst>
                  <a:ext uri="{0D108BD9-81ED-4DB2-BD59-A6C34878D82A}">
                    <a16:rowId xmlns:a16="http://schemas.microsoft.com/office/drawing/2014/main" val="10000"/>
                  </a:ext>
                </a:extLst>
              </a:tr>
              <a:tr h="370840">
                <a:tc>
                  <a:txBody>
                    <a:bodyPr/>
                    <a:lstStyle/>
                    <a:p>
                      <a:pPr marL="0" indent="0" algn="l" defTabSz="914400" rtl="0" eaLnBrk="1" latinLnBrk="0" hangingPunct="1">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Die Gussbedarfe für Großwasserpumpen aller Standorte in USA, Kanada, Mexiko, GB und Deutschland sollten neu ausgeschrieben und verhandelt werden</a:t>
                      </a:r>
                    </a:p>
                    <a:p>
                      <a:pPr marL="0" indent="0" algn="l" defTabSz="914400" rtl="0" eaLnBrk="1" latinLnBrk="0" hangingPunct="1">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Es sollten möglichst nur bearbeitete Gehäuse, Statoren, und Rotoren gekauft werden</a:t>
                      </a:r>
                    </a:p>
                    <a:p>
                      <a:pPr marL="0" indent="0" algn="l" defTabSz="914400" rtl="0" eaLnBrk="1" latinLnBrk="0" hangingPunct="1">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Das Einkaufsvolumen für Guss betrug EUR 110 Mio. ohne Bearbeitung</a:t>
                      </a:r>
                    </a:p>
                    <a:p>
                      <a:pPr marL="0" indent="0" algn="l" defTabSz="914400" rtl="0" eaLnBrk="1" latinLnBrk="0" hangingPunct="1">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Einsparungsziel 25%</a:t>
                      </a:r>
                    </a:p>
                  </a:txBody>
                  <a:tcPr>
                    <a:noFill/>
                  </a:tcPr>
                </a:tc>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Auswahl von 4 Pumpenreihen für die Ausschreibung</a:t>
                      </a:r>
                    </a:p>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Produktionsvorschriften ASME und DIN EN</a:t>
                      </a:r>
                    </a:p>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Harmonisierung der Lackiervorschriften für alle Standorte</a:t>
                      </a:r>
                    </a:p>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Vorbereiten der Detailkalkulation für Guss, Wärmebehandlung, Bearbeitung und Test </a:t>
                      </a:r>
                      <a:br>
                        <a:rPr lang="de-DE" sz="1200" kern="1200" dirty="0">
                          <a:solidFill>
                            <a:srgbClr val="000000"/>
                          </a:solidFill>
                          <a:latin typeface="Arial" panose="020B0604020202020204" pitchFamily="34" charset="0"/>
                          <a:ea typeface="+mn-ea"/>
                          <a:cs typeface="Arial" panose="020B0604020202020204" pitchFamily="34" charset="0"/>
                        </a:rPr>
                      </a:b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 </a:t>
                      </a:r>
                    </a:p>
                  </a:txBody>
                  <a:tcPr>
                    <a:no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Es existierten nur Preise, keine Kosten bei den bestehenden Lieferanten </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Bestimmung und Normierung der IST-Kosten der Lieferanten in USA, Kanada, Mexiko, GB und Deutschland</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Nachverhandlung mit bestehenden Lieferanten ergaben nicht das gewünschte Einsparpotential, allerdings erste Soforterfolge</a:t>
                      </a:r>
                    </a:p>
                  </a:txBody>
                  <a:tcPr>
                    <a:solidFill>
                      <a:schemeClr val="bg1">
                        <a:lumMod val="85000"/>
                      </a:schemeClr>
                    </a:solidFill>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In China gab es einen Einkauf für die lokale Produktion</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Die Ausschreibung sollte in der Türkei, China und Indien erfolgen </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In Indien wurde eine unabhängige Einkaufsorganisation aufgebaut</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5 Lieferanten werden präqualifiziert</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Der Einkauf für die Türkei wurde vom deutschen Standort koordiniert</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3 Lieferanten wurden präqualifiziert</a:t>
                      </a:r>
                    </a:p>
                  </a:txBody>
                  <a:tcPr>
                    <a:noFill/>
                  </a:tcPr>
                </a:tc>
                <a:extLst>
                  <a:ext uri="{0D108BD9-81ED-4DB2-BD59-A6C34878D82A}">
                    <a16:rowId xmlns:a16="http://schemas.microsoft.com/office/drawing/2014/main" val="111290524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In der Vergangenheit wurden lediglich Preise verglichen</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Die Ausschreibungsergebnisse zeigten bei </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Normalguss: Indien 5% Kostenvorteil gegenüber China und Türkei</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Edelstahlguss: Indien und Türkei 15% Kostenvorteil gegenüber China</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Feinguss: Indien 12% Kostenvorteil gegenüber China</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Bearbeitung: Indien 10% besser als China und Türkei</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rgbClr val="000000"/>
                        </a:solidFill>
                        <a:latin typeface="Arial" panose="020B0604020202020204" pitchFamily="34" charset="0"/>
                        <a:ea typeface="+mn-ea"/>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Einsparung total über 50% für die ersten beiden Produktgruppen</a:t>
                      </a:r>
                    </a:p>
                  </a:txBody>
                  <a:tcPr>
                    <a:solidFill>
                      <a:schemeClr val="bg1">
                        <a:lumMod val="85000"/>
                      </a:schemeClr>
                    </a:solidFill>
                  </a:tcPr>
                </a:tc>
                <a:extLst>
                  <a:ext uri="{0D108BD9-81ED-4DB2-BD59-A6C34878D82A}">
                    <a16:rowId xmlns:a16="http://schemas.microsoft.com/office/drawing/2014/main" val="1993088408"/>
                  </a:ext>
                </a:extLst>
              </a:tr>
            </a:tbl>
          </a:graphicData>
        </a:graphic>
      </p:graphicFrame>
      <p:sp>
        <p:nvSpPr>
          <p:cNvPr id="8" name="Titel 1"/>
          <p:cNvSpPr txBox="1">
            <a:spLocks/>
          </p:cNvSpPr>
          <p:nvPr/>
        </p:nvSpPr>
        <p:spPr bwMode="auto">
          <a:xfrm>
            <a:off x="288032" y="0"/>
            <a:ext cx="9408368"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eaLnBrk="1" hangingPunct="1">
              <a:defRPr sz="2800" kern="0">
                <a:latin typeface="Arial" panose="020B0604020202020204" pitchFamily="34" charset="0"/>
                <a:ea typeface="+mj-ea"/>
                <a:cs typeface="Arial" panose="020B0604020202020204" pitchFamily="34" charset="0"/>
              </a:defRPr>
            </a:lvl1pPr>
            <a:lvl2pPr eaLnBrk="1" hangingPunct="1">
              <a:defRPr sz="2800">
                <a:solidFill>
                  <a:srgbClr val="0091D2"/>
                </a:solidFill>
              </a:defRPr>
            </a:lvl2pPr>
            <a:lvl3pPr eaLnBrk="1" hangingPunct="1">
              <a:defRPr sz="2800">
                <a:solidFill>
                  <a:srgbClr val="0091D2"/>
                </a:solidFill>
              </a:defRPr>
            </a:lvl3pPr>
            <a:lvl4pPr eaLnBrk="1" hangingPunct="1">
              <a:defRPr sz="2800">
                <a:solidFill>
                  <a:srgbClr val="0091D2"/>
                </a:solidFill>
              </a:defRPr>
            </a:lvl4pPr>
            <a:lvl5pPr eaLnBrk="1" hangingPunct="1">
              <a:defRPr sz="2800">
                <a:solidFill>
                  <a:srgbClr val="0091D2"/>
                </a:solidFill>
              </a:defRPr>
            </a:lvl5pPr>
            <a:lvl6pPr marL="457200" fontAlgn="base">
              <a:spcBef>
                <a:spcPct val="0"/>
              </a:spcBef>
              <a:spcAft>
                <a:spcPct val="0"/>
              </a:spcAft>
              <a:defRPr sz="2800">
                <a:solidFill>
                  <a:schemeClr val="accent2"/>
                </a:solidFill>
              </a:defRPr>
            </a:lvl6pPr>
            <a:lvl7pPr marL="914400" fontAlgn="base">
              <a:spcBef>
                <a:spcPct val="0"/>
              </a:spcBef>
              <a:spcAft>
                <a:spcPct val="0"/>
              </a:spcAft>
              <a:defRPr sz="2800">
                <a:solidFill>
                  <a:schemeClr val="accent2"/>
                </a:solidFill>
              </a:defRPr>
            </a:lvl7pPr>
            <a:lvl8pPr marL="1371600" fontAlgn="base">
              <a:spcBef>
                <a:spcPct val="0"/>
              </a:spcBef>
              <a:spcAft>
                <a:spcPct val="0"/>
              </a:spcAft>
              <a:defRPr sz="2800">
                <a:solidFill>
                  <a:schemeClr val="accent2"/>
                </a:solidFill>
              </a:defRPr>
            </a:lvl8pPr>
            <a:lvl9pPr marL="1828800" fontAlgn="base">
              <a:spcBef>
                <a:spcPct val="0"/>
              </a:spcBef>
              <a:spcAft>
                <a:spcPct val="0"/>
              </a:spcAft>
              <a:defRPr sz="2800">
                <a:solidFill>
                  <a:schemeClr val="accent2"/>
                </a:solidFill>
              </a:defRPr>
            </a:lvl9pPr>
          </a:lstStyle>
          <a:p>
            <a:r>
              <a:rPr lang="de-DE" dirty="0"/>
              <a:t>Einkauf Guss</a:t>
            </a:r>
          </a:p>
        </p:txBody>
      </p:sp>
    </p:spTree>
    <p:extLst>
      <p:ext uri="{BB962C8B-B14F-4D97-AF65-F5344CB8AC3E}">
        <p14:creationId xmlns:p14="http://schemas.microsoft.com/office/powerpoint/2010/main" val="143336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Rectangle 2" hidden="1"/>
          <p:cNvGraphicFramePr>
            <a:graphicFrameLocks/>
          </p:cNvGraphicFramePr>
          <p:nvPr>
            <p:custDataLst>
              <p:tags r:id="rId2"/>
            </p:custDataLst>
          </p:nvPr>
        </p:nvGraphicFramePr>
        <p:xfrm>
          <a:off x="1524000" y="0"/>
          <a:ext cx="146538" cy="158750"/>
        </p:xfrm>
        <a:graphic>
          <a:graphicData uri="http://schemas.openxmlformats.org/presentationml/2006/ole">
            <mc:AlternateContent xmlns:mc="http://schemas.openxmlformats.org/markup-compatibility/2006">
              <mc:Choice xmlns:v="urn:schemas-microsoft-com:vml" Requires="v">
                <p:oleObj spid="_x0000_s20495" name="think-cell Slide" r:id="rId5" imgW="0" imgH="0" progId="TCLayout.ActiveDocument.1">
                  <p:embed/>
                </p:oleObj>
              </mc:Choice>
              <mc:Fallback>
                <p:oleObj name="think-cell Slide" r:id="rId5" imgW="0" imgH="0" progId="TCLayout.ActiveDocument.1">
                  <p:embed/>
                  <p:pic>
                    <p:nvPicPr>
                      <p:cNvPr id="14339" name="Rectangl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46538"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2565826009"/>
              </p:ext>
            </p:extLst>
          </p:nvPr>
        </p:nvGraphicFramePr>
        <p:xfrm>
          <a:off x="275414" y="1052736"/>
          <a:ext cx="11581226" cy="4678680"/>
        </p:xfrm>
        <a:graphic>
          <a:graphicData uri="http://schemas.openxmlformats.org/drawingml/2006/table">
            <a:tbl>
              <a:tblPr firstRow="1" bandRow="1">
                <a:tableStyleId>{5C22544A-7EE6-4342-B048-85BDC9FD1C3A}</a:tableStyleId>
              </a:tblPr>
              <a:tblGrid>
                <a:gridCol w="5244522">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latin typeface="Arial" panose="020B0604020202020204" pitchFamily="34" charset="0"/>
                          <a:cs typeface="Arial" panose="020B0604020202020204" pitchFamily="34" charset="0"/>
                        </a:rPr>
                        <a:t>Ausgangssituation</a:t>
                      </a:r>
                    </a:p>
                  </a:txBody>
                  <a:tcPr>
                    <a:solidFill>
                      <a:srgbClr val="FFCC66"/>
                    </a:solidFill>
                  </a:tcPr>
                </a:tc>
                <a:tc>
                  <a:txBody>
                    <a:bodyPr/>
                    <a:lstStyle/>
                    <a:p>
                      <a:r>
                        <a:rPr lang="de-DE" b="0" dirty="0">
                          <a:solidFill>
                            <a:schemeClr val="tx1"/>
                          </a:solidFill>
                          <a:latin typeface="Arial" panose="020B0604020202020204" pitchFamily="34" charset="0"/>
                          <a:cs typeface="Arial" panose="020B0604020202020204" pitchFamily="34" charset="0"/>
                        </a:rPr>
                        <a:t>Lösung</a:t>
                      </a:r>
                    </a:p>
                  </a:txBody>
                  <a:tcPr>
                    <a:solidFill>
                      <a:srgbClr val="FFCC66"/>
                    </a:solidFill>
                  </a:tcPr>
                </a:tc>
                <a:extLst>
                  <a:ext uri="{0D108BD9-81ED-4DB2-BD59-A6C34878D82A}">
                    <a16:rowId xmlns:a16="http://schemas.microsoft.com/office/drawing/2014/main" val="10000"/>
                  </a:ext>
                </a:extLst>
              </a:tr>
              <a:tr h="370840">
                <a:tc>
                  <a:txBody>
                    <a:bodyPr/>
                    <a:lstStyle/>
                    <a:p>
                      <a:pPr marL="0" indent="0" algn="l" defTabSz="914400" rtl="0" eaLnBrk="1" latinLnBrk="0" hangingPunct="1">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Der Bedarf an bearbeiten Artikeln für Sicherheitstechnik stieg innerhalb eines Jahres um 80% an</a:t>
                      </a:r>
                    </a:p>
                    <a:p>
                      <a:pPr marL="0" indent="0" algn="l" defTabSz="914400" rtl="0" eaLnBrk="1" latinLnBrk="0" hangingPunct="1">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Es sollten 80‘000 Stunden Bearbeitung bei neuen Lieferanten und 70‘000 Stunden bei bestehenden Lieferanten aufgebaut werden</a:t>
                      </a:r>
                    </a:p>
                    <a:p>
                      <a:pPr marL="0" indent="0" algn="l" defTabSz="914400" rtl="0" eaLnBrk="1" latinLnBrk="0" hangingPunct="1">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Es sollte keine Kostensteigerung erfolgen</a:t>
                      </a:r>
                    </a:p>
                    <a:p>
                      <a:pPr marL="0" indent="0" algn="l" defTabSz="914400" rtl="0" eaLnBrk="1" latinLnBrk="0" hangingPunct="1">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Produktionsanforderungen: Sägen, Laserschneiden, Drehen, Fräsen, Schleifen, </a:t>
                      </a:r>
                      <a:r>
                        <a:rPr lang="de-DE" sz="1200" kern="1200" dirty="0" err="1">
                          <a:solidFill>
                            <a:srgbClr val="000000"/>
                          </a:solidFill>
                          <a:latin typeface="Arial" panose="020B0604020202020204" pitchFamily="34" charset="0"/>
                          <a:ea typeface="+mn-ea"/>
                          <a:cs typeface="Arial" panose="020B0604020202020204" pitchFamily="34" charset="0"/>
                        </a:rPr>
                        <a:t>Pneumatikeinheiten</a:t>
                      </a:r>
                      <a:r>
                        <a:rPr lang="de-DE" sz="1200" kern="1200" dirty="0">
                          <a:solidFill>
                            <a:srgbClr val="000000"/>
                          </a:solidFill>
                          <a:latin typeface="Arial" panose="020B0604020202020204" pitchFamily="34" charset="0"/>
                          <a:ea typeface="+mn-ea"/>
                          <a:cs typeface="Arial" panose="020B0604020202020204" pitchFamily="34" charset="0"/>
                        </a:rPr>
                        <a:t>, Steuertechnik</a:t>
                      </a:r>
                    </a:p>
                  </a:txBody>
                  <a:tcPr>
                    <a:noFill/>
                  </a:tcPr>
                </a:tc>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Erstellen von Präqualifikationsunterlagen</a:t>
                      </a:r>
                    </a:p>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Erstellen von Geheimhaltungsvereinbarungen</a:t>
                      </a:r>
                    </a:p>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Wegen des Zeitdrucks und begrenzter Ressourcen sollte die Lieferantensuche zunächst auf Westeuropa beschränkt werden</a:t>
                      </a:r>
                    </a:p>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Vorbereiten der Detailkalkulation für Material, Bearbeitung, Wärmebehandlung und Test </a:t>
                      </a:r>
                    </a:p>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Erstellen von Projektplänen für Präqualifikation, Audit, Ausschreibung, Bemusterung, Test, Freigabe und Serienstart </a:t>
                      </a:r>
                    </a:p>
                  </a:txBody>
                  <a:tcPr>
                    <a:no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Es existieren nur Preise, keine Kosten bei den bestehenden Lieferanten </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Bestimmung und Normierung der IST-Kosten der bestehenden Lieferanten in der Schweiz, Österreich, Deutschland </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Verhandlung mit bestehenden Lieferanten auf Basis der Detailkalkulation sicherte gleichbleibende Preise für Produktionsausweitung (70‘000 Stunden) ab.  </a:t>
                      </a:r>
                    </a:p>
                  </a:txBody>
                  <a:tcPr>
                    <a:solidFill>
                      <a:schemeClr val="bg1">
                        <a:lumMod val="85000"/>
                      </a:schemeClr>
                    </a:solidFill>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Es gibt keine Kontakte zu potentiellen Lieferanten</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Mittels Internetrecherche wurden knapp 50 mögliche Lieferanten in Norddeutschland, Holland, Polen, Tschechin und Slowakei ermittelt</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Die Auswertung der Präqualifikationsunterlagen ergab 21 Kandidaten für Audits</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14 Lieferanten erhielten die Ausschreibungsunterlagen und gaben Angebote ab</a:t>
                      </a:r>
                    </a:p>
                  </a:txBody>
                  <a:tcPr>
                    <a:noFill/>
                  </a:tcPr>
                </a:tc>
                <a:extLst>
                  <a:ext uri="{0D108BD9-81ED-4DB2-BD59-A6C34878D82A}">
                    <a16:rowId xmlns:a16="http://schemas.microsoft.com/office/drawing/2014/main" val="111290524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Resultate unter Zeitdruck</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Trotz teilweise höherer Angebote auf Basis von Bearbeitungsstunden bei besseren Stundensätzen wurden Produktionsverträge mit vereinbarten Kostensenkungen geschlossen</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Nach 8 Monaten wurde das primäre Projektziel 150‘000 Bearbeitungsstunden erreicht Nach 12 Monaten wurde eine Einsparung von 4% erreicht </a:t>
                      </a:r>
                    </a:p>
                  </a:txBody>
                  <a:tcPr>
                    <a:solidFill>
                      <a:schemeClr val="bg1">
                        <a:lumMod val="85000"/>
                      </a:schemeClr>
                    </a:solidFill>
                  </a:tcPr>
                </a:tc>
                <a:extLst>
                  <a:ext uri="{0D108BD9-81ED-4DB2-BD59-A6C34878D82A}">
                    <a16:rowId xmlns:a16="http://schemas.microsoft.com/office/drawing/2014/main" val="1993088408"/>
                  </a:ext>
                </a:extLst>
              </a:tr>
            </a:tbl>
          </a:graphicData>
        </a:graphic>
      </p:graphicFrame>
      <p:sp>
        <p:nvSpPr>
          <p:cNvPr id="8" name="Titel 1"/>
          <p:cNvSpPr txBox="1">
            <a:spLocks/>
          </p:cNvSpPr>
          <p:nvPr/>
        </p:nvSpPr>
        <p:spPr bwMode="auto">
          <a:xfrm>
            <a:off x="288032" y="0"/>
            <a:ext cx="9408368"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eaLnBrk="1" hangingPunct="1">
              <a:defRPr sz="2800" kern="0">
                <a:latin typeface="Arial" panose="020B0604020202020204" pitchFamily="34" charset="0"/>
                <a:ea typeface="+mj-ea"/>
                <a:cs typeface="Arial" panose="020B0604020202020204" pitchFamily="34" charset="0"/>
              </a:defRPr>
            </a:lvl1pPr>
            <a:lvl2pPr eaLnBrk="1" hangingPunct="1">
              <a:defRPr sz="2800">
                <a:solidFill>
                  <a:srgbClr val="0091D2"/>
                </a:solidFill>
              </a:defRPr>
            </a:lvl2pPr>
            <a:lvl3pPr eaLnBrk="1" hangingPunct="1">
              <a:defRPr sz="2800">
                <a:solidFill>
                  <a:srgbClr val="0091D2"/>
                </a:solidFill>
              </a:defRPr>
            </a:lvl3pPr>
            <a:lvl4pPr eaLnBrk="1" hangingPunct="1">
              <a:defRPr sz="2800">
                <a:solidFill>
                  <a:srgbClr val="0091D2"/>
                </a:solidFill>
              </a:defRPr>
            </a:lvl4pPr>
            <a:lvl5pPr eaLnBrk="1" hangingPunct="1">
              <a:defRPr sz="2800">
                <a:solidFill>
                  <a:srgbClr val="0091D2"/>
                </a:solidFill>
              </a:defRPr>
            </a:lvl5pPr>
            <a:lvl6pPr marL="457200" fontAlgn="base">
              <a:spcBef>
                <a:spcPct val="0"/>
              </a:spcBef>
              <a:spcAft>
                <a:spcPct val="0"/>
              </a:spcAft>
              <a:defRPr sz="2800">
                <a:solidFill>
                  <a:schemeClr val="accent2"/>
                </a:solidFill>
              </a:defRPr>
            </a:lvl6pPr>
            <a:lvl7pPr marL="914400" fontAlgn="base">
              <a:spcBef>
                <a:spcPct val="0"/>
              </a:spcBef>
              <a:spcAft>
                <a:spcPct val="0"/>
              </a:spcAft>
              <a:defRPr sz="2800">
                <a:solidFill>
                  <a:schemeClr val="accent2"/>
                </a:solidFill>
              </a:defRPr>
            </a:lvl7pPr>
            <a:lvl8pPr marL="1371600" fontAlgn="base">
              <a:spcBef>
                <a:spcPct val="0"/>
              </a:spcBef>
              <a:spcAft>
                <a:spcPct val="0"/>
              </a:spcAft>
              <a:defRPr sz="2800">
                <a:solidFill>
                  <a:schemeClr val="accent2"/>
                </a:solidFill>
              </a:defRPr>
            </a:lvl8pPr>
            <a:lvl9pPr marL="1828800" fontAlgn="base">
              <a:spcBef>
                <a:spcPct val="0"/>
              </a:spcBef>
              <a:spcAft>
                <a:spcPct val="0"/>
              </a:spcAft>
              <a:defRPr sz="2800">
                <a:solidFill>
                  <a:schemeClr val="accent2"/>
                </a:solidFill>
              </a:defRPr>
            </a:lvl9pPr>
          </a:lstStyle>
          <a:p>
            <a:r>
              <a:rPr lang="de-DE" dirty="0"/>
              <a:t>Einkauf Bearbeitung</a:t>
            </a:r>
          </a:p>
        </p:txBody>
      </p:sp>
    </p:spTree>
    <p:extLst>
      <p:ext uri="{BB962C8B-B14F-4D97-AF65-F5344CB8AC3E}">
        <p14:creationId xmlns:p14="http://schemas.microsoft.com/office/powerpoint/2010/main" val="395983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Rectangle 2" hidden="1"/>
          <p:cNvGraphicFramePr>
            <a:graphicFrameLocks/>
          </p:cNvGraphicFramePr>
          <p:nvPr>
            <p:custDataLst>
              <p:tags r:id="rId2"/>
            </p:custDataLst>
          </p:nvPr>
        </p:nvGraphicFramePr>
        <p:xfrm>
          <a:off x="1524000" y="0"/>
          <a:ext cx="146538" cy="158750"/>
        </p:xfrm>
        <a:graphic>
          <a:graphicData uri="http://schemas.openxmlformats.org/presentationml/2006/ole">
            <mc:AlternateContent xmlns:mc="http://schemas.openxmlformats.org/markup-compatibility/2006">
              <mc:Choice xmlns:v="urn:schemas-microsoft-com:vml" Requires="v">
                <p:oleObj spid="_x0000_s14433" name="think-cell Slide" r:id="rId5" imgW="0" imgH="0" progId="TCLayout.ActiveDocument.1">
                  <p:embed/>
                </p:oleObj>
              </mc:Choice>
              <mc:Fallback>
                <p:oleObj name="think-cell Slide" r:id="rId5"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46538"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2943972562"/>
              </p:ext>
            </p:extLst>
          </p:nvPr>
        </p:nvGraphicFramePr>
        <p:xfrm>
          <a:off x="275414" y="1124744"/>
          <a:ext cx="11581226" cy="5176520"/>
        </p:xfrm>
        <a:graphic>
          <a:graphicData uri="http://schemas.openxmlformats.org/drawingml/2006/table">
            <a:tbl>
              <a:tblPr firstRow="1" bandRow="1">
                <a:tableStyleId>{5C22544A-7EE6-4342-B048-85BDC9FD1C3A}</a:tableStyleId>
              </a:tblPr>
              <a:tblGrid>
                <a:gridCol w="5244522">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latin typeface="Arial" panose="020B0604020202020204" pitchFamily="34" charset="0"/>
                          <a:cs typeface="Arial" panose="020B0604020202020204" pitchFamily="34" charset="0"/>
                        </a:rPr>
                        <a:t>Ausgangssituation</a:t>
                      </a:r>
                      <a:endParaRPr lang="de-DE" sz="1800" b="0" kern="1200" dirty="0">
                        <a:solidFill>
                          <a:schemeClr val="tx1"/>
                        </a:solidFill>
                        <a:latin typeface="Arial" panose="020B0604020202020204" pitchFamily="34" charset="0"/>
                        <a:ea typeface="+mn-ea"/>
                        <a:cs typeface="Arial" panose="020B0604020202020204" pitchFamily="34" charset="0"/>
                      </a:endParaRPr>
                    </a:p>
                  </a:txBody>
                  <a:tcPr>
                    <a:solidFill>
                      <a:srgbClr val="FFCC66"/>
                    </a:solidFill>
                  </a:tcPr>
                </a:tc>
                <a:tc>
                  <a:txBody>
                    <a:bodyPr/>
                    <a:lstStyle/>
                    <a:p>
                      <a:r>
                        <a:rPr lang="de-DE" b="0" dirty="0">
                          <a:solidFill>
                            <a:schemeClr val="tx1"/>
                          </a:solidFill>
                          <a:latin typeface="Arial" panose="020B0604020202020204" pitchFamily="34" charset="0"/>
                          <a:cs typeface="Arial" panose="020B0604020202020204" pitchFamily="34" charset="0"/>
                        </a:rPr>
                        <a:t>Lösung</a:t>
                      </a:r>
                    </a:p>
                  </a:txBody>
                  <a:tcPr>
                    <a:solidFill>
                      <a:srgbClr val="FFCC66"/>
                    </a:solidFill>
                  </a:tcPr>
                </a:tc>
                <a:extLst>
                  <a:ext uri="{0D108BD9-81ED-4DB2-BD59-A6C34878D82A}">
                    <a16:rowId xmlns:a16="http://schemas.microsoft.com/office/drawing/2014/main" val="10000"/>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chemeClr val="tx1"/>
                          </a:solidFill>
                          <a:latin typeface="Arial" panose="020B0604020202020204" pitchFamily="34" charset="0"/>
                          <a:ea typeface="+mn-ea"/>
                          <a:cs typeface="Arial" panose="020B0604020202020204" pitchFamily="34" charset="0"/>
                        </a:rPr>
                        <a:t>Chinesische Kunden wollen feinmechanische Wasserzählerfernauslese-systeme</a:t>
                      </a:r>
                      <a:r>
                        <a:rPr lang="de-DE" sz="1200" kern="1200" baseline="0" dirty="0">
                          <a:solidFill>
                            <a:schemeClr val="tx1"/>
                          </a:solidFill>
                          <a:latin typeface="Arial" panose="020B0604020202020204" pitchFamily="34" charset="0"/>
                          <a:ea typeface="+mn-ea"/>
                          <a:cs typeface="Arial" panose="020B0604020202020204" pitchFamily="34" charset="0"/>
                        </a:rPr>
                        <a:t> einsetzten. Mit Importzöllen sind diese für den chinesischen Markt zu teuer.</a:t>
                      </a:r>
                      <a:endParaRPr lang="de-DE" sz="1200" kern="1200" dirty="0">
                        <a:solidFill>
                          <a:schemeClr val="tx1"/>
                        </a:solidFill>
                        <a:latin typeface="Arial" panose="020B0604020202020204" pitchFamily="34" charset="0"/>
                        <a:ea typeface="+mn-ea"/>
                        <a:cs typeface="Arial" panose="020B0604020202020204" pitchFamily="34" charset="0"/>
                      </a:endParaRPr>
                    </a:p>
                    <a:p>
                      <a:pPr marL="0" indent="0">
                        <a:spcBef>
                          <a:spcPts val="200"/>
                        </a:spcBef>
                        <a:spcAft>
                          <a:spcPct val="25000"/>
                        </a:spcAft>
                        <a:buFont typeface="Wingdings" panose="05000000000000000000" pitchFamily="2" charset="2"/>
                        <a:buNone/>
                        <a:tabLst>
                          <a:tab pos="1077913" algn="l"/>
                        </a:tabLst>
                      </a:pPr>
                      <a:r>
                        <a:rPr lang="de-DE" sz="1200" kern="1200" dirty="0">
                          <a:solidFill>
                            <a:schemeClr val="tx1"/>
                          </a:solidFill>
                          <a:latin typeface="Arial" panose="020B0604020202020204" pitchFamily="34" charset="0"/>
                          <a:ea typeface="+mn-ea"/>
                          <a:cs typeface="Arial" panose="020B0604020202020204" pitchFamily="34" charset="0"/>
                        </a:rPr>
                        <a:t>Der Kunde hat in China keine Kontakte zu Herstellern.</a:t>
                      </a:r>
                    </a:p>
                    <a:p>
                      <a:pPr marL="0" indent="0">
                        <a:spcBef>
                          <a:spcPts val="200"/>
                        </a:spcBef>
                        <a:spcAft>
                          <a:spcPct val="25000"/>
                        </a:spcAft>
                        <a:buFont typeface="Wingdings" panose="05000000000000000000" pitchFamily="2" charset="2"/>
                        <a:buNone/>
                        <a:tabLst>
                          <a:tab pos="1077913" algn="l"/>
                        </a:tabLst>
                      </a:pPr>
                      <a:r>
                        <a:rPr lang="de-DE" sz="1200" kern="1200" baseline="0" dirty="0">
                          <a:solidFill>
                            <a:schemeClr val="tx1"/>
                          </a:solidFill>
                          <a:latin typeface="Arial" panose="020B0604020202020204" pitchFamily="34" charset="0"/>
                          <a:ea typeface="+mn-ea"/>
                          <a:cs typeface="Arial" panose="020B0604020202020204" pitchFamily="34" charset="0"/>
                        </a:rPr>
                        <a:t>Projektpläne des Kunden sind nicht ausreichend.</a:t>
                      </a:r>
                    </a:p>
                  </a:txBody>
                  <a:tcPr>
                    <a:solidFill>
                      <a:schemeClr val="bg1">
                        <a:lumMod val="85000"/>
                      </a:schemeClr>
                    </a:solidFill>
                  </a:tcPr>
                </a:tc>
                <a:tc>
                  <a:txBody>
                    <a:bodyPr/>
                    <a:lstStyle/>
                    <a:p>
                      <a:pPr marL="0" indent="0">
                        <a:spcBef>
                          <a:spcPts val="200"/>
                        </a:spcBef>
                        <a:spcAft>
                          <a:spcPct val="25000"/>
                        </a:spcAft>
                        <a:buSzPct val="80000"/>
                        <a:buFont typeface="Symbol" panose="05050102010706020507" pitchFamily="18" charset="2"/>
                        <a:buNone/>
                        <a:tabLst>
                          <a:tab pos="1077913" algn="l"/>
                        </a:tabLst>
                      </a:pPr>
                      <a:r>
                        <a:rPr lang="de-DE" sz="1200" kern="1200" dirty="0">
                          <a:solidFill>
                            <a:schemeClr val="tx1"/>
                          </a:solidFill>
                          <a:latin typeface="Arial" panose="020B0604020202020204" pitchFamily="34" charset="0"/>
                          <a:ea typeface="+mn-ea"/>
                          <a:cs typeface="Arial" panose="020B0604020202020204" pitchFamily="34" charset="0"/>
                        </a:rPr>
                        <a:t>Aus der internen Kalkulation</a:t>
                      </a:r>
                      <a:r>
                        <a:rPr lang="de-DE" sz="1200" kern="1200" baseline="0" dirty="0">
                          <a:solidFill>
                            <a:schemeClr val="tx1"/>
                          </a:solidFill>
                          <a:latin typeface="Arial" panose="020B0604020202020204" pitchFamily="34" charset="0"/>
                          <a:ea typeface="+mn-ea"/>
                          <a:cs typeface="Arial" panose="020B0604020202020204" pitchFamily="34" charset="0"/>
                        </a:rPr>
                        <a:t> ergibt sich bei chinesische Löhnen, dass das gewünschte Preisniveau erreichbar ist. </a:t>
                      </a:r>
                    </a:p>
                    <a:p>
                      <a:pPr marL="0" indent="0">
                        <a:spcBef>
                          <a:spcPts val="200"/>
                        </a:spcBef>
                        <a:spcAft>
                          <a:spcPct val="25000"/>
                        </a:spcAft>
                        <a:buSzPct val="80000"/>
                        <a:buFont typeface="Symbol" panose="05050102010706020507" pitchFamily="18" charset="2"/>
                        <a:buNone/>
                        <a:tabLst>
                          <a:tab pos="1077913" algn="l"/>
                        </a:tabLst>
                      </a:pPr>
                      <a:r>
                        <a:rPr lang="de-DE" sz="1200" kern="1200" baseline="0" dirty="0">
                          <a:solidFill>
                            <a:schemeClr val="tx1"/>
                          </a:solidFill>
                          <a:latin typeface="Arial" panose="020B0604020202020204" pitchFamily="34" charset="0"/>
                          <a:ea typeface="+mn-ea"/>
                          <a:cs typeface="Arial" panose="020B0604020202020204" pitchFamily="34" charset="0"/>
                        </a:rPr>
                        <a:t>Der bisherige Importeur sitzt im Raum </a:t>
                      </a:r>
                      <a:r>
                        <a:rPr lang="de-DE" sz="1200" kern="1200" baseline="0" dirty="0" err="1">
                          <a:solidFill>
                            <a:schemeClr val="tx1"/>
                          </a:solidFill>
                          <a:latin typeface="Arial" panose="020B0604020202020204" pitchFamily="34" charset="0"/>
                          <a:ea typeface="+mn-ea"/>
                          <a:cs typeface="Arial" panose="020B0604020202020204" pitchFamily="34" charset="0"/>
                        </a:rPr>
                        <a:t>Shenzhen</a:t>
                      </a:r>
                      <a:r>
                        <a:rPr lang="de-DE" sz="1200" kern="1200" baseline="0" dirty="0">
                          <a:solidFill>
                            <a:schemeClr val="tx1"/>
                          </a:solidFill>
                          <a:latin typeface="Arial" panose="020B0604020202020204" pitchFamily="34" charset="0"/>
                          <a:ea typeface="+mn-ea"/>
                          <a:cs typeface="Arial" panose="020B0604020202020204" pitchFamily="34" charset="0"/>
                        </a:rPr>
                        <a:t>, hat aber keine Kontakte zu EMS bzw. Firmen, die sich mit Feinmechanik beschäftigen. </a:t>
                      </a:r>
                    </a:p>
                    <a:p>
                      <a:pPr marL="0" indent="0">
                        <a:spcBef>
                          <a:spcPts val="200"/>
                        </a:spcBef>
                        <a:spcAft>
                          <a:spcPct val="25000"/>
                        </a:spcAft>
                        <a:buSzPct val="80000"/>
                        <a:buFont typeface="Symbol" panose="05050102010706020507" pitchFamily="18" charset="2"/>
                        <a:buNone/>
                        <a:tabLst>
                          <a:tab pos="1077913" algn="l"/>
                        </a:tabLst>
                      </a:pPr>
                      <a:r>
                        <a:rPr lang="de-DE" sz="1200" kern="1200" baseline="0" dirty="0">
                          <a:solidFill>
                            <a:schemeClr val="tx1"/>
                          </a:solidFill>
                          <a:latin typeface="Arial" panose="020B0604020202020204" pitchFamily="34" charset="0"/>
                          <a:ea typeface="+mn-ea"/>
                          <a:cs typeface="Arial" panose="020B0604020202020204" pitchFamily="34" charset="0"/>
                        </a:rPr>
                        <a:t>Ein webbasierter Projekttool wird eingeführt.</a:t>
                      </a:r>
                      <a:endParaRPr lang="de-DE" sz="1200" kern="1200" dirty="0">
                        <a:solidFill>
                          <a:schemeClr val="tx1"/>
                        </a:solidFill>
                        <a:latin typeface="Arial" panose="020B0604020202020204" pitchFamily="34" charset="0"/>
                        <a:ea typeface="+mn-ea"/>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baseline="0" dirty="0">
                          <a:solidFill>
                            <a:schemeClr val="tx1"/>
                          </a:solidFill>
                          <a:latin typeface="Arial" panose="020B0604020202020204" pitchFamily="34" charset="0"/>
                          <a:ea typeface="+mn-ea"/>
                          <a:cs typeface="Arial" panose="020B0604020202020204" pitchFamily="34" charset="0"/>
                        </a:rPr>
                        <a:t>Der Kunde fürchtet Produktpiraterie, die Vorausschreibung soll trotzdem belastbare Ergebnisse bringen.</a:t>
                      </a:r>
                      <a:endParaRPr lang="de-DE" sz="1200" kern="1200" dirty="0">
                        <a:solidFill>
                          <a:schemeClr val="tx1"/>
                        </a:solidFill>
                        <a:latin typeface="Arial" panose="020B0604020202020204" pitchFamily="34" charset="0"/>
                        <a:ea typeface="+mn-ea"/>
                        <a:cs typeface="Arial" panose="020B0604020202020204"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latin typeface="Arial" panose="020B0604020202020204" pitchFamily="34" charset="0"/>
                          <a:ea typeface="+mn-ea"/>
                          <a:cs typeface="Arial" panose="020B0604020202020204" pitchFamily="34" charset="0"/>
                        </a:rPr>
                        <a:t>Die Vorausschreibung mit Anforderungsfragebogen, Geheinhaltungsvereinbarung, Verhaltenskodex</a:t>
                      </a:r>
                      <a:r>
                        <a:rPr lang="de-DE" sz="1200" kern="1200" baseline="0" dirty="0">
                          <a:solidFill>
                            <a:schemeClr val="tx1"/>
                          </a:solidFill>
                          <a:latin typeface="Arial" panose="020B0604020202020204" pitchFamily="34" charset="0"/>
                          <a:ea typeface="+mn-ea"/>
                          <a:cs typeface="Arial" panose="020B0604020202020204" pitchFamily="34" charset="0"/>
                        </a:rPr>
                        <a:t> und einer Grobkalkulation basierend auf Materialkosten und Zeitvorgaben wird von 6 der 17 angeschriebenen Firmen zufriedenstellend beantwortet.</a:t>
                      </a:r>
                      <a:endParaRPr lang="de-DE" sz="1200" kern="1200" dirty="0">
                        <a:solidFill>
                          <a:schemeClr val="tx1"/>
                        </a:solidFill>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latin typeface="Arial" panose="020B0604020202020204" pitchFamily="34" charset="0"/>
                          <a:ea typeface="+mn-ea"/>
                          <a:cs typeface="Arial" panose="020B0604020202020204" pitchFamily="34" charset="0"/>
                        </a:rPr>
                        <a:t>Audit in China</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latin typeface="Arial" panose="020B0604020202020204" pitchFamily="34" charset="0"/>
                          <a:ea typeface="+mn-ea"/>
                          <a:cs typeface="Arial" panose="020B0604020202020204" pitchFamily="34" charset="0"/>
                        </a:rPr>
                        <a:t>Das Team</a:t>
                      </a:r>
                      <a:r>
                        <a:rPr lang="de-DE" sz="1200" kern="1200" baseline="0" dirty="0">
                          <a:solidFill>
                            <a:schemeClr val="tx1"/>
                          </a:solidFill>
                          <a:latin typeface="Arial" panose="020B0604020202020204" pitchFamily="34" charset="0"/>
                          <a:ea typeface="+mn-ea"/>
                          <a:cs typeface="Arial" panose="020B0604020202020204" pitchFamily="34" charset="0"/>
                        </a:rPr>
                        <a:t> bestehend aus Projektleiter, QS, Konstrukteur und Logistiker beurteilen 6 Firmen. Es zeigt sich, dass je besser die Firmen beim Verhaltenskodex abschneiden, desto besser fällt das Gesamtergebnis aus. </a:t>
                      </a:r>
                      <a:endParaRPr lang="de-DE" sz="1200" kern="1200" dirty="0">
                        <a:solidFill>
                          <a:schemeClr val="tx1"/>
                        </a:solidFill>
                        <a:latin typeface="Arial" panose="020B0604020202020204" pitchFamily="34" charset="0"/>
                        <a:ea typeface="+mn-ea"/>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r>
                        <a:rPr lang="de-DE" sz="1200" kern="1200" baseline="0" dirty="0">
                          <a:solidFill>
                            <a:schemeClr val="tx1"/>
                          </a:solidFill>
                          <a:latin typeface="Arial" panose="020B0604020202020204" pitchFamily="34" charset="0"/>
                          <a:ea typeface="+mn-ea"/>
                          <a:cs typeface="Arial" panose="020B0604020202020204" pitchFamily="34" charset="0"/>
                        </a:rPr>
                        <a:t>Vertrag und Start</a:t>
                      </a:r>
                      <a:endParaRPr lang="de-DE" sz="1200" dirty="0">
                        <a:solidFill>
                          <a:schemeClr val="tx1"/>
                        </a:solidFill>
                        <a:latin typeface="Arial" panose="020B0604020202020204" pitchFamily="34" charset="0"/>
                        <a:cs typeface="Arial" panose="020B0604020202020204" pitchFamily="34" charset="0"/>
                      </a:endParaRPr>
                    </a:p>
                  </a:txBody>
                  <a:tcPr>
                    <a:noFill/>
                  </a:tcPr>
                </a:tc>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chemeClr val="tx1"/>
                          </a:solidFill>
                          <a:latin typeface="Arial" panose="020B0604020202020204" pitchFamily="34" charset="0"/>
                          <a:ea typeface="+mn-ea"/>
                          <a:cs typeface="Arial" panose="020B0604020202020204" pitchFamily="34" charset="0"/>
                        </a:rPr>
                        <a:t>Der</a:t>
                      </a:r>
                      <a:r>
                        <a:rPr lang="de-DE" sz="1200" kern="1200" baseline="0" dirty="0">
                          <a:solidFill>
                            <a:schemeClr val="tx1"/>
                          </a:solidFill>
                          <a:latin typeface="Arial" panose="020B0604020202020204" pitchFamily="34" charset="0"/>
                          <a:ea typeface="+mn-ea"/>
                          <a:cs typeface="Arial" panose="020B0604020202020204" pitchFamily="34" charset="0"/>
                        </a:rPr>
                        <a:t> Erstplatzierte, ein israelischer EMS, wird zu meinem Kunden eingeladen. Der Vertrag wird verhandelt, Originalzeichnungen werden übergeben und der Projektplan wird detailliert.</a:t>
                      </a:r>
                    </a:p>
                  </a:txBody>
                  <a:tcPr>
                    <a:no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latin typeface="Arial" panose="020B0604020202020204" pitchFamily="34" charset="0"/>
                          <a:ea typeface="+mn-ea"/>
                          <a:cs typeface="Arial" panose="020B0604020202020204" pitchFamily="34" charset="0"/>
                        </a:rPr>
                        <a:t>Produktionsvorbereitung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latin typeface="Arial" panose="020B0604020202020204" pitchFamily="34" charset="0"/>
                          <a:ea typeface="+mn-ea"/>
                          <a:cs typeface="Arial" panose="020B0604020202020204" pitchFamily="34" charset="0"/>
                        </a:rPr>
                        <a:t>Gemeinsame Auswahl der Vorlieferanten zeigt, dass </a:t>
                      </a:r>
                      <a:r>
                        <a:rPr lang="de-DE" sz="1200" kern="1200" dirty="0" err="1">
                          <a:solidFill>
                            <a:schemeClr val="tx1"/>
                          </a:solidFill>
                          <a:latin typeface="Arial" panose="020B0604020202020204" pitchFamily="34" charset="0"/>
                          <a:ea typeface="+mn-ea"/>
                          <a:cs typeface="Arial" panose="020B0604020202020204" pitchFamily="34" charset="0"/>
                        </a:rPr>
                        <a:t>Tiefzieher</a:t>
                      </a:r>
                      <a:r>
                        <a:rPr lang="de-DE" sz="1200" kern="1200" dirty="0">
                          <a:solidFill>
                            <a:schemeClr val="tx1"/>
                          </a:solidFill>
                          <a:latin typeface="Arial" panose="020B0604020202020204" pitchFamily="34" charset="0"/>
                          <a:ea typeface="+mn-ea"/>
                          <a:cs typeface="Arial" panose="020B0604020202020204" pitchFamily="34" charset="0"/>
                        </a:rPr>
                        <a:t> und Panzerglashersteller den Zeitplan nicht einhalten werden können</a:t>
                      </a:r>
                      <a:r>
                        <a:rPr lang="de-DE" sz="1200" kern="1200" baseline="0" dirty="0">
                          <a:solidFill>
                            <a:schemeClr val="tx1"/>
                          </a:solidFill>
                          <a:latin typeface="Arial" panose="020B0604020202020204" pitchFamily="34" charset="0"/>
                          <a:ea typeface="+mn-ea"/>
                          <a:cs typeface="Arial" panose="020B0604020202020204" pitchFamily="34" charset="0"/>
                        </a:rPr>
                        <a:t> =&gt; 3 Monate Zulieferung aus Europa</a:t>
                      </a:r>
                      <a:endParaRPr lang="de-DE" sz="1200" kern="1200" dirty="0">
                        <a:solidFill>
                          <a:schemeClr val="tx1"/>
                        </a:solidFill>
                        <a:latin typeface="Arial" panose="020B0604020202020204" pitchFamily="34" charset="0"/>
                        <a:ea typeface="+mn-ea"/>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0005"/>
                  </a:ext>
                </a:extLst>
              </a:tr>
              <a:tr h="370840">
                <a:tc>
                  <a:txBody>
                    <a:bodyPr/>
                    <a:lstStyle/>
                    <a:p>
                      <a:r>
                        <a:rPr lang="de-DE" sz="1200" kern="1200" baseline="0" dirty="0">
                          <a:solidFill>
                            <a:schemeClr val="tx1"/>
                          </a:solidFill>
                          <a:latin typeface="Arial" panose="020B0604020202020204" pitchFamily="34" charset="0"/>
                          <a:ea typeface="+mn-ea"/>
                          <a:cs typeface="Arial" panose="020B0604020202020204" pitchFamily="34" charset="0"/>
                        </a:rPr>
                        <a:t>Realisierung</a:t>
                      </a:r>
                      <a:endParaRPr lang="de-DE" sz="1200" dirty="0">
                        <a:solidFill>
                          <a:schemeClr val="tx1"/>
                        </a:solidFill>
                        <a:latin typeface="Arial" panose="020B0604020202020204" pitchFamily="34" charset="0"/>
                        <a:cs typeface="Arial" panose="020B0604020202020204" pitchFamily="34" charset="0"/>
                      </a:endParaRPr>
                    </a:p>
                  </a:txBody>
                  <a:tcPr>
                    <a:noFill/>
                  </a:tcPr>
                </a:tc>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chemeClr val="tx1"/>
                          </a:solidFill>
                          <a:latin typeface="Arial" panose="020B0604020202020204" pitchFamily="34" charset="0"/>
                          <a:ea typeface="+mn-ea"/>
                          <a:cs typeface="Arial" panose="020B0604020202020204" pitchFamily="34" charset="0"/>
                        </a:rPr>
                        <a:t>Bei den wöchentlichen Videokonferenzen werden auf Basis der Projektpläne alle Punkte einvernehmlich geklärt. Eine Eskalation zur Geschäftsleitung ist zu keiner Zeit notwendig. Der</a:t>
                      </a:r>
                      <a:r>
                        <a:rPr lang="de-DE" sz="1200" kern="1200" baseline="0" dirty="0">
                          <a:solidFill>
                            <a:schemeClr val="tx1"/>
                          </a:solidFill>
                          <a:latin typeface="Arial" panose="020B0604020202020204" pitchFamily="34" charset="0"/>
                          <a:ea typeface="+mn-ea"/>
                          <a:cs typeface="Arial" panose="020B0604020202020204" pitchFamily="34" charset="0"/>
                        </a:rPr>
                        <a:t> Start der Pilot-Serie und der Serie erfolgten jeweils eine Woche vor Plan.  </a:t>
                      </a:r>
                      <a:endParaRPr lang="de-DE" sz="1200" kern="1200" dirty="0">
                        <a:solidFill>
                          <a:schemeClr val="tx1"/>
                        </a:solidFill>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latin typeface="Arial" panose="020B0604020202020204" pitchFamily="34" charset="0"/>
                          <a:ea typeface="+mn-ea"/>
                          <a:cs typeface="Arial" panose="020B0604020202020204" pitchFamily="34" charset="0"/>
                        </a:rPr>
                        <a:t>Fazit</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latin typeface="Arial" panose="020B0604020202020204" pitchFamily="34" charset="0"/>
                          <a:ea typeface="+mn-ea"/>
                          <a:cs typeface="Arial" panose="020B0604020202020204" pitchFamily="34" charset="0"/>
                        </a:rPr>
                        <a:t>Eine konservative Projektvorbereitung und -</a:t>
                      </a:r>
                      <a:r>
                        <a:rPr lang="de-DE" sz="1200" kern="1200" dirty="0" err="1">
                          <a:solidFill>
                            <a:schemeClr val="tx1"/>
                          </a:solidFill>
                          <a:latin typeface="Arial" panose="020B0604020202020204" pitchFamily="34" charset="0"/>
                          <a:ea typeface="+mn-ea"/>
                          <a:cs typeface="Arial" panose="020B0604020202020204" pitchFamily="34" charset="0"/>
                        </a:rPr>
                        <a:t>nachverfolgung</a:t>
                      </a:r>
                      <a:r>
                        <a:rPr lang="de-DE" sz="1200" kern="1200" dirty="0">
                          <a:solidFill>
                            <a:schemeClr val="tx1"/>
                          </a:solidFill>
                          <a:latin typeface="Arial" panose="020B0604020202020204" pitchFamily="34" charset="0"/>
                          <a:ea typeface="+mn-ea"/>
                          <a:cs typeface="Arial" panose="020B0604020202020204" pitchFamily="34" charset="0"/>
                        </a:rPr>
                        <a:t> schützt zwar nicht vor Überraschungen, gibt aber genügend Raum für Reaktionsmöglichkeiten. </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latin typeface="Arial" panose="020B0604020202020204" pitchFamily="34" charset="0"/>
                          <a:ea typeface="+mn-ea"/>
                          <a:cs typeface="Arial" panose="020B0604020202020204" pitchFamily="34" charset="0"/>
                        </a:rPr>
                        <a:t>Zeit-</a:t>
                      </a:r>
                      <a:r>
                        <a:rPr lang="de-DE" sz="1200" kern="1200" baseline="0" dirty="0">
                          <a:solidFill>
                            <a:schemeClr val="tx1"/>
                          </a:solidFill>
                          <a:latin typeface="Arial" panose="020B0604020202020204" pitchFamily="34" charset="0"/>
                          <a:ea typeface="+mn-ea"/>
                          <a:cs typeface="Arial" panose="020B0604020202020204" pitchFamily="34" charset="0"/>
                        </a:rPr>
                        <a:t> und Kostenrahmen wurden eingehalten.</a:t>
                      </a:r>
                      <a:endParaRPr lang="de-DE" sz="1200" kern="1200" dirty="0">
                        <a:solidFill>
                          <a:schemeClr val="tx1"/>
                        </a:solidFill>
                        <a:latin typeface="Arial" panose="020B0604020202020204" pitchFamily="34" charset="0"/>
                        <a:ea typeface="+mn-ea"/>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0007"/>
                  </a:ext>
                </a:extLst>
              </a:tr>
            </a:tbl>
          </a:graphicData>
        </a:graphic>
      </p:graphicFrame>
      <p:sp>
        <p:nvSpPr>
          <p:cNvPr id="8" name="Titel 1"/>
          <p:cNvSpPr txBox="1">
            <a:spLocks/>
          </p:cNvSpPr>
          <p:nvPr/>
        </p:nvSpPr>
        <p:spPr bwMode="auto">
          <a:xfrm>
            <a:off x="288031" y="0"/>
            <a:ext cx="9408369"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eaLnBrk="1" hangingPunct="1">
              <a:defRPr sz="2800" kern="0">
                <a:latin typeface="Arial" panose="020B0604020202020204" pitchFamily="34" charset="0"/>
                <a:ea typeface="+mj-ea"/>
                <a:cs typeface="Arial" panose="020B0604020202020204" pitchFamily="34" charset="0"/>
              </a:defRPr>
            </a:lvl1pPr>
            <a:lvl2pPr eaLnBrk="1" hangingPunct="1">
              <a:defRPr sz="2800">
                <a:solidFill>
                  <a:srgbClr val="0091D2"/>
                </a:solidFill>
              </a:defRPr>
            </a:lvl2pPr>
            <a:lvl3pPr eaLnBrk="1" hangingPunct="1">
              <a:defRPr sz="2800">
                <a:solidFill>
                  <a:srgbClr val="0091D2"/>
                </a:solidFill>
              </a:defRPr>
            </a:lvl3pPr>
            <a:lvl4pPr eaLnBrk="1" hangingPunct="1">
              <a:defRPr sz="2800">
                <a:solidFill>
                  <a:srgbClr val="0091D2"/>
                </a:solidFill>
              </a:defRPr>
            </a:lvl4pPr>
            <a:lvl5pPr eaLnBrk="1" hangingPunct="1">
              <a:defRPr sz="2800">
                <a:solidFill>
                  <a:srgbClr val="0091D2"/>
                </a:solidFill>
              </a:defRPr>
            </a:lvl5pPr>
            <a:lvl6pPr marL="457200" fontAlgn="base">
              <a:spcBef>
                <a:spcPct val="0"/>
              </a:spcBef>
              <a:spcAft>
                <a:spcPct val="0"/>
              </a:spcAft>
              <a:defRPr sz="2800">
                <a:solidFill>
                  <a:schemeClr val="accent2"/>
                </a:solidFill>
              </a:defRPr>
            </a:lvl6pPr>
            <a:lvl7pPr marL="914400" fontAlgn="base">
              <a:spcBef>
                <a:spcPct val="0"/>
              </a:spcBef>
              <a:spcAft>
                <a:spcPct val="0"/>
              </a:spcAft>
              <a:defRPr sz="2800">
                <a:solidFill>
                  <a:schemeClr val="accent2"/>
                </a:solidFill>
              </a:defRPr>
            </a:lvl7pPr>
            <a:lvl8pPr marL="1371600" fontAlgn="base">
              <a:spcBef>
                <a:spcPct val="0"/>
              </a:spcBef>
              <a:spcAft>
                <a:spcPct val="0"/>
              </a:spcAft>
              <a:defRPr sz="2800">
                <a:solidFill>
                  <a:schemeClr val="accent2"/>
                </a:solidFill>
              </a:defRPr>
            </a:lvl8pPr>
            <a:lvl9pPr marL="1828800" fontAlgn="base">
              <a:spcBef>
                <a:spcPct val="0"/>
              </a:spcBef>
              <a:spcAft>
                <a:spcPct val="0"/>
              </a:spcAft>
              <a:defRPr sz="2800">
                <a:solidFill>
                  <a:schemeClr val="accent2"/>
                </a:solidFill>
              </a:defRPr>
            </a:lvl9pPr>
          </a:lstStyle>
          <a:p>
            <a:r>
              <a:rPr lang="de-DE" dirty="0"/>
              <a:t>Mechanik &amp; Elektronik: Projektleitung für Produktion  China</a:t>
            </a:r>
          </a:p>
        </p:txBody>
      </p:sp>
    </p:spTree>
    <p:extLst>
      <p:ext uri="{BB962C8B-B14F-4D97-AF65-F5344CB8AC3E}">
        <p14:creationId xmlns:p14="http://schemas.microsoft.com/office/powerpoint/2010/main" val="10470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Rectangle 2" hidden="1"/>
          <p:cNvGraphicFramePr>
            <a:graphicFrameLocks/>
          </p:cNvGraphicFramePr>
          <p:nvPr>
            <p:custDataLst>
              <p:tags r:id="rId2"/>
            </p:custDataLst>
          </p:nvPr>
        </p:nvGraphicFramePr>
        <p:xfrm>
          <a:off x="1524000" y="0"/>
          <a:ext cx="146538" cy="158750"/>
        </p:xfrm>
        <a:graphic>
          <a:graphicData uri="http://schemas.openxmlformats.org/presentationml/2006/ole">
            <mc:AlternateContent xmlns:mc="http://schemas.openxmlformats.org/markup-compatibility/2006">
              <mc:Choice xmlns:v="urn:schemas-microsoft-com:vml" Requires="v">
                <p:oleObj spid="_x0000_s15444" name="think-cell Slide" r:id="rId5" imgW="0" imgH="0" progId="TCLayout.ActiveDocument.1">
                  <p:embed/>
                </p:oleObj>
              </mc:Choice>
              <mc:Fallback>
                <p:oleObj name="think-cell Slide" r:id="rId5"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46538"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1003436479"/>
              </p:ext>
            </p:extLst>
          </p:nvPr>
        </p:nvGraphicFramePr>
        <p:xfrm>
          <a:off x="275414" y="1124744"/>
          <a:ext cx="11581226" cy="5247640"/>
        </p:xfrm>
        <a:graphic>
          <a:graphicData uri="http://schemas.openxmlformats.org/drawingml/2006/table">
            <a:tbl>
              <a:tblPr firstRow="1" bandRow="1">
                <a:tableStyleId>{5C22544A-7EE6-4342-B048-85BDC9FD1C3A}</a:tableStyleId>
              </a:tblPr>
              <a:tblGrid>
                <a:gridCol w="5244522">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latin typeface="Arial" panose="020B0604020202020204" pitchFamily="34" charset="0"/>
                          <a:cs typeface="Arial" panose="020B0604020202020204" pitchFamily="34" charset="0"/>
                        </a:rPr>
                        <a:t>Ausgangssituation</a:t>
                      </a:r>
                    </a:p>
                  </a:txBody>
                  <a:tcPr>
                    <a:solidFill>
                      <a:srgbClr val="FFCC66"/>
                    </a:solidFill>
                  </a:tcPr>
                </a:tc>
                <a:tc>
                  <a:txBody>
                    <a:bodyPr/>
                    <a:lstStyle/>
                    <a:p>
                      <a:r>
                        <a:rPr lang="de-DE" b="0" dirty="0">
                          <a:solidFill>
                            <a:schemeClr val="tx1"/>
                          </a:solidFill>
                          <a:latin typeface="Arial" panose="020B0604020202020204" pitchFamily="34" charset="0"/>
                          <a:cs typeface="Arial" panose="020B0604020202020204" pitchFamily="34" charset="0"/>
                        </a:rPr>
                        <a:t>Lösung</a:t>
                      </a:r>
                    </a:p>
                  </a:txBody>
                  <a:tcPr>
                    <a:solidFill>
                      <a:srgbClr val="FFCC66"/>
                    </a:solidFill>
                  </a:tcPr>
                </a:tc>
                <a:extLst>
                  <a:ext uri="{0D108BD9-81ED-4DB2-BD59-A6C34878D82A}">
                    <a16:rowId xmlns:a16="http://schemas.microsoft.com/office/drawing/2014/main" val="10000"/>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Die Preise für Schiffssteuerungen sind unter Druck geraten.</a:t>
                      </a:r>
                    </a:p>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Die</a:t>
                      </a:r>
                      <a:r>
                        <a:rPr lang="de-DE" sz="1200" kern="1200" baseline="0" dirty="0">
                          <a:solidFill>
                            <a:srgbClr val="000000"/>
                          </a:solidFill>
                          <a:latin typeface="Arial" panose="020B0604020202020204" pitchFamily="34" charset="0"/>
                          <a:ea typeface="+mn-ea"/>
                          <a:cs typeface="Arial" panose="020B0604020202020204" pitchFamily="34" charset="0"/>
                        </a:rPr>
                        <a:t> Produktionskosten in Hamburg können nicht nennenswert gesenkt werden.</a:t>
                      </a:r>
                      <a:endParaRPr lang="de-DE" sz="1200" kern="1200" dirty="0">
                        <a:solidFill>
                          <a:srgbClr val="000000"/>
                        </a:solidFill>
                        <a:latin typeface="Arial" panose="020B0604020202020204" pitchFamily="34" charset="0"/>
                        <a:ea typeface="+mn-ea"/>
                        <a:cs typeface="Arial" panose="020B0604020202020204" pitchFamily="34" charset="0"/>
                      </a:endParaRPr>
                    </a:p>
                    <a:p>
                      <a:pPr marL="0" indent="0">
                        <a:spcBef>
                          <a:spcPts val="200"/>
                        </a:spcBef>
                        <a:spcAft>
                          <a:spcPct val="25000"/>
                        </a:spcAft>
                        <a:buFont typeface="Wingdings" panose="05000000000000000000" pitchFamily="2" charset="2"/>
                        <a:buNone/>
                        <a:tabLst>
                          <a:tab pos="1077913" algn="l"/>
                        </a:tabLst>
                      </a:pPr>
                      <a:r>
                        <a:rPr lang="de-DE" sz="1200" kern="1200" baseline="0" dirty="0">
                          <a:solidFill>
                            <a:srgbClr val="000000"/>
                          </a:solidFill>
                          <a:latin typeface="Arial" panose="020B0604020202020204" pitchFamily="34" charset="0"/>
                          <a:ea typeface="+mn-ea"/>
                          <a:cs typeface="Arial" panose="020B0604020202020204" pitchFamily="34" charset="0"/>
                        </a:rPr>
                        <a:t>Die technischen Unterlagen sind für eine Verlagerung nicht ausreichend.</a:t>
                      </a:r>
                    </a:p>
                  </a:txBody>
                  <a:tcPr>
                    <a:solidFill>
                      <a:schemeClr val="bg1">
                        <a:lumMod val="85000"/>
                      </a:schemeClr>
                    </a:solidFill>
                  </a:tcPr>
                </a:tc>
                <a:tc>
                  <a:txBody>
                    <a:bodyPr/>
                    <a:lstStyle/>
                    <a:p>
                      <a:pPr marL="0" indent="0">
                        <a:spcBef>
                          <a:spcPts val="200"/>
                        </a:spcBef>
                        <a:spcAft>
                          <a:spcPct val="25000"/>
                        </a:spcAft>
                        <a:buSzPct val="80000"/>
                        <a:buFont typeface="Symbol" panose="05050102010706020507" pitchFamily="18" charset="2"/>
                        <a:buNone/>
                        <a:tabLst>
                          <a:tab pos="1077913" algn="l"/>
                        </a:tabLst>
                      </a:pPr>
                      <a:r>
                        <a:rPr lang="de-DE" sz="1200" kern="1200" baseline="0" dirty="0">
                          <a:solidFill>
                            <a:srgbClr val="000000"/>
                          </a:solidFill>
                          <a:latin typeface="Arial" panose="020B0604020202020204" pitchFamily="34" charset="0"/>
                          <a:ea typeface="+mn-ea"/>
                          <a:cs typeface="Arial" panose="020B0604020202020204" pitchFamily="34" charset="0"/>
                        </a:rPr>
                        <a:t>Neuer Lieferant mit geringeren Arbeitskosten</a:t>
                      </a:r>
                    </a:p>
                    <a:p>
                      <a:pPr marL="0" indent="0">
                        <a:spcBef>
                          <a:spcPts val="200"/>
                        </a:spcBef>
                        <a:spcAft>
                          <a:spcPct val="25000"/>
                        </a:spcAft>
                        <a:buSzPct val="80000"/>
                        <a:buFont typeface="Symbol" panose="05050102010706020507" pitchFamily="18" charset="2"/>
                        <a:buNone/>
                        <a:tabLst>
                          <a:tab pos="1077913" algn="l"/>
                        </a:tabLst>
                      </a:pPr>
                      <a:r>
                        <a:rPr lang="de-DE" sz="1200" kern="1200" baseline="0" dirty="0">
                          <a:solidFill>
                            <a:srgbClr val="000000"/>
                          </a:solidFill>
                          <a:latin typeface="Arial" panose="020B0604020202020204" pitchFamily="34" charset="0"/>
                          <a:ea typeface="+mn-ea"/>
                          <a:cs typeface="Arial" panose="020B0604020202020204" pitchFamily="34" charset="0"/>
                        </a:rPr>
                        <a:t>Herstellkosten Deutschland: Arbeitskosten 43%, Material 38%, Inbetriebnahme 9% und Overhead 10%. Arbeitskosten Tschechien ≈ 20% und Slowakei ≈ 15% </a:t>
                      </a:r>
                    </a:p>
                    <a:p>
                      <a:pPr marL="0" indent="0">
                        <a:spcBef>
                          <a:spcPts val="200"/>
                        </a:spcBef>
                        <a:spcAft>
                          <a:spcPct val="25000"/>
                        </a:spcAft>
                        <a:buSzPct val="80000"/>
                        <a:buFont typeface="Symbol" panose="05050102010706020507" pitchFamily="18" charset="2"/>
                        <a:buNone/>
                        <a:tabLst>
                          <a:tab pos="1077913" algn="l"/>
                        </a:tabLst>
                      </a:pPr>
                      <a:r>
                        <a:rPr lang="de-DE" sz="1200" kern="1200" baseline="0" dirty="0">
                          <a:solidFill>
                            <a:srgbClr val="000000"/>
                          </a:solidFill>
                          <a:latin typeface="Arial" panose="020B0604020202020204" pitchFamily="34" charset="0"/>
                          <a:ea typeface="+mn-ea"/>
                          <a:cs typeface="Arial" panose="020B0604020202020204" pitchFamily="34" charset="0"/>
                        </a:rPr>
                        <a:t>Ein Projektplan mit kritischem Pfad und Risikobeurteilung wird aufgestellt</a:t>
                      </a:r>
                      <a:endParaRPr lang="de-DE" sz="1200" kern="1200" dirty="0">
                        <a:solidFill>
                          <a:srgbClr val="000000"/>
                        </a:solidFill>
                        <a:latin typeface="Arial" panose="020B0604020202020204" pitchFamily="34" charset="0"/>
                        <a:ea typeface="+mn-ea"/>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baseline="0" dirty="0">
                          <a:solidFill>
                            <a:srgbClr val="000000"/>
                          </a:solidFill>
                          <a:latin typeface="Arial" panose="020B0604020202020204" pitchFamily="34" charset="0"/>
                          <a:ea typeface="+mn-ea"/>
                          <a:cs typeface="Arial" panose="020B0604020202020204" pitchFamily="34" charset="0"/>
                        </a:rPr>
                        <a:t>Die Zusammenarbeit mit dem neuen Lieferanten muss gestartet werden, bevor die technischen Unterlagen fertig sind.</a:t>
                      </a:r>
                      <a:endParaRPr lang="de-DE" sz="1200" kern="1200" dirty="0">
                        <a:solidFill>
                          <a:srgbClr val="000000"/>
                        </a:solidFill>
                        <a:latin typeface="Arial" panose="020B0604020202020204" pitchFamily="34" charset="0"/>
                        <a:ea typeface="+mn-ea"/>
                        <a:cs typeface="Arial" panose="020B0604020202020204"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Die Vorausschreibung mit Anforderungsfragebogen, Geheinhaltungsvereinbarung</a:t>
                      </a:r>
                      <a:r>
                        <a:rPr lang="de-DE" sz="1200" kern="1200" baseline="0" dirty="0">
                          <a:solidFill>
                            <a:srgbClr val="000000"/>
                          </a:solidFill>
                          <a:latin typeface="Arial" panose="020B0604020202020204" pitchFamily="34" charset="0"/>
                          <a:ea typeface="+mn-ea"/>
                          <a:cs typeface="Arial" panose="020B0604020202020204" pitchFamily="34" charset="0"/>
                        </a:rPr>
                        <a:t> und einer Grobkalkulation basierend auf Materialkosten und Zeitvorgaben wird von 3 der 12 angeschriebenen Firmen zufriedenstellend beantwortet.</a:t>
                      </a:r>
                      <a:endParaRPr lang="de-DE" sz="1200" kern="1200" dirty="0">
                        <a:solidFill>
                          <a:srgbClr val="000000"/>
                        </a:solidFill>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Audit in Osteuropa</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Das Team</a:t>
                      </a:r>
                      <a:r>
                        <a:rPr lang="de-DE" sz="1200" kern="1200" baseline="0" dirty="0">
                          <a:solidFill>
                            <a:srgbClr val="000000"/>
                          </a:solidFill>
                          <a:latin typeface="Arial" panose="020B0604020202020204" pitchFamily="34" charset="0"/>
                          <a:ea typeface="+mn-ea"/>
                          <a:cs typeface="Arial" panose="020B0604020202020204" pitchFamily="34" charset="0"/>
                        </a:rPr>
                        <a:t> bestehend aus Projektleiter, QS, Konstrukteur und Logistiker beurteilen 3 Firmen. Die Wahl fällt auf eine </a:t>
                      </a:r>
                      <a:r>
                        <a:rPr lang="de-DE" sz="1200" dirty="0">
                          <a:latin typeface="Arial" panose="020B0604020202020204" pitchFamily="34" charset="0"/>
                          <a:cs typeface="Arial" panose="020B0604020202020204" pitchFamily="34" charset="0"/>
                        </a:rPr>
                        <a:t>Tschechische</a:t>
                      </a:r>
                      <a:r>
                        <a:rPr lang="de-DE" sz="1200" kern="1200" baseline="0" dirty="0">
                          <a:solidFill>
                            <a:srgbClr val="000000"/>
                          </a:solidFill>
                          <a:latin typeface="Arial" panose="020B0604020202020204" pitchFamily="34" charset="0"/>
                          <a:ea typeface="+mn-ea"/>
                          <a:cs typeface="Arial" panose="020B0604020202020204" pitchFamily="34" charset="0"/>
                        </a:rPr>
                        <a:t> Firma</a:t>
                      </a:r>
                      <a:endParaRPr lang="de-DE" sz="1200" kern="1200" dirty="0">
                        <a:solidFill>
                          <a:srgbClr val="000000"/>
                        </a:solidFill>
                        <a:latin typeface="Arial" panose="020B0604020202020204" pitchFamily="34" charset="0"/>
                        <a:ea typeface="+mn-ea"/>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E-Plan</a:t>
                      </a:r>
                      <a:r>
                        <a:rPr lang="de-DE" sz="1200" kern="1200" baseline="0" dirty="0">
                          <a:solidFill>
                            <a:srgbClr val="000000"/>
                          </a:solidFill>
                          <a:latin typeface="Arial" panose="020B0604020202020204" pitchFamily="34" charset="0"/>
                          <a:ea typeface="+mn-ea"/>
                          <a:cs typeface="Arial" panose="020B0604020202020204" pitchFamily="34" charset="0"/>
                        </a:rPr>
                        <a:t> 5 wird für das neue Projekt als veraltet angesehen.</a:t>
                      </a:r>
                    </a:p>
                    <a:p>
                      <a:pPr marL="0" indent="0">
                        <a:spcBef>
                          <a:spcPts val="200"/>
                        </a:spcBef>
                        <a:spcAft>
                          <a:spcPct val="25000"/>
                        </a:spcAft>
                        <a:buFont typeface="Wingdings" panose="05000000000000000000" pitchFamily="2" charset="2"/>
                        <a:buNone/>
                        <a:tabLst>
                          <a:tab pos="1077913" algn="l"/>
                        </a:tabLst>
                      </a:pPr>
                      <a:r>
                        <a:rPr lang="de-DE" sz="1200" kern="1200" baseline="0" dirty="0">
                          <a:solidFill>
                            <a:srgbClr val="000000"/>
                          </a:solidFill>
                          <a:latin typeface="Arial" panose="020B0604020202020204" pitchFamily="34" charset="0"/>
                          <a:ea typeface="+mn-ea"/>
                          <a:cs typeface="Arial" panose="020B0604020202020204" pitchFamily="34" charset="0"/>
                        </a:rPr>
                        <a:t>Die mechanischen Unterlagen in SolidWorks sind nur im Ansatz vorhanden und für einen neuen Produzenten unzureichend.</a:t>
                      </a:r>
                      <a:endParaRPr lang="de-DE" sz="1200" kern="1200" dirty="0">
                        <a:solidFill>
                          <a:srgbClr val="000000"/>
                        </a:solidFill>
                        <a:latin typeface="Arial" panose="020B0604020202020204" pitchFamily="34" charset="0"/>
                        <a:ea typeface="+mn-ea"/>
                        <a:cs typeface="Arial" panose="020B0604020202020204" pitchFamily="34" charset="0"/>
                      </a:endParaRPr>
                    </a:p>
                  </a:txBody>
                  <a:tcPr>
                    <a:noFill/>
                  </a:tcPr>
                </a:tc>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4 Mitarbeiter werden auf e-Plan 8 geschult, beim Lieferanten arbeiten 2 E-Techniker mit  </a:t>
                      </a:r>
                      <a:endParaRPr lang="de-DE" sz="1200" kern="1200" baseline="0" dirty="0">
                        <a:solidFill>
                          <a:srgbClr val="000000"/>
                        </a:solidFill>
                        <a:latin typeface="Arial" panose="020B0604020202020204" pitchFamily="34" charset="0"/>
                        <a:ea typeface="+mn-ea"/>
                        <a:cs typeface="Arial" panose="020B0604020202020204" pitchFamily="34" charset="0"/>
                      </a:endParaRPr>
                    </a:p>
                    <a:p>
                      <a:pPr marL="0" indent="0">
                        <a:spcBef>
                          <a:spcPts val="200"/>
                        </a:spcBef>
                        <a:spcAft>
                          <a:spcPct val="25000"/>
                        </a:spcAft>
                        <a:buFont typeface="Wingdings" panose="05000000000000000000" pitchFamily="2" charset="2"/>
                        <a:buNone/>
                        <a:tabLst>
                          <a:tab pos="1077913" algn="l"/>
                        </a:tabLst>
                      </a:pPr>
                      <a:r>
                        <a:rPr lang="de-DE" sz="1200" kern="1200" baseline="0" dirty="0">
                          <a:solidFill>
                            <a:srgbClr val="000000"/>
                          </a:solidFill>
                          <a:latin typeface="Arial" panose="020B0604020202020204" pitchFamily="34" charset="0"/>
                          <a:ea typeface="+mn-ea"/>
                          <a:cs typeface="Arial" panose="020B0604020202020204" pitchFamily="34" charset="0"/>
                        </a:rPr>
                        <a:t>Es müssen zwei Konstrukteure an den mechanischen Unterlagen arbeiten, damit der Zeitplan nicht gefährdet wird. </a:t>
                      </a:r>
                      <a:endParaRPr lang="de-DE" sz="1200" kern="1200" dirty="0">
                        <a:solidFill>
                          <a:srgbClr val="000000"/>
                        </a:solidFill>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Die Prüfung der Unterlagen beim Lieferanten ergibt, </a:t>
                      </a:r>
                      <a:r>
                        <a:rPr lang="de-DE" sz="1200" kern="1200" baseline="0" dirty="0">
                          <a:solidFill>
                            <a:srgbClr val="000000"/>
                          </a:solidFill>
                          <a:latin typeface="Arial" panose="020B0604020202020204" pitchFamily="34" charset="0"/>
                          <a:ea typeface="+mn-ea"/>
                          <a:cs typeface="Arial" panose="020B0604020202020204" pitchFamily="34" charset="0"/>
                        </a:rPr>
                        <a:t>dass viele Produktionsvorschriften veraltet sind, Widersprüche enthalten bzw. fehlen</a:t>
                      </a:r>
                      <a:endParaRPr lang="de-DE" sz="1200" kern="1200" dirty="0">
                        <a:solidFill>
                          <a:srgbClr val="000000"/>
                        </a:solidFill>
                        <a:latin typeface="Arial" panose="020B0604020202020204" pitchFamily="34" charset="0"/>
                        <a:ea typeface="+mn-ea"/>
                        <a:cs typeface="Arial" panose="020B0604020202020204" pitchFamily="34" charset="0"/>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baseline="0" dirty="0">
                          <a:solidFill>
                            <a:srgbClr val="000000"/>
                          </a:solidFill>
                          <a:latin typeface="Arial" panose="020B0604020202020204" pitchFamily="34" charset="0"/>
                          <a:ea typeface="+mn-ea"/>
                          <a:cs typeface="Arial" panose="020B0604020202020204" pitchFamily="34" charset="0"/>
                        </a:rPr>
                        <a:t>Die Produktionsvorschriften</a:t>
                      </a:r>
                      <a:r>
                        <a:rPr lang="de-DE" sz="1200" kern="1200" dirty="0">
                          <a:solidFill>
                            <a:srgbClr val="000000"/>
                          </a:solidFill>
                          <a:latin typeface="Arial" panose="020B0604020202020204" pitchFamily="34" charset="0"/>
                          <a:ea typeface="+mn-ea"/>
                          <a:cs typeface="Arial" panose="020B0604020202020204" pitchFamily="34" charset="0"/>
                        </a:rPr>
                        <a:t> werden auf den neuesten Stand gebracht und mit der QSV abgeglichen</a:t>
                      </a:r>
                    </a:p>
                  </a:txBody>
                  <a:tcPr>
                    <a:solidFill>
                      <a:schemeClr val="bg1">
                        <a:lumMod val="85000"/>
                      </a:schemeClr>
                    </a:solidFill>
                  </a:tcPr>
                </a:tc>
                <a:extLst>
                  <a:ext uri="{0D108BD9-81ED-4DB2-BD59-A6C34878D82A}">
                    <a16:rowId xmlns:a16="http://schemas.microsoft.com/office/drawing/2014/main" val="10005"/>
                  </a:ext>
                </a:extLst>
              </a:tr>
              <a:tr h="370840">
                <a:tc>
                  <a:txBody>
                    <a:bodyPr/>
                    <a:lstStyle/>
                    <a:p>
                      <a:r>
                        <a:rPr lang="de-DE" sz="1200" kern="1200" dirty="0">
                          <a:solidFill>
                            <a:srgbClr val="000000"/>
                          </a:solidFill>
                          <a:latin typeface="Arial" panose="020B0604020202020204" pitchFamily="34" charset="0"/>
                          <a:ea typeface="+mn-ea"/>
                          <a:cs typeface="Arial" panose="020B0604020202020204" pitchFamily="34" charset="0"/>
                        </a:rPr>
                        <a:t>Kommunikation währen der Produktionsvorbereitung und der Pilotphase</a:t>
                      </a:r>
                      <a:endParaRPr lang="de-DE" sz="1200" dirty="0">
                        <a:latin typeface="Arial" panose="020B0604020202020204" pitchFamily="34" charset="0"/>
                        <a:cs typeface="Arial" panose="020B0604020202020204" pitchFamily="34" charset="0"/>
                      </a:endParaRPr>
                    </a:p>
                  </a:txBody>
                  <a:tcPr>
                    <a:noFill/>
                  </a:tcPr>
                </a:tc>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Bei Videokonferenzen werden auf Basis der Projektpläne alle Punkte einvernehmlich geklärt. Eine Eskalation zur Geschäftsleitung ist zu keiner Zeit notwendig. Der</a:t>
                      </a:r>
                      <a:r>
                        <a:rPr lang="de-DE" sz="1200" kern="1200" baseline="0" dirty="0">
                          <a:solidFill>
                            <a:srgbClr val="000000"/>
                          </a:solidFill>
                          <a:latin typeface="Arial" panose="020B0604020202020204" pitchFamily="34" charset="0"/>
                          <a:ea typeface="+mn-ea"/>
                          <a:cs typeface="Arial" panose="020B0604020202020204" pitchFamily="34" charset="0"/>
                        </a:rPr>
                        <a:t> Start der Pilot-Serie und der Serie erfolgen mit zwei Woche Verzug.  </a:t>
                      </a:r>
                      <a:endParaRPr lang="de-DE" sz="1200" kern="1200" dirty="0">
                        <a:solidFill>
                          <a:srgbClr val="000000"/>
                        </a:solidFill>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Fazit</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Eine konservative Projektvorbereitung und intensive</a:t>
                      </a:r>
                      <a:r>
                        <a:rPr lang="de-DE" sz="1200" kern="1200" baseline="0" dirty="0">
                          <a:solidFill>
                            <a:srgbClr val="000000"/>
                          </a:solidFill>
                          <a:latin typeface="Arial" panose="020B0604020202020204" pitchFamily="34" charset="0"/>
                          <a:ea typeface="+mn-ea"/>
                          <a:cs typeface="Arial" panose="020B0604020202020204" pitchFamily="34" charset="0"/>
                        </a:rPr>
                        <a:t> </a:t>
                      </a:r>
                      <a:r>
                        <a:rPr lang="de-DE" sz="1200" kern="1200" dirty="0">
                          <a:solidFill>
                            <a:srgbClr val="000000"/>
                          </a:solidFill>
                          <a:latin typeface="Arial" panose="020B0604020202020204" pitchFamily="34" charset="0"/>
                          <a:ea typeface="+mn-ea"/>
                          <a:cs typeface="Arial" panose="020B0604020202020204" pitchFamily="34" charset="0"/>
                        </a:rPr>
                        <a:t>Nachverfolgung schützen zwar nicht vor Überraschungen, geben aber genügend Raum für Reaktionsmöglichkeiten. </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baseline="0" dirty="0">
                          <a:solidFill>
                            <a:srgbClr val="000000"/>
                          </a:solidFill>
                          <a:latin typeface="Arial" panose="020B0604020202020204" pitchFamily="34" charset="0"/>
                          <a:ea typeface="+mn-ea"/>
                          <a:cs typeface="Arial" panose="020B0604020202020204" pitchFamily="34" charset="0"/>
                        </a:rPr>
                        <a:t>Der Kostenrahmen wurden eingehalten. </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baseline="0" dirty="0">
                          <a:solidFill>
                            <a:srgbClr val="000000"/>
                          </a:solidFill>
                          <a:latin typeface="Arial" panose="020B0604020202020204" pitchFamily="34" charset="0"/>
                          <a:ea typeface="+mn-ea"/>
                          <a:cs typeface="Arial" panose="020B0604020202020204" pitchFamily="34" charset="0"/>
                        </a:rPr>
                        <a:t>Die 14-tägige Terminüberschreitung bei der ersten Anlage konnte bei Anlage 3 aufgeholt werden.</a:t>
                      </a:r>
                      <a:endParaRPr lang="de-DE" sz="1200" kern="1200" dirty="0">
                        <a:solidFill>
                          <a:srgbClr val="000000"/>
                        </a:solidFill>
                        <a:latin typeface="Arial" panose="020B0604020202020204" pitchFamily="34" charset="0"/>
                        <a:ea typeface="+mn-ea"/>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0007"/>
                  </a:ext>
                </a:extLst>
              </a:tr>
            </a:tbl>
          </a:graphicData>
        </a:graphic>
      </p:graphicFrame>
      <p:sp>
        <p:nvSpPr>
          <p:cNvPr id="8" name="Titel 1"/>
          <p:cNvSpPr txBox="1">
            <a:spLocks/>
          </p:cNvSpPr>
          <p:nvPr/>
        </p:nvSpPr>
        <p:spPr bwMode="auto">
          <a:xfrm>
            <a:off x="288032" y="0"/>
            <a:ext cx="11903968"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eaLnBrk="1" hangingPunct="1">
              <a:defRPr sz="2800" kern="0">
                <a:latin typeface="Arial" panose="020B0604020202020204" pitchFamily="34" charset="0"/>
                <a:ea typeface="+mj-ea"/>
                <a:cs typeface="Arial" panose="020B0604020202020204" pitchFamily="34" charset="0"/>
              </a:defRPr>
            </a:lvl1pPr>
            <a:lvl2pPr eaLnBrk="1" hangingPunct="1">
              <a:defRPr sz="2800">
                <a:solidFill>
                  <a:srgbClr val="0091D2"/>
                </a:solidFill>
              </a:defRPr>
            </a:lvl2pPr>
            <a:lvl3pPr eaLnBrk="1" hangingPunct="1">
              <a:defRPr sz="2800">
                <a:solidFill>
                  <a:srgbClr val="0091D2"/>
                </a:solidFill>
              </a:defRPr>
            </a:lvl3pPr>
            <a:lvl4pPr eaLnBrk="1" hangingPunct="1">
              <a:defRPr sz="2800">
                <a:solidFill>
                  <a:srgbClr val="0091D2"/>
                </a:solidFill>
              </a:defRPr>
            </a:lvl4pPr>
            <a:lvl5pPr eaLnBrk="1" hangingPunct="1">
              <a:defRPr sz="2800">
                <a:solidFill>
                  <a:srgbClr val="0091D2"/>
                </a:solidFill>
              </a:defRPr>
            </a:lvl5pPr>
            <a:lvl6pPr marL="457200" fontAlgn="base">
              <a:spcBef>
                <a:spcPct val="0"/>
              </a:spcBef>
              <a:spcAft>
                <a:spcPct val="0"/>
              </a:spcAft>
              <a:defRPr sz="2800">
                <a:solidFill>
                  <a:schemeClr val="accent2"/>
                </a:solidFill>
              </a:defRPr>
            </a:lvl6pPr>
            <a:lvl7pPr marL="914400" fontAlgn="base">
              <a:spcBef>
                <a:spcPct val="0"/>
              </a:spcBef>
              <a:spcAft>
                <a:spcPct val="0"/>
              </a:spcAft>
              <a:defRPr sz="2800">
                <a:solidFill>
                  <a:schemeClr val="accent2"/>
                </a:solidFill>
              </a:defRPr>
            </a:lvl7pPr>
            <a:lvl8pPr marL="1371600" fontAlgn="base">
              <a:spcBef>
                <a:spcPct val="0"/>
              </a:spcBef>
              <a:spcAft>
                <a:spcPct val="0"/>
              </a:spcAft>
              <a:defRPr sz="2800">
                <a:solidFill>
                  <a:schemeClr val="accent2"/>
                </a:solidFill>
              </a:defRPr>
            </a:lvl8pPr>
            <a:lvl9pPr marL="1828800" fontAlgn="base">
              <a:spcBef>
                <a:spcPct val="0"/>
              </a:spcBef>
              <a:spcAft>
                <a:spcPct val="0"/>
              </a:spcAft>
              <a:defRPr sz="2800">
                <a:solidFill>
                  <a:schemeClr val="accent2"/>
                </a:solidFill>
              </a:defRPr>
            </a:lvl9pPr>
          </a:lstStyle>
          <a:p>
            <a:r>
              <a:rPr lang="de-DE" dirty="0"/>
              <a:t>Anlagenbau: Projektleitung Entwicklung und Verlagerung</a:t>
            </a:r>
          </a:p>
        </p:txBody>
      </p:sp>
    </p:spTree>
    <p:extLst>
      <p:ext uri="{BB962C8B-B14F-4D97-AF65-F5344CB8AC3E}">
        <p14:creationId xmlns:p14="http://schemas.microsoft.com/office/powerpoint/2010/main" val="121129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Rectangle 2" hidden="1"/>
          <p:cNvGraphicFramePr>
            <a:graphicFrameLocks/>
          </p:cNvGraphicFramePr>
          <p:nvPr>
            <p:custDataLst>
              <p:tags r:id="rId2"/>
            </p:custDataLst>
          </p:nvPr>
        </p:nvGraphicFramePr>
        <p:xfrm>
          <a:off x="1524000" y="0"/>
          <a:ext cx="146538" cy="158750"/>
        </p:xfrm>
        <a:graphic>
          <a:graphicData uri="http://schemas.openxmlformats.org/presentationml/2006/ole">
            <mc:AlternateContent xmlns:mc="http://schemas.openxmlformats.org/markup-compatibility/2006">
              <mc:Choice xmlns:v="urn:schemas-microsoft-com:vml" Requires="v">
                <p:oleObj spid="_x0000_s5263" name="think-cell Slide" r:id="rId5" imgW="0" imgH="0" progId="TCLayout.ActiveDocument.1">
                  <p:embed/>
                </p:oleObj>
              </mc:Choice>
              <mc:Fallback>
                <p:oleObj name="think-cell Slide" r:id="rId5"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46538"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itel 1"/>
          <p:cNvSpPr txBox="1">
            <a:spLocks/>
          </p:cNvSpPr>
          <p:nvPr/>
        </p:nvSpPr>
        <p:spPr bwMode="auto">
          <a:xfrm>
            <a:off x="288032" y="0"/>
            <a:ext cx="11903968"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eaLnBrk="1" hangingPunct="1">
              <a:defRPr sz="2800" kern="0">
                <a:latin typeface="Arial" panose="020B0604020202020204" pitchFamily="34" charset="0"/>
                <a:ea typeface="+mj-ea"/>
                <a:cs typeface="Arial" panose="020B0604020202020204" pitchFamily="34" charset="0"/>
              </a:defRPr>
            </a:lvl1pPr>
            <a:lvl2pPr eaLnBrk="1" hangingPunct="1">
              <a:defRPr sz="2800">
                <a:solidFill>
                  <a:srgbClr val="0091D2"/>
                </a:solidFill>
              </a:defRPr>
            </a:lvl2pPr>
            <a:lvl3pPr eaLnBrk="1" hangingPunct="1">
              <a:defRPr sz="2800">
                <a:solidFill>
                  <a:srgbClr val="0091D2"/>
                </a:solidFill>
              </a:defRPr>
            </a:lvl3pPr>
            <a:lvl4pPr eaLnBrk="1" hangingPunct="1">
              <a:defRPr sz="2800">
                <a:solidFill>
                  <a:srgbClr val="0091D2"/>
                </a:solidFill>
              </a:defRPr>
            </a:lvl4pPr>
            <a:lvl5pPr eaLnBrk="1" hangingPunct="1">
              <a:defRPr sz="2800">
                <a:solidFill>
                  <a:srgbClr val="0091D2"/>
                </a:solidFill>
              </a:defRPr>
            </a:lvl5pPr>
            <a:lvl6pPr marL="457200" fontAlgn="base">
              <a:spcBef>
                <a:spcPct val="0"/>
              </a:spcBef>
              <a:spcAft>
                <a:spcPct val="0"/>
              </a:spcAft>
              <a:defRPr sz="2800">
                <a:solidFill>
                  <a:schemeClr val="accent2"/>
                </a:solidFill>
              </a:defRPr>
            </a:lvl6pPr>
            <a:lvl7pPr marL="914400" fontAlgn="base">
              <a:spcBef>
                <a:spcPct val="0"/>
              </a:spcBef>
              <a:spcAft>
                <a:spcPct val="0"/>
              </a:spcAft>
              <a:defRPr sz="2800">
                <a:solidFill>
                  <a:schemeClr val="accent2"/>
                </a:solidFill>
              </a:defRPr>
            </a:lvl7pPr>
            <a:lvl8pPr marL="1371600" fontAlgn="base">
              <a:spcBef>
                <a:spcPct val="0"/>
              </a:spcBef>
              <a:spcAft>
                <a:spcPct val="0"/>
              </a:spcAft>
              <a:defRPr sz="2800">
                <a:solidFill>
                  <a:schemeClr val="accent2"/>
                </a:solidFill>
              </a:defRPr>
            </a:lvl8pPr>
            <a:lvl9pPr marL="1828800" fontAlgn="base">
              <a:spcBef>
                <a:spcPct val="0"/>
              </a:spcBef>
              <a:spcAft>
                <a:spcPct val="0"/>
              </a:spcAft>
              <a:defRPr sz="2800">
                <a:solidFill>
                  <a:schemeClr val="accent2"/>
                </a:solidFill>
              </a:defRPr>
            </a:lvl9pPr>
          </a:lstStyle>
          <a:p>
            <a:r>
              <a:rPr lang="de-DE" dirty="0"/>
              <a:t>Anlagenbau: Interim-Firmenleitung</a:t>
            </a:r>
          </a:p>
        </p:txBody>
      </p:sp>
      <p:graphicFrame>
        <p:nvGraphicFramePr>
          <p:cNvPr id="10" name="Tabelle 9"/>
          <p:cNvGraphicFramePr>
            <a:graphicFrameLocks noGrp="1"/>
          </p:cNvGraphicFramePr>
          <p:nvPr>
            <p:extLst>
              <p:ext uri="{D42A27DB-BD31-4B8C-83A1-F6EECF244321}">
                <p14:modId xmlns:p14="http://schemas.microsoft.com/office/powerpoint/2010/main" val="767649781"/>
              </p:ext>
            </p:extLst>
          </p:nvPr>
        </p:nvGraphicFramePr>
        <p:xfrm>
          <a:off x="275414" y="1912848"/>
          <a:ext cx="11581226" cy="3754120"/>
        </p:xfrm>
        <a:graphic>
          <a:graphicData uri="http://schemas.openxmlformats.org/drawingml/2006/table">
            <a:tbl>
              <a:tblPr firstRow="1" bandRow="1">
                <a:tableStyleId>{5C22544A-7EE6-4342-B048-85BDC9FD1C3A}</a:tableStyleId>
              </a:tblPr>
              <a:tblGrid>
                <a:gridCol w="5244522">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latin typeface="Arial" panose="020B0604020202020204" pitchFamily="34" charset="0"/>
                          <a:cs typeface="Arial" panose="020B0604020202020204" pitchFamily="34" charset="0"/>
                        </a:rPr>
                        <a:t>Ausgangssituation</a:t>
                      </a:r>
                    </a:p>
                  </a:txBody>
                  <a:tcPr>
                    <a:solidFill>
                      <a:srgbClr val="FFCC66"/>
                    </a:solidFill>
                  </a:tcPr>
                </a:tc>
                <a:tc>
                  <a:txBody>
                    <a:bodyPr/>
                    <a:lstStyle/>
                    <a:p>
                      <a:r>
                        <a:rPr lang="de-DE" b="0" dirty="0">
                          <a:solidFill>
                            <a:schemeClr val="tx1"/>
                          </a:solidFill>
                          <a:latin typeface="Arial" panose="020B0604020202020204" pitchFamily="34" charset="0"/>
                          <a:cs typeface="Arial" panose="020B0604020202020204" pitchFamily="34" charset="0"/>
                        </a:rPr>
                        <a:t>Lösung</a:t>
                      </a:r>
                    </a:p>
                  </a:txBody>
                  <a:tcPr>
                    <a:solidFill>
                      <a:srgbClr val="FFCC66"/>
                    </a:solidFill>
                  </a:tcPr>
                </a:tc>
                <a:extLst>
                  <a:ext uri="{0D108BD9-81ED-4DB2-BD59-A6C34878D82A}">
                    <a16:rowId xmlns:a16="http://schemas.microsoft.com/office/drawing/2014/main" val="10000"/>
                  </a:ext>
                </a:extLst>
              </a:tr>
              <a:tr h="370840">
                <a:tc>
                  <a:txBody>
                    <a:bodyPr/>
                    <a:lstStyle/>
                    <a:p>
                      <a:r>
                        <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Die Produktionskosten für automatische, kastengebundene Gießanlagen produziert in Deutschland sind zu hoch</a:t>
                      </a:r>
                      <a:br>
                        <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br>
                      <a:r>
                        <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Hauptmärkte: China, Russland, Indien und Korea</a:t>
                      </a:r>
                      <a:endParaRPr lang="de-DE" sz="12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Ermittlung der Arbeitszeiten und Arbeitskosten für Hauptkomponenten</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Festlegen der Kompetenz</a:t>
                      </a:r>
                      <a:r>
                        <a:rPr lang="de-DE" sz="1200" kern="1200" baseline="0" dirty="0">
                          <a:solidFill>
                            <a:srgbClr val="000000"/>
                          </a:solidFill>
                          <a:latin typeface="Arial" panose="020B0604020202020204" pitchFamily="34" charset="0"/>
                          <a:ea typeface="+mn-ea"/>
                          <a:cs typeface="Arial" panose="020B0604020202020204" pitchFamily="34" charset="0"/>
                        </a:rPr>
                        <a:t>-Zentren</a:t>
                      </a:r>
                      <a:r>
                        <a:rPr lang="de-DE" sz="1200" kern="1200" dirty="0">
                          <a:solidFill>
                            <a:srgbClr val="000000"/>
                          </a:solidFill>
                          <a:latin typeface="Arial" panose="020B0604020202020204" pitchFamily="34" charset="0"/>
                          <a:ea typeface="+mn-ea"/>
                          <a:cs typeface="Arial" panose="020B0604020202020204" pitchFamily="34" charset="0"/>
                        </a:rPr>
                        <a:t> für Vertrieb, Entwicklung, Fertigung und Montage</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Erarbeitung Sollkonzept einer zukünftigen Fertigung und Montage</a:t>
                      </a: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100000"/>
                        </a:lnSpc>
                        <a:spcBef>
                          <a:spcPts val="200"/>
                        </a:spcBef>
                        <a:spcAft>
                          <a:spcPct val="25000"/>
                        </a:spcAft>
                        <a:buClrTx/>
                        <a:buSzTx/>
                        <a:buFont typeface="Wingdings" panose="05000000000000000000" pitchFamily="2" charset="2"/>
                        <a:buNone/>
                        <a:tabLst>
                          <a:tab pos="1077913" algn="l"/>
                        </a:tabLst>
                        <a:defRPr/>
                      </a:pPr>
                      <a:r>
                        <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Detailkosten: Kalkulationsschema für A-Artikel im Einkauf nicht vorhanden </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Erarbeitung von Detailkostenkalkulationen für A-Komponenten</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Anfragen in China (Hauptabsatzmarkt):</a:t>
                      </a:r>
                      <a:r>
                        <a:rPr lang="de-DE" sz="1200" kern="1200" baseline="0" dirty="0">
                          <a:solidFill>
                            <a:srgbClr val="000000"/>
                          </a:solidFill>
                          <a:latin typeface="Arial" panose="020B0604020202020204" pitchFamily="34" charset="0"/>
                          <a:ea typeface="+mn-ea"/>
                          <a:cs typeface="Arial" panose="020B0604020202020204" pitchFamily="34" charset="0"/>
                        </a:rPr>
                        <a:t> </a:t>
                      </a:r>
                      <a:r>
                        <a:rPr lang="de-DE" sz="1200" kern="1200" dirty="0">
                          <a:solidFill>
                            <a:srgbClr val="000000"/>
                          </a:solidFill>
                          <a:latin typeface="Arial" panose="020B0604020202020204" pitchFamily="34" charset="0"/>
                          <a:ea typeface="+mn-ea"/>
                          <a:cs typeface="Arial" panose="020B0604020202020204" pitchFamily="34" charset="0"/>
                        </a:rPr>
                        <a:t>Einsparpotential</a:t>
                      </a:r>
                      <a:r>
                        <a:rPr lang="de-DE" sz="1200" kern="1200" baseline="0" dirty="0">
                          <a:solidFill>
                            <a:srgbClr val="000000"/>
                          </a:solidFill>
                          <a:latin typeface="Arial" panose="020B0604020202020204" pitchFamily="34" charset="0"/>
                          <a:ea typeface="+mn-ea"/>
                          <a:cs typeface="Arial" panose="020B0604020202020204" pitchFamily="34" charset="0"/>
                        </a:rPr>
                        <a:t> &gt; 30% gegenüber Deutschland</a:t>
                      </a:r>
                      <a:endParaRPr lang="de-DE" sz="1200" kern="1200" dirty="0">
                        <a:solidFill>
                          <a:srgbClr val="000000"/>
                        </a:solidFill>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 China (Hauptabsatzmarkt) gibt es nur ein Verkaufsbüro </a:t>
                      </a:r>
                      <a:endParaRPr lang="de-DE" sz="12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Auswahl Geschäftsführer für China</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Aufbau: Einkauf,</a:t>
                      </a:r>
                      <a:r>
                        <a:rPr lang="de-DE" sz="1200" kern="1200" baseline="0" dirty="0">
                          <a:solidFill>
                            <a:srgbClr val="000000"/>
                          </a:solidFill>
                          <a:latin typeface="Arial" panose="020B0604020202020204" pitchFamily="34" charset="0"/>
                          <a:ea typeface="+mn-ea"/>
                          <a:cs typeface="Arial" panose="020B0604020202020204" pitchFamily="34" charset="0"/>
                        </a:rPr>
                        <a:t> </a:t>
                      </a:r>
                      <a:r>
                        <a:rPr lang="de-DE" sz="1200" kern="1200" dirty="0">
                          <a:solidFill>
                            <a:srgbClr val="000000"/>
                          </a:solidFill>
                          <a:latin typeface="Arial" panose="020B0604020202020204" pitchFamily="34" charset="0"/>
                          <a:ea typeface="+mn-ea"/>
                          <a:cs typeface="Arial" panose="020B0604020202020204" pitchFamily="34" charset="0"/>
                        </a:rPr>
                        <a:t>Qualitätssicherung, Montage- und Inbetriebnahme in China</a:t>
                      </a: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r>
                        <a:rPr lang="de-DE" sz="1200" kern="1200" dirty="0">
                          <a:solidFill>
                            <a:srgbClr val="000000"/>
                          </a:solidFill>
                          <a:latin typeface="Arial" panose="020B0604020202020204" pitchFamily="34" charset="0"/>
                          <a:ea typeface="+mn-ea"/>
                          <a:cs typeface="Arial" panose="020B0604020202020204" pitchFamily="34" charset="0"/>
                        </a:rPr>
                        <a:t>85 Mitarbeiter in Deutschland müssen abgebaut werden</a:t>
                      </a:r>
                      <a:endParaRPr lang="de-DE" sz="1200" dirty="0">
                        <a:latin typeface="Arial" panose="020B0604020202020204" pitchFamily="34" charset="0"/>
                        <a:cs typeface="Arial" panose="020B0604020202020204"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Sozialplan für deutschen Standort erarbeitet</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Verhandlungen mit Betriebsrat, Gewerkschaft, Anwalt des Betriebsrats und Arbeitsamt</a:t>
                      </a:r>
                    </a:p>
                  </a:txBody>
                  <a:tcPr>
                    <a:noFill/>
                  </a:tcPr>
                </a:tc>
                <a:extLst>
                  <a:ext uri="{0D108BD9-81ED-4DB2-BD59-A6C34878D82A}">
                    <a16:rowId xmlns:a16="http://schemas.microsoft.com/office/drawing/2014/main" val="10004"/>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Verträge und Definition der Anlagenbestandteile sind unklar</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Jeder Vertriebsmitarbeiter kocht sein eigenes Süppchen</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Abläufe vom Angebot bis zur Inbetriebnahme intransparent</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Die Inbetriebnahme-Kosten sollen auf 10% der Anlagenkosten reduziert werden.</a:t>
                      </a:r>
                    </a:p>
                    <a:p>
                      <a:pPr marL="0" indent="0">
                        <a:spcBef>
                          <a:spcPts val="200"/>
                        </a:spcBef>
                        <a:spcAft>
                          <a:spcPct val="25000"/>
                        </a:spcAft>
                        <a:buFont typeface="Wingdings" panose="05000000000000000000" pitchFamily="2" charset="2"/>
                        <a:buNone/>
                        <a:tabLst>
                          <a:tab pos="1077913" algn="l"/>
                        </a:tabLst>
                      </a:pPr>
                      <a:endParaRPr lang="de-DE" sz="1200" kern="1200" dirty="0">
                        <a:solidFill>
                          <a:srgbClr val="000000"/>
                        </a:solidFill>
                        <a:latin typeface="Arial" panose="020B0604020202020204" pitchFamily="34" charset="0"/>
                        <a:ea typeface="+mn-ea"/>
                        <a:cs typeface="Arial" panose="020B0604020202020204" pitchFamily="34" charset="0"/>
                      </a:endParaRPr>
                    </a:p>
                  </a:txBody>
                  <a:tcPr>
                    <a:solidFill>
                      <a:schemeClr val="bg1">
                        <a:lumMod val="85000"/>
                      </a:schemeClr>
                    </a:solidFill>
                  </a:tcPr>
                </a:tc>
                <a:tc>
                  <a:txBody>
                    <a:bodyPr/>
                    <a:lstStyle/>
                    <a:p>
                      <a:r>
                        <a:rPr lang="de-DE" sz="1200" kern="1200" dirty="0">
                          <a:solidFill>
                            <a:srgbClr val="000000"/>
                          </a:solidFill>
                          <a:latin typeface="Arial" panose="020B0604020202020204" pitchFamily="34" charset="0"/>
                          <a:ea typeface="+mn-ea"/>
                          <a:cs typeface="Arial" panose="020B0604020202020204" pitchFamily="34" charset="0"/>
                        </a:rPr>
                        <a:t>Erarbeitung einer verbindlichen Vertragsgrundlage</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Definition von 68 Anlagenkomponenten nach Funktion, Mechanik, Hydraulik, Elektrik und Steuerung</a:t>
                      </a:r>
                    </a:p>
                    <a:p>
                      <a:r>
                        <a:rPr lang="de-DE" sz="1200" kern="1200" dirty="0">
                          <a:solidFill>
                            <a:srgbClr val="000000"/>
                          </a:solidFill>
                          <a:latin typeface="Arial" panose="020B0604020202020204" pitchFamily="34" charset="0"/>
                          <a:ea typeface="+mn-ea"/>
                          <a:cs typeface="Arial" panose="020B0604020202020204" pitchFamily="34" charset="0"/>
                        </a:rPr>
                        <a:t>Ausarbeiten der 68 Anlagenkomponenten mit jeweils 5 bis 36 Varianten</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Implementierung</a:t>
                      </a:r>
                    </a:p>
                    <a:p>
                      <a:r>
                        <a:rPr lang="de-DE" sz="1200" kern="1200" dirty="0">
                          <a:solidFill>
                            <a:srgbClr val="000000"/>
                          </a:solidFill>
                          <a:latin typeface="Arial" panose="020B0604020202020204" pitchFamily="34" charset="0"/>
                          <a:ea typeface="+mn-ea"/>
                          <a:cs typeface="Arial" panose="020B0604020202020204" pitchFamily="34" charset="0"/>
                        </a:rPr>
                        <a:t>Ergebnis der Nachkalkulation: Inbetriebnahme-Kosten</a:t>
                      </a:r>
                      <a:r>
                        <a:rPr lang="de-DE" sz="1200" kern="1200" baseline="0" dirty="0">
                          <a:solidFill>
                            <a:srgbClr val="000000"/>
                          </a:solidFill>
                          <a:latin typeface="Arial" panose="020B0604020202020204" pitchFamily="34" charset="0"/>
                          <a:ea typeface="+mn-ea"/>
                          <a:cs typeface="Arial" panose="020B0604020202020204" pitchFamily="34" charset="0"/>
                        </a:rPr>
                        <a:t> </a:t>
                      </a:r>
                      <a:r>
                        <a:rPr lang="de-DE" sz="1200" kern="1200" dirty="0">
                          <a:solidFill>
                            <a:srgbClr val="000000"/>
                          </a:solidFill>
                          <a:latin typeface="Arial" panose="020B0604020202020204" pitchFamily="34" charset="0"/>
                          <a:ea typeface="+mn-ea"/>
                          <a:cs typeface="Arial" panose="020B0604020202020204" pitchFamily="34" charset="0"/>
                        </a:rPr>
                        <a:t>auf 8% der Anlagekosten gesenkt</a:t>
                      </a:r>
                    </a:p>
                    <a:p>
                      <a:r>
                        <a:rPr lang="de-DE" sz="1200" kern="1200" dirty="0">
                          <a:solidFill>
                            <a:srgbClr val="000000"/>
                          </a:solidFill>
                          <a:latin typeface="Arial" panose="020B0604020202020204" pitchFamily="34" charset="0"/>
                          <a:ea typeface="+mn-ea"/>
                          <a:cs typeface="Arial" panose="020B0604020202020204" pitchFamily="34" charset="0"/>
                        </a:rPr>
                        <a:t>Kostenziel in China -34% gegenüber Deutschland erreicht.</a:t>
                      </a:r>
                      <a:endParaRPr lang="de-DE" sz="1200" dirty="0">
                        <a:latin typeface="Arial" panose="020B0604020202020204" pitchFamily="34" charset="0"/>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4174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Rectangle 2" hidden="1"/>
          <p:cNvGraphicFramePr>
            <a:graphicFrameLocks/>
          </p:cNvGraphicFramePr>
          <p:nvPr>
            <p:custDataLst>
              <p:tags r:id="rId2"/>
            </p:custDataLst>
          </p:nvPr>
        </p:nvGraphicFramePr>
        <p:xfrm>
          <a:off x="1524000" y="0"/>
          <a:ext cx="146538" cy="158750"/>
        </p:xfrm>
        <a:graphic>
          <a:graphicData uri="http://schemas.openxmlformats.org/presentationml/2006/ole">
            <mc:AlternateContent xmlns:mc="http://schemas.openxmlformats.org/markup-compatibility/2006">
              <mc:Choice xmlns:v="urn:schemas-microsoft-com:vml" Requires="v">
                <p:oleObj spid="_x0000_s12406" name="think-cell Slide" r:id="rId5" imgW="0" imgH="0" progId="TCLayout.ActiveDocument.1">
                  <p:embed/>
                </p:oleObj>
              </mc:Choice>
              <mc:Fallback>
                <p:oleObj name="think-cell Slide" r:id="rId5"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46538"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3717339812"/>
              </p:ext>
            </p:extLst>
          </p:nvPr>
        </p:nvGraphicFramePr>
        <p:xfrm>
          <a:off x="275414" y="1268760"/>
          <a:ext cx="11581226" cy="4851400"/>
        </p:xfrm>
        <a:graphic>
          <a:graphicData uri="http://schemas.openxmlformats.org/drawingml/2006/table">
            <a:tbl>
              <a:tblPr firstRow="1" bandRow="1">
                <a:tableStyleId>{5C22544A-7EE6-4342-B048-85BDC9FD1C3A}</a:tableStyleId>
              </a:tblPr>
              <a:tblGrid>
                <a:gridCol w="5244522">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latin typeface="Arial" panose="020B0604020202020204" pitchFamily="34" charset="0"/>
                          <a:cs typeface="Arial" panose="020B0604020202020204" pitchFamily="34" charset="0"/>
                        </a:rPr>
                        <a:t>Ausgangssituation</a:t>
                      </a:r>
                    </a:p>
                  </a:txBody>
                  <a:tcPr>
                    <a:solidFill>
                      <a:srgbClr val="FFCC66"/>
                    </a:solidFill>
                  </a:tcPr>
                </a:tc>
                <a:tc>
                  <a:txBody>
                    <a:bodyPr/>
                    <a:lstStyle/>
                    <a:p>
                      <a:r>
                        <a:rPr lang="de-DE" b="0" dirty="0">
                          <a:solidFill>
                            <a:schemeClr val="tx1"/>
                          </a:solidFill>
                          <a:latin typeface="Arial" panose="020B0604020202020204" pitchFamily="34" charset="0"/>
                          <a:cs typeface="Arial" panose="020B0604020202020204" pitchFamily="34" charset="0"/>
                        </a:rPr>
                        <a:t>Lösung</a:t>
                      </a:r>
                    </a:p>
                  </a:txBody>
                  <a:tcPr>
                    <a:solidFill>
                      <a:srgbClr val="FFCC66"/>
                    </a:solidFill>
                  </a:tcPr>
                </a:tc>
                <a:extLst>
                  <a:ext uri="{0D108BD9-81ED-4DB2-BD59-A6C34878D82A}">
                    <a16:rowId xmlns:a16="http://schemas.microsoft.com/office/drawing/2014/main" val="10000"/>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Die Logistikkosten werden als zu hoch empfunden. Aus der Buchhaltung gibt es nur Kostenaufstellungen nach Logistikprovidern. Die Lieferanten bzw. Kunden und das Sendungsgewicht bzw. Volumen auf den Rechnungen wurden nicht erfasst.</a:t>
                      </a:r>
                    </a:p>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Ziel Logistikkosten um 25% zu reduzieren</a:t>
                      </a:r>
                    </a:p>
                  </a:txBody>
                  <a:tcPr>
                    <a:solidFill>
                      <a:schemeClr val="bg1">
                        <a:lumMod val="85000"/>
                      </a:schemeClr>
                    </a:solidFill>
                  </a:tcPr>
                </a:tc>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Analyseergebnisse</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Aus der Erfassung aller Rechnungen ergeben sich: </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 Die Im- und Exporte werden mit 30 verschiedenen Logistikprovidern abgewickelt</a:t>
                      </a:r>
                      <a:br>
                        <a:rPr lang="de-DE" sz="1200" kern="1200" baseline="0" dirty="0">
                          <a:solidFill>
                            <a:srgbClr val="000000"/>
                          </a:solidFill>
                          <a:latin typeface="Arial" panose="020B0604020202020204" pitchFamily="34" charset="0"/>
                          <a:ea typeface="+mn-ea"/>
                          <a:cs typeface="Arial" panose="020B0604020202020204" pitchFamily="34" charset="0"/>
                        </a:rPr>
                      </a:br>
                      <a:r>
                        <a:rPr lang="de-DE" sz="1200" kern="1200" baseline="0" dirty="0">
                          <a:solidFill>
                            <a:srgbClr val="000000"/>
                          </a:solidFill>
                          <a:latin typeface="Arial" panose="020B0604020202020204" pitchFamily="34" charset="0"/>
                          <a:ea typeface="+mn-ea"/>
                          <a:cs typeface="Arial" panose="020B0604020202020204" pitchFamily="34" charset="0"/>
                        </a:rPr>
                        <a:t>- </a:t>
                      </a:r>
                      <a:r>
                        <a:rPr lang="de-DE" sz="1200" kern="1200" dirty="0">
                          <a:solidFill>
                            <a:srgbClr val="000000"/>
                          </a:solidFill>
                          <a:latin typeface="Arial" panose="020B0604020202020204" pitchFamily="34" charset="0"/>
                          <a:ea typeface="+mn-ea"/>
                          <a:cs typeface="Arial" panose="020B0604020202020204" pitchFamily="34" charset="0"/>
                        </a:rPr>
                        <a:t>Außerhalb der Schweiz gibt</a:t>
                      </a:r>
                      <a:r>
                        <a:rPr lang="de-DE" sz="1200" kern="1200" baseline="0" dirty="0">
                          <a:solidFill>
                            <a:srgbClr val="000000"/>
                          </a:solidFill>
                          <a:latin typeface="Arial" panose="020B0604020202020204" pitchFamily="34" charset="0"/>
                          <a:ea typeface="+mn-ea"/>
                          <a:cs typeface="Arial" panose="020B0604020202020204" pitchFamily="34" charset="0"/>
                        </a:rPr>
                        <a:t> es in </a:t>
                      </a:r>
                      <a:r>
                        <a:rPr lang="de-DE" sz="1200" kern="1200" dirty="0">
                          <a:solidFill>
                            <a:srgbClr val="000000"/>
                          </a:solidFill>
                          <a:latin typeface="Arial" panose="020B0604020202020204" pitchFamily="34" charset="0"/>
                          <a:ea typeface="+mn-ea"/>
                          <a:cs typeface="Arial" panose="020B0604020202020204" pitchFamily="34" charset="0"/>
                        </a:rPr>
                        <a:t>Europa 157 und in Asien 29 Lieferanten bzw. Kunden </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a:t>
                      </a:r>
                      <a:r>
                        <a:rPr lang="de-DE" sz="1200" kern="1200" baseline="0" dirty="0">
                          <a:solidFill>
                            <a:srgbClr val="000000"/>
                          </a:solidFill>
                          <a:latin typeface="Arial" panose="020B0604020202020204" pitchFamily="34" charset="0"/>
                          <a:ea typeface="+mn-ea"/>
                          <a:cs typeface="Arial" panose="020B0604020202020204" pitchFamily="34" charset="0"/>
                        </a:rPr>
                        <a:t> Es gibt keine Sendungskonsolidierung bei Im- und Exporten</a:t>
                      </a:r>
                      <a:br>
                        <a:rPr lang="de-DE" sz="1200" kern="1200" baseline="0" dirty="0">
                          <a:solidFill>
                            <a:srgbClr val="000000"/>
                          </a:solidFill>
                          <a:latin typeface="Arial" panose="020B0604020202020204" pitchFamily="34" charset="0"/>
                          <a:ea typeface="+mn-ea"/>
                          <a:cs typeface="Arial" panose="020B0604020202020204" pitchFamily="34" charset="0"/>
                        </a:rPr>
                      </a:br>
                      <a:r>
                        <a:rPr lang="de-DE" sz="1200" kern="1200" baseline="0" dirty="0">
                          <a:solidFill>
                            <a:srgbClr val="000000"/>
                          </a:solidFill>
                          <a:latin typeface="Arial" panose="020B0604020202020204" pitchFamily="34" charset="0"/>
                          <a:ea typeface="+mn-ea"/>
                          <a:cs typeface="Arial" panose="020B0604020202020204" pitchFamily="34" charset="0"/>
                        </a:rPr>
                        <a:t>- Der Kostenanteil für Luftfracht im Import beträgt 45%</a:t>
                      </a:r>
                      <a:endParaRPr lang="de-DE" sz="1200" kern="1200" dirty="0">
                        <a:solidFill>
                          <a:srgbClr val="000000"/>
                        </a:solidFill>
                        <a:latin typeface="Arial" panose="020B0604020202020204" pitchFamily="34" charset="0"/>
                        <a:ea typeface="+mn-ea"/>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Im- und Exporte werden von unterschiedlichen Personen abgewickelt</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Es gibt keine Gesamtverantwortung</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Die Produktionssteuerung erhält die Gesamtverantwortung</a:t>
                      </a:r>
                      <a:r>
                        <a:rPr lang="de-DE" sz="1200" kern="1200" baseline="0" dirty="0">
                          <a:solidFill>
                            <a:srgbClr val="000000"/>
                          </a:solidFill>
                          <a:latin typeface="Arial" panose="020B0604020202020204" pitchFamily="34" charset="0"/>
                          <a:ea typeface="+mn-ea"/>
                          <a:cs typeface="Arial" panose="020B0604020202020204" pitchFamily="34" charset="0"/>
                        </a:rPr>
                        <a:t> für operativen Einkauf und Logistiksteuerung</a:t>
                      </a:r>
                      <a:br>
                        <a:rPr lang="de-DE" sz="1200" kern="1200" baseline="0" dirty="0">
                          <a:solidFill>
                            <a:srgbClr val="000000"/>
                          </a:solidFill>
                          <a:latin typeface="Arial" panose="020B0604020202020204" pitchFamily="34" charset="0"/>
                          <a:ea typeface="+mn-ea"/>
                          <a:cs typeface="Arial" panose="020B0604020202020204" pitchFamily="34" charset="0"/>
                        </a:rPr>
                      </a:br>
                      <a:r>
                        <a:rPr lang="de-DE" sz="1200" kern="1200" baseline="0" dirty="0">
                          <a:solidFill>
                            <a:srgbClr val="000000"/>
                          </a:solidFill>
                          <a:latin typeface="Arial" panose="020B0604020202020204" pitchFamily="34" charset="0"/>
                          <a:ea typeface="+mn-ea"/>
                          <a:cs typeface="Arial" panose="020B0604020202020204" pitchFamily="34" charset="0"/>
                        </a:rPr>
                        <a:t>Mitarbeiter werden auf Lehrgänge geschickt</a:t>
                      </a:r>
                      <a:endParaRPr lang="de-DE" sz="1200" kern="1200" dirty="0">
                        <a:solidFill>
                          <a:srgbClr val="000000"/>
                        </a:solidFill>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Einzelne Transporte werden nur sporadisch</a:t>
                      </a:r>
                      <a:r>
                        <a:rPr lang="de-DE" sz="1200" kern="1200" baseline="0" dirty="0">
                          <a:solidFill>
                            <a:srgbClr val="000000"/>
                          </a:solidFill>
                          <a:latin typeface="Arial" panose="020B0604020202020204" pitchFamily="34" charset="0"/>
                          <a:ea typeface="+mn-ea"/>
                          <a:cs typeface="Arial" panose="020B0604020202020204" pitchFamily="34" charset="0"/>
                        </a:rPr>
                        <a:t> angefragt</a:t>
                      </a:r>
                      <a:br>
                        <a:rPr lang="de-DE" sz="1200" kern="1200" baseline="0" dirty="0">
                          <a:solidFill>
                            <a:srgbClr val="000000"/>
                          </a:solidFill>
                          <a:latin typeface="Arial" panose="020B0604020202020204" pitchFamily="34" charset="0"/>
                          <a:ea typeface="+mn-ea"/>
                          <a:cs typeface="Arial" panose="020B0604020202020204" pitchFamily="34" charset="0"/>
                        </a:rPr>
                      </a:br>
                      <a:endParaRPr lang="de-DE" sz="1200" kern="1200" dirty="0">
                        <a:solidFill>
                          <a:srgbClr val="000000"/>
                        </a:solidFill>
                        <a:latin typeface="Arial" panose="020B0604020202020204" pitchFamily="34" charset="0"/>
                        <a:ea typeface="+mn-ea"/>
                        <a:cs typeface="Arial" panose="020B0604020202020204" pitchFamily="34" charset="0"/>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Erarbeitung Sollkonzept für die zukünftige Logistikabwicklung</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Bestimmung</a:t>
                      </a:r>
                      <a:r>
                        <a:rPr lang="de-DE" sz="1200" kern="1200" baseline="0" dirty="0">
                          <a:solidFill>
                            <a:srgbClr val="000000"/>
                          </a:solidFill>
                          <a:latin typeface="Arial" panose="020B0604020202020204" pitchFamily="34" charset="0"/>
                          <a:ea typeface="+mn-ea"/>
                          <a:cs typeface="Arial" panose="020B0604020202020204" pitchFamily="34" charset="0"/>
                        </a:rPr>
                        <a:t> von 4 Hubs zur Sendungskonsolidierung</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Kalkulationsschema für Anfragen</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baseline="0" dirty="0">
                          <a:solidFill>
                            <a:srgbClr val="000000"/>
                          </a:solidFill>
                          <a:latin typeface="Arial" panose="020B0604020202020204" pitchFamily="34" charset="0"/>
                          <a:ea typeface="+mn-ea"/>
                          <a:cs typeface="Arial" panose="020B0604020202020204" pitchFamily="34" charset="0"/>
                        </a:rPr>
                        <a:t>13 Logistikprovider werden eingeladen, das Logistikkonzept wird diskutiert und die Ausschreibung / Bewertung der Ergebnisse erklärt </a:t>
                      </a:r>
                      <a:endParaRPr lang="de-DE" sz="1200" kern="1200" dirty="0">
                        <a:solidFill>
                          <a:srgbClr val="000000"/>
                        </a:solidFill>
                        <a:latin typeface="Arial" panose="020B0604020202020204" pitchFamily="34" charset="0"/>
                        <a:ea typeface="+mn-ea"/>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r>
                        <a:rPr lang="de-DE" sz="1200" kern="1200" baseline="0" dirty="0">
                          <a:solidFill>
                            <a:srgbClr val="000000"/>
                          </a:solidFill>
                          <a:latin typeface="Arial" panose="020B0604020202020204" pitchFamily="34" charset="0"/>
                          <a:ea typeface="+mn-ea"/>
                          <a:cs typeface="Arial" panose="020B0604020202020204" pitchFamily="34" charset="0"/>
                        </a:rPr>
                        <a:t>Die Angebote werden nicht systematisch ausgewertet</a:t>
                      </a:r>
                      <a:endParaRPr lang="de-DE" sz="1200" dirty="0">
                        <a:latin typeface="Arial" panose="020B0604020202020204" pitchFamily="34" charset="0"/>
                        <a:cs typeface="Arial" panose="020B0604020202020204" pitchFamily="34" charset="0"/>
                      </a:endParaRPr>
                    </a:p>
                  </a:txBody>
                  <a:tcPr>
                    <a:noFill/>
                  </a:tcPr>
                </a:tc>
                <a:tc>
                  <a:txBody>
                    <a:bodyPr/>
                    <a:lstStyle/>
                    <a:p>
                      <a:pPr marL="0" indent="0">
                        <a:spcBef>
                          <a:spcPts val="200"/>
                        </a:spcBef>
                        <a:spcAft>
                          <a:spcPct val="25000"/>
                        </a:spcAft>
                        <a:buFont typeface="Wingdings" panose="05000000000000000000" pitchFamily="2" charset="2"/>
                        <a:buNone/>
                        <a:tabLst>
                          <a:tab pos="1077913" algn="l"/>
                        </a:tabLst>
                      </a:pPr>
                      <a:r>
                        <a:rPr lang="de-DE" sz="1200" kern="1200" dirty="0">
                          <a:solidFill>
                            <a:srgbClr val="000000"/>
                          </a:solidFill>
                          <a:latin typeface="Arial" panose="020B0604020202020204" pitchFamily="34" charset="0"/>
                          <a:ea typeface="+mn-ea"/>
                          <a:cs typeface="Arial" panose="020B0604020202020204" pitchFamily="34" charset="0"/>
                        </a:rPr>
                        <a:t>Ausschreibung</a:t>
                      </a:r>
                      <a:r>
                        <a:rPr lang="de-DE" sz="1200" kern="1200" baseline="0" dirty="0">
                          <a:solidFill>
                            <a:srgbClr val="000000"/>
                          </a:solidFill>
                          <a:latin typeface="Arial" panose="020B0604020202020204" pitchFamily="34" charset="0"/>
                          <a:ea typeface="+mn-ea"/>
                          <a:cs typeface="Arial" panose="020B0604020202020204" pitchFamily="34" charset="0"/>
                        </a:rPr>
                        <a:t> mit 10 Logistikprovidern, die die Vorauswahl-Kriterien erfüllen</a:t>
                      </a:r>
                      <a:br>
                        <a:rPr lang="de-DE" sz="1200" kern="1200" baseline="0" dirty="0">
                          <a:solidFill>
                            <a:srgbClr val="000000"/>
                          </a:solidFill>
                          <a:latin typeface="Arial" panose="020B0604020202020204" pitchFamily="34" charset="0"/>
                          <a:ea typeface="+mn-ea"/>
                          <a:cs typeface="Arial" panose="020B0604020202020204" pitchFamily="34" charset="0"/>
                        </a:rPr>
                      </a:br>
                      <a:r>
                        <a:rPr lang="de-DE" sz="1200" kern="1200" baseline="0" dirty="0">
                          <a:solidFill>
                            <a:srgbClr val="000000"/>
                          </a:solidFill>
                          <a:latin typeface="Arial" panose="020B0604020202020204" pitchFamily="34" charset="0"/>
                          <a:ea typeface="+mn-ea"/>
                          <a:cs typeface="Arial" panose="020B0604020202020204" pitchFamily="34" charset="0"/>
                        </a:rPr>
                        <a:t>Jedes Angebot wir in eine Übersicht eingetragen und ausgewertet (98 Destinationen mal ausgewählten Gewichts- bzw. Volumenwerden und Frequentierung) </a:t>
                      </a:r>
                      <a:br>
                        <a:rPr lang="de-DE" sz="1200" kern="1200" baseline="0" dirty="0">
                          <a:solidFill>
                            <a:srgbClr val="000000"/>
                          </a:solidFill>
                          <a:latin typeface="Arial" panose="020B0604020202020204" pitchFamily="34" charset="0"/>
                          <a:ea typeface="+mn-ea"/>
                          <a:cs typeface="Arial" panose="020B0604020202020204" pitchFamily="34" charset="0"/>
                        </a:rPr>
                      </a:br>
                      <a:r>
                        <a:rPr lang="de-DE" sz="1200" kern="1200" baseline="0" dirty="0">
                          <a:solidFill>
                            <a:srgbClr val="000000"/>
                          </a:solidFill>
                          <a:latin typeface="Arial" panose="020B0604020202020204" pitchFamily="34" charset="0"/>
                          <a:ea typeface="+mn-ea"/>
                          <a:cs typeface="Arial" panose="020B0604020202020204" pitchFamily="34" charset="0"/>
                        </a:rPr>
                        <a:t>Jeder Teilnehmer an der Ausschreibung erhält innerhalb von zwei Tagen nach Angebotserstellung eine anonymisierte Angebotsübersicht </a:t>
                      </a:r>
                      <a:endParaRPr lang="de-DE" sz="1200" kern="1200" dirty="0">
                        <a:solidFill>
                          <a:srgbClr val="000000"/>
                        </a:solidFill>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Ergebnisse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Sendungsgrößen werden nach Optimum von B-Kosten zu Kapitalbindung berechnet</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rgbClr val="000000"/>
                          </a:solidFill>
                          <a:latin typeface="Arial" panose="020B0604020202020204" pitchFamily="34" charset="0"/>
                          <a:ea typeface="+mn-ea"/>
                          <a:cs typeface="Arial" panose="020B0604020202020204" pitchFamily="34" charset="0"/>
                        </a:rPr>
                        <a:t>Reduktion des Luftfacht Anteils im Import von 45% auf 15%</a:t>
                      </a:r>
                      <a:br>
                        <a:rPr lang="de-DE" sz="1200" kern="1200" dirty="0">
                          <a:solidFill>
                            <a:srgbClr val="000000"/>
                          </a:solidFill>
                          <a:latin typeface="Arial" panose="020B0604020202020204" pitchFamily="34" charset="0"/>
                          <a:ea typeface="+mn-ea"/>
                          <a:cs typeface="Arial" panose="020B0604020202020204" pitchFamily="34" charset="0"/>
                        </a:rPr>
                      </a:br>
                      <a:r>
                        <a:rPr lang="de-DE" sz="1200" kern="1200" dirty="0">
                          <a:solidFill>
                            <a:srgbClr val="000000"/>
                          </a:solidFill>
                          <a:latin typeface="Arial" panose="020B0604020202020204" pitchFamily="34" charset="0"/>
                          <a:ea typeface="+mn-ea"/>
                          <a:cs typeface="Arial" panose="020B0604020202020204" pitchFamily="34" charset="0"/>
                        </a:rPr>
                        <a:t>Reduktion der Frachtkosten insgesamt um 48%</a:t>
                      </a:r>
                    </a:p>
                  </a:txBody>
                  <a:tcPr>
                    <a:solidFill>
                      <a:schemeClr val="bg1">
                        <a:lumMod val="85000"/>
                      </a:schemeClr>
                    </a:solidFill>
                  </a:tcPr>
                </a:tc>
                <a:extLst>
                  <a:ext uri="{0D108BD9-81ED-4DB2-BD59-A6C34878D82A}">
                    <a16:rowId xmlns:a16="http://schemas.microsoft.com/office/drawing/2014/main" val="10005"/>
                  </a:ext>
                </a:extLst>
              </a:tr>
            </a:tbl>
          </a:graphicData>
        </a:graphic>
      </p:graphicFrame>
      <p:sp>
        <p:nvSpPr>
          <p:cNvPr id="8" name="Titel 1"/>
          <p:cNvSpPr txBox="1">
            <a:spLocks/>
          </p:cNvSpPr>
          <p:nvPr/>
        </p:nvSpPr>
        <p:spPr bwMode="auto">
          <a:xfrm>
            <a:off x="288032" y="0"/>
            <a:ext cx="7464152"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eaLnBrk="1" hangingPunct="1">
              <a:defRPr sz="2800" kern="0">
                <a:latin typeface="Arial" panose="020B0604020202020204" pitchFamily="34" charset="0"/>
                <a:ea typeface="+mj-ea"/>
                <a:cs typeface="Arial" panose="020B0604020202020204" pitchFamily="34" charset="0"/>
              </a:defRPr>
            </a:lvl1pPr>
            <a:lvl2pPr eaLnBrk="1" hangingPunct="1">
              <a:defRPr sz="2800">
                <a:solidFill>
                  <a:srgbClr val="0091D2"/>
                </a:solidFill>
              </a:defRPr>
            </a:lvl2pPr>
            <a:lvl3pPr eaLnBrk="1" hangingPunct="1">
              <a:defRPr sz="2800">
                <a:solidFill>
                  <a:srgbClr val="0091D2"/>
                </a:solidFill>
              </a:defRPr>
            </a:lvl3pPr>
            <a:lvl4pPr eaLnBrk="1" hangingPunct="1">
              <a:defRPr sz="2800">
                <a:solidFill>
                  <a:srgbClr val="0091D2"/>
                </a:solidFill>
              </a:defRPr>
            </a:lvl4pPr>
            <a:lvl5pPr eaLnBrk="1" hangingPunct="1">
              <a:defRPr sz="2800">
                <a:solidFill>
                  <a:srgbClr val="0091D2"/>
                </a:solidFill>
              </a:defRPr>
            </a:lvl5pPr>
            <a:lvl6pPr marL="457200" fontAlgn="base">
              <a:spcBef>
                <a:spcPct val="0"/>
              </a:spcBef>
              <a:spcAft>
                <a:spcPct val="0"/>
              </a:spcAft>
              <a:defRPr sz="2800">
                <a:solidFill>
                  <a:schemeClr val="accent2"/>
                </a:solidFill>
              </a:defRPr>
            </a:lvl6pPr>
            <a:lvl7pPr marL="914400" fontAlgn="base">
              <a:spcBef>
                <a:spcPct val="0"/>
              </a:spcBef>
              <a:spcAft>
                <a:spcPct val="0"/>
              </a:spcAft>
              <a:defRPr sz="2800">
                <a:solidFill>
                  <a:schemeClr val="accent2"/>
                </a:solidFill>
              </a:defRPr>
            </a:lvl7pPr>
            <a:lvl8pPr marL="1371600" fontAlgn="base">
              <a:spcBef>
                <a:spcPct val="0"/>
              </a:spcBef>
              <a:spcAft>
                <a:spcPct val="0"/>
              </a:spcAft>
              <a:defRPr sz="2800">
                <a:solidFill>
                  <a:schemeClr val="accent2"/>
                </a:solidFill>
              </a:defRPr>
            </a:lvl8pPr>
            <a:lvl9pPr marL="1828800" fontAlgn="base">
              <a:spcBef>
                <a:spcPct val="0"/>
              </a:spcBef>
              <a:spcAft>
                <a:spcPct val="0"/>
              </a:spcAft>
              <a:defRPr sz="2800">
                <a:solidFill>
                  <a:schemeClr val="accent2"/>
                </a:solidFill>
              </a:defRPr>
            </a:lvl9pPr>
          </a:lstStyle>
          <a:p>
            <a:r>
              <a:rPr lang="de-DE" dirty="0"/>
              <a:t>Serienhersteller: Verbesserung der Logistik</a:t>
            </a:r>
          </a:p>
        </p:txBody>
      </p:sp>
    </p:spTree>
    <p:extLst>
      <p:ext uri="{BB962C8B-B14F-4D97-AF65-F5344CB8AC3E}">
        <p14:creationId xmlns:p14="http://schemas.microsoft.com/office/powerpoint/2010/main" val="611547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Vi9OGt5rU0GRKkC2vm.fi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KW4OLt.QrEyl45v8klSFx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mCFHwO_oPEa5C_Wzje0jY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CG4Qfc.e5U2t4CHUF._xo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GjNUFaUmU.xNF5EN_76.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GIN4DBVDE65VzIEAf7u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Jako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2603</Words>
  <Application>Microsoft Office PowerPoint</Application>
  <PresentationFormat>Breitbild</PresentationFormat>
  <Paragraphs>280</Paragraphs>
  <Slides>12</Slides>
  <Notes>11</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12</vt:i4>
      </vt:variant>
    </vt:vector>
  </HeadingPairs>
  <TitlesOfParts>
    <vt:vector size="19" baseType="lpstr">
      <vt:lpstr>Arial</vt:lpstr>
      <vt:lpstr>Calibri</vt:lpstr>
      <vt:lpstr>Calibri Light</vt:lpstr>
      <vt:lpstr>Symbol</vt:lpstr>
      <vt:lpstr>Wingdings</vt:lpstr>
      <vt:lpstr>Jakob</vt:lpstr>
      <vt:lpstr>think-cell Slide</vt:lpstr>
      <vt:lpstr>Frank Jakob  Ausgewählte Projektbeispiele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Frank Jakob +49 174 31 33 000</dc:creator>
  <cp:lastModifiedBy>Frank Jakob</cp:lastModifiedBy>
  <cp:revision>192</cp:revision>
  <cp:lastPrinted>2014-11-05T12:07:00Z</cp:lastPrinted>
  <dcterms:created xsi:type="dcterms:W3CDTF">2011-05-06T13:11:23Z</dcterms:created>
  <dcterms:modified xsi:type="dcterms:W3CDTF">2020-02-13T09:59:23Z</dcterms:modified>
</cp:coreProperties>
</file>