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61" r:id="rId5"/>
    <p:sldId id="297" r:id="rId6"/>
    <p:sldId id="298" r:id="rId7"/>
    <p:sldId id="313" r:id="rId8"/>
    <p:sldId id="286" r:id="rId9"/>
    <p:sldId id="314" r:id="rId10"/>
    <p:sldId id="305" r:id="rId11"/>
    <p:sldId id="306" r:id="rId12"/>
    <p:sldId id="315" r:id="rId13"/>
    <p:sldId id="312" r:id="rId14"/>
    <p:sldId id="296" r:id="rId15"/>
    <p:sldId id="290" r:id="rId16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80178" autoAdjust="0"/>
  </p:normalViewPr>
  <p:slideViewPr>
    <p:cSldViewPr snapToGrid="0">
      <p:cViewPr varScale="1">
        <p:scale>
          <a:sx n="89" d="100"/>
          <a:sy n="89" d="100"/>
        </p:scale>
        <p:origin x="3557" y="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271981-356B-40D6-839A-88F73C3694D5}" type="datetime1">
              <a:rPr lang="fr-FR" smtClean="0"/>
              <a:t>20/01/2025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80CC52-1D61-4C2C-A0FC-8BC9C4116966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1D757-EF87-06C0-EC89-5AB28CBD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416E792-F99A-4164-1B3C-D2981A7C7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FDF7768-9BCB-35BD-FA28-905860E0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sz="1800" b="1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9655C0-A2B4-402F-971D-AC945445F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973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4943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252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7308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3B66C-B020-4CF0-F572-779D60D18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ED8051-6EF5-9FF4-9E0D-E8953B645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691755B-CB60-DCC8-FF3C-94915703C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fr-FR" sz="1800" dirty="0">
              <a:latin typeface="Montserrat" panose="00000500000000000000" pitchFamily="2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F3F17B-C445-8572-A45D-90A9889DF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80654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AE91-AC2C-AA6B-D81D-D8AF3DA7E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FA89C27-1260-4D6B-6364-635C76C44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522AA24-0C25-5B46-CA1C-DCC4F4983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9171A-F82A-0C5C-986A-32A4BE722D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976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4279E-A850-191A-925D-7A6A0624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59556C5-A40F-A72D-91A3-870F059D9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FCE7F34-7082-A7CD-4DD6-0454D47B1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endParaRPr lang="fr-FR" b="1" noProof="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030846-2323-0628-BB83-A0911D48C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114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92AF4-D07C-6A66-5D30-4EF872BC2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899CC2E-B333-3CC3-BC98-80703ADF8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97DC3B5-7FA8-4B84-B3A5-D6E3B618F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spcBef>
                <a:spcPts val="1200"/>
              </a:spcBef>
              <a:spcAft>
                <a:spcPts val="300"/>
              </a:spcAft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856032-AA97-35AA-589A-EF6A25004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90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7589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FF3BC-AFCF-47C4-88AF-1CF76B6F1C34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3C6EDAD-03EB-4F25-A790-FA572A614562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41A77-5745-455C-9289-A199F6DFED01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4E8592-1A43-47C6-86D8-3B2CCA54BCE8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CF5C74-3E6A-4A3F-A2E4-3AD32197C9A8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D61D088-210F-42DC-ACD5-E1FFEF1098D4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E80C968-2054-44C3-B09B-F851B537D294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941406-F29F-4B16-A525-7D046BB12041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D98C02E-D6F4-4B92-B035-AB316F10DE93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 rtl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3838D5B-520B-4348-B77E-A945FEB2A3F0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7FF54D-0E67-4DFF-A299-1B42A6842A48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d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5975F-AF97-48B0-A771-BDE84E3E63E7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3883D-CBBA-4740-A296-FA0AD91D38E0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E2845-AB0C-47C2-AA68-C880B7EE65F1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574EA-292B-4DF2-89A5-1F6FCB4C59DC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2FF245-2F07-41EE-836D-2FC9DFD46227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14C5-0BA7-484D-8D85-04DDAD281388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1AD53-A2E2-48F9-A40E-DFB99192E3E9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DC39D-A212-47A5-9B38-897F0B72D8B4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 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B483F18-6566-433B-91B2-3CA3376755C7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 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607C9D3-1F07-42C9-B1E4-B644CC70D1F7}" type="datetime1">
              <a:rPr lang="fr-FR" noProof="0" smtClean="0"/>
              <a:t>20/01/2025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2" y="1765855"/>
            <a:ext cx="3392407" cy="2093975"/>
          </a:xfrm>
        </p:spPr>
        <p:txBody>
          <a:bodyPr rtlCol="0">
            <a:normAutofit/>
          </a:bodyPr>
          <a:lstStyle/>
          <a:p>
            <a:r>
              <a:rPr lang="fr-FR" b="0" dirty="0" err="1">
                <a:solidFill>
                  <a:schemeClr val="bg1"/>
                </a:solidFill>
                <a:latin typeface="Inter"/>
              </a:rPr>
              <a:t>Sanitoral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0936"/>
            <a:ext cx="5023817" cy="4736747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sz="2000" b="1" dirty="0">
                <a:solidFill>
                  <a:srgbClr val="271A38"/>
                </a:solidFill>
                <a:latin typeface="Inter"/>
              </a:rPr>
              <a:t>Leader International en S</a:t>
            </a:r>
            <a:r>
              <a:rPr lang="fr-FR" sz="2000" b="1" i="0" dirty="0">
                <a:solidFill>
                  <a:srgbClr val="271A38"/>
                </a:solidFill>
                <a:effectLst/>
                <a:latin typeface="Inter"/>
              </a:rPr>
              <a:t>oins bucco-dentaires</a:t>
            </a:r>
          </a:p>
          <a:p>
            <a:pPr marL="0" indent="0" rtl="0">
              <a:buNone/>
            </a:pP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0" indent="0" rtl="0">
              <a:buNone/>
            </a:pP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0" indent="0" algn="ctr" rtl="0">
              <a:buNone/>
            </a:pPr>
            <a:r>
              <a:rPr lang="fr-FR" b="1" i="0" dirty="0">
                <a:solidFill>
                  <a:schemeClr val="accent1"/>
                </a:solidFill>
                <a:effectLst/>
                <a:latin typeface="Inter"/>
              </a:rPr>
              <a:t>Mission </a:t>
            </a:r>
            <a:r>
              <a:rPr lang="fr-FR" b="1" i="0" dirty="0" err="1">
                <a:solidFill>
                  <a:schemeClr val="accent1"/>
                </a:solidFill>
                <a:effectLst/>
                <a:latin typeface="Inter"/>
              </a:rPr>
              <a:t>DataViz</a:t>
            </a:r>
            <a:r>
              <a:rPr lang="fr-FR" b="1" i="0" dirty="0">
                <a:solidFill>
                  <a:schemeClr val="accent1"/>
                </a:solidFill>
                <a:effectLst/>
                <a:latin typeface="Inter"/>
              </a:rPr>
              <a:t>:</a:t>
            </a:r>
          </a:p>
          <a:p>
            <a:pPr marL="0" indent="0" algn="ctr" rtl="0">
              <a:buNone/>
            </a:pPr>
            <a:r>
              <a:rPr lang="fr-FR" b="1" dirty="0">
                <a:solidFill>
                  <a:schemeClr val="accent1"/>
                </a:solidFill>
                <a:latin typeface="Inter"/>
              </a:rPr>
              <a:t>Visualisation des données de suivi des projets Marketing </a:t>
            </a:r>
            <a:r>
              <a:rPr lang="fr-FR" b="1">
                <a:solidFill>
                  <a:schemeClr val="accent1"/>
                </a:solidFill>
                <a:latin typeface="Inter"/>
              </a:rPr>
              <a:t>et IT. </a:t>
            </a:r>
            <a:endParaRPr lang="fr-FR" b="1" dirty="0">
              <a:solidFill>
                <a:schemeClr val="accent1"/>
              </a:solidFill>
              <a:latin typeface="Inter"/>
            </a:endParaRP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F805BC-D064-9F85-ECB3-462870CBB698}"/>
              </a:ext>
            </a:extLst>
          </p:cNvPr>
          <p:cNvSpPr txBox="1"/>
          <p:nvPr/>
        </p:nvSpPr>
        <p:spPr>
          <a:xfrm>
            <a:off x="10217426" y="6009861"/>
            <a:ext cx="163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François JOLLY </a:t>
            </a:r>
          </a:p>
          <a:p>
            <a:r>
              <a:rPr lang="fr-FR" dirty="0"/>
              <a:t>01/2025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6DFFA9C-C378-2C41-6C97-C6A083E4D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556" y="1765855"/>
            <a:ext cx="565389" cy="69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C1577-3EA8-0BE5-3F42-135FD5C6F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940D01C-B2C0-0B1D-8259-EFEB9709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2" y="157653"/>
            <a:ext cx="10315903" cy="667783"/>
          </a:xfrm>
        </p:spPr>
        <p:txBody>
          <a:bodyPr rtlCol="0">
            <a:normAutofit/>
          </a:bodyPr>
          <a:lstStyle/>
          <a:p>
            <a:r>
              <a:rPr lang="fr-FR" sz="3600" b="1" dirty="0">
                <a:solidFill>
                  <a:schemeClr val="tx1"/>
                </a:solidFill>
              </a:rPr>
              <a:t>Tableau de bord / </a:t>
            </a:r>
            <a:r>
              <a:rPr lang="fr-FR" sz="3600" dirty="0" err="1">
                <a:solidFill>
                  <a:schemeClr val="tx1"/>
                </a:solidFill>
              </a:rPr>
              <a:t>Reporting</a:t>
            </a:r>
            <a:r>
              <a:rPr lang="fr-FR" sz="3600" dirty="0">
                <a:solidFill>
                  <a:schemeClr val="tx1"/>
                </a:solidFill>
              </a:rPr>
              <a:t> Dynamique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2CD728-5C56-D739-3AEE-BBBB0D102CF6}"/>
              </a:ext>
            </a:extLst>
          </p:cNvPr>
          <p:cNvSpPr txBox="1"/>
          <p:nvPr/>
        </p:nvSpPr>
        <p:spPr>
          <a:xfrm>
            <a:off x="1489841" y="1198179"/>
            <a:ext cx="3665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i="0" u="none" strike="noStrike" baseline="0" dirty="0">
                <a:solidFill>
                  <a:srgbClr val="00B0F0"/>
                </a:solidFill>
                <a:latin typeface="Montserrat-Bold"/>
              </a:rPr>
              <a:t>Démo Power BI</a:t>
            </a:r>
            <a:r>
              <a:rPr lang="fr-FR" sz="1200" b="1" i="0" u="none" strike="noStrike" baseline="0" dirty="0">
                <a:latin typeface="Montserrat-Bold"/>
              </a:rPr>
              <a:t> 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B1E8A2-DB5E-8DB4-C0D3-2B4F547F2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923" y="1646965"/>
            <a:ext cx="8797159" cy="49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94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19DE4D2-50AF-E5BB-9189-7D1FD63E9A51}"/>
              </a:ext>
            </a:extLst>
          </p:cNvPr>
          <p:cNvSpPr txBox="1">
            <a:spLocks/>
          </p:cNvSpPr>
          <p:nvPr/>
        </p:nvSpPr>
        <p:spPr>
          <a:xfrm>
            <a:off x="1026311" y="158294"/>
            <a:ext cx="10567405" cy="6446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chemeClr val="tx1"/>
                </a:solidFill>
              </a:rPr>
              <a:t>A</a:t>
            </a:r>
            <a:r>
              <a:rPr lang="fr-FR" sz="3600" b="1" dirty="0">
                <a:solidFill>
                  <a:schemeClr val="tx1"/>
                </a:solidFill>
              </a:rPr>
              <a:t>xes stratégiques d’évolution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82F99A-275B-C866-4300-551D17837054}"/>
              </a:ext>
            </a:extLst>
          </p:cNvPr>
          <p:cNvSpPr txBox="1"/>
          <p:nvPr/>
        </p:nvSpPr>
        <p:spPr>
          <a:xfrm>
            <a:off x="1026311" y="1170432"/>
            <a:ext cx="11165689" cy="5294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5400">
              <a:lnSpc>
                <a:spcPct val="115000"/>
              </a:lnSpc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Inclure la dimension Ressources (humaines): </a:t>
            </a:r>
          </a:p>
          <a:p>
            <a:pPr marL="1614300" marR="25400" lvl="7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Chevauchement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phases identique </a:t>
            </a:r>
            <a:r>
              <a:rPr lang="fr-FR" sz="1800" b="1" i="0" dirty="0">
                <a:solidFill>
                  <a:srgbClr val="040C28"/>
                </a:solidFill>
                <a:effectLst/>
                <a:latin typeface="Google Sans"/>
              </a:rPr>
              <a:t>≠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projets =&gt;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décalage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projets si même ressources! </a:t>
            </a:r>
          </a:p>
          <a:p>
            <a:pPr marL="1614300" marR="25400" lvl="7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ressources /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composition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équipes : </a:t>
            </a:r>
            <a:r>
              <a:rPr lang="fr-FR" sz="2000" b="1" i="0" dirty="0">
                <a:solidFill>
                  <a:srgbClr val="040C28"/>
                </a:solidFill>
                <a:effectLst/>
                <a:latin typeface="Google Sans"/>
              </a:rPr>
              <a:t>≠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phases 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</a:t>
            </a:r>
            <a:r>
              <a:rPr lang="fr-FR" sz="2000" b="1" i="0" dirty="0">
                <a:solidFill>
                  <a:srgbClr val="040C28"/>
                </a:solidFill>
                <a:effectLst/>
                <a:latin typeface="Google Sans"/>
              </a:rPr>
              <a:t>≠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ressources 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(Développeur &lt;&gt; testeur) </a:t>
            </a:r>
          </a:p>
          <a:p>
            <a:pPr marL="1614300" marR="25400" lvl="7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Réutilisation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ressources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libres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affectés aux taches critiques? =&gt;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rattrape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retards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délais / livrables</a:t>
            </a:r>
          </a:p>
          <a:p>
            <a:pPr marL="1614300" marR="25400" lvl="7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Mutualiser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les ressources i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ntra région/pays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rattraper retards / optimisation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coûts</a:t>
            </a:r>
            <a:endParaRPr lang="fr-FR" sz="1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14300" marR="25400" lvl="7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Inclure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métriques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plus avancées:</a:t>
            </a:r>
          </a:p>
          <a:p>
            <a:pPr marL="2071500" marR="25400" lvl="8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Ressource affectée par projet / compétences</a:t>
            </a:r>
          </a:p>
          <a:p>
            <a:pPr marL="2071500" marR="25400" lvl="8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Disponibilité des ressources</a:t>
            </a:r>
          </a:p>
          <a:p>
            <a:pPr marL="2071500" marR="25400" lvl="8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Taux d’occupation / ressources</a:t>
            </a:r>
          </a:p>
          <a:p>
            <a:pPr marL="2071500" marR="25400" lvl="8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Capacité / ressources (Jours /homme) </a:t>
            </a:r>
          </a:p>
          <a:p>
            <a:pPr marL="2071500" marR="25400" lvl="8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Taux de productivité</a:t>
            </a:r>
          </a:p>
          <a:p>
            <a:pPr marL="2071500" marR="25400" lvl="8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...</a:t>
            </a:r>
          </a:p>
          <a:p>
            <a:pPr marL="1728600" marR="25400" lvl="8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endParaRPr lang="fr-F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Corrélation des indicateurs de performance: </a:t>
            </a:r>
          </a:p>
          <a:p>
            <a:pPr marL="1614300" marR="25400" lvl="7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retard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livrable =&gt; 1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retards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planning =&gt;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dérive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coûts</a:t>
            </a:r>
          </a:p>
          <a:p>
            <a:pPr marL="1614300" marR="25400" lvl="7" indent="-342900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Dimension ressource =&gt; 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ajustement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 dérives !</a:t>
            </a:r>
          </a:p>
          <a:p>
            <a:pPr marL="1271400" marR="25400" lvl="7">
              <a:lnSpc>
                <a:spcPct val="7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endParaRPr lang="fr-FR" sz="1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7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CD3D868-C3D4-EFB0-7309-0BE0031E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885" y="1885767"/>
            <a:ext cx="2376818" cy="13146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92FCB4-7706-065F-0D6D-8B020A4E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75" y="-444095"/>
            <a:ext cx="11442925" cy="1638098"/>
          </a:xfrm>
        </p:spPr>
        <p:txBody>
          <a:bodyPr>
            <a:noAutofit/>
          </a:bodyPr>
          <a:lstStyle/>
          <a:p>
            <a:pPr marL="0" indent="0" rtl="0">
              <a:buNone/>
            </a:pPr>
            <a:r>
              <a:rPr lang="fr-FR" sz="3600" dirty="0">
                <a:solidFill>
                  <a:schemeClr val="tx1"/>
                </a:solidFill>
                <a:latin typeface="Inter"/>
              </a:rPr>
              <a:t>M</a:t>
            </a:r>
            <a:r>
              <a:rPr lang="fr-FR" sz="3600" b="1" i="0" dirty="0">
                <a:solidFill>
                  <a:schemeClr val="tx1"/>
                </a:solidFill>
                <a:effectLst/>
                <a:latin typeface="Inter"/>
              </a:rPr>
              <a:t>ission </a:t>
            </a:r>
            <a:r>
              <a:rPr lang="fr-FR" sz="3600" b="1" i="0" dirty="0" err="1">
                <a:solidFill>
                  <a:schemeClr val="tx1"/>
                </a:solidFill>
                <a:effectLst/>
                <a:latin typeface="Inter"/>
              </a:rPr>
              <a:t>DataViz</a:t>
            </a:r>
            <a:r>
              <a:rPr lang="fr-FR" sz="3600" b="1" i="0" dirty="0">
                <a:solidFill>
                  <a:schemeClr val="tx1"/>
                </a:solidFill>
                <a:effectLst/>
                <a:latin typeface="Inter"/>
              </a:rPr>
              <a:t> </a:t>
            </a:r>
            <a:r>
              <a:rPr lang="fr-FR" sz="3600" dirty="0">
                <a:solidFill>
                  <a:schemeClr val="tx1"/>
                </a:solidFill>
                <a:latin typeface="Inter"/>
              </a:rPr>
              <a:t>: Tableau de bord de suivi des projets </a:t>
            </a:r>
            <a:br>
              <a:rPr lang="fr-FR" sz="3600" b="0" dirty="0">
                <a:solidFill>
                  <a:schemeClr val="tx1"/>
                </a:solidFill>
                <a:latin typeface="Inter"/>
              </a:rPr>
            </a:b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D3896-170D-8FE6-4348-7884535C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48" y="1476463"/>
            <a:ext cx="10914077" cy="5276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B0F0"/>
                </a:solidFill>
              </a:rPr>
              <a:t>Objectif</a:t>
            </a:r>
            <a:r>
              <a:rPr lang="fr-FR" sz="2400" b="1" dirty="0"/>
              <a:t> </a:t>
            </a:r>
            <a:r>
              <a:rPr lang="fr-FR" sz="2400" dirty="0"/>
              <a:t>=&gt; </a:t>
            </a:r>
            <a:r>
              <a:rPr lang="fr-FR" sz="2400" b="1" dirty="0"/>
              <a:t>Mise en place d’un tableau de bord pour visualiser les données d’avancement des projets internationaux </a:t>
            </a:r>
            <a:r>
              <a:rPr lang="fr-FR" sz="2400" b="1" dirty="0" err="1">
                <a:solidFill>
                  <a:srgbClr val="00B0F0"/>
                </a:solidFill>
              </a:rPr>
              <a:t>Sanitoral</a:t>
            </a:r>
            <a:r>
              <a:rPr lang="fr-FR" sz="2400" b="1" dirty="0"/>
              <a:t> Marketing et IT.</a:t>
            </a:r>
          </a:p>
          <a:p>
            <a:pPr marL="117348" lvl="1" indent="0">
              <a:buNone/>
            </a:pPr>
            <a:r>
              <a:rPr lang="fr-FR" sz="2200" b="1" dirty="0">
                <a:solidFill>
                  <a:srgbClr val="FF0000"/>
                </a:solidFill>
              </a:rPr>
              <a:t>		=&gt; Proactif écarts/dérives de projets </a:t>
            </a:r>
          </a:p>
          <a:p>
            <a:pPr marL="0" indent="0">
              <a:buNone/>
            </a:pPr>
            <a:endParaRPr lang="fr-FR" sz="800" dirty="0"/>
          </a:p>
          <a:p>
            <a:pPr lvl="1"/>
            <a:r>
              <a:rPr lang="fr-FR" sz="2400" b="1" dirty="0">
                <a:solidFill>
                  <a:schemeClr val="tx1"/>
                </a:solidFill>
              </a:rPr>
              <a:t>Contexte et </a:t>
            </a:r>
            <a:r>
              <a:rPr lang="fr-FR" sz="2400" b="1" dirty="0">
                <a:solidFill>
                  <a:srgbClr val="00B0F0"/>
                </a:solidFill>
              </a:rPr>
              <a:t>enjeux</a:t>
            </a:r>
            <a:r>
              <a:rPr lang="fr-FR" sz="2400" b="1" dirty="0">
                <a:solidFill>
                  <a:schemeClr val="tx1"/>
                </a:solidFill>
              </a:rPr>
              <a:t> du projet </a:t>
            </a:r>
          </a:p>
          <a:p>
            <a:pPr lvl="1"/>
            <a:r>
              <a:rPr lang="fr-FR" sz="2400" b="1" dirty="0">
                <a:solidFill>
                  <a:schemeClr val="tx1"/>
                </a:solidFill>
              </a:rPr>
              <a:t>Besoin </a:t>
            </a:r>
            <a:r>
              <a:rPr lang="fr-FR" sz="2400" b="1" dirty="0" err="1">
                <a:solidFill>
                  <a:srgbClr val="00B0F0"/>
                </a:solidFill>
              </a:rPr>
              <a:t>Sanitoral</a:t>
            </a:r>
            <a:r>
              <a:rPr lang="fr-FR" sz="2400" b="1" dirty="0">
                <a:solidFill>
                  <a:schemeClr val="tx1"/>
                </a:solidFill>
              </a:rPr>
              <a:t>: User Stories</a:t>
            </a:r>
          </a:p>
          <a:p>
            <a:pPr lvl="1"/>
            <a:r>
              <a:rPr lang="fr-FR" sz="2400" b="1" dirty="0">
                <a:solidFill>
                  <a:schemeClr val="tx1"/>
                </a:solidFill>
              </a:rPr>
              <a:t>Préparation / nettoyage des </a:t>
            </a:r>
            <a:r>
              <a:rPr lang="fr-FR" sz="2400" b="1" dirty="0">
                <a:solidFill>
                  <a:srgbClr val="00B0F0"/>
                </a:solidFill>
              </a:rPr>
              <a:t>données</a:t>
            </a:r>
            <a:r>
              <a:rPr lang="fr-FR" sz="2400" b="1" dirty="0">
                <a:solidFill>
                  <a:schemeClr val="tx1"/>
                </a:solidFill>
              </a:rPr>
              <a:t> / Mise à jour</a:t>
            </a:r>
          </a:p>
          <a:p>
            <a:pPr lvl="1"/>
            <a:r>
              <a:rPr lang="fr-FR" sz="2400" b="1" dirty="0">
                <a:solidFill>
                  <a:srgbClr val="00B0F0"/>
                </a:solidFill>
              </a:rPr>
              <a:t>Modèle</a:t>
            </a:r>
            <a:r>
              <a:rPr lang="fr-FR" sz="2400" b="1" dirty="0">
                <a:solidFill>
                  <a:schemeClr val="tx1"/>
                </a:solidFill>
              </a:rPr>
              <a:t> de données / Indicateurs de performance</a:t>
            </a:r>
          </a:p>
          <a:p>
            <a:pPr lvl="1"/>
            <a:r>
              <a:rPr lang="fr-FR" sz="2400" b="1" dirty="0">
                <a:solidFill>
                  <a:schemeClr val="tx1"/>
                </a:solidFill>
              </a:rPr>
              <a:t>Tableau de bord / </a:t>
            </a:r>
            <a:r>
              <a:rPr lang="fr-FR" sz="2400" b="1" dirty="0" err="1">
                <a:solidFill>
                  <a:srgbClr val="00B0F0"/>
                </a:solidFill>
              </a:rPr>
              <a:t>Reporting</a:t>
            </a:r>
            <a:r>
              <a:rPr lang="fr-FR" sz="2400" b="1" dirty="0">
                <a:solidFill>
                  <a:schemeClr val="tx1"/>
                </a:solidFill>
              </a:rPr>
              <a:t> Dynamique (Démo </a:t>
            </a:r>
            <a:r>
              <a:rPr lang="fr-FR" sz="2400" b="1" dirty="0" err="1">
                <a:solidFill>
                  <a:schemeClr val="tx1"/>
                </a:solidFill>
              </a:rPr>
              <a:t>PowerBI</a:t>
            </a:r>
            <a:r>
              <a:rPr lang="fr-FR" sz="2400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fr-FR" sz="2400" b="1" dirty="0">
                <a:solidFill>
                  <a:schemeClr val="tx1"/>
                </a:solidFill>
              </a:rPr>
              <a:t>Axes stratégiques d’</a:t>
            </a:r>
            <a:r>
              <a:rPr lang="fr-FR" sz="2400" b="1" dirty="0">
                <a:solidFill>
                  <a:srgbClr val="00B0F0"/>
                </a:solidFill>
              </a:rPr>
              <a:t>évolution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67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4FACEC-A45C-9E3E-D10F-19B6409F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65" y="683788"/>
            <a:ext cx="11974748" cy="6643990"/>
          </a:xfrm>
        </p:spPr>
        <p:txBody>
          <a:bodyPr>
            <a:normAutofit fontScale="47500" lnSpcReduction="2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fr-FR" sz="5000" b="1" spc="-50" dirty="0" err="1">
                <a:solidFill>
                  <a:srgbClr val="00B0F0"/>
                </a:solidFill>
                <a:latin typeface="Aptos" panose="020B0004020202020204" pitchFamily="34" charset="0"/>
                <a:ea typeface="+mj-ea"/>
                <a:cs typeface="+mj-cs"/>
              </a:rPr>
              <a:t>Sanitoral</a:t>
            </a:r>
            <a:r>
              <a:rPr lang="fr-FR" sz="5000" b="1" spc="-50" dirty="0">
                <a:solidFill>
                  <a:srgbClr val="00B0F0"/>
                </a:solidFill>
                <a:latin typeface="Aptos" panose="020B0004020202020204" pitchFamily="34" charset="0"/>
                <a:ea typeface="+mj-ea"/>
                <a:cs typeface="+mj-cs"/>
              </a:rPr>
              <a:t>: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100" dirty="0"/>
              <a:t>présence internationale 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100" dirty="0"/>
              <a:t>soins bucco-dentaires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100" dirty="0"/>
              <a:t>fabrication / commercialisation</a:t>
            </a:r>
          </a:p>
          <a:p>
            <a:pPr marL="0" indent="0">
              <a:buNone/>
            </a:pPr>
            <a:r>
              <a:rPr lang="fr-FR" sz="5000" b="1" spc="-50" dirty="0">
                <a:solidFill>
                  <a:srgbClr val="00B0F0"/>
                </a:solidFill>
                <a:latin typeface="Aptos" panose="020B0004020202020204" pitchFamily="34" charset="0"/>
                <a:ea typeface="+mj-ea"/>
                <a:cs typeface="+mj-cs"/>
              </a:rPr>
              <a:t>Données Projets:</a:t>
            </a:r>
            <a:r>
              <a:rPr lang="fr-FR" sz="5000" b="1" spc="-5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 </a:t>
            </a:r>
            <a:r>
              <a:rPr lang="fr-FR" sz="4200" spc="-5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=&gt; comment les exploiter?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100" dirty="0"/>
              <a:t>Projets </a:t>
            </a:r>
            <a:r>
              <a:rPr lang="fr-FR" sz="4100" b="1" dirty="0"/>
              <a:t>Marketing  / IT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100" b="1" dirty="0"/>
              <a:t>Géographique: </a:t>
            </a:r>
            <a:r>
              <a:rPr lang="fr-FR" sz="4100" dirty="0"/>
              <a:t>pays /</a:t>
            </a:r>
            <a:r>
              <a:rPr lang="fr-FR" sz="4100" dirty="0" err="1"/>
              <a:t>regions</a:t>
            </a:r>
            <a:endParaRPr lang="fr-FR" sz="4100" dirty="0"/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100" dirty="0"/>
              <a:t>Type de </a:t>
            </a:r>
            <a:r>
              <a:rPr lang="fr-FR" sz="4100" b="1" dirty="0"/>
              <a:t>partenariat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100" b="1" dirty="0"/>
              <a:t>Phases (</a:t>
            </a:r>
            <a:r>
              <a:rPr lang="fr-FR" sz="4100" dirty="0"/>
              <a:t>développement / marketing/ etc..) 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100" b="1" dirty="0"/>
              <a:t>Dates </a:t>
            </a:r>
            <a:r>
              <a:rPr lang="fr-FR" sz="4100" dirty="0"/>
              <a:t>démarrage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100" dirty="0"/>
              <a:t>Données d’avancement</a:t>
            </a:r>
            <a:r>
              <a:rPr lang="fr-FR" sz="4100" b="1" dirty="0"/>
              <a:t>: </a:t>
            </a:r>
            <a:r>
              <a:rPr lang="fr-FR" sz="4100" b="1" dirty="0">
                <a:solidFill>
                  <a:srgbClr val="FF0000"/>
                </a:solidFill>
              </a:rPr>
              <a:t>Coûts </a:t>
            </a:r>
            <a:r>
              <a:rPr lang="fr-FR" sz="4100" b="1" dirty="0">
                <a:solidFill>
                  <a:schemeClr val="tx1"/>
                </a:solidFill>
              </a:rPr>
              <a:t>/</a:t>
            </a:r>
            <a:r>
              <a:rPr lang="fr-FR" sz="4100" b="1" dirty="0">
                <a:solidFill>
                  <a:srgbClr val="FF0000"/>
                </a:solidFill>
              </a:rPr>
              <a:t> Durée </a:t>
            </a:r>
            <a:r>
              <a:rPr lang="fr-FR" sz="4100" b="1" dirty="0">
                <a:solidFill>
                  <a:schemeClr val="tx1"/>
                </a:solidFill>
              </a:rPr>
              <a:t>/</a:t>
            </a:r>
            <a:r>
              <a:rPr lang="fr-FR" sz="4100" b="1" dirty="0">
                <a:solidFill>
                  <a:srgbClr val="FF0000"/>
                </a:solidFill>
              </a:rPr>
              <a:t> Livrables</a:t>
            </a:r>
          </a:p>
          <a:p>
            <a:pPr marL="0" indent="0">
              <a:buNone/>
            </a:pPr>
            <a:r>
              <a:rPr lang="fr-FR" sz="5000" b="1" spc="-50" dirty="0">
                <a:solidFill>
                  <a:srgbClr val="00B0F0"/>
                </a:solidFill>
                <a:latin typeface="Aptos" panose="020B0004020202020204" pitchFamily="34" charset="0"/>
                <a:ea typeface="+mj-ea"/>
                <a:cs typeface="+mj-cs"/>
              </a:rPr>
              <a:t>Enjeux: </a:t>
            </a:r>
            <a:r>
              <a:rPr lang="fr-FR" sz="4200" spc="-5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=&gt; Visualisation des données stratégiques</a:t>
            </a:r>
          </a:p>
          <a:p>
            <a:pPr lvl="7">
              <a:buFont typeface="Wingdings" panose="05000000000000000000" pitchFamily="2" charset="2"/>
              <a:buChar char="§"/>
            </a:pPr>
            <a:r>
              <a:rPr lang="fr-FR" sz="4000" dirty="0"/>
              <a:t>Création Tableau de bord / </a:t>
            </a:r>
            <a:r>
              <a:rPr lang="fr-FR" sz="4000" b="1" dirty="0"/>
              <a:t>adapté</a:t>
            </a:r>
            <a:r>
              <a:rPr lang="fr-FR" sz="4000" dirty="0"/>
              <a:t> utilisateurs :</a:t>
            </a:r>
          </a:p>
          <a:p>
            <a:pPr lvl="8"/>
            <a:r>
              <a:rPr lang="fr-FR" sz="3800" b="1" dirty="0"/>
              <a:t>Avancement</a:t>
            </a:r>
            <a:r>
              <a:rPr lang="fr-FR" sz="3800" dirty="0"/>
              <a:t> des projets</a:t>
            </a:r>
          </a:p>
          <a:p>
            <a:pPr lvl="8"/>
            <a:r>
              <a:rPr lang="fr-FR" sz="3800" dirty="0"/>
              <a:t>Identification des </a:t>
            </a:r>
            <a:r>
              <a:rPr lang="fr-FR" sz="3800" b="1" dirty="0"/>
              <a:t>retards</a:t>
            </a:r>
          </a:p>
          <a:p>
            <a:pPr lvl="8"/>
            <a:r>
              <a:rPr lang="fr-FR" sz="3800" dirty="0"/>
              <a:t>Contrôle des </a:t>
            </a:r>
            <a:r>
              <a:rPr lang="fr-FR" sz="3800" b="1" dirty="0"/>
              <a:t>performances</a:t>
            </a:r>
            <a:r>
              <a:rPr lang="fr-FR" sz="3800" dirty="0"/>
              <a:t> </a:t>
            </a:r>
          </a:p>
          <a:p>
            <a:pPr marL="0" indent="0" algn="l">
              <a:buNone/>
            </a:pPr>
            <a:r>
              <a:rPr lang="fr-FR" sz="5000" b="1" spc="-50" dirty="0">
                <a:solidFill>
                  <a:srgbClr val="00B0F0"/>
                </a:solidFill>
                <a:latin typeface="Aptos" panose="020B0004020202020204" pitchFamily="34" charset="0"/>
                <a:ea typeface="+mj-ea"/>
                <a:cs typeface="+mj-cs"/>
              </a:rPr>
              <a:t>Utilisateurs: </a:t>
            </a:r>
          </a:p>
          <a:p>
            <a:pPr lvl="8">
              <a:buSzPct val="100000"/>
              <a:buFont typeface="Wingdings" panose="05000000000000000000" pitchFamily="2" charset="2"/>
              <a:buChar char="§"/>
            </a:pPr>
            <a:r>
              <a:rPr lang="fr-FR" sz="4100" dirty="0"/>
              <a:t>Directeur </a:t>
            </a:r>
            <a:r>
              <a:rPr lang="fr-FR" sz="4100" b="1" dirty="0"/>
              <a:t>général</a:t>
            </a:r>
          </a:p>
          <a:p>
            <a:pPr lvl="8">
              <a:buSzPct val="100000"/>
              <a:buFont typeface="Wingdings" panose="05000000000000000000" pitchFamily="2" charset="2"/>
              <a:buChar char="§"/>
            </a:pPr>
            <a:r>
              <a:rPr lang="fr-FR" sz="4100" dirty="0"/>
              <a:t>Directeurs </a:t>
            </a:r>
            <a:r>
              <a:rPr lang="fr-FR" sz="4100" b="1" dirty="0"/>
              <a:t>régionaux</a:t>
            </a:r>
          </a:p>
          <a:p>
            <a:pPr lvl="8">
              <a:buSzPct val="100000"/>
              <a:buFont typeface="Wingdings" panose="05000000000000000000" pitchFamily="2" charset="2"/>
              <a:buChar char="§"/>
            </a:pPr>
            <a:r>
              <a:rPr lang="fr-FR" sz="4100" dirty="0"/>
              <a:t>Directeurs de </a:t>
            </a:r>
            <a:r>
              <a:rPr lang="fr-FR" sz="4100" b="1" dirty="0"/>
              <a:t>pays</a:t>
            </a:r>
            <a:endParaRPr lang="fr-FR" sz="4100" dirty="0">
              <a:effectLst/>
              <a:latin typeface="Helvetica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38F305E-FDE4-1F44-77D9-634B76A0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19" y="-445960"/>
            <a:ext cx="11213869" cy="1645919"/>
          </a:xfrm>
        </p:spPr>
        <p:txBody>
          <a:bodyPr>
            <a:noAutofit/>
          </a:bodyPr>
          <a:lstStyle/>
          <a:p>
            <a:pPr marL="0" indent="0" rtl="0">
              <a:buNone/>
            </a:pPr>
            <a:r>
              <a:rPr lang="fr-FR" sz="3600" dirty="0">
                <a:solidFill>
                  <a:schemeClr val="tx1"/>
                </a:solidFill>
                <a:latin typeface="Inter"/>
              </a:rPr>
              <a:t>Suivi des Projets</a:t>
            </a:r>
            <a:r>
              <a:rPr lang="fr-FR" sz="3600" b="0" i="0" dirty="0">
                <a:solidFill>
                  <a:schemeClr val="tx1"/>
                </a:solidFill>
                <a:effectLst/>
                <a:latin typeface="Inter"/>
              </a:rPr>
              <a:t>: contexte et </a:t>
            </a:r>
            <a:r>
              <a:rPr lang="fr-FR" sz="3600" b="0" dirty="0">
                <a:solidFill>
                  <a:schemeClr val="tx1"/>
                </a:solidFill>
                <a:latin typeface="Inter"/>
              </a:rPr>
              <a:t>enjeux </a:t>
            </a:r>
            <a:r>
              <a:rPr lang="fr-FR" sz="3600" dirty="0" err="1">
                <a:solidFill>
                  <a:srgbClr val="00B0F0"/>
                </a:solidFill>
                <a:latin typeface="Inter"/>
              </a:rPr>
              <a:t>Sanitoral</a:t>
            </a:r>
            <a:br>
              <a:rPr lang="fr-FR" sz="3600" b="0" dirty="0">
                <a:solidFill>
                  <a:schemeClr val="tx1"/>
                </a:solidFill>
                <a:latin typeface="Inter"/>
              </a:rPr>
            </a:br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194C6C4-A6C6-881C-8871-A55F0E5A6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276" y="4256690"/>
            <a:ext cx="1377690" cy="13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1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867F3-2551-218F-85A3-6D427F9D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222B1-BB6D-8C63-4196-ABC9E5E9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90" y="1064172"/>
            <a:ext cx="11177751" cy="64638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2600" b="1" i="0" u="none" strike="noStrike" baseline="0" dirty="0">
                <a:solidFill>
                  <a:srgbClr val="00B0F0"/>
                </a:solidFill>
                <a:latin typeface="Montserrat-Bold"/>
              </a:rPr>
              <a:t>QUOI</a:t>
            </a:r>
            <a:r>
              <a:rPr lang="fr-FR" sz="1800" b="1" i="0" u="none" strike="noStrike" baseline="0" dirty="0">
                <a:latin typeface="Montserrat-Bold"/>
              </a:rPr>
              <a:t>: </a:t>
            </a:r>
          </a:p>
          <a:p>
            <a:pPr lvl="4"/>
            <a:r>
              <a:rPr lang="fr-FR" sz="2200" b="1" i="0" u="none" strike="noStrike" baseline="0" dirty="0">
                <a:latin typeface="Montserrat-Bold"/>
              </a:rPr>
              <a:t>3 indicateurs / KPIs clés </a:t>
            </a:r>
            <a:r>
              <a:rPr lang="fr-FR" sz="2200" b="0" i="0" u="none" strike="noStrike" baseline="0" dirty="0">
                <a:latin typeface="Montserrat-Regular"/>
              </a:rPr>
              <a:t>:       </a:t>
            </a:r>
            <a:r>
              <a:rPr lang="fr-FR" sz="2200" b="1" i="0" u="none" strike="noStrike" baseline="0" dirty="0">
                <a:solidFill>
                  <a:srgbClr val="FF0000"/>
                </a:solidFill>
                <a:latin typeface="Montserrat-Regular"/>
              </a:rPr>
              <a:t>Coûts</a:t>
            </a:r>
            <a:r>
              <a:rPr lang="fr-FR" sz="2200" b="0" i="0" u="none" strike="noStrike" baseline="0" dirty="0">
                <a:latin typeface="Montserrat-Regular"/>
              </a:rPr>
              <a:t>   /     </a:t>
            </a:r>
            <a:r>
              <a:rPr lang="fr-FR" sz="2200" b="1" dirty="0">
                <a:solidFill>
                  <a:srgbClr val="FF0000"/>
                </a:solidFill>
                <a:latin typeface="Montserrat-Regular"/>
              </a:rPr>
              <a:t>Deadlines</a:t>
            </a:r>
            <a:r>
              <a:rPr lang="fr-FR" sz="2200" b="0" i="0" u="none" strike="noStrike" baseline="0" dirty="0">
                <a:latin typeface="Montserrat-Regular"/>
              </a:rPr>
              <a:t>      /      </a:t>
            </a:r>
            <a:r>
              <a:rPr lang="fr-FR" sz="2200" b="1" dirty="0">
                <a:solidFill>
                  <a:srgbClr val="FF0000"/>
                </a:solidFill>
                <a:latin typeface="Montserrat-Regular"/>
              </a:rPr>
              <a:t>Livrables</a:t>
            </a:r>
          </a:p>
          <a:p>
            <a:pPr marL="749808" lvl="4" indent="0">
              <a:buNone/>
            </a:pPr>
            <a:r>
              <a:rPr lang="fr-FR" sz="2200" b="0" i="0" u="none" strike="noStrike" baseline="0" dirty="0">
                <a:latin typeface="Montserrat-Regular"/>
              </a:rPr>
              <a:t> </a:t>
            </a:r>
          </a:p>
          <a:p>
            <a:pPr algn="l"/>
            <a:r>
              <a:rPr lang="fr-FR" sz="2600" b="1" dirty="0">
                <a:solidFill>
                  <a:srgbClr val="00B0F0"/>
                </a:solidFill>
                <a:latin typeface="Montserrat-Bold"/>
              </a:rPr>
              <a:t>COMMENT:</a:t>
            </a:r>
          </a:p>
          <a:p>
            <a:pPr lvl="4"/>
            <a:r>
              <a:rPr lang="fr-FR" sz="21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Suivi des </a:t>
            </a:r>
            <a:r>
              <a:rPr lang="fr-FR" sz="21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3 KPIS </a:t>
            </a:r>
            <a:r>
              <a:rPr lang="fr-FR" sz="2100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sur </a:t>
            </a:r>
            <a:r>
              <a:rPr lang="fr-FR" sz="2100" dirty="0">
                <a:latin typeface="Montserrat" panose="00000500000000000000" pitchFamily="2" charset="0"/>
              </a:rPr>
              <a:t>les Projets IT </a:t>
            </a:r>
            <a:r>
              <a:rPr lang="fr-FR" sz="21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et Marketing</a:t>
            </a:r>
          </a:p>
          <a:p>
            <a:pPr lvl="4"/>
            <a:r>
              <a:rPr lang="fr-FR" sz="21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Alerter</a:t>
            </a:r>
            <a:r>
              <a:rPr lang="fr-FR" sz="21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: écart </a:t>
            </a:r>
            <a:r>
              <a:rPr lang="fr-FR" sz="2100" b="1" dirty="0"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&gt; </a:t>
            </a:r>
            <a:r>
              <a:rPr lang="fr-FR" sz="2100" b="1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15 % </a:t>
            </a:r>
            <a:r>
              <a:rPr lang="fr-FR" sz="21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prévisionnel vs actuel /  </a:t>
            </a:r>
            <a:r>
              <a:rPr lang="fr-FR" sz="2100" b="1" dirty="0">
                <a:latin typeface="Montserrat" panose="00000500000000000000" pitchFamily="2" charset="0"/>
              </a:rPr>
              <a:t>3 KPIS </a:t>
            </a:r>
          </a:p>
          <a:p>
            <a:pPr lvl="4"/>
            <a:r>
              <a:rPr lang="fr-FR" sz="2100" b="1" dirty="0">
                <a:latin typeface="Montserrat" panose="00000500000000000000" pitchFamily="2" charset="0"/>
              </a:rPr>
              <a:t>Nombre </a:t>
            </a:r>
            <a:r>
              <a:rPr lang="fr-FR" sz="2100" dirty="0">
                <a:latin typeface="Montserrat" panose="00000500000000000000" pitchFamily="2" charset="0"/>
              </a:rPr>
              <a:t>projets en Alerte </a:t>
            </a:r>
            <a:r>
              <a:rPr lang="fr-FR" sz="2100" dirty="0">
                <a:effectLst/>
                <a:latin typeface="Montserrat" panose="00000500000000000000" pitchFamily="2" charset="0"/>
                <a:ea typeface="Montserrat" panose="00000500000000000000" pitchFamily="2" charset="0"/>
                <a:cs typeface="Montserrat" panose="00000500000000000000" pitchFamily="2" charset="0"/>
              </a:rPr>
              <a:t>/  </a:t>
            </a:r>
            <a:r>
              <a:rPr lang="fr-FR" sz="2100" b="1" dirty="0">
                <a:latin typeface="Montserrat" panose="00000500000000000000" pitchFamily="2" charset="0"/>
              </a:rPr>
              <a:t>3 KPIS </a:t>
            </a:r>
            <a:endParaRPr lang="fr-FR" sz="2100" dirty="0">
              <a:latin typeface="Montserrat" panose="00000500000000000000" pitchFamily="2" charset="0"/>
            </a:endParaRPr>
          </a:p>
          <a:p>
            <a:pPr lvl="4"/>
            <a:r>
              <a:rPr lang="fr-FR" sz="2100" dirty="0">
                <a:latin typeface="Montserrat" panose="00000500000000000000" pitchFamily="2" charset="0"/>
              </a:rPr>
              <a:t>Suivi </a:t>
            </a:r>
            <a:r>
              <a:rPr lang="fr-FR" sz="2100" b="1" dirty="0">
                <a:latin typeface="Montserrat" panose="00000500000000000000" pitchFamily="2" charset="0"/>
              </a:rPr>
              <a:t>Avancement / Performance </a:t>
            </a:r>
            <a:r>
              <a:rPr lang="fr-FR" sz="2100" dirty="0">
                <a:latin typeface="Montserrat" panose="00000500000000000000" pitchFamily="2" charset="0"/>
              </a:rPr>
              <a:t>projets / </a:t>
            </a:r>
            <a:r>
              <a:rPr lang="fr-FR" sz="2100" b="1" dirty="0">
                <a:solidFill>
                  <a:schemeClr val="tx1"/>
                </a:solidFill>
                <a:latin typeface="Montserrat" panose="00000500000000000000" pitchFamily="2" charset="0"/>
              </a:rPr>
              <a:t>3 KPIS </a:t>
            </a:r>
          </a:p>
          <a:p>
            <a:pPr algn="l"/>
            <a:r>
              <a:rPr lang="fr-FR" sz="2600" b="1" dirty="0">
                <a:solidFill>
                  <a:srgbClr val="00B0F0"/>
                </a:solidFill>
                <a:latin typeface="Montserrat-Bold"/>
              </a:rPr>
              <a:t>QUI:</a:t>
            </a:r>
          </a:p>
          <a:p>
            <a:pPr lvl="4"/>
            <a:r>
              <a:rPr lang="fr-FR" sz="2100" b="1" dirty="0">
                <a:latin typeface="Montserrat-Bold"/>
              </a:rPr>
              <a:t>Directeur Général: </a:t>
            </a:r>
          </a:p>
          <a:p>
            <a:pPr lvl="6"/>
            <a:r>
              <a:rPr lang="fr-FR" sz="1900" b="1" dirty="0">
                <a:latin typeface="Montserrat-Bold"/>
              </a:rPr>
              <a:t>Niveau:  </a:t>
            </a:r>
            <a:r>
              <a:rPr lang="fr-FR" sz="1900" b="1" dirty="0">
                <a:solidFill>
                  <a:srgbClr val="FF0000"/>
                </a:solidFill>
                <a:latin typeface="Montserrat" panose="00000500000000000000" pitchFamily="2" charset="0"/>
              </a:rPr>
              <a:t>Vision global </a:t>
            </a:r>
            <a:r>
              <a:rPr lang="fr-FR" sz="1900" dirty="0">
                <a:latin typeface="Montserrat" panose="00000500000000000000" pitchFamily="2" charset="0"/>
              </a:rPr>
              <a:t>/ par région: </a:t>
            </a:r>
          </a:p>
          <a:p>
            <a:pPr lvl="6"/>
            <a:r>
              <a:rPr lang="fr-FR" sz="1900" b="1" dirty="0">
                <a:latin typeface="Montserrat-Bold"/>
              </a:rPr>
              <a:t>But: </a:t>
            </a:r>
            <a:r>
              <a:rPr lang="fr-FR" sz="1900" dirty="0">
                <a:latin typeface="Montserrat" panose="00000500000000000000" pitchFamily="2" charset="0"/>
              </a:rPr>
              <a:t>Décision Arrêt - poursuite projet / Alerter le-les Directeurs de </a:t>
            </a:r>
            <a:r>
              <a:rPr lang="fr-FR" sz="1900" dirty="0" err="1">
                <a:latin typeface="Montserrat" panose="00000500000000000000" pitchFamily="2" charset="0"/>
              </a:rPr>
              <a:t>Region</a:t>
            </a:r>
            <a:endParaRPr lang="fr-FR" sz="1900" dirty="0">
              <a:latin typeface="Montserrat" panose="00000500000000000000" pitchFamily="2" charset="0"/>
            </a:endParaRPr>
          </a:p>
          <a:p>
            <a:pPr lvl="4"/>
            <a:r>
              <a:rPr lang="fr-FR" sz="2100" b="1" dirty="0">
                <a:latin typeface="Montserrat-Bold"/>
              </a:rPr>
              <a:t>Directeurs Régionaux </a:t>
            </a:r>
          </a:p>
          <a:p>
            <a:pPr lvl="6"/>
            <a:r>
              <a:rPr lang="fr-FR" sz="1900" b="1" dirty="0">
                <a:latin typeface="Montserrat-Bold"/>
              </a:rPr>
              <a:t>Niveau:  </a:t>
            </a:r>
            <a:r>
              <a:rPr lang="fr-FR" sz="1900" b="1" dirty="0">
                <a:solidFill>
                  <a:srgbClr val="FF0000"/>
                </a:solidFill>
                <a:latin typeface="Montserrat" panose="00000500000000000000" pitchFamily="2" charset="0"/>
              </a:rPr>
              <a:t>Vision Régionale </a:t>
            </a:r>
            <a:r>
              <a:rPr lang="fr-FR" sz="1900" dirty="0">
                <a:latin typeface="Montserrat" panose="00000500000000000000" pitchFamily="2" charset="0"/>
              </a:rPr>
              <a:t>/ des projets </a:t>
            </a:r>
            <a:r>
              <a:rPr lang="fr-FR" sz="1900" b="1" dirty="0">
                <a:latin typeface="Montserrat" panose="00000500000000000000" pitchFamily="2" charset="0"/>
              </a:rPr>
              <a:t>des pays de sa région </a:t>
            </a:r>
          </a:p>
          <a:p>
            <a:pPr lvl="6"/>
            <a:r>
              <a:rPr lang="fr-FR" sz="1900" b="1" dirty="0">
                <a:latin typeface="Montserrat-Bold"/>
              </a:rPr>
              <a:t>But: </a:t>
            </a:r>
            <a:r>
              <a:rPr lang="fr-FR" sz="1900" dirty="0">
                <a:latin typeface="Montserrat" panose="00000500000000000000" pitchFamily="2" charset="0"/>
              </a:rPr>
              <a:t>Alerter le/les Directeurs de pays</a:t>
            </a:r>
          </a:p>
          <a:p>
            <a:pPr lvl="4"/>
            <a:r>
              <a:rPr lang="fr-FR" sz="2100" b="1" dirty="0">
                <a:latin typeface="Montserrat-Bold"/>
              </a:rPr>
              <a:t>Directeurs de Pays: </a:t>
            </a:r>
          </a:p>
          <a:p>
            <a:pPr lvl="6"/>
            <a:r>
              <a:rPr lang="fr-FR" sz="1900" b="1" dirty="0">
                <a:latin typeface="Montserrat-Bold"/>
              </a:rPr>
              <a:t>Niveau:  </a:t>
            </a:r>
            <a:r>
              <a:rPr lang="fr-FR" sz="1900" b="1" dirty="0">
                <a:solidFill>
                  <a:srgbClr val="FF0000"/>
                </a:solidFill>
                <a:latin typeface="Montserrat" panose="00000500000000000000" pitchFamily="2" charset="0"/>
              </a:rPr>
              <a:t>Vision des projets </a:t>
            </a:r>
            <a:r>
              <a:rPr lang="fr-FR" sz="1900" dirty="0">
                <a:latin typeface="Montserrat" panose="00000500000000000000" pitchFamily="2" charset="0"/>
              </a:rPr>
              <a:t>de son </a:t>
            </a:r>
            <a:r>
              <a:rPr lang="fr-FR" sz="1900" b="1" dirty="0">
                <a:solidFill>
                  <a:srgbClr val="FF0000"/>
                </a:solidFill>
                <a:latin typeface="Montserrat" panose="00000500000000000000" pitchFamily="2" charset="0"/>
              </a:rPr>
              <a:t>pays</a:t>
            </a:r>
            <a:r>
              <a:rPr lang="fr-FR" sz="1900" dirty="0">
                <a:latin typeface="Montserrat" panose="00000500000000000000" pitchFamily="2" charset="0"/>
              </a:rPr>
              <a:t> </a:t>
            </a:r>
          </a:p>
          <a:p>
            <a:pPr lvl="6"/>
            <a:r>
              <a:rPr lang="fr-FR" sz="1900" b="1" dirty="0">
                <a:latin typeface="Montserrat-Bold"/>
              </a:rPr>
              <a:t>But:</a:t>
            </a:r>
            <a:r>
              <a:rPr lang="fr-FR" sz="1900" dirty="0">
                <a:latin typeface="Montserrat" panose="00000500000000000000" pitchFamily="2" charset="0"/>
              </a:rPr>
              <a:t> Mesures correctives / projets</a:t>
            </a:r>
          </a:p>
          <a:p>
            <a:pPr marL="0" indent="0">
              <a:buNone/>
            </a:pPr>
            <a:r>
              <a:rPr lang="fr-FR" sz="2800" dirty="0"/>
              <a:t> </a:t>
            </a:r>
          </a:p>
          <a:p>
            <a:endParaRPr lang="fr-FR" sz="2800" dirty="0"/>
          </a:p>
          <a:p>
            <a:pPr marL="0" indent="0">
              <a:buFont typeface="Wingdings" panose="05000000000000000000" pitchFamily="2" charset="2"/>
              <a:buNone/>
            </a:pPr>
            <a:endParaRPr lang="fr-FR" sz="4100" dirty="0">
              <a:effectLst/>
              <a:latin typeface="Helvetica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2B5C544-D7F7-B2B8-CC8B-312AEB0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699" y="-110359"/>
            <a:ext cx="9038941" cy="822960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chemeClr val="tx1"/>
                </a:solidFill>
                <a:latin typeface="Inter"/>
              </a:rPr>
              <a:t>Besoins Utilisateurs </a:t>
            </a:r>
            <a:r>
              <a:rPr lang="fr-FR" sz="3600" dirty="0" err="1">
                <a:solidFill>
                  <a:srgbClr val="00B0F0"/>
                </a:solidFill>
                <a:latin typeface="Inter"/>
              </a:rPr>
              <a:t>Sanitoral</a:t>
            </a:r>
            <a:r>
              <a:rPr lang="fr-FR" sz="3600" dirty="0">
                <a:solidFill>
                  <a:schemeClr val="tx1"/>
                </a:solidFill>
                <a:latin typeface="Inter"/>
              </a:rPr>
              <a:t>: </a:t>
            </a:r>
            <a:r>
              <a:rPr lang="fr-FR" sz="3600" b="0" dirty="0">
                <a:solidFill>
                  <a:schemeClr val="tx1"/>
                </a:solidFill>
                <a:latin typeface="Inter"/>
              </a:rPr>
              <a:t>User Stories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F64A0A3-1281-B7E9-2C71-FA080FCC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815" y="1694794"/>
            <a:ext cx="470044" cy="54080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08F82E-99FF-31C0-CB8F-E64779732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5153" y="1694794"/>
            <a:ext cx="287847" cy="54080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31E855B-9F70-C0BA-0D0E-501F76FEE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9957" y="1688740"/>
            <a:ext cx="470044" cy="58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2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537" y="-304717"/>
            <a:ext cx="10236925" cy="955774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>
                <a:solidFill>
                  <a:srgbClr val="271A38"/>
                </a:solidFill>
                <a:latin typeface="Inter"/>
              </a:rPr>
              <a:t>P</a:t>
            </a:r>
            <a:r>
              <a:rPr lang="fr-FR" sz="3600" b="1" i="0" dirty="0">
                <a:solidFill>
                  <a:srgbClr val="271A38"/>
                </a:solidFill>
                <a:effectLst/>
                <a:latin typeface="Inter"/>
              </a:rPr>
              <a:t>réparation /</a:t>
            </a:r>
            <a:r>
              <a:rPr lang="fr-FR" sz="3600" b="0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sz="3600" dirty="0">
                <a:solidFill>
                  <a:srgbClr val="271A38"/>
                </a:solidFill>
                <a:latin typeface="Inter"/>
              </a:rPr>
              <a:t>Nettoyage</a:t>
            </a:r>
            <a:r>
              <a:rPr lang="fr-FR" sz="3600" b="0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sz="3600" b="0" i="0" dirty="0">
                <a:solidFill>
                  <a:srgbClr val="271A38"/>
                </a:solidFill>
                <a:effectLst/>
                <a:latin typeface="Inter"/>
              </a:rPr>
              <a:t>des données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CA5ED6-D97E-C99A-AE14-97B8C7A4195D}"/>
              </a:ext>
            </a:extLst>
          </p:cNvPr>
          <p:cNvSpPr txBox="1"/>
          <p:nvPr/>
        </p:nvSpPr>
        <p:spPr>
          <a:xfrm>
            <a:off x="1148356" y="801359"/>
            <a:ext cx="10466578" cy="3219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54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Nettoyage / Suppression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 éléments non valides: </a:t>
            </a:r>
          </a:p>
          <a:p>
            <a:pPr marL="1257300" marR="25400" lvl="2" indent="-342900">
              <a:lnSpc>
                <a:spcPct val="115000"/>
              </a:lnSpc>
              <a:buClr>
                <a:srgbClr val="00B0F0"/>
              </a:buClr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lignes vides / 1ère - Dernières lignes « </a:t>
            </a:r>
            <a:r>
              <a:rPr lang="fr-FR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null</a:t>
            </a:r>
            <a:r>
              <a:rPr lang="fr-FR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»</a:t>
            </a:r>
          </a:p>
          <a:p>
            <a:pPr marL="342900" marR="254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Définition des en-têtes 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 colonnes : utilisation de la 1ère ligne</a:t>
            </a:r>
          </a:p>
          <a:p>
            <a:pPr marL="342900" marR="2540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Unification nom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 colonne / tables: </a:t>
            </a:r>
          </a:p>
          <a:p>
            <a:pPr marL="1257300" marR="25400" lvl="2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«Project ID » ou « 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Proj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» ou « 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Proj_ID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»  =&gt; « 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Project _ID 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»</a:t>
            </a:r>
          </a:p>
          <a:p>
            <a:pPr marL="1257300" marR="25400" lvl="2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autorise 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Jointures/liaisons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entre table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marR="254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800" dirty="0">
              <a:solidFill>
                <a:srgbClr val="262626"/>
              </a:solidFill>
              <a:effectLst/>
              <a:latin typeface="Symbol" panose="05050102010706020507" pitchFamily="18" charset="2"/>
              <a:ea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2CDDCB1-2C75-DE94-3F6D-3C60512D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4368"/>
            <a:ext cx="5001534" cy="4322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17F43BD-ABCD-046D-933D-7948BDF24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651" y="2944368"/>
            <a:ext cx="5944745" cy="432273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AEB7F3BB-5A1A-382F-925E-D7F6D1F95636}"/>
              </a:ext>
            </a:extLst>
          </p:cNvPr>
          <p:cNvSpPr/>
          <p:nvPr/>
        </p:nvSpPr>
        <p:spPr>
          <a:xfrm>
            <a:off x="5363494" y="2944368"/>
            <a:ext cx="56609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3F802B4-BCFC-FE7A-8DC3-B089875B6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6040" y="5164346"/>
            <a:ext cx="7267095" cy="1693654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842ADD-93A9-73FA-DAE0-A3EC26202E97}"/>
              </a:ext>
            </a:extLst>
          </p:cNvPr>
          <p:cNvSpPr txBox="1"/>
          <p:nvPr/>
        </p:nvSpPr>
        <p:spPr>
          <a:xfrm>
            <a:off x="1043563" y="3481360"/>
            <a:ext cx="11148437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54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Modification /optimisation des types / formats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 données : </a:t>
            </a:r>
          </a:p>
          <a:p>
            <a:pPr marL="800100" marR="25400" lvl="1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« 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Project_ID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»: String  =&gt; Integer</a:t>
            </a:r>
          </a:p>
          <a:p>
            <a:pPr marL="800100" marR="25400" lvl="1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« 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Cost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»: Integer =&gt; $  </a:t>
            </a:r>
          </a:p>
          <a:p>
            <a:pPr marL="800100" marR="25400" lvl="1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« 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Start Date 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»: String =&gt; Date</a:t>
            </a:r>
          </a:p>
          <a:p>
            <a:pPr marL="800100" marR="25400" lvl="1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« 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Duration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 »:  Integer =&gt; Durée</a:t>
            </a: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800" dirty="0">
              <a:solidFill>
                <a:srgbClr val="262626"/>
              </a:solidFill>
              <a:effectLst/>
              <a:latin typeface="Symbol" panose="05050102010706020507" pitchFamily="18" charset="2"/>
              <a:ea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C6D300-25E6-D6FC-3739-465443839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EF23ADB-B43D-14F6-DC4A-C4586D3E8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91" y="-253809"/>
            <a:ext cx="10236925" cy="955774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>
                <a:solidFill>
                  <a:srgbClr val="271A38"/>
                </a:solidFill>
                <a:latin typeface="Inter"/>
              </a:rPr>
              <a:t>P</a:t>
            </a:r>
            <a:r>
              <a:rPr lang="fr-FR" sz="3600" b="1" i="0" dirty="0">
                <a:solidFill>
                  <a:srgbClr val="271A38"/>
                </a:solidFill>
                <a:effectLst/>
                <a:latin typeface="Inter"/>
              </a:rPr>
              <a:t>réparation /</a:t>
            </a:r>
            <a:r>
              <a:rPr lang="fr-FR" sz="3600" b="0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sz="3600" dirty="0">
                <a:solidFill>
                  <a:srgbClr val="271A38"/>
                </a:solidFill>
                <a:latin typeface="Inter"/>
              </a:rPr>
              <a:t>Nettoyage / Optimisation</a:t>
            </a:r>
            <a:r>
              <a:rPr lang="fr-FR" sz="3600" b="0" dirty="0">
                <a:solidFill>
                  <a:srgbClr val="271A38"/>
                </a:solidFill>
                <a:latin typeface="Inter"/>
              </a:rPr>
              <a:t> </a:t>
            </a:r>
            <a:r>
              <a:rPr lang="fr-FR" sz="3600" b="0" i="0" dirty="0">
                <a:solidFill>
                  <a:srgbClr val="271A38"/>
                </a:solidFill>
                <a:effectLst/>
                <a:latin typeface="Inter"/>
              </a:rPr>
              <a:t>des données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B47BD9-5021-90A7-D227-05B22D677902}"/>
              </a:ext>
            </a:extLst>
          </p:cNvPr>
          <p:cNvSpPr txBox="1"/>
          <p:nvPr/>
        </p:nvSpPr>
        <p:spPr>
          <a:xfrm>
            <a:off x="1158312" y="939471"/>
            <a:ext cx="9733481" cy="1027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54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Optimisation  / fusion colonnes:</a:t>
            </a:r>
          </a:p>
          <a:p>
            <a:pPr marL="800100" marR="25400" lvl="1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Nouvelles colonne </a:t>
            </a:r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</a:rPr>
              <a:t>Project_Phase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</a:rPr>
              <a:t> : 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concaténation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Project + Phase</a:t>
            </a:r>
          </a:p>
          <a:p>
            <a:pPr marL="800100" marR="25400" lvl="1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J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ointures facilitées entre les différentes tables (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Planned</a:t>
            </a:r>
            <a:r>
              <a:rPr lang="fr-FR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vs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Actual</a:t>
            </a:r>
            <a:r>
              <a:rPr lang="fr-FR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523626-734E-AFE1-269E-8B0AE1E324BB}"/>
              </a:ext>
            </a:extLst>
          </p:cNvPr>
          <p:cNvSpPr txBox="1"/>
          <p:nvPr/>
        </p:nvSpPr>
        <p:spPr>
          <a:xfrm>
            <a:off x="1066797" y="4067298"/>
            <a:ext cx="9916509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254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Récupération / fusion des colonnes « </a:t>
            </a:r>
            <a:r>
              <a:rPr lang="fr-FR" b="1" dirty="0" err="1">
                <a:solidFill>
                  <a:srgbClr val="00B0F0"/>
                </a:solidFill>
                <a:latin typeface="Arial" panose="020B0604020202020204" pitchFamily="34" charset="0"/>
              </a:rPr>
              <a:t>Actual</a:t>
            </a: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 » / tables</a:t>
            </a:r>
          </a:p>
          <a:p>
            <a:pPr marL="800100" marR="25400" lvl="1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Ajout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Actual_Cost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 /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Actual_Delivrable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 / </a:t>
            </a:r>
            <a:r>
              <a:rPr lang="fr-FR" dirty="0" err="1">
                <a:solidFill>
                  <a:srgbClr val="000000"/>
                </a:solidFill>
                <a:latin typeface="Arial" panose="020B0604020202020204" pitchFamily="34" charset="0"/>
              </a:rPr>
              <a:t>Actual_duration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=&gt; table </a:t>
            </a:r>
            <a:r>
              <a:rPr lang="fr-FR" b="1" dirty="0" err="1">
                <a:solidFill>
                  <a:srgbClr val="000000"/>
                </a:solidFill>
                <a:latin typeface="Arial" panose="020B0604020202020204" pitchFamily="34" charset="0"/>
              </a:rPr>
              <a:t>Projects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 Plan</a:t>
            </a:r>
            <a:endParaRPr lang="fr-F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marR="25400" lvl="1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Facilite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 Mesures Delta Calculés DAX (prévisionnel vs actuel) =&gt; 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table unique</a:t>
            </a:r>
          </a:p>
          <a:p>
            <a:pPr marL="800100" marR="25400" lvl="1" indent="-342900">
              <a:lnSpc>
                <a:spcPct val="115000"/>
              </a:lnSpc>
              <a:buClr>
                <a:schemeClr val="accent1"/>
              </a:buClr>
              <a:buFont typeface="Symbol" panose="05050102010706020507" pitchFamily="18" charset="2"/>
              <a:buChar char=""/>
            </a:pP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Optimisation performance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requêtes Power BI =&gt; évite </a:t>
            </a:r>
            <a:r>
              <a:rPr lang="fr-FR" b="1" dirty="0">
                <a:solidFill>
                  <a:srgbClr val="000000"/>
                </a:solidFill>
                <a:latin typeface="Arial" panose="020B0604020202020204" pitchFamily="34" charset="0"/>
              </a:rPr>
              <a:t>multiples jointures </a:t>
            </a:r>
            <a:r>
              <a:rPr lang="fr-FR" dirty="0">
                <a:solidFill>
                  <a:srgbClr val="000000"/>
                </a:solidFill>
                <a:latin typeface="Arial" panose="020B0604020202020204" pitchFamily="34" charset="0"/>
              </a:rPr>
              <a:t>de table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1D3A10E-1D8D-8173-02B1-65990C31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018" y="2118203"/>
            <a:ext cx="3610604" cy="16270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E6BF925-3A3D-0944-E9F1-36E6BC2D4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973" y="5565228"/>
            <a:ext cx="9604334" cy="116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44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0D530-C300-8C72-0225-2A1355050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E6F05AF-E127-C801-53E6-A5D03D802638}"/>
              </a:ext>
            </a:extLst>
          </p:cNvPr>
          <p:cNvSpPr txBox="1"/>
          <p:nvPr/>
        </p:nvSpPr>
        <p:spPr>
          <a:xfrm>
            <a:off x="1223554" y="972921"/>
            <a:ext cx="10968446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Mise à jour du fichier entrée </a:t>
            </a:r>
            <a:r>
              <a:rPr lang="fr-FR" b="1" dirty="0">
                <a:latin typeface="Arial" panose="020B0604020202020204" pitchFamily="34" charset="0"/>
              </a:rPr>
              <a:t>=&gt; rejouer automatiquement toutes les étapes de nettoyages / optimisations / </a:t>
            </a: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nouvelles données</a:t>
            </a: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DE3B7D29-C62E-B31E-347C-67F1592E90D4}"/>
              </a:ext>
            </a:extLst>
          </p:cNvPr>
          <p:cNvSpPr txBox="1">
            <a:spLocks/>
          </p:cNvSpPr>
          <p:nvPr/>
        </p:nvSpPr>
        <p:spPr>
          <a:xfrm>
            <a:off x="977537" y="-247255"/>
            <a:ext cx="10236925" cy="955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 i="0" dirty="0">
                <a:solidFill>
                  <a:srgbClr val="271A38"/>
                </a:solidFill>
                <a:effectLst/>
                <a:latin typeface="Inter"/>
              </a:rPr>
              <a:t>Mise à jour </a:t>
            </a:r>
            <a:r>
              <a:rPr lang="fr-FR" sz="3600" b="0" i="0" dirty="0">
                <a:solidFill>
                  <a:srgbClr val="271A38"/>
                </a:solidFill>
                <a:effectLst/>
                <a:latin typeface="Inter"/>
              </a:rPr>
              <a:t>des données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083A71CC-1135-8D1D-E7D9-E3BB5964184E}"/>
              </a:ext>
            </a:extLst>
          </p:cNvPr>
          <p:cNvGrpSpPr/>
          <p:nvPr/>
        </p:nvGrpSpPr>
        <p:grpSpPr>
          <a:xfrm>
            <a:off x="1572543" y="1994968"/>
            <a:ext cx="9395903" cy="4305008"/>
            <a:chOff x="2349407" y="2073796"/>
            <a:chExt cx="9395903" cy="4305008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1EE8D4F-5FA3-D7DE-C643-97FA35A61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9407" y="2174359"/>
              <a:ext cx="6502931" cy="3927446"/>
            </a:xfrm>
            <a:prstGeom prst="rect">
              <a:avLst/>
            </a:prstGeom>
          </p:spPr>
        </p:pic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2B8D3D2A-BA65-0962-959A-C5E8F6D635AD}"/>
                </a:ext>
              </a:extLst>
            </p:cNvPr>
            <p:cNvCxnSpPr/>
            <p:nvPr/>
          </p:nvCxnSpPr>
          <p:spPr>
            <a:xfrm flipH="1">
              <a:off x="3452648" y="2569779"/>
              <a:ext cx="5131676" cy="51238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73983B91-F100-ADE7-4CAB-FF97BEDCDEC3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0" y="3941342"/>
              <a:ext cx="260919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A375BA68-0050-AE05-1B69-F8764B7FAF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87558" y="5613819"/>
              <a:ext cx="1279635" cy="30613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AFFBD695-97A8-042C-CDF1-1A4C1EC233BF}"/>
                </a:ext>
              </a:extLst>
            </p:cNvPr>
            <p:cNvSpPr txBox="1"/>
            <p:nvPr/>
          </p:nvSpPr>
          <p:spPr>
            <a:xfrm>
              <a:off x="9419746" y="2073796"/>
              <a:ext cx="2238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F0"/>
                  </a:solidFill>
                  <a:latin typeface="Arial" panose="020B0604020202020204" pitchFamily="34" charset="0"/>
                </a:rPr>
                <a:t>1) Modification de la source du fichier initial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28A9FB52-8683-862E-7C2C-2140034B5111}"/>
                </a:ext>
              </a:extLst>
            </p:cNvPr>
            <p:cNvSpPr txBox="1"/>
            <p:nvPr/>
          </p:nvSpPr>
          <p:spPr>
            <a:xfrm>
              <a:off x="9467193" y="3676940"/>
              <a:ext cx="21914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F0"/>
                  </a:solidFill>
                  <a:latin typeface="Arial" panose="020B0604020202020204" pitchFamily="34" charset="0"/>
                </a:rPr>
                <a:t>2) Nouveau fichier à charger (données actualisées)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445BE1C-CB3B-35F9-7E75-2FFB3B864B0A}"/>
                </a:ext>
              </a:extLst>
            </p:cNvPr>
            <p:cNvSpPr txBox="1"/>
            <p:nvPr/>
          </p:nvSpPr>
          <p:spPr>
            <a:xfrm>
              <a:off x="9553903" y="5640140"/>
              <a:ext cx="219140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b="1" dirty="0">
                  <a:solidFill>
                    <a:srgbClr val="00B0F0"/>
                  </a:solidFill>
                  <a:latin typeface="Arial" panose="020B0604020202020204" pitchFamily="34" charset="0"/>
                </a:rPr>
                <a:t>3) Ré-application automatique de toutes les étapes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52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14146-A471-AD9B-716C-0799B0830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5">
            <a:extLst>
              <a:ext uri="{FF2B5EF4-FFF2-40B4-BE49-F238E27FC236}">
                <a16:creationId xmlns:a16="http://schemas.microsoft.com/office/drawing/2014/main" id="{2085A5A7-C53B-9406-099E-EE64B85240B7}"/>
              </a:ext>
            </a:extLst>
          </p:cNvPr>
          <p:cNvSpPr txBox="1">
            <a:spLocks/>
          </p:cNvSpPr>
          <p:nvPr/>
        </p:nvSpPr>
        <p:spPr>
          <a:xfrm>
            <a:off x="977537" y="-194919"/>
            <a:ext cx="10236925" cy="955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 dirty="0">
                <a:solidFill>
                  <a:srgbClr val="271A38"/>
                </a:solidFill>
                <a:latin typeface="Inter"/>
              </a:rPr>
              <a:t>Modèle </a:t>
            </a:r>
            <a:r>
              <a:rPr lang="fr-FR" sz="3600" b="0" dirty="0">
                <a:solidFill>
                  <a:srgbClr val="271A38"/>
                </a:solidFill>
                <a:latin typeface="Inter"/>
              </a:rPr>
              <a:t>de données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A793062-D8B6-E210-5F90-B5FAA2401106}"/>
              </a:ext>
            </a:extLst>
          </p:cNvPr>
          <p:cNvSpPr txBox="1"/>
          <p:nvPr/>
        </p:nvSpPr>
        <p:spPr>
          <a:xfrm>
            <a:off x="149637" y="1767007"/>
            <a:ext cx="273275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  <a:latin typeface="Arial" panose="020B0604020202020204" pitchFamily="34" charset="0"/>
              </a:rPr>
              <a:t>Relations 1 =&gt; 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</a:rPr>
              <a:t>1</a:t>
            </a:r>
            <a:r>
              <a:rPr lang="fr-FR" sz="1200" dirty="0">
                <a:latin typeface="Arial" panose="020B0604020202020204" pitchFamily="34" charset="0"/>
              </a:rPr>
              <a:t> pays =&gt; </a:t>
            </a:r>
            <a:r>
              <a:rPr lang="fr-FR" sz="1200" b="1" dirty="0">
                <a:latin typeface="Arial" panose="020B0604020202020204" pitchFamily="34" charset="0"/>
              </a:rPr>
              <a:t>plusieurs</a:t>
            </a:r>
            <a:r>
              <a:rPr lang="fr-FR" sz="1200" dirty="0">
                <a:latin typeface="Arial" panose="020B0604020202020204" pitchFamily="34" charset="0"/>
              </a:rPr>
              <a:t> projets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</a:rPr>
              <a:t>1</a:t>
            </a:r>
            <a:r>
              <a:rPr lang="fr-FR" sz="1200" dirty="0">
                <a:latin typeface="Arial" panose="020B0604020202020204" pitchFamily="34" charset="0"/>
              </a:rPr>
              <a:t> Région =&gt; </a:t>
            </a:r>
            <a:r>
              <a:rPr lang="fr-FR" sz="1200" b="1" dirty="0">
                <a:latin typeface="Arial" panose="020B0604020202020204" pitchFamily="34" charset="0"/>
              </a:rPr>
              <a:t>plusieurs</a:t>
            </a:r>
            <a:r>
              <a:rPr lang="fr-FR" sz="1200" dirty="0">
                <a:latin typeface="Arial" panose="020B0604020202020204" pitchFamily="34" charset="0"/>
              </a:rPr>
              <a:t> pays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</a:rPr>
              <a:t>1</a:t>
            </a:r>
            <a:r>
              <a:rPr lang="fr-FR" sz="1200" dirty="0">
                <a:latin typeface="Arial" panose="020B0604020202020204" pitchFamily="34" charset="0"/>
              </a:rPr>
              <a:t> Type =&gt; </a:t>
            </a:r>
            <a:r>
              <a:rPr lang="fr-FR" sz="1200" b="1" dirty="0">
                <a:latin typeface="Arial" panose="020B0604020202020204" pitchFamily="34" charset="0"/>
              </a:rPr>
              <a:t>plusieurs</a:t>
            </a:r>
            <a:r>
              <a:rPr lang="fr-FR" sz="1200" dirty="0">
                <a:latin typeface="Arial" panose="020B0604020202020204" pitchFamily="34" charset="0"/>
              </a:rPr>
              <a:t> projets-phase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…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r>
              <a:rPr lang="fr-FR" sz="1400" b="1" dirty="0">
                <a:solidFill>
                  <a:srgbClr val="00B0F0"/>
                </a:solidFill>
                <a:latin typeface="Arial" panose="020B0604020202020204" pitchFamily="34" charset="0"/>
              </a:rPr>
              <a:t>Relation 1 =&gt;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>
                <a:latin typeface="Arial" panose="020B0604020202020204" pitchFamily="34" charset="0"/>
              </a:rPr>
              <a:t>1</a:t>
            </a:r>
            <a:r>
              <a:rPr lang="fr-FR" sz="1200" dirty="0">
                <a:latin typeface="Arial" panose="020B0604020202020204" pitchFamily="34" charset="0"/>
              </a:rPr>
              <a:t> projet d’un pays =&gt; </a:t>
            </a:r>
            <a:r>
              <a:rPr lang="fr-FR" sz="1200" b="1" dirty="0">
                <a:latin typeface="Arial" panose="020B0604020202020204" pitchFamily="34" charset="0"/>
              </a:rPr>
              <a:t>1</a:t>
            </a:r>
            <a:r>
              <a:rPr lang="fr-FR" sz="1200" dirty="0">
                <a:latin typeface="Arial" panose="020B0604020202020204" pitchFamily="34" charset="0"/>
              </a:rPr>
              <a:t> seul Type</a:t>
            </a:r>
          </a:p>
          <a:p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90808C1-9A90-1D8D-4BA9-EDD16D677A3A}"/>
              </a:ext>
            </a:extLst>
          </p:cNvPr>
          <p:cNvGrpSpPr/>
          <p:nvPr/>
        </p:nvGrpSpPr>
        <p:grpSpPr>
          <a:xfrm>
            <a:off x="3205655" y="1174531"/>
            <a:ext cx="8986345" cy="5180333"/>
            <a:chOff x="285610" y="442560"/>
            <a:chExt cx="10110059" cy="5423574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2AF1649B-3089-C851-DF29-843F608D9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610" y="442560"/>
              <a:ext cx="10110059" cy="5423574"/>
            </a:xfrm>
            <a:prstGeom prst="rect">
              <a:avLst/>
            </a:prstGeom>
          </p:spPr>
        </p:pic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B76DEAE-0460-34FF-20DC-A8B3F925D065}"/>
                </a:ext>
              </a:extLst>
            </p:cNvPr>
            <p:cNvCxnSpPr>
              <a:cxnSpLocks/>
            </p:cNvCxnSpPr>
            <p:nvPr/>
          </p:nvCxnSpPr>
          <p:spPr>
            <a:xfrm>
              <a:off x="2735317" y="920921"/>
              <a:ext cx="1306663" cy="876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26268F46-8189-0E76-D419-596302984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5317" y="920921"/>
              <a:ext cx="1306663" cy="876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6C1DB258-4427-6BD4-EB80-F5E0B66C3AEE}"/>
                </a:ext>
              </a:extLst>
            </p:cNvPr>
            <p:cNvCxnSpPr>
              <a:cxnSpLocks/>
            </p:cNvCxnSpPr>
            <p:nvPr/>
          </p:nvCxnSpPr>
          <p:spPr>
            <a:xfrm>
              <a:off x="575441" y="1972588"/>
              <a:ext cx="1306663" cy="876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293BABBC-F257-85DF-3D89-FC09E0825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441" y="1972588"/>
              <a:ext cx="1306663" cy="876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326B4F74-675D-9CB4-EB8F-E9B5CFB7E83B}"/>
                </a:ext>
              </a:extLst>
            </p:cNvPr>
            <p:cNvCxnSpPr>
              <a:cxnSpLocks/>
            </p:cNvCxnSpPr>
            <p:nvPr/>
          </p:nvCxnSpPr>
          <p:spPr>
            <a:xfrm>
              <a:off x="575441" y="3782362"/>
              <a:ext cx="1306663" cy="876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A017F38C-FFE2-4718-6601-384AD0EB3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441" y="3782362"/>
              <a:ext cx="1306663" cy="87634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3987F82-4080-1F97-224B-ACF567CF00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331" y="3424793"/>
              <a:ext cx="1364656" cy="3065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769A56EB-4120-29E3-0C5D-882C02CDE178}"/>
                </a:ext>
              </a:extLst>
            </p:cNvPr>
            <p:cNvCxnSpPr>
              <a:cxnSpLocks/>
            </p:cNvCxnSpPr>
            <p:nvPr/>
          </p:nvCxnSpPr>
          <p:spPr>
            <a:xfrm>
              <a:off x="1679027" y="2373126"/>
              <a:ext cx="1458311" cy="10006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7B927754-93F6-BF06-225E-00F217DB6B97}"/>
                </a:ext>
              </a:extLst>
            </p:cNvPr>
            <p:cNvCxnSpPr>
              <a:cxnSpLocks/>
            </p:cNvCxnSpPr>
            <p:nvPr/>
          </p:nvCxnSpPr>
          <p:spPr>
            <a:xfrm>
              <a:off x="2790496" y="1222829"/>
              <a:ext cx="370491" cy="21509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ZoneTexte 32">
            <a:extLst>
              <a:ext uri="{FF2B5EF4-FFF2-40B4-BE49-F238E27FC236}">
                <a16:creationId xmlns:a16="http://schemas.microsoft.com/office/drawing/2014/main" id="{E0B60BBD-502D-1129-3594-23C32040C5B6}"/>
              </a:ext>
            </a:extLst>
          </p:cNvPr>
          <p:cNvSpPr txBox="1"/>
          <p:nvPr/>
        </p:nvSpPr>
        <p:spPr>
          <a:xfrm>
            <a:off x="111765" y="3604617"/>
            <a:ext cx="298970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  <a:latin typeface="Arial" panose="020B0604020202020204" pitchFamily="34" charset="0"/>
              </a:rPr>
              <a:t>Direction des filtres croisés: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Autorisé de </a:t>
            </a:r>
            <a:r>
              <a:rPr lang="fr-FR" sz="1200" b="1" dirty="0">
                <a:latin typeface="Arial" panose="020B0604020202020204" pitchFamily="34" charset="0"/>
              </a:rPr>
              <a:t>Région =&gt; Pays =&gt; projets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Arial" panose="020B0604020202020204" pitchFamily="34" charset="0"/>
              </a:rPr>
              <a:t>Sens </a:t>
            </a:r>
            <a:r>
              <a:rPr lang="fr-FR" sz="1200" b="1" dirty="0">
                <a:latin typeface="Arial" panose="020B0604020202020204" pitchFamily="34" charset="0"/>
              </a:rPr>
              <a:t>unique</a:t>
            </a:r>
            <a:r>
              <a:rPr lang="fr-FR" sz="1200" dirty="0">
                <a:latin typeface="Arial" panose="020B0604020202020204" pitchFamily="34" charset="0"/>
              </a:rPr>
              <a:t> : </a:t>
            </a:r>
            <a:r>
              <a:rPr lang="fr-FR" sz="1200" b="1" dirty="0">
                <a:latin typeface="Arial" panose="020B0604020202020204" pitchFamily="34" charset="0"/>
              </a:rPr>
              <a:t>sécurité</a:t>
            </a:r>
            <a:r>
              <a:rPr lang="fr-FR" sz="1200" dirty="0">
                <a:latin typeface="Arial" panose="020B0604020202020204" pitchFamily="34" charset="0"/>
              </a:rPr>
              <a:t>/ </a:t>
            </a:r>
            <a:r>
              <a:rPr lang="fr-FR" sz="1200" b="1" dirty="0">
                <a:latin typeface="Arial" panose="020B0604020202020204" pitchFamily="34" charset="0"/>
              </a:rPr>
              <a:t>confidentialité</a:t>
            </a:r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CF2D5F-D900-203E-B105-672CED633349}"/>
              </a:ext>
            </a:extLst>
          </p:cNvPr>
          <p:cNvSpPr txBox="1"/>
          <p:nvPr/>
        </p:nvSpPr>
        <p:spPr>
          <a:xfrm>
            <a:off x="181089" y="5031388"/>
            <a:ext cx="2851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rgbClr val="00B0F0"/>
                </a:solidFill>
                <a:latin typeface="Arial" panose="020B0604020202020204" pitchFamily="34" charset="0"/>
              </a:rPr>
              <a:t>Tables: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>
                <a:latin typeface="Arial" panose="020B0604020202020204" pitchFamily="34" charset="0"/>
              </a:rPr>
              <a:t>Projects_Plans</a:t>
            </a:r>
            <a:r>
              <a:rPr lang="fr-FR" sz="1200" b="1" dirty="0">
                <a:latin typeface="Arial" panose="020B0604020202020204" pitchFamily="34" charset="0"/>
              </a:rPr>
              <a:t>  </a:t>
            </a:r>
            <a:r>
              <a:rPr lang="fr-FR" sz="1200" dirty="0">
                <a:latin typeface="Arial" panose="020B0604020202020204" pitchFamily="34" charset="0"/>
              </a:rPr>
              <a:t>=&gt; Mesure de calcul niveau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Projet-Phase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>
                <a:latin typeface="Arial" panose="020B0604020202020204" pitchFamily="34" charset="0"/>
              </a:rPr>
              <a:t>Project_Type</a:t>
            </a:r>
            <a:r>
              <a:rPr lang="fr-FR" sz="1200" b="1" dirty="0">
                <a:latin typeface="Arial" panose="020B0604020202020204" pitchFamily="34" charset="0"/>
              </a:rPr>
              <a:t>  </a:t>
            </a:r>
            <a:r>
              <a:rPr lang="fr-FR" sz="1200" dirty="0">
                <a:latin typeface="Arial" panose="020B0604020202020204" pitchFamily="34" charset="0"/>
              </a:rPr>
              <a:t>=&gt; Mesure de calcul niveau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 err="1">
                <a:latin typeface="Arial" panose="020B0604020202020204" pitchFamily="34" charset="0"/>
              </a:rPr>
              <a:t>Projects_Global</a:t>
            </a:r>
            <a:r>
              <a:rPr lang="fr-FR" sz="1200" b="1" dirty="0">
                <a:latin typeface="Arial" panose="020B0604020202020204" pitchFamily="34" charset="0"/>
              </a:rPr>
              <a:t> </a:t>
            </a:r>
            <a:r>
              <a:rPr lang="fr-FR" sz="1200" dirty="0">
                <a:latin typeface="Arial" panose="020B0604020202020204" pitchFamily="34" charset="0"/>
              </a:rPr>
              <a:t>(Nouvelle/Non liée) =&gt; Mesure de calcul </a:t>
            </a:r>
            <a:r>
              <a:rPr lang="fr-FR" sz="1200" b="1" dirty="0">
                <a:latin typeface="Arial" panose="020B0604020202020204" pitchFamily="34" charset="0"/>
              </a:rPr>
              <a:t>haut niveau </a:t>
            </a:r>
            <a:r>
              <a:rPr lang="fr-FR" sz="1200" dirty="0">
                <a:latin typeface="Arial" panose="020B0604020202020204" pitchFamily="34" charset="0"/>
              </a:rPr>
              <a:t>du 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nombre de Projet</a:t>
            </a:r>
            <a:endParaRPr lang="fr-FR" sz="1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fr-FR" sz="1400" b="1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94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0FCFC-1F15-C48F-7C57-DEA1CAA0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-480848"/>
            <a:ext cx="11737428" cy="1292773"/>
          </a:xfrm>
        </p:spPr>
        <p:txBody>
          <a:bodyPr>
            <a:normAutofit/>
          </a:bodyPr>
          <a:lstStyle/>
          <a:p>
            <a:r>
              <a:rPr lang="fr-FR" sz="3600" dirty="0">
                <a:solidFill>
                  <a:srgbClr val="271A38"/>
                </a:solidFill>
                <a:latin typeface="Inter"/>
              </a:rPr>
              <a:t>Modèle de données: KPI Ratio prévisionnel vs actuel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08C1B-2999-B687-5C9F-B26CAD849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52" y="1229710"/>
            <a:ext cx="11246069" cy="5699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B0F0"/>
                </a:solidFill>
                <a:latin typeface="Montserrat-Bold"/>
              </a:rPr>
              <a:t>Exemple calculs: Avancement Coûts %: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B0F0"/>
                </a:solidFill>
                <a:latin typeface="Arial" panose="020B0604020202020204" pitchFamily="34" charset="0"/>
              </a:rPr>
              <a:t>Table </a:t>
            </a:r>
            <a:r>
              <a:rPr lang="fr-FR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Project_plans</a:t>
            </a:r>
            <a:r>
              <a:rPr lang="fr-FR" sz="1800" b="1" dirty="0">
                <a:solidFill>
                  <a:srgbClr val="00B0F0"/>
                </a:solidFill>
                <a:latin typeface="Arial" panose="020B0604020202020204" pitchFamily="34" charset="0"/>
              </a:rPr>
              <a:t>: agrégation par phases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B0F0"/>
                </a:solidFill>
                <a:latin typeface="Arial" panose="020B0604020202020204" pitchFamily="34" charset="0"/>
              </a:rPr>
              <a:t>Table </a:t>
            </a:r>
            <a:r>
              <a:rPr lang="fr-FR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Project_Type</a:t>
            </a:r>
            <a:r>
              <a:rPr lang="fr-FR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fr-FR" sz="1800" b="1" dirty="0">
                <a:solidFill>
                  <a:srgbClr val="00B0F0"/>
                </a:solidFill>
                <a:latin typeface="Arial" panose="020B0604020202020204" pitchFamily="34" charset="0"/>
              </a:rPr>
              <a:t>: agrégation par Projet</a:t>
            </a:r>
          </a:p>
          <a:p>
            <a:pPr marL="0" indent="0">
              <a:buNone/>
            </a:pPr>
            <a:endParaRPr lang="fr-FR" dirty="0"/>
          </a:p>
          <a:p>
            <a:endParaRPr lang="fr-FR" sz="1800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>
                <a:solidFill>
                  <a:srgbClr val="00B0F0"/>
                </a:solidFill>
                <a:latin typeface="Arial" panose="020B0604020202020204" pitchFamily="34" charset="0"/>
              </a:rPr>
              <a:t>Table </a:t>
            </a:r>
            <a:r>
              <a:rPr lang="fr-FR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Project_Global</a:t>
            </a:r>
            <a:r>
              <a:rPr lang="fr-FR" sz="1800" b="1" dirty="0">
                <a:solidFill>
                  <a:srgbClr val="00B0F0"/>
                </a:solidFill>
                <a:latin typeface="Arial" panose="020B0604020202020204" pitchFamily="34" charset="0"/>
              </a:rPr>
              <a:t>: Nombre de projet  / écart &gt; 15 %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2F61F0A6-2F4D-2CCF-0F53-C5EE9B1869C4}"/>
              </a:ext>
            </a:extLst>
          </p:cNvPr>
          <p:cNvGrpSpPr/>
          <p:nvPr/>
        </p:nvGrpSpPr>
        <p:grpSpPr>
          <a:xfrm>
            <a:off x="8841827" y="1101655"/>
            <a:ext cx="1702676" cy="934686"/>
            <a:chOff x="9664262" y="1516795"/>
            <a:chExt cx="1702676" cy="934686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84BB94E9-2A98-324E-6FF7-1382BE4294E0}"/>
                </a:ext>
              </a:extLst>
            </p:cNvPr>
            <p:cNvSpPr txBox="1"/>
            <p:nvPr/>
          </p:nvSpPr>
          <p:spPr>
            <a:xfrm rot="1652178">
              <a:off x="9664262" y="1805150"/>
              <a:ext cx="17026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rgbClr val="FF0000"/>
                  </a:solidFill>
                </a:rPr>
                <a:t>&gt; 100%: over prévisions </a:t>
              </a:r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2979A32-2E1D-7E7A-1C89-24CBFD8E0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83942">
              <a:off x="10442066" y="1516795"/>
              <a:ext cx="352020" cy="301513"/>
            </a:xfrm>
            <a:prstGeom prst="rect">
              <a:avLst/>
            </a:prstGeom>
          </p:spPr>
        </p:pic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9700A968-F991-1536-EEC4-6AEBE60CD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711" y="2420915"/>
            <a:ext cx="10475382" cy="43167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BC5EDD9-AA1B-CBD3-1464-53571A1BB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2186" y="3777657"/>
            <a:ext cx="10685563" cy="3557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09BBB77-D988-3BF7-BF56-A6EE7377DB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4227" y="5236195"/>
            <a:ext cx="7697073" cy="12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26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66_TF33476885.potx" id="{828779D0-991D-4CAF-9A89-677F35729FAB}" vid="{7A5B457E-5FBC-449A-898B-7890F2C208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classique pour réunion générale d'entreprise</Template>
  <TotalTime>0</TotalTime>
  <Words>843</Words>
  <Application>Microsoft Office PowerPoint</Application>
  <PresentationFormat>Grand écran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Aptos</vt:lpstr>
      <vt:lpstr>Arial</vt:lpstr>
      <vt:lpstr>Calibri</vt:lpstr>
      <vt:lpstr>Google Sans</vt:lpstr>
      <vt:lpstr>Helvetica</vt:lpstr>
      <vt:lpstr>Inter</vt:lpstr>
      <vt:lpstr>Montserrat</vt:lpstr>
      <vt:lpstr>Montserrat-Bold</vt:lpstr>
      <vt:lpstr>Montserrat-Regular</vt:lpstr>
      <vt:lpstr>Symbol</vt:lpstr>
      <vt:lpstr>Wingdings</vt:lpstr>
      <vt:lpstr>RetrospectVTI</vt:lpstr>
      <vt:lpstr>Sanitoral </vt:lpstr>
      <vt:lpstr>Mission DataViz : Tableau de bord de suivi des projets  </vt:lpstr>
      <vt:lpstr>Suivi des Projets: contexte et enjeux Sanitoral </vt:lpstr>
      <vt:lpstr>Besoins Utilisateurs Sanitoral: User Stories</vt:lpstr>
      <vt:lpstr>Préparation / Nettoyage des données</vt:lpstr>
      <vt:lpstr>Préparation / Nettoyage / Optimisation des données</vt:lpstr>
      <vt:lpstr>Présentation PowerPoint</vt:lpstr>
      <vt:lpstr>Présentation PowerPoint</vt:lpstr>
      <vt:lpstr>Modèle de données: KPI Ratio prévisionnel vs actuel </vt:lpstr>
      <vt:lpstr>Tableau de bord / Reporting Dynamique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Jolly</dc:creator>
  <cp:lastModifiedBy>François Jolly</cp:lastModifiedBy>
  <cp:revision>393</cp:revision>
  <dcterms:created xsi:type="dcterms:W3CDTF">2024-09-27T12:24:35Z</dcterms:created>
  <dcterms:modified xsi:type="dcterms:W3CDTF">2025-01-20T16:01:42Z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