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22"/>
  </p:notesMasterIdLst>
  <p:handoutMasterIdLst>
    <p:handoutMasterId r:id="rId23"/>
  </p:handoutMasterIdLst>
  <p:sldIdLst>
    <p:sldId id="261" r:id="rId5"/>
    <p:sldId id="297" r:id="rId6"/>
    <p:sldId id="301" r:id="rId7"/>
    <p:sldId id="298" r:id="rId8"/>
    <p:sldId id="302" r:id="rId9"/>
    <p:sldId id="303" r:id="rId10"/>
    <p:sldId id="304" r:id="rId11"/>
    <p:sldId id="299" r:id="rId12"/>
    <p:sldId id="286" r:id="rId13"/>
    <p:sldId id="305" r:id="rId14"/>
    <p:sldId id="306" r:id="rId15"/>
    <p:sldId id="307" r:id="rId16"/>
    <p:sldId id="308" r:id="rId17"/>
    <p:sldId id="309" r:id="rId18"/>
    <p:sldId id="312" r:id="rId19"/>
    <p:sldId id="296" r:id="rId20"/>
    <p:sldId id="290" r:id="rId2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4" autoAdjust="0"/>
    <p:restoredTop sz="64889" autoAdjust="0"/>
  </p:normalViewPr>
  <p:slideViewPr>
    <p:cSldViewPr snapToGrid="0">
      <p:cViewPr varScale="1">
        <p:scale>
          <a:sx n="70" d="100"/>
          <a:sy n="70" d="100"/>
        </p:scale>
        <p:origin x="4258" y="2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9271981-356B-40D6-839A-88F73C3694D5}" type="datetime1">
              <a:rPr lang="fr-FR" smtClean="0"/>
              <a:t>28/03/2025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80CC52-1D61-4C2C-A0FC-8BC9C4116966}" type="datetime1">
              <a:rPr lang="fr-FR" noProof="0" smtClean="0"/>
              <a:t>28/03/2025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84ECAD9-32EE-4091-BDA5-6BD15ACC5E58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4279E-A850-191A-925D-7A6A06243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259556C5-A40F-A72D-91A3-870F059D92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FCE7F34-7082-A7CD-4DD6-0454D47B1E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030846-2323-0628-BB83-A0911D48C8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8114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92AF4-D07C-6A66-5D30-4EF872BC2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F899CC2E-B333-3CC3-BC98-80703ADF8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97DC3B5-7FA8-4B84-B3A5-D6E3B618F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spcBef>
                <a:spcPts val="1200"/>
              </a:spcBef>
              <a:spcAft>
                <a:spcPts val="300"/>
              </a:spcAft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856032-AA97-35AA-589A-EF6A25004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290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70CC9-0E3D-57B1-27D5-63B302E36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ECB343E4-4AAF-1230-F854-CA4FDE4920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1E40B56C-AD0A-3FEF-BF24-608372DA3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spcBef>
                <a:spcPts val="1200"/>
              </a:spcBef>
              <a:spcAft>
                <a:spcPts val="300"/>
              </a:spcAft>
            </a:pPr>
            <a:endParaRPr lang="fr-FR" b="1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5BD6D1-44EB-1DCD-981A-A91C2B0DE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638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2CD41-957B-B512-F071-7C688E094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587EE274-637E-7981-E439-D3F54CE0E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7D47D7F-80F5-4A41-4B8B-CDBA6B828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4BC392-8316-CFEA-E2BF-F340892048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9163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2C3AF-FEFC-427D-899F-B9FE5C14C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81EA1FA3-58D9-2533-463E-E0703F42FA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6BF7E93C-2E94-D7E9-A877-C45084AE5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AF2A72-95BA-53A5-1F8D-15050A8FF5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5135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1D757-EF87-06C0-EC89-5AB28CBD3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6416E792-F99A-4164-1B3C-D2981A7C72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FDF7768-9BCB-35BD-FA28-905860E0F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sz="1800" b="1" kern="1200" dirty="0">
              <a:solidFill>
                <a:schemeClr val="tx1"/>
              </a:solidFill>
              <a:effectLst/>
              <a:latin typeface="Arial" panose="020B0604020202020204" pitchFamily="34" charset="0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9655C0-A2B4-402F-971D-AC945445F4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5973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fr-FR" noProof="0" smtClean="0"/>
              <a:t>16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4943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686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02523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58971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47308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fontAlgn="auto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lang="fr-FR" sz="1000" dirty="0">
              <a:solidFill>
                <a:srgbClr val="262626"/>
              </a:solidFill>
              <a:effectLst/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27821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dirty="0">
              <a:solidFill>
                <a:srgbClr val="262626"/>
              </a:solidFill>
              <a:effectLst/>
              <a:latin typeface="Symbol" panose="05050102010706020507" pitchFamily="18" charset="2"/>
              <a:ea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44805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C3986-6542-A085-8BC0-8E4C4EE86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F041686-B692-D6E6-093A-3ED1C3E4CE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7BD8924-B1B5-D894-83C0-76EAC6BED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9D3C03-17C3-BB8B-5F51-D42B0E7E1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fr-FR" noProof="0" smtClean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83573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84ECAD9-32EE-4091-BDA5-6BD15ACC5E58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37128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25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FF3BC-AFCF-47C4-88AF-1CF76B6F1C34}" type="datetime1">
              <a:rPr lang="fr-FR" noProof="0" smtClean="0"/>
              <a:t>28/03/2025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3C6EDAD-03EB-4F25-A790-FA572A614562}" type="datetime1">
              <a:rPr lang="fr-FR" noProof="0" smtClean="0"/>
              <a:t>28/03/2025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41A77-5745-455C-9289-A199F6DFED01}" type="datetime1">
              <a:rPr lang="fr-FR" noProof="0" smtClean="0"/>
              <a:t>28/03/2025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B4E8592-1A43-47C6-86D8-3B2CCA54BCE8}" type="datetime1">
              <a:rPr lang="fr-FR" noProof="0" smtClean="0"/>
              <a:t>28/03/2025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1CF5C74-3E6A-4A3F-A2E4-3AD32197C9A8}" type="datetime1">
              <a:rPr lang="fr-FR" noProof="0" smtClean="0"/>
              <a:t>28/03/2025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D61D088-210F-42DC-ACD5-E1FFEF1098D4}" type="datetime1">
              <a:rPr lang="fr-FR" noProof="0" smtClean="0"/>
              <a:t>28/03/2025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’image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E80C968-2054-44C3-B09B-F851B537D294}" type="datetime1">
              <a:rPr lang="fr-FR" noProof="0" smtClean="0"/>
              <a:t>28/03/2025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941406-F29F-4B16-A525-7D046BB12041}" type="datetime1">
              <a:rPr lang="fr-FR" noProof="0" smtClean="0"/>
              <a:t>28/03/2025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 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12" name="Espace réservé de la date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D98C02E-D6F4-4B92-B035-AB316F10DE93}" type="datetime1">
              <a:rPr lang="fr-FR" noProof="0" smtClean="0"/>
              <a:t>28/03/2025</a:t>
            </a:fld>
            <a:endParaRPr lang="fr-FR" noProof="0" dirty="0"/>
          </a:p>
        </p:txBody>
      </p:sp>
      <p:sp>
        <p:nvSpPr>
          <p:cNvPr id="13" name="Espace réservé du pied de page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 rtl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F3838D5B-520B-4348-B77E-A945FEB2A3F0}" type="datetime1">
              <a:rPr lang="fr-FR" noProof="0" smtClean="0"/>
              <a:t>28/03/2025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7FF54D-0E67-4DFF-A299-1B42A6842A48}" type="datetime1">
              <a:rPr lang="fr-FR" noProof="0" smtClean="0"/>
              <a:t>28/03/2025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re de diaposi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 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B5975F-AF97-48B0-A771-BDE84E3E63E7}" type="datetime1">
              <a:rPr lang="fr-FR" noProof="0" smtClean="0"/>
              <a:t>28/03/2025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0" name="Espace réservé d’image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93883D-CBBA-4740-A296-FA0AD91D38E0}" type="datetime1">
              <a:rPr lang="fr-FR" noProof="0" smtClean="0"/>
              <a:t>28/03/2025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8E2845-AB0C-47C2-AA68-C880B7EE65F1}" type="datetime1">
              <a:rPr lang="fr-FR" noProof="0" smtClean="0"/>
              <a:t>28/03/2025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 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BF574EA-292B-4DF2-89A5-1F6FCB4C59DC}" type="datetime1">
              <a:rPr lang="fr-FR" noProof="0" smtClean="0"/>
              <a:t>28/03/2025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2" name="Espace réservé d’imag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fr-FR" sz="1400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62FF245-2F07-41EE-836D-2FC9DFD46227}" type="datetime1">
              <a:rPr lang="fr-FR" noProof="0" smtClean="0"/>
              <a:t>28/03/2025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12" name="Espace réservé d’image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fr-FR" sz="1400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514C5-0BA7-484D-8D85-04DDAD281388}" type="datetime1">
              <a:rPr lang="fr-FR" noProof="0" smtClean="0"/>
              <a:t>28/03/2025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1AD53-A2E2-48F9-A40E-DFB99192E3E9}" type="datetime1">
              <a:rPr lang="fr-FR" noProof="0" smtClean="0"/>
              <a:t>28/03/2025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BDC39D-A212-47A5-9B38-897F0B72D8B4}" type="datetime1">
              <a:rPr lang="fr-FR" noProof="0" smtClean="0"/>
              <a:t>28/03/2025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 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B483F18-6566-433B-91B2-3CA3376755C7}" type="datetime1">
              <a:rPr lang="fr-FR" noProof="0" smtClean="0"/>
              <a:t>28/03/2025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 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fr-FR" noProof="0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607C9D3-1F07-42C9-B1E4-B644CC70D1F7}" type="datetime1">
              <a:rPr lang="fr-FR" noProof="0" smtClean="0"/>
              <a:t>28/03/2025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dirty="0"/>
              <a:t>Pied de page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2" y="1765855"/>
            <a:ext cx="3392407" cy="2093975"/>
          </a:xfrm>
        </p:spPr>
        <p:txBody>
          <a:bodyPr rtlCol="0">
            <a:normAutofit/>
          </a:bodyPr>
          <a:lstStyle/>
          <a:p>
            <a:r>
              <a:rPr lang="fr-FR" b="0" i="0" dirty="0" err="1">
                <a:solidFill>
                  <a:schemeClr val="bg1"/>
                </a:solidFill>
                <a:effectLst/>
                <a:latin typeface="Inter"/>
              </a:rPr>
              <a:t>Dev’Immediat</a:t>
            </a:r>
            <a:br>
              <a:rPr lang="fr-FR" dirty="0"/>
            </a:br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40317"/>
            <a:ext cx="5023817" cy="3977366"/>
          </a:xfrm>
        </p:spPr>
        <p:txBody>
          <a:bodyPr rtlCol="0"/>
          <a:lstStyle/>
          <a:p>
            <a:pPr marL="0" indent="0" rtl="0">
              <a:buNone/>
            </a:pPr>
            <a:r>
              <a:rPr lang="fr-FR" dirty="0">
                <a:solidFill>
                  <a:srgbClr val="271A38"/>
                </a:solidFill>
                <a:latin typeface="Inter"/>
              </a:rPr>
              <a:t>Cabinet de 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courtage en assurance</a:t>
            </a:r>
            <a:r>
              <a:rPr lang="fr-FR" dirty="0">
                <a:solidFill>
                  <a:srgbClr val="271A38"/>
                </a:solidFill>
                <a:latin typeface="Inter"/>
              </a:rPr>
              <a:t> automobile</a:t>
            </a:r>
          </a:p>
          <a:p>
            <a:pPr marL="0" indent="0" rtl="0">
              <a:buNone/>
            </a:pPr>
            <a:endParaRPr lang="fr-FR" dirty="0">
              <a:solidFill>
                <a:srgbClr val="271A38"/>
              </a:solidFill>
              <a:latin typeface="Inter"/>
            </a:endParaRPr>
          </a:p>
          <a:p>
            <a:pPr marL="0" indent="0" rtl="0">
              <a:buNone/>
            </a:pPr>
            <a:endParaRPr lang="fr-FR" dirty="0">
              <a:solidFill>
                <a:srgbClr val="271A38"/>
              </a:solidFill>
              <a:latin typeface="Inter"/>
            </a:endParaRPr>
          </a:p>
          <a:p>
            <a:pPr marL="0" indent="0" algn="ctr" rtl="0">
              <a:buNone/>
            </a:pPr>
            <a:r>
              <a:rPr lang="fr-FR" b="1" i="0" dirty="0">
                <a:solidFill>
                  <a:schemeClr val="accent1"/>
                </a:solidFill>
                <a:effectLst/>
                <a:latin typeface="Inter"/>
              </a:rPr>
              <a:t>Missions RGPD</a:t>
            </a:r>
            <a:endParaRPr lang="fr-FR" b="1" dirty="0">
              <a:solidFill>
                <a:schemeClr val="accent1"/>
              </a:solidFill>
              <a:latin typeface="Inter"/>
            </a:endParaRPr>
          </a:p>
          <a:p>
            <a:pPr marL="0" indent="0" algn="ctr" rtl="0">
              <a:buNone/>
            </a:pPr>
            <a:r>
              <a:rPr lang="fr-FR" b="1" dirty="0">
                <a:solidFill>
                  <a:schemeClr val="accent1"/>
                </a:solidFill>
                <a:latin typeface="Inter"/>
              </a:rPr>
              <a:t>P</a:t>
            </a:r>
            <a:r>
              <a:rPr lang="fr-FR" b="1" i="0" dirty="0">
                <a:solidFill>
                  <a:schemeClr val="accent1"/>
                </a:solidFill>
                <a:effectLst/>
                <a:latin typeface="Inter"/>
              </a:rPr>
              <a:t>rotection des Données Clients</a:t>
            </a:r>
          </a:p>
          <a:p>
            <a:pPr marL="0" indent="0" algn="ctr" rtl="0">
              <a:buNone/>
            </a:pPr>
            <a:r>
              <a:rPr lang="fr-FR" b="1" i="0" dirty="0">
                <a:solidFill>
                  <a:schemeClr val="accent1"/>
                </a:solidFill>
                <a:effectLst/>
                <a:latin typeface="Inter"/>
              </a:rPr>
              <a:t> constats, recommandations et mise en conformité.</a:t>
            </a:r>
          </a:p>
          <a:p>
            <a:pPr marL="0" indent="0" rtl="0">
              <a:buNone/>
            </a:pP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  <a:p>
            <a:pPr marL="0" indent="0" rtl="0">
              <a:buNone/>
            </a:pP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0F805BC-D064-9F85-ECB3-462870CBB698}"/>
              </a:ext>
            </a:extLst>
          </p:cNvPr>
          <p:cNvSpPr txBox="1"/>
          <p:nvPr/>
        </p:nvSpPr>
        <p:spPr>
          <a:xfrm>
            <a:off x="10217426" y="6009861"/>
            <a:ext cx="1636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François JOLLY </a:t>
            </a:r>
          </a:p>
          <a:p>
            <a:r>
              <a:rPr lang="fr-FR" dirty="0"/>
              <a:t>10/2024</a:t>
            </a:r>
          </a:p>
        </p:txBody>
      </p: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0D530-C300-8C72-0225-2A1355050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E6F05AF-E127-C801-53E6-A5D03D802638}"/>
              </a:ext>
            </a:extLst>
          </p:cNvPr>
          <p:cNvSpPr txBox="1"/>
          <p:nvPr/>
        </p:nvSpPr>
        <p:spPr>
          <a:xfrm>
            <a:off x="1223554" y="1244181"/>
            <a:ext cx="10968446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b="1" dirty="0">
                <a:solidFill>
                  <a:srgbClr val="00B0F0"/>
                </a:solidFill>
                <a:latin typeface="Arial" panose="020B0604020202020204" pitchFamily="34" charset="0"/>
              </a:rPr>
              <a:t>Ajout colonne d’index unique incrémental  =&gt; non potentiellement </a:t>
            </a:r>
            <a:r>
              <a:rPr lang="fr-FR" b="1" dirty="0" err="1">
                <a:solidFill>
                  <a:srgbClr val="00B0F0"/>
                </a:solidFill>
                <a:latin typeface="Arial" panose="020B0604020202020204" pitchFamily="34" charset="0"/>
              </a:rPr>
              <a:t>recroisable</a:t>
            </a:r>
            <a:r>
              <a:rPr lang="fr-FR" b="1" dirty="0">
                <a:solidFill>
                  <a:srgbClr val="00B0F0"/>
                </a:solidFill>
                <a:latin typeface="Arial" panose="020B0604020202020204" pitchFamily="34" charset="0"/>
              </a:rPr>
              <a:t> (&lt;&gt; id_client) </a:t>
            </a:r>
          </a:p>
          <a:p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3" name="Image 2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65F98BDC-ED54-601E-4BE3-4B0902ACE69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70962" y="1964046"/>
            <a:ext cx="2135177" cy="1566554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31E3BF3-8A6C-FAB4-245E-B7E93C8DA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317" y="4358751"/>
            <a:ext cx="1219370" cy="2010056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CA55A153-8C46-37EF-C904-AC0E457C47E2}"/>
              </a:ext>
            </a:extLst>
          </p:cNvPr>
          <p:cNvSpPr/>
          <p:nvPr/>
        </p:nvSpPr>
        <p:spPr>
          <a:xfrm>
            <a:off x="5448546" y="5077237"/>
            <a:ext cx="56609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F711E5-F5F3-90C0-75EF-94AC1E361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1499" y="4358751"/>
            <a:ext cx="723617" cy="1921605"/>
          </a:xfrm>
          <a:prstGeom prst="rect">
            <a:avLst/>
          </a:prstGeom>
        </p:spPr>
      </p:pic>
      <p:sp>
        <p:nvSpPr>
          <p:cNvPr id="12" name="Titre 5">
            <a:extLst>
              <a:ext uri="{FF2B5EF4-FFF2-40B4-BE49-F238E27FC236}">
                <a16:creationId xmlns:a16="http://schemas.microsoft.com/office/drawing/2014/main" id="{DE3B7D29-C62E-B31E-347C-67F1592E90D4}"/>
              </a:ext>
            </a:extLst>
          </p:cNvPr>
          <p:cNvSpPr txBox="1">
            <a:spLocks/>
          </p:cNvSpPr>
          <p:nvPr/>
        </p:nvSpPr>
        <p:spPr>
          <a:xfrm>
            <a:off x="1066800" y="-57704"/>
            <a:ext cx="10236925" cy="9557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600">
                <a:solidFill>
                  <a:srgbClr val="271A38"/>
                </a:solidFill>
                <a:latin typeface="Inter"/>
              </a:rPr>
              <a:t>Préparation</a:t>
            </a:r>
            <a:r>
              <a:rPr lang="fr-FR" sz="3600" b="0">
                <a:solidFill>
                  <a:srgbClr val="271A38"/>
                </a:solidFill>
                <a:latin typeface="Inter"/>
              </a:rPr>
              <a:t> des données: Nettoyage et anonymisation.</a:t>
            </a:r>
            <a:endParaRPr lang="fr-FR" sz="3600" b="0" dirty="0">
              <a:solidFill>
                <a:srgbClr val="271A38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240522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14146-A471-AD9B-716C-0799B0830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224D6CA-9F49-8BD4-0E02-75362D6D91EC}"/>
              </a:ext>
            </a:extLst>
          </p:cNvPr>
          <p:cNvSpPr txBox="1"/>
          <p:nvPr/>
        </p:nvSpPr>
        <p:spPr>
          <a:xfrm>
            <a:off x="1162758" y="1066559"/>
            <a:ext cx="10968446" cy="214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b="1" dirty="0">
                <a:solidFill>
                  <a:srgbClr val="00B0F0"/>
                </a:solidFill>
                <a:latin typeface="Arial" panose="020B0604020202020204" pitchFamily="34" charset="0"/>
              </a:rPr>
              <a:t>Traitement des données très détaillées  =&gt; split par Tranches plus globales et plus anonymes</a:t>
            </a: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enfant_conduite_accompagne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=&gt; tranches un", "plusieurs" ou "aucun"</a:t>
            </a: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 =&gt; « Tranche Revenu : Non connu / [0 - 40K[ / [40K - 60K[ / [60K - 80K[ / [80K - 120K[  / &gt;120K </a:t>
            </a:r>
          </a:p>
          <a:p>
            <a:pPr marL="1257300" lvl="2" indent="-342900" fontAlgn="auto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points_perdus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=&gt;tranches : faible", "moyen" </a:t>
            </a:r>
            <a:r>
              <a:rPr lang="fr-FR" dirty="0">
                <a:latin typeface="Arial" panose="020B0604020202020204" pitchFamily="34" charset="0"/>
              </a:rPr>
              <a:t>ou "élevé"</a:t>
            </a:r>
          </a:p>
          <a:p>
            <a:endParaRPr lang="fr-FR" dirty="0"/>
          </a:p>
        </p:txBody>
      </p:sp>
      <p:pic>
        <p:nvPicPr>
          <p:cNvPr id="4" name="Image 3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83C7EE26-F88E-E479-D980-865419540A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889748" y="2997090"/>
            <a:ext cx="4162698" cy="1767839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B314E3F-6077-7FBA-DBBC-9A06B17A27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1229"/>
          <a:stretch/>
        </p:blipFill>
        <p:spPr>
          <a:xfrm>
            <a:off x="6609002" y="5130503"/>
            <a:ext cx="3212300" cy="13218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5C33F3E-B19A-D92C-4759-D5F1474AB1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3091" y="5173914"/>
            <a:ext cx="3267531" cy="1343212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8C476BDF-052E-420A-1182-5D00F3A3B567}"/>
              </a:ext>
            </a:extLst>
          </p:cNvPr>
          <p:cNvSpPr/>
          <p:nvPr/>
        </p:nvSpPr>
        <p:spPr>
          <a:xfrm>
            <a:off x="5405003" y="5543006"/>
            <a:ext cx="56609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2085A5A7-C53B-9406-099E-EE64B85240B7}"/>
              </a:ext>
            </a:extLst>
          </p:cNvPr>
          <p:cNvSpPr txBox="1">
            <a:spLocks/>
          </p:cNvSpPr>
          <p:nvPr/>
        </p:nvSpPr>
        <p:spPr>
          <a:xfrm>
            <a:off x="1066800" y="-57704"/>
            <a:ext cx="10236925" cy="9557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600">
                <a:solidFill>
                  <a:srgbClr val="271A38"/>
                </a:solidFill>
                <a:latin typeface="Inter"/>
              </a:rPr>
              <a:t>Préparation</a:t>
            </a:r>
            <a:r>
              <a:rPr lang="fr-FR" sz="3600" b="0">
                <a:solidFill>
                  <a:srgbClr val="271A38"/>
                </a:solidFill>
                <a:latin typeface="Inter"/>
              </a:rPr>
              <a:t> des données: Nettoyage et anonymisation.</a:t>
            </a:r>
            <a:endParaRPr lang="fr-FR" sz="3600" b="0" dirty="0">
              <a:solidFill>
                <a:srgbClr val="271A38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07089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D982E-2F1D-3BA1-4096-D12869DBB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031DD31-4DF9-10FD-16A6-25A5E719FEDB}"/>
              </a:ext>
            </a:extLst>
          </p:cNvPr>
          <p:cNvSpPr txBox="1"/>
          <p:nvPr/>
        </p:nvSpPr>
        <p:spPr>
          <a:xfrm>
            <a:off x="1223554" y="1202737"/>
            <a:ext cx="10968446" cy="4747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b="1" dirty="0">
                <a:solidFill>
                  <a:srgbClr val="00B0F0"/>
                </a:solidFill>
                <a:latin typeface="Arial" panose="020B0604020202020204" pitchFamily="34" charset="0"/>
              </a:rPr>
              <a:t>Nombre d’enfant explicite =&gt; information générale booléenne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endParaRPr lang="fr-FR" b="1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endParaRPr lang="fr-FR" b="1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endParaRPr lang="fr-FR" b="1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endParaRPr lang="fr-FR" b="1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endParaRPr lang="fr-FR" b="1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b="1" dirty="0">
                <a:solidFill>
                  <a:srgbClr val="00B0F0"/>
                </a:solidFill>
                <a:latin typeface="Arial" panose="020B0604020202020204" pitchFamily="34" charset="0"/>
              </a:rPr>
              <a:t>Nettoyage des erreurs de typo: 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formation  / 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type_vehicule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/ 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type_conduite</a:t>
            </a:r>
            <a:endParaRPr lang="fr-FR" b="1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457200"/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endParaRPr lang="fr-FR" b="1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300"/>
              </a:spcAft>
            </a:pPr>
            <a:endParaRPr lang="fr-FR" b="1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FD25F1-A252-AEB2-9E47-84F0D03066E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21698" y="1773074"/>
            <a:ext cx="2971842" cy="2015663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Image 4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0D505C34-EBD0-2BD6-0942-FB8F510D8F2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5748" y="4635798"/>
            <a:ext cx="3943492" cy="1888208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1C207AD-AF83-DECA-92A8-6ADC276E71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3474"/>
          <a:stretch/>
        </p:blipFill>
        <p:spPr>
          <a:xfrm>
            <a:off x="8587491" y="2044209"/>
            <a:ext cx="1518019" cy="159613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0F1FDA7-85C7-B53D-DE6D-21ED5FA6B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573" y="2125707"/>
            <a:ext cx="1217599" cy="1450757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F8350602-FBE5-DFBA-F985-52FE502E7FC4}"/>
              </a:ext>
            </a:extLst>
          </p:cNvPr>
          <p:cNvSpPr/>
          <p:nvPr/>
        </p:nvSpPr>
        <p:spPr>
          <a:xfrm>
            <a:off x="7733174" y="2499369"/>
            <a:ext cx="56609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8C47D3B-141B-0E0A-A2D2-F8D86AAA45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0" y="4912523"/>
            <a:ext cx="3265714" cy="1282031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8394E9B0-7C70-3303-8778-77EA9F7D1B18}"/>
              </a:ext>
            </a:extLst>
          </p:cNvPr>
          <p:cNvSpPr/>
          <p:nvPr/>
        </p:nvSpPr>
        <p:spPr>
          <a:xfrm>
            <a:off x="7689668" y="5337586"/>
            <a:ext cx="56609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85C2438-EF7D-DB24-C238-F5FA6D3A5E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1091" y="7757487"/>
            <a:ext cx="3591426" cy="140989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B0E464D-647B-2827-F391-53BB02EE16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7654" y="4862879"/>
            <a:ext cx="3648598" cy="1265662"/>
          </a:xfrm>
          <a:prstGeom prst="rect">
            <a:avLst/>
          </a:prstGeom>
        </p:spPr>
      </p:pic>
      <p:sp>
        <p:nvSpPr>
          <p:cNvPr id="19" name="Titre 5">
            <a:extLst>
              <a:ext uri="{FF2B5EF4-FFF2-40B4-BE49-F238E27FC236}">
                <a16:creationId xmlns:a16="http://schemas.microsoft.com/office/drawing/2014/main" id="{C6EA9FE8-B584-6543-D10E-BBF3F0046053}"/>
              </a:ext>
            </a:extLst>
          </p:cNvPr>
          <p:cNvSpPr txBox="1">
            <a:spLocks/>
          </p:cNvSpPr>
          <p:nvPr/>
        </p:nvSpPr>
        <p:spPr>
          <a:xfrm>
            <a:off x="1066800" y="-57704"/>
            <a:ext cx="10236925" cy="9557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600">
                <a:solidFill>
                  <a:srgbClr val="271A38"/>
                </a:solidFill>
                <a:latin typeface="Inter"/>
              </a:rPr>
              <a:t>Préparation</a:t>
            </a:r>
            <a:r>
              <a:rPr lang="fr-FR" sz="3600" b="0">
                <a:solidFill>
                  <a:srgbClr val="271A38"/>
                </a:solidFill>
                <a:latin typeface="Inter"/>
              </a:rPr>
              <a:t> des données: Nettoyage et anonymisation.</a:t>
            </a:r>
            <a:endParaRPr lang="fr-FR" sz="3600" b="0" dirty="0">
              <a:solidFill>
                <a:srgbClr val="271A38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571219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E6E4F-59B1-DDF2-1FB2-6CA8BC917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FB931A3-97F1-D146-AF84-F2BEC6FCC115}"/>
              </a:ext>
            </a:extLst>
          </p:cNvPr>
          <p:cNvSpPr txBox="1"/>
          <p:nvPr/>
        </p:nvSpPr>
        <p:spPr>
          <a:xfrm>
            <a:off x="2144486" y="1117781"/>
            <a:ext cx="10968446" cy="226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b="1" dirty="0">
                <a:solidFill>
                  <a:srgbClr val="00B0F0"/>
                </a:solidFill>
                <a:latin typeface="Arial" panose="020B0604020202020204" pitchFamily="34" charset="0"/>
              </a:rPr>
              <a:t>Empêcher l’accès aux données tarifaires détaillées: du </a:t>
            </a:r>
            <a:r>
              <a:rPr lang="fr-FR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tarif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_devis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>
                <a:solidFill>
                  <a:srgbClr val="00B0F0"/>
                </a:solidFill>
                <a:latin typeface="Arial" panose="020B0604020202020204" pitchFamily="34" charset="0"/>
              </a:rPr>
              <a:t>à la 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Tranche Tarifaire </a:t>
            </a: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colonne temporaire 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Tarif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(format texte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tarif_devis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« . »  =&gt; 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virgule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« , »)</a:t>
            </a:r>
          </a:p>
          <a:p>
            <a:pPr marL="1257300" marR="152400" lvl="2" indent="-342900">
              <a:lnSpc>
                <a:spcPct val="115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Transformation Tarif en 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décimal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Création colonne conditionnel 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Tranche Tarifaire  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=&gt;  Basse ou Moyenne  ou  Elevée </a:t>
            </a: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Suppression </a:t>
            </a:r>
            <a:r>
              <a:rPr lang="fr-F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tarif_devis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  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Tarif</a:t>
            </a:r>
            <a:endParaRPr lang="fr-FR" b="1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4" name="Image 3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22456633-FBA2-3128-EB87-32D4476445E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43875" y="3267049"/>
            <a:ext cx="2661920" cy="201930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0BA87C6-0F8D-0B14-31FF-6C7897ADB3F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82287" y="1571651"/>
            <a:ext cx="1560913" cy="1256216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8" name="Image 7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782C314B-37CD-CC2E-41F6-CB133668DC2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706531" y="3135675"/>
            <a:ext cx="4060653" cy="1629002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93FEAB3-7A50-B69D-A1E2-1D63BA266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0636" y="5045052"/>
            <a:ext cx="962159" cy="1609950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7972012-9313-DDE0-B8F7-9188B32F343B}"/>
              </a:ext>
            </a:extLst>
          </p:cNvPr>
          <p:cNvSpPr/>
          <p:nvPr/>
        </p:nvSpPr>
        <p:spPr>
          <a:xfrm>
            <a:off x="5277877" y="5365395"/>
            <a:ext cx="56609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7B794AD-680C-45D8-3F07-DE1A1014A2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9053" y="5026000"/>
            <a:ext cx="1228896" cy="1629002"/>
          </a:xfrm>
          <a:prstGeom prst="rect">
            <a:avLst/>
          </a:prstGeom>
        </p:spPr>
      </p:pic>
      <p:sp>
        <p:nvSpPr>
          <p:cNvPr id="14" name="Titre 5">
            <a:extLst>
              <a:ext uri="{FF2B5EF4-FFF2-40B4-BE49-F238E27FC236}">
                <a16:creationId xmlns:a16="http://schemas.microsoft.com/office/drawing/2014/main" id="{AEEBFDDC-6D2B-2FBF-DBE0-DD39691C056A}"/>
              </a:ext>
            </a:extLst>
          </p:cNvPr>
          <p:cNvSpPr txBox="1">
            <a:spLocks/>
          </p:cNvSpPr>
          <p:nvPr/>
        </p:nvSpPr>
        <p:spPr>
          <a:xfrm>
            <a:off x="1066800" y="-57704"/>
            <a:ext cx="10236925" cy="9557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600">
                <a:solidFill>
                  <a:srgbClr val="271A38"/>
                </a:solidFill>
                <a:latin typeface="Inter"/>
              </a:rPr>
              <a:t>Préparation</a:t>
            </a:r>
            <a:r>
              <a:rPr lang="fr-FR" sz="3600" b="0">
                <a:solidFill>
                  <a:srgbClr val="271A38"/>
                </a:solidFill>
                <a:latin typeface="Inter"/>
              </a:rPr>
              <a:t> des données: Nettoyage et anonymisation.</a:t>
            </a:r>
            <a:endParaRPr lang="fr-FR" sz="3600" b="0" dirty="0">
              <a:solidFill>
                <a:srgbClr val="271A38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20046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C439D-D381-8034-45BC-709416D33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D8A8B6B-05A2-7327-735E-ADE15CE6AC9B}"/>
              </a:ext>
            </a:extLst>
          </p:cNvPr>
          <p:cNvSpPr txBox="1"/>
          <p:nvPr/>
        </p:nvSpPr>
        <p:spPr>
          <a:xfrm>
            <a:off x="1223554" y="1248114"/>
            <a:ext cx="10968446" cy="5224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fr-FR" b="1" dirty="0">
                <a:solidFill>
                  <a:srgbClr val="00B0F0"/>
                </a:solidFill>
                <a:latin typeface="Arial" panose="020B0604020202020204" pitchFamily="34" charset="0"/>
              </a:rPr>
              <a:t>Anonymisation de l’adresse complète =&gt; code postal d’habitation</a:t>
            </a: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Traitement de chaine de caractère dans Power 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Query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terme =&gt; remplacer par une information de « 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grandeur-taille »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Grande Ville, Moyenne, Petite, Bourg, Campagne etc…) pour éviter tout recroisement!</a:t>
            </a:r>
          </a:p>
          <a:p>
            <a:endParaRPr lang="fr-FR" dirty="0"/>
          </a:p>
        </p:txBody>
      </p:sp>
      <p:pic>
        <p:nvPicPr>
          <p:cNvPr id="9" name="Image 8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038580D1-C21D-F550-424A-62530078DB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0659" y="2270695"/>
            <a:ext cx="4032069" cy="2694714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0F48F85-4203-6251-F012-06691A7D4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676" y="2821998"/>
            <a:ext cx="3496163" cy="20767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87247B9-A511-A0BD-DE46-B4D669706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7897" y="2686739"/>
            <a:ext cx="1152686" cy="2105319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E5DA457-74AE-C06A-85E1-9050CF31EA6A}"/>
              </a:ext>
            </a:extLst>
          </p:cNvPr>
          <p:cNvSpPr/>
          <p:nvPr/>
        </p:nvSpPr>
        <p:spPr>
          <a:xfrm>
            <a:off x="9749827" y="3618052"/>
            <a:ext cx="56609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itre 5">
            <a:extLst>
              <a:ext uri="{FF2B5EF4-FFF2-40B4-BE49-F238E27FC236}">
                <a16:creationId xmlns:a16="http://schemas.microsoft.com/office/drawing/2014/main" id="{AF350642-F33A-D771-B429-1B15C22AA39C}"/>
              </a:ext>
            </a:extLst>
          </p:cNvPr>
          <p:cNvSpPr txBox="1">
            <a:spLocks/>
          </p:cNvSpPr>
          <p:nvPr/>
        </p:nvSpPr>
        <p:spPr>
          <a:xfrm>
            <a:off x="1066800" y="-57704"/>
            <a:ext cx="10236925" cy="9557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600">
                <a:solidFill>
                  <a:srgbClr val="271A38"/>
                </a:solidFill>
                <a:latin typeface="Inter"/>
              </a:rPr>
              <a:t>Préparation</a:t>
            </a:r>
            <a:r>
              <a:rPr lang="fr-FR" sz="3600" b="0">
                <a:solidFill>
                  <a:srgbClr val="271A38"/>
                </a:solidFill>
                <a:latin typeface="Inter"/>
              </a:rPr>
              <a:t> des données: Nettoyage et anonymisation.</a:t>
            </a:r>
            <a:endParaRPr lang="fr-FR" sz="3600" b="0" dirty="0">
              <a:solidFill>
                <a:srgbClr val="271A38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619031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C1577-3EA8-0BE5-3F42-135FD5C6F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940D01C-B2C0-0B1D-8259-EFEB9709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30926"/>
            <a:ext cx="11125200" cy="1637212"/>
          </a:xfrm>
        </p:spPr>
        <p:txBody>
          <a:bodyPr rtlCol="0">
            <a:normAutofit/>
          </a:bodyPr>
          <a:lstStyle/>
          <a:p>
            <a:r>
              <a:rPr lang="fr-FR" sz="3600" b="1" dirty="0"/>
              <a:t>Extraction finale des données du CRM (csv) avec </a:t>
            </a:r>
            <a:r>
              <a:rPr lang="fr-FR" sz="3600" b="1" dirty="0" err="1"/>
              <a:t>subsitution</a:t>
            </a:r>
            <a:r>
              <a:rPr lang="fr-FR" sz="3600" b="1" dirty="0"/>
              <a:t> des données tarifaires détaillées</a:t>
            </a:r>
            <a:r>
              <a:rPr lang="fr-FR" sz="3600" b="0" dirty="0">
                <a:solidFill>
                  <a:srgbClr val="271A38"/>
                </a:solidFill>
                <a:latin typeface="Inter"/>
              </a:rPr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8DD0B1-D4A5-410F-E148-710445154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1178"/>
            <a:ext cx="12192000" cy="25144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AD8E9F-C390-D02B-F670-6C26857E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211" y="3356235"/>
            <a:ext cx="5763429" cy="341995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B244AB2-2CE8-1EE2-187B-51DAFF60D83D}"/>
              </a:ext>
            </a:extLst>
          </p:cNvPr>
          <p:cNvSpPr txBox="1"/>
          <p:nvPr/>
        </p:nvSpPr>
        <p:spPr>
          <a:xfrm>
            <a:off x="680091" y="4947360"/>
            <a:ext cx="286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F0"/>
                </a:solidFill>
                <a:latin typeface="Arial" panose="020B0604020202020204" pitchFamily="34" charset="0"/>
              </a:rPr>
              <a:t>Création de TCD anonymisé respectant le RGPD pour reprendre activité commerciale!! </a:t>
            </a:r>
          </a:p>
        </p:txBody>
      </p:sp>
    </p:spTree>
    <p:extLst>
      <p:ext uri="{BB962C8B-B14F-4D97-AF65-F5344CB8AC3E}">
        <p14:creationId xmlns:p14="http://schemas.microsoft.com/office/powerpoint/2010/main" val="3424494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419DE4D2-50AF-E5BB-9189-7D1FD63E9A51}"/>
              </a:ext>
            </a:extLst>
          </p:cNvPr>
          <p:cNvSpPr txBox="1">
            <a:spLocks/>
          </p:cNvSpPr>
          <p:nvPr/>
        </p:nvSpPr>
        <p:spPr>
          <a:xfrm>
            <a:off x="1066800" y="-330926"/>
            <a:ext cx="11125200" cy="16372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600" dirty="0"/>
              <a:t>Respect des règles RGPD </a:t>
            </a:r>
            <a:r>
              <a:rPr lang="fr-FR" sz="3600" b="1" dirty="0" err="1"/>
              <a:t>Dev’Immédiat</a:t>
            </a:r>
            <a:r>
              <a:rPr lang="fr-FR" sz="3600" b="1" dirty="0"/>
              <a:t> </a:t>
            </a:r>
            <a:r>
              <a:rPr lang="fr-FR" sz="3600" dirty="0"/>
              <a:t>=&gt; continuité d’activité commerciale en toute légalité! </a:t>
            </a:r>
            <a:endParaRPr lang="fr-FR" sz="3600" b="0" dirty="0">
              <a:solidFill>
                <a:srgbClr val="271A38"/>
              </a:solidFill>
              <a:latin typeface="Inte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633549A-7A33-D32C-4052-8B8943682E94}"/>
              </a:ext>
            </a:extLst>
          </p:cNvPr>
          <p:cNvSpPr txBox="1"/>
          <p:nvPr/>
        </p:nvSpPr>
        <p:spPr>
          <a:xfrm>
            <a:off x="703586" y="1990342"/>
            <a:ext cx="1752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 indent="0">
              <a:buNone/>
            </a:pPr>
            <a:r>
              <a:rPr lang="fr-FR" sz="1400" b="1" dirty="0">
                <a:solidFill>
                  <a:srgbClr val="FF0000"/>
                </a:solidFill>
              </a:rPr>
              <a:t>Identification </a:t>
            </a:r>
          </a:p>
          <a:p>
            <a:pPr marL="190500" indent="0">
              <a:buNone/>
            </a:pPr>
            <a:r>
              <a:rPr lang="fr-FR" sz="1400" b="1" kern="100" dirty="0">
                <a:latin typeface="Aptos" panose="020B0004020202020204" pitchFamily="34" charset="0"/>
                <a:cs typeface="Arial" panose="020B0604020202020204" pitchFamily="34" charset="0"/>
              </a:rPr>
              <a:t>des données personnelles</a:t>
            </a:r>
            <a:r>
              <a:rPr lang="fr-FR" sz="14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5A8B130-F0EF-A503-E424-961157D0C56C}"/>
              </a:ext>
            </a:extLst>
          </p:cNvPr>
          <p:cNvSpPr txBox="1"/>
          <p:nvPr/>
        </p:nvSpPr>
        <p:spPr>
          <a:xfrm>
            <a:off x="-94594" y="2974070"/>
            <a:ext cx="20227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  <a:lvl1pPr marL="190500" indent="0">
              <a:buNone/>
              <a:defRPr sz="1400" b="1"/>
            </a:lvl1pPr>
          </a:lstStyle>
          <a:p>
            <a:r>
              <a:rPr lang="fr-FR" dirty="0">
                <a:solidFill>
                  <a:srgbClr val="FF0000"/>
                </a:solidFill>
              </a:rPr>
              <a:t>Politique de gestion </a:t>
            </a:r>
            <a:r>
              <a:rPr lang="fr-FR" dirty="0"/>
              <a:t>de protection des données RGPD</a:t>
            </a: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9A010D-A825-C988-7447-B0E35A9CFE99}"/>
              </a:ext>
            </a:extLst>
          </p:cNvPr>
          <p:cNvSpPr txBox="1"/>
          <p:nvPr/>
        </p:nvSpPr>
        <p:spPr>
          <a:xfrm>
            <a:off x="1784029" y="3749995"/>
            <a:ext cx="24022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/>
            <a:r>
              <a:rPr lang="fr-FR" sz="1400" b="1" dirty="0">
                <a:solidFill>
                  <a:srgbClr val="FF0000"/>
                </a:solidFill>
              </a:rPr>
              <a:t>Confiance/Communication</a:t>
            </a:r>
            <a:r>
              <a:rPr lang="fr-FR" sz="1400" b="1" dirty="0"/>
              <a:t> </a:t>
            </a:r>
          </a:p>
          <a:p>
            <a:pPr marL="190500"/>
            <a:r>
              <a:rPr lang="fr-FR" sz="1400" b="1" dirty="0"/>
              <a:t>transparente avec le Client</a:t>
            </a:r>
          </a:p>
          <a:p>
            <a:endParaRPr lang="fr-FR" sz="1400" b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16B4B1F-E7C9-3C65-D42B-692D5774DF42}"/>
              </a:ext>
            </a:extLst>
          </p:cNvPr>
          <p:cNvSpPr txBox="1"/>
          <p:nvPr/>
        </p:nvSpPr>
        <p:spPr>
          <a:xfrm>
            <a:off x="2563841" y="1660532"/>
            <a:ext cx="19155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  <a:lvl1pPr marL="190500" indent="0">
              <a:buNone/>
              <a:defRPr sz="1400" b="1"/>
            </a:lvl1pPr>
          </a:lstStyle>
          <a:p>
            <a:r>
              <a:rPr lang="fr-FR" dirty="0">
                <a:solidFill>
                  <a:srgbClr val="FF0000"/>
                </a:solidFill>
              </a:rPr>
              <a:t>Conformité</a:t>
            </a:r>
            <a:r>
              <a:rPr lang="fr-FR" dirty="0"/>
              <a:t> de la base de données du CRM /RGPD au niveau de la </a:t>
            </a:r>
            <a:r>
              <a:rPr lang="fr-FR" dirty="0">
                <a:solidFill>
                  <a:srgbClr val="FF0000"/>
                </a:solidFill>
              </a:rPr>
              <a:t>collecte</a:t>
            </a:r>
          </a:p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E3D728-EE20-32E2-C720-30CB414EAFFB}"/>
              </a:ext>
            </a:extLst>
          </p:cNvPr>
          <p:cNvSpPr txBox="1"/>
          <p:nvPr/>
        </p:nvSpPr>
        <p:spPr>
          <a:xfrm>
            <a:off x="4513638" y="1769076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  <a:lvl1pPr marL="190500" indent="0">
              <a:buNone/>
              <a:defRPr sz="1400" b="1"/>
            </a:lvl1pPr>
          </a:lstStyle>
          <a:p>
            <a:r>
              <a:rPr lang="fr-FR" dirty="0">
                <a:solidFill>
                  <a:srgbClr val="FF0000"/>
                </a:solidFill>
              </a:rPr>
              <a:t>Traitement</a:t>
            </a:r>
            <a:r>
              <a:rPr lang="fr-FR" dirty="0"/>
              <a:t> des données personnelles conformes RGPD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7AE46F5-66E7-C2C4-738C-9F600FD2D04C}"/>
              </a:ext>
            </a:extLst>
          </p:cNvPr>
          <p:cNvSpPr txBox="1"/>
          <p:nvPr/>
        </p:nvSpPr>
        <p:spPr>
          <a:xfrm>
            <a:off x="1832027" y="2815138"/>
            <a:ext cx="17526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  <a:lvl1pPr marL="190500" indent="0">
              <a:buNone/>
              <a:defRPr sz="1400" b="1"/>
            </a:lvl1pPr>
          </a:lstStyle>
          <a:p>
            <a:r>
              <a:rPr lang="fr-FR" dirty="0">
                <a:solidFill>
                  <a:srgbClr val="FF0000"/>
                </a:solidFill>
              </a:rPr>
              <a:t>Process</a:t>
            </a:r>
            <a:r>
              <a:rPr lang="fr-FR" dirty="0"/>
              <a:t> pour gérer le </a:t>
            </a:r>
            <a:r>
              <a:rPr lang="fr-FR" dirty="0">
                <a:solidFill>
                  <a:srgbClr val="FF0000"/>
                </a:solidFill>
              </a:rPr>
              <a:t>cycle de vie </a:t>
            </a:r>
            <a:r>
              <a:rPr lang="fr-FR" dirty="0"/>
              <a:t>des données </a:t>
            </a:r>
          </a:p>
          <a:p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8E4202-0FA8-7555-7408-E7897CF7585A}"/>
              </a:ext>
            </a:extLst>
          </p:cNvPr>
          <p:cNvSpPr txBox="1"/>
          <p:nvPr/>
        </p:nvSpPr>
        <p:spPr>
          <a:xfrm>
            <a:off x="8964816" y="2103865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  <a:lvl1pPr marL="190500" indent="0">
              <a:buNone/>
              <a:defRPr sz="1600" b="1" i="0">
                <a:solidFill>
                  <a:srgbClr val="271A38"/>
                </a:solidFill>
                <a:effectLst/>
                <a:latin typeface="Inter"/>
              </a:defRPr>
            </a:lvl1pPr>
          </a:lstStyle>
          <a:p>
            <a:r>
              <a:rPr lang="fr-FR" sz="1400" dirty="0"/>
              <a:t>Données </a:t>
            </a:r>
            <a:r>
              <a:rPr lang="fr-FR" sz="1400" dirty="0">
                <a:solidFill>
                  <a:srgbClr val="FF0000"/>
                </a:solidFill>
              </a:rPr>
              <a:t>CRM</a:t>
            </a:r>
            <a:r>
              <a:rPr lang="fr-FR" sz="1400" dirty="0"/>
              <a:t> </a:t>
            </a:r>
            <a:r>
              <a:rPr lang="fr-FR" sz="1400" dirty="0">
                <a:solidFill>
                  <a:srgbClr val="FF0000"/>
                </a:solidFill>
              </a:rPr>
              <a:t>Conformes !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689D796-EFFB-46FB-6033-95991F5D5C82}"/>
              </a:ext>
            </a:extLst>
          </p:cNvPr>
          <p:cNvSpPr txBox="1"/>
          <p:nvPr/>
        </p:nvSpPr>
        <p:spPr>
          <a:xfrm>
            <a:off x="7875559" y="1534606"/>
            <a:ext cx="175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  <a:lvl1pPr marL="190500" indent="0">
              <a:buNone/>
              <a:defRPr sz="1400" b="1" i="0">
                <a:solidFill>
                  <a:srgbClr val="271A38"/>
                </a:solidFill>
                <a:effectLst/>
                <a:latin typeface="Inter"/>
              </a:defRPr>
            </a:lvl1pPr>
          </a:lstStyle>
          <a:p>
            <a:r>
              <a:rPr lang="fr-FR" dirty="0">
                <a:solidFill>
                  <a:srgbClr val="FF0000"/>
                </a:solidFill>
              </a:rPr>
              <a:t>Règles</a:t>
            </a:r>
            <a:r>
              <a:rPr lang="fr-FR" dirty="0"/>
              <a:t> RGPD appliquées / </a:t>
            </a:r>
            <a:r>
              <a:rPr lang="fr-FR" dirty="0">
                <a:solidFill>
                  <a:srgbClr val="FF0000"/>
                </a:solidFill>
              </a:rPr>
              <a:t>intégrées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7576A00-5E41-7C8A-2A47-C0744EA20444}"/>
              </a:ext>
            </a:extLst>
          </p:cNvPr>
          <p:cNvSpPr txBox="1"/>
          <p:nvPr/>
        </p:nvSpPr>
        <p:spPr>
          <a:xfrm>
            <a:off x="7960133" y="2763245"/>
            <a:ext cx="14185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  <a:lvl1pPr marL="190500" indent="0">
              <a:buNone/>
              <a:defRPr sz="1400" b="1" i="0">
                <a:solidFill>
                  <a:srgbClr val="271A38"/>
                </a:solidFill>
                <a:effectLst/>
                <a:latin typeface="Inter"/>
              </a:defRPr>
            </a:lvl1pPr>
          </a:lstStyle>
          <a:p>
            <a:r>
              <a:rPr lang="fr-FR" dirty="0"/>
              <a:t>Loi </a:t>
            </a:r>
            <a:r>
              <a:rPr lang="fr-FR" dirty="0">
                <a:solidFill>
                  <a:srgbClr val="FF0000"/>
                </a:solidFill>
              </a:rPr>
              <a:t>respectée</a:t>
            </a:r>
            <a:r>
              <a:rPr lang="fr-FR" dirty="0"/>
              <a:t> =&gt; </a:t>
            </a:r>
            <a:r>
              <a:rPr lang="fr-FR" dirty="0">
                <a:solidFill>
                  <a:srgbClr val="FF0000"/>
                </a:solidFill>
              </a:rPr>
              <a:t>Levée</a:t>
            </a:r>
            <a:r>
              <a:rPr lang="fr-FR" dirty="0"/>
              <a:t> de sanction CNIL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28536FA-99A6-D860-EB09-5B229857C2BB}"/>
              </a:ext>
            </a:extLst>
          </p:cNvPr>
          <p:cNvSpPr txBox="1"/>
          <p:nvPr/>
        </p:nvSpPr>
        <p:spPr>
          <a:xfrm>
            <a:off x="10717416" y="2568473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  <a:lvl1pPr marL="190500" indent="0">
              <a:buNone/>
              <a:defRPr sz="1400" b="1" i="0">
                <a:solidFill>
                  <a:srgbClr val="271A38"/>
                </a:solidFill>
                <a:effectLst/>
                <a:latin typeface="Inter"/>
              </a:defRPr>
            </a:lvl1pPr>
          </a:lstStyle>
          <a:p>
            <a:r>
              <a:rPr lang="fr-FR" dirty="0"/>
              <a:t>Détails Tarifs </a:t>
            </a:r>
            <a:r>
              <a:rPr lang="fr-FR" dirty="0">
                <a:solidFill>
                  <a:srgbClr val="FF0000"/>
                </a:solidFill>
              </a:rPr>
              <a:t>Masqués</a:t>
            </a:r>
            <a:r>
              <a:rPr lang="fr-FR" dirty="0"/>
              <a:t> !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3D74335-CC42-855F-7C91-7BE96DBA1459}"/>
              </a:ext>
            </a:extLst>
          </p:cNvPr>
          <p:cNvSpPr txBox="1"/>
          <p:nvPr/>
        </p:nvSpPr>
        <p:spPr>
          <a:xfrm>
            <a:off x="3909392" y="2927631"/>
            <a:ext cx="18445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  <a:lvl1pPr marL="190500" indent="0">
              <a:buNone/>
              <a:defRPr sz="1400" b="1"/>
            </a:lvl1pPr>
          </a:lstStyle>
          <a:p>
            <a:r>
              <a:rPr lang="fr-FR" dirty="0">
                <a:solidFill>
                  <a:srgbClr val="FF0000"/>
                </a:solidFill>
              </a:rPr>
              <a:t>Agrégation</a:t>
            </a:r>
            <a:r>
              <a:rPr lang="fr-FR" dirty="0"/>
              <a:t> des données et </a:t>
            </a:r>
            <a:r>
              <a:rPr lang="fr-FR" dirty="0">
                <a:solidFill>
                  <a:srgbClr val="FF0000"/>
                </a:solidFill>
              </a:rPr>
              <a:t>d’anonymisation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F1867E-77C9-55D7-5036-A30995D63FB0}"/>
              </a:ext>
            </a:extLst>
          </p:cNvPr>
          <p:cNvSpPr txBox="1"/>
          <p:nvPr/>
        </p:nvSpPr>
        <p:spPr>
          <a:xfrm>
            <a:off x="10398419" y="1747626"/>
            <a:ext cx="1752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  <a:lvl1pPr marL="190500" indent="0">
              <a:buNone/>
              <a:defRPr sz="1400" b="1" i="0">
                <a:solidFill>
                  <a:srgbClr val="271A38"/>
                </a:solidFill>
                <a:effectLst/>
                <a:latin typeface="Inter"/>
              </a:defRPr>
            </a:lvl1pPr>
          </a:lstStyle>
          <a:p>
            <a:r>
              <a:rPr lang="fr-FR" dirty="0">
                <a:solidFill>
                  <a:srgbClr val="FF0000"/>
                </a:solidFill>
              </a:rPr>
              <a:t>Continuité</a:t>
            </a:r>
            <a:r>
              <a:rPr lang="fr-FR" dirty="0"/>
              <a:t> d’activité commerciale!</a:t>
            </a: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115181CD-A877-2996-9626-FEDD27ECA37A}"/>
              </a:ext>
            </a:extLst>
          </p:cNvPr>
          <p:cNvSpPr/>
          <p:nvPr/>
        </p:nvSpPr>
        <p:spPr>
          <a:xfrm>
            <a:off x="6283205" y="2469025"/>
            <a:ext cx="1326315" cy="7709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E78E1BE-EC06-9154-001D-097380F68BD6}"/>
              </a:ext>
            </a:extLst>
          </p:cNvPr>
          <p:cNvSpPr txBox="1"/>
          <p:nvPr/>
        </p:nvSpPr>
        <p:spPr>
          <a:xfrm>
            <a:off x="9505787" y="2974070"/>
            <a:ext cx="1418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fr-fr"/>
            </a:defPPr>
            <a:lvl1pPr marL="190500" indent="0">
              <a:buNone/>
              <a:defRPr sz="1400" b="1" i="0">
                <a:solidFill>
                  <a:srgbClr val="271A38"/>
                </a:solidFill>
                <a:effectLst/>
                <a:latin typeface="Inter"/>
              </a:defRPr>
            </a:lvl1pPr>
          </a:lstStyle>
          <a:p>
            <a:r>
              <a:rPr lang="fr-FR" dirty="0">
                <a:solidFill>
                  <a:srgbClr val="FF0000"/>
                </a:solidFill>
              </a:rPr>
              <a:t>Respect </a:t>
            </a:r>
            <a:r>
              <a:rPr lang="fr-FR" dirty="0">
                <a:solidFill>
                  <a:schemeClr val="tx1"/>
                </a:solidFill>
              </a:rPr>
              <a:t>RGPD</a:t>
            </a:r>
            <a:r>
              <a:rPr lang="fr-FR" dirty="0">
                <a:solidFill>
                  <a:srgbClr val="FF0000"/>
                </a:solidFill>
              </a:rPr>
              <a:t> Futur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182F99A-275B-C866-4300-551D17837054}"/>
              </a:ext>
            </a:extLst>
          </p:cNvPr>
          <p:cNvSpPr txBox="1"/>
          <p:nvPr/>
        </p:nvSpPr>
        <p:spPr>
          <a:xfrm>
            <a:off x="1097717" y="4624819"/>
            <a:ext cx="9819736" cy="1980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F0"/>
                </a:solidFill>
                <a:latin typeface="Arial" panose="020B0604020202020204" pitchFamily="34" charset="0"/>
              </a:rPr>
              <a:t>Garantir la confidentialité des données:</a:t>
            </a: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Contraintes opérationnelles / organisationnels et techniques (mesures de sécurité, formation du personnel…)</a:t>
            </a: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Enjeux: risque de violations de données, perte de données, la fuite d'informations sensibles (piratage) =&gt; </a:t>
            </a: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Evaluation </a:t>
            </a:r>
            <a:r>
              <a:rPr lang="de-DE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attentive</a:t>
            </a: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de-DE" dirty="0"/>
              <a:t>de </a:t>
            </a:r>
            <a:r>
              <a:rPr lang="de-DE" dirty="0" err="1"/>
              <a:t>ces</a:t>
            </a:r>
            <a:r>
              <a:rPr lang="de-DE" dirty="0"/>
              <a:t> </a:t>
            </a:r>
            <a:r>
              <a:rPr lang="de-DE" dirty="0" err="1"/>
              <a:t>risques</a:t>
            </a:r>
            <a:r>
              <a:rPr lang="de-DE" dirty="0"/>
              <a:t> </a:t>
            </a:r>
            <a:r>
              <a:rPr lang="de-DE" dirty="0" err="1"/>
              <a:t>dans</a:t>
            </a:r>
            <a:r>
              <a:rPr lang="de-DE" dirty="0"/>
              <a:t> </a:t>
            </a:r>
            <a:r>
              <a:rPr lang="de-DE" dirty="0" err="1"/>
              <a:t>les</a:t>
            </a:r>
            <a:r>
              <a:rPr lang="de-DE" dirty="0"/>
              <a:t> </a:t>
            </a:r>
            <a:r>
              <a:rPr lang="de-DE" dirty="0" err="1"/>
              <a:t>mois</a:t>
            </a:r>
            <a:r>
              <a:rPr lang="de-DE" dirty="0"/>
              <a:t> à </a:t>
            </a:r>
            <a:r>
              <a:rPr lang="de-DE" dirty="0" err="1"/>
              <a:t>venir</a:t>
            </a:r>
            <a:r>
              <a:rPr lang="de-DE" dirty="0"/>
              <a:t> </a:t>
            </a:r>
            <a:r>
              <a:rPr lang="de-DE" dirty="0" err="1"/>
              <a:t>avec</a:t>
            </a:r>
            <a:r>
              <a:rPr lang="de-DE" dirty="0"/>
              <a:t> le PMO !</a:t>
            </a:r>
            <a:endParaRPr lang="fr-FR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0CD95675-94C6-3862-D82C-FD07438D7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659" y="3255270"/>
            <a:ext cx="1185511" cy="77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7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 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92FCB4-7706-065F-0D6D-8B020A4ED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075" y="-220359"/>
            <a:ext cx="11442925" cy="1638098"/>
          </a:xfrm>
        </p:spPr>
        <p:txBody>
          <a:bodyPr>
            <a:noAutofit/>
          </a:bodyPr>
          <a:lstStyle/>
          <a:p>
            <a:pPr marL="0" indent="0" rtl="0">
              <a:buNone/>
            </a:pPr>
            <a:r>
              <a:rPr lang="fr-FR" sz="3600" dirty="0">
                <a:solidFill>
                  <a:schemeClr val="tx1"/>
                </a:solidFill>
                <a:latin typeface="Inter"/>
              </a:rPr>
              <a:t>M</a:t>
            </a:r>
            <a:r>
              <a:rPr lang="fr-FR" sz="3600" b="1" i="0" dirty="0">
                <a:solidFill>
                  <a:schemeClr val="tx1"/>
                </a:solidFill>
                <a:effectLst/>
                <a:latin typeface="Inter"/>
              </a:rPr>
              <a:t>issions RGPD: </a:t>
            </a:r>
            <a:r>
              <a:rPr lang="fr-FR" sz="3600" b="0" dirty="0">
                <a:solidFill>
                  <a:schemeClr val="tx1"/>
                </a:solidFill>
                <a:latin typeface="Inter"/>
              </a:rPr>
              <a:t>Protection des Données Clients </a:t>
            </a:r>
            <a:r>
              <a:rPr lang="fr-FR" sz="3600" b="0" i="0" dirty="0" err="1">
                <a:solidFill>
                  <a:schemeClr val="tx1"/>
                </a:solidFill>
                <a:effectLst/>
                <a:latin typeface="Inter"/>
              </a:rPr>
              <a:t>Dev’Immédiat</a:t>
            </a:r>
            <a:br>
              <a:rPr lang="fr-FR" sz="3600" b="0" dirty="0">
                <a:solidFill>
                  <a:schemeClr val="tx1"/>
                </a:solidFill>
                <a:latin typeface="Inter"/>
              </a:rPr>
            </a:br>
            <a:endParaRPr lang="fr-FR" sz="3600" dirty="0">
              <a:solidFill>
                <a:schemeClr val="tx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D3896-170D-8FE6-4348-7884535C9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848" y="1476463"/>
            <a:ext cx="10914077" cy="5276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/>
              <a:t>Objectif </a:t>
            </a:r>
            <a:r>
              <a:rPr lang="fr-FR" sz="2400" dirty="0"/>
              <a:t>=&gt; continuer à piloter l’activité commercial de </a:t>
            </a:r>
            <a:r>
              <a:rPr lang="fr-FR" sz="2400" dirty="0" err="1"/>
              <a:t>Dev’Immédiat</a:t>
            </a:r>
            <a:r>
              <a:rPr lang="fr-FR" sz="2400" dirty="0"/>
              <a:t> malgré la sanction de la CNIL sur le non-respect de la gestion des données personnelles clients (RGPD):</a:t>
            </a:r>
          </a:p>
          <a:p>
            <a:pPr marL="0" indent="0">
              <a:buNone/>
            </a:pPr>
            <a:endParaRPr lang="fr-FR" sz="800" dirty="0"/>
          </a:p>
          <a:p>
            <a:pPr marL="0" indent="0">
              <a:buNone/>
            </a:pPr>
            <a:endParaRPr lang="fr-FR" sz="800" dirty="0"/>
          </a:p>
          <a:p>
            <a:pPr lvl="1"/>
            <a:r>
              <a:rPr lang="fr-FR" sz="2000" b="1" dirty="0">
                <a:solidFill>
                  <a:schemeClr val="tx1"/>
                </a:solidFill>
              </a:rPr>
              <a:t>RGPD </a:t>
            </a:r>
            <a:r>
              <a:rPr lang="fr-FR" sz="2000" b="1" dirty="0">
                <a:solidFill>
                  <a:srgbClr val="FF0000"/>
                </a:solidFill>
              </a:rPr>
              <a:t>?!?</a:t>
            </a:r>
          </a:p>
          <a:p>
            <a:pPr lvl="1"/>
            <a:r>
              <a:rPr lang="fr-FR" sz="2000" b="1" dirty="0">
                <a:solidFill>
                  <a:schemeClr val="tx1"/>
                </a:solidFill>
              </a:rPr>
              <a:t>Contexte</a:t>
            </a:r>
            <a:r>
              <a:rPr lang="fr-FR" sz="2000" b="1" dirty="0"/>
              <a:t> et enjeux : </a:t>
            </a:r>
            <a:r>
              <a:rPr lang="fr-FR" sz="2000" b="1" dirty="0" err="1"/>
              <a:t>Dev’Immédiat</a:t>
            </a:r>
            <a:r>
              <a:rPr lang="fr-FR" sz="2000" b="1" dirty="0"/>
              <a:t> et la </a:t>
            </a:r>
            <a:r>
              <a:rPr lang="fr-FR" sz="2000" b="1" dirty="0">
                <a:solidFill>
                  <a:schemeClr val="tx1"/>
                </a:solidFill>
              </a:rPr>
              <a:t>protection des données</a:t>
            </a:r>
          </a:p>
          <a:p>
            <a:pPr lvl="1"/>
            <a:r>
              <a:rPr lang="fr-FR" sz="2000" b="1" dirty="0"/>
              <a:t>Recommandations /règles de gestion à mettre en place sur le CRM Dev Immédiat </a:t>
            </a:r>
          </a:p>
          <a:p>
            <a:pPr lvl="1"/>
            <a:r>
              <a:rPr lang="fr-FR" sz="2000" b="1" dirty="0"/>
              <a:t>Extraction/collecte du jeu de données brut du CRM </a:t>
            </a:r>
          </a:p>
          <a:p>
            <a:pPr lvl="1"/>
            <a:r>
              <a:rPr lang="fr-FR" sz="2000" b="1" dirty="0"/>
              <a:t>Traitements effectués sur les données pour compatibilité RGPD</a:t>
            </a:r>
          </a:p>
          <a:p>
            <a:pPr lvl="1"/>
            <a:r>
              <a:rPr lang="fr-FR" sz="2000" b="1" dirty="0"/>
              <a:t>Extraction finale des données du CRM  /données tarifaires</a:t>
            </a:r>
          </a:p>
          <a:p>
            <a:pPr lvl="1"/>
            <a:r>
              <a:rPr lang="fr-FR" sz="20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1967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Password Security Lock Free Image">
            <a:extLst>
              <a:ext uri="{FF2B5EF4-FFF2-40B4-BE49-F238E27FC236}">
                <a16:creationId xmlns:a16="http://schemas.microsoft.com/office/drawing/2014/main" id="{64C55DDD-12C7-3B0C-E14C-2CA12404F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5435819"/>
            <a:ext cx="2133600" cy="142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A46507-0660-FDDD-92CF-9AB5E5D6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470" y="1190446"/>
            <a:ext cx="11075884" cy="6286026"/>
          </a:xfrm>
        </p:spPr>
        <p:txBody>
          <a:bodyPr>
            <a:normAutofit fontScale="25000" lnSpcReduction="20000"/>
          </a:bodyPr>
          <a:lstStyle/>
          <a:p>
            <a:r>
              <a:rPr lang="fr-FR" sz="8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Données à caractère personnel</a:t>
            </a:r>
            <a:r>
              <a:rPr lang="fr-FR" sz="6400" b="1" dirty="0"/>
              <a:t>=&gt;</a:t>
            </a:r>
            <a:r>
              <a:rPr lang="fr-FR" sz="6400" dirty="0"/>
              <a:t> </a:t>
            </a:r>
            <a:r>
              <a:rPr lang="fr-FR" sz="8000" dirty="0"/>
              <a:t>informations rattachées à une personne / identifiable grâce à des données</a:t>
            </a:r>
          </a:p>
          <a:p>
            <a:pPr lvl="2"/>
            <a:r>
              <a:rPr lang="fr-FR" sz="7200" dirty="0"/>
              <a:t>un nom,  un prénom, un numéro de téléphone etc…</a:t>
            </a:r>
            <a:endParaRPr lang="fr-FR" sz="7200" b="1" dirty="0"/>
          </a:p>
          <a:p>
            <a:pPr lvl="2"/>
            <a:r>
              <a:rPr lang="fr-FR" sz="7200" b="1" dirty="0"/>
              <a:t>Identification Indirecte</a:t>
            </a:r>
            <a:r>
              <a:rPr lang="fr-FR" sz="7200" dirty="0"/>
              <a:t> =&gt; à partir d’un croisement de plusieurs données </a:t>
            </a:r>
          </a:p>
          <a:p>
            <a:pPr lvl="2"/>
            <a:r>
              <a:rPr lang="fr-FR" sz="7200" b="1" dirty="0"/>
              <a:t>Identification Directe</a:t>
            </a:r>
            <a:r>
              <a:rPr lang="fr-FR" sz="7200" dirty="0"/>
              <a:t>  =&gt;à partir d’une seule donnée : adresse postale  / numéro de sécurité sociale</a:t>
            </a:r>
            <a:r>
              <a:rPr lang="fr-FR" sz="6400" dirty="0"/>
              <a:t>.</a:t>
            </a:r>
          </a:p>
          <a:p>
            <a:r>
              <a:rPr lang="fr-FR" sz="8000" b="1" kern="100" dirty="0">
                <a:latin typeface="Aptos" panose="020B0004020202020204" pitchFamily="34" charset="0"/>
                <a:cs typeface="Arial" panose="020B0604020202020204" pitchFamily="34" charset="0"/>
              </a:rPr>
              <a:t>Traitement de données personnelles</a:t>
            </a:r>
            <a:r>
              <a:rPr lang="fr-FR" sz="46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fr-FR" sz="6400" dirty="0"/>
              <a:t>=&gt; </a:t>
            </a:r>
            <a:r>
              <a:rPr lang="fr-FR" sz="8000" dirty="0"/>
              <a:t>opérations sur les données personnelles</a:t>
            </a:r>
            <a:r>
              <a:rPr lang="fr-FR" sz="6400" dirty="0"/>
              <a:t>:</a:t>
            </a:r>
          </a:p>
          <a:p>
            <a:pPr lvl="2"/>
            <a:r>
              <a:rPr lang="fr-FR" sz="7200" b="1" dirty="0"/>
              <a:t>collecte</a:t>
            </a:r>
            <a:r>
              <a:rPr lang="fr-FR" sz="7200" dirty="0"/>
              <a:t> directe de données / Enregistrement</a:t>
            </a:r>
          </a:p>
          <a:p>
            <a:pPr lvl="2"/>
            <a:r>
              <a:rPr lang="fr-FR" sz="7200" dirty="0"/>
              <a:t>triage de données - </a:t>
            </a:r>
            <a:r>
              <a:rPr lang="fr-FR" sz="7200" b="1" dirty="0"/>
              <a:t>modification</a:t>
            </a:r>
          </a:p>
          <a:p>
            <a:pPr lvl="2"/>
            <a:r>
              <a:rPr lang="fr-FR" sz="7200" dirty="0"/>
              <a:t>organisation, conservation, transfert, utilisation, consultation, diffusion etc…</a:t>
            </a:r>
          </a:p>
          <a:p>
            <a:r>
              <a:rPr lang="fr-FR" sz="8000" b="1" kern="100" dirty="0">
                <a:latin typeface="Aptos" panose="020B0004020202020204" pitchFamily="34" charset="0"/>
                <a:cs typeface="Arial" panose="020B0604020202020204" pitchFamily="34" charset="0"/>
              </a:rPr>
              <a:t>Le RGPD:</a:t>
            </a:r>
          </a:p>
          <a:p>
            <a:pPr lvl="2"/>
            <a:r>
              <a:rPr lang="fr-FR" sz="7200" b="1" dirty="0">
                <a:solidFill>
                  <a:srgbClr val="FF0000"/>
                </a:solidFill>
              </a:rPr>
              <a:t>R</a:t>
            </a:r>
            <a:r>
              <a:rPr lang="fr-FR" sz="7200" dirty="0"/>
              <a:t>èglement </a:t>
            </a:r>
            <a:r>
              <a:rPr lang="fr-FR" sz="7200" b="1" dirty="0">
                <a:solidFill>
                  <a:srgbClr val="FF0000"/>
                </a:solidFill>
              </a:rPr>
              <a:t>G</a:t>
            </a:r>
            <a:r>
              <a:rPr lang="fr-FR" sz="7200" dirty="0"/>
              <a:t>énéral sur la </a:t>
            </a:r>
            <a:r>
              <a:rPr lang="fr-FR" sz="7200" b="1" dirty="0">
                <a:solidFill>
                  <a:srgbClr val="FF0000"/>
                </a:solidFill>
              </a:rPr>
              <a:t>P</a:t>
            </a:r>
            <a:r>
              <a:rPr lang="fr-FR" sz="7200" dirty="0"/>
              <a:t>rotection des </a:t>
            </a:r>
            <a:r>
              <a:rPr lang="fr-FR" sz="7200" b="1" dirty="0">
                <a:solidFill>
                  <a:srgbClr val="FF0000"/>
                </a:solidFill>
              </a:rPr>
              <a:t>D</a:t>
            </a:r>
            <a:r>
              <a:rPr lang="fr-FR" sz="7200" dirty="0"/>
              <a:t>onnées =&gt; contexte </a:t>
            </a:r>
            <a:r>
              <a:rPr lang="fr-FR" sz="7200" b="1" dirty="0"/>
              <a:t>juridique</a:t>
            </a:r>
            <a:r>
              <a:rPr lang="fr-FR" sz="7200" dirty="0"/>
              <a:t> / </a:t>
            </a:r>
            <a:r>
              <a:rPr lang="fr-FR" sz="7200" b="1" dirty="0"/>
              <a:t>encadrement</a:t>
            </a:r>
            <a:r>
              <a:rPr lang="fr-FR" sz="7200" dirty="0"/>
              <a:t> du traitement des données personnelles</a:t>
            </a:r>
          </a:p>
          <a:p>
            <a:pPr lvl="2"/>
            <a:r>
              <a:rPr lang="fr-FR" sz="7200" dirty="0"/>
              <a:t>Exploitation des </a:t>
            </a:r>
            <a:r>
              <a:rPr lang="fr-FR" sz="7200" b="1" dirty="0"/>
              <a:t>données personnelles </a:t>
            </a:r>
            <a:r>
              <a:rPr lang="fr-FR" sz="7200" dirty="0"/>
              <a:t>dans le respect des droits et libertés des personnes.</a:t>
            </a:r>
          </a:p>
          <a:p>
            <a:pPr lvl="2"/>
            <a:r>
              <a:rPr lang="fr-FR" sz="7200" dirty="0"/>
              <a:t>Applicable à </a:t>
            </a:r>
            <a:r>
              <a:rPr lang="fr-FR" sz="7200" b="1" dirty="0"/>
              <a:t>tout</a:t>
            </a:r>
            <a:r>
              <a:rPr lang="fr-FR" sz="7200" dirty="0"/>
              <a:t> organisme traitant des </a:t>
            </a:r>
            <a:r>
              <a:rPr lang="fr-FR" sz="7200" b="1" dirty="0"/>
              <a:t>données personnelles </a:t>
            </a:r>
            <a:r>
              <a:rPr lang="fr-FR" sz="7200" dirty="0"/>
              <a:t>dans le cadre de son activité</a:t>
            </a:r>
          </a:p>
          <a:p>
            <a:pPr marL="83820" indent="0">
              <a:buNone/>
            </a:pPr>
            <a:r>
              <a:rPr lang="fr-FR" sz="9200" b="1" kern="100" dirty="0" err="1">
                <a:solidFill>
                  <a:srgbClr val="FF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Dev’Immediat</a:t>
            </a:r>
            <a:r>
              <a:rPr lang="fr-FR" sz="9200" b="1" kern="100" dirty="0">
                <a:solidFill>
                  <a:srgbClr val="FF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  =&gt; collecte et traite des données personnelles! </a:t>
            </a:r>
          </a:p>
          <a:p>
            <a:pPr marL="0" indent="0">
              <a:buNone/>
            </a:pPr>
            <a:r>
              <a:rPr lang="fr-FR" sz="8000" b="1" kern="100" dirty="0">
                <a:latin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fr-FR" sz="8000" b="1" kern="100" dirty="0">
                <a:solidFill>
                  <a:srgbClr val="FF0000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ATTENTION AUX REGLES RGPD!!!! </a:t>
            </a:r>
          </a:p>
          <a:p>
            <a:pPr marL="0" indent="0">
              <a:buNone/>
            </a:pPr>
            <a:endParaRPr lang="fr-FR" sz="4800" kern="100" dirty="0"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A1ED9C2-7BF1-A1A6-AD96-CBDB72AE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469" y="149628"/>
            <a:ext cx="11075884" cy="1106083"/>
          </a:xfrm>
        </p:spPr>
        <p:txBody>
          <a:bodyPr>
            <a:noAutofit/>
          </a:bodyPr>
          <a:lstStyle/>
          <a:p>
            <a:pPr marL="0" indent="0" rtl="0">
              <a:buNone/>
            </a:pPr>
            <a:r>
              <a:rPr lang="fr-FR" sz="3600" dirty="0">
                <a:solidFill>
                  <a:schemeClr val="tx1"/>
                </a:solidFill>
                <a:latin typeface="Inter"/>
              </a:rPr>
              <a:t>Protection des Données Clients </a:t>
            </a:r>
            <a:r>
              <a:rPr lang="fr-FR" sz="3600" b="0" dirty="0">
                <a:solidFill>
                  <a:schemeClr val="tx1"/>
                </a:solidFill>
                <a:latin typeface="Inter"/>
              </a:rPr>
              <a:t>? =&gt; </a:t>
            </a:r>
            <a:r>
              <a:rPr lang="fr-FR" sz="3600" i="0" dirty="0">
                <a:solidFill>
                  <a:srgbClr val="FF0000"/>
                </a:solidFill>
                <a:effectLst/>
                <a:latin typeface="Inter"/>
              </a:rPr>
              <a:t>RGPD! </a:t>
            </a:r>
            <a:br>
              <a:rPr lang="fr-FR" sz="3600" dirty="0">
                <a:solidFill>
                  <a:srgbClr val="FF0000"/>
                </a:solidFill>
                <a:latin typeface="Inter"/>
              </a:rPr>
            </a:br>
            <a:endParaRPr lang="fr-F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26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4FACEC-A45C-9E3E-D10F-19B6409F4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867" y="1228812"/>
            <a:ext cx="10887365" cy="54221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sz="2400" b="1" spc="-50" dirty="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rPr>
              <a:t>Contexte:</a:t>
            </a:r>
          </a:p>
          <a:p>
            <a:pPr lvl="1"/>
            <a:r>
              <a:rPr lang="fr-FR" sz="1900" dirty="0"/>
              <a:t>Dev’ Immédiat </a:t>
            </a:r>
            <a:r>
              <a:rPr lang="fr-FR" sz="1900" b="1" dirty="0"/>
              <a:t>sanctionné</a:t>
            </a:r>
            <a:r>
              <a:rPr lang="fr-FR" sz="1900" dirty="0"/>
              <a:t> par la CNIL à la suite d'une plainte client</a:t>
            </a:r>
          </a:p>
          <a:p>
            <a:pPr lvl="1"/>
            <a:r>
              <a:rPr lang="fr-FR" sz="1900" b="1" dirty="0"/>
              <a:t>non-respect</a:t>
            </a:r>
            <a:r>
              <a:rPr lang="fr-FR" sz="1900" dirty="0"/>
              <a:t> des règles RGPD  / données personnelles des clients </a:t>
            </a:r>
          </a:p>
          <a:p>
            <a:pPr marL="0" indent="0">
              <a:buNone/>
            </a:pPr>
            <a:r>
              <a:rPr lang="fr-FR" sz="2400" b="1" spc="-50" dirty="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rPr>
              <a:t>Réaction de l’équipe </a:t>
            </a:r>
            <a:r>
              <a:rPr lang="fr-FR" sz="2400" b="1" spc="-50" dirty="0" err="1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rPr>
              <a:t>Dev’Immédiat</a:t>
            </a:r>
            <a:r>
              <a:rPr lang="fr-FR" sz="2400" b="1" spc="-50" dirty="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rPr>
              <a:t> =&gt;</a:t>
            </a:r>
            <a:r>
              <a:rPr lang="fr-FR" sz="2400" b="1" spc="-50" dirty="0">
                <a:solidFill>
                  <a:srgbClr val="FF0000"/>
                </a:solidFill>
                <a:latin typeface="Aptos" panose="020B0004020202020204" pitchFamily="34" charset="0"/>
                <a:ea typeface="+mj-ea"/>
                <a:cs typeface="+mj-cs"/>
              </a:rPr>
              <a:t> stress, FLOU total! </a:t>
            </a:r>
          </a:p>
          <a:p>
            <a:pPr marL="449580" lvl="3" indent="-2667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fr-FR" sz="2100" b="1" dirty="0"/>
              <a:t>absence</a:t>
            </a:r>
            <a:r>
              <a:rPr lang="fr-FR" sz="2100" dirty="0"/>
              <a:t> de process pour gérer le cycle de vie des données </a:t>
            </a:r>
          </a:p>
          <a:p>
            <a:pPr marL="449580" lvl="3" indent="-2667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fr-FR" sz="2100" b="1" dirty="0"/>
              <a:t>absence</a:t>
            </a:r>
            <a:r>
              <a:rPr lang="fr-FR" sz="2100" dirty="0"/>
              <a:t> politique de gestion de la protection des données</a:t>
            </a:r>
          </a:p>
          <a:p>
            <a:pPr marL="0" indent="0">
              <a:buNone/>
            </a:pPr>
            <a:r>
              <a:rPr lang="fr-FR" sz="2400" b="1" spc="-50" dirty="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rPr>
              <a:t>Enjeux: </a:t>
            </a:r>
          </a:p>
          <a:p>
            <a:pPr marL="449580" lvl="3" indent="-2667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fr-FR" sz="2100" dirty="0"/>
              <a:t>actions </a:t>
            </a:r>
            <a:r>
              <a:rPr lang="fr-FR" sz="2100" b="1" dirty="0"/>
              <a:t>correctives</a:t>
            </a:r>
            <a:r>
              <a:rPr lang="fr-FR" sz="2100" dirty="0"/>
              <a:t> =&gt; politique claire de gestion des données personnelles</a:t>
            </a:r>
          </a:p>
          <a:p>
            <a:pPr marL="449580" lvl="3" indent="-2667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fr-FR" sz="2100" b="1" dirty="0"/>
              <a:t>conformité</a:t>
            </a:r>
            <a:r>
              <a:rPr lang="fr-FR" sz="2100" dirty="0"/>
              <a:t> aux règles du RGPD / CNIL =&gt; lever la sanction</a:t>
            </a:r>
          </a:p>
          <a:p>
            <a:pPr marL="449580" lvl="3" indent="-2667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fr-FR" sz="2100" dirty="0"/>
              <a:t>remettre à dispo </a:t>
            </a:r>
            <a:r>
              <a:rPr lang="fr-FR" sz="2100" b="1" dirty="0"/>
              <a:t>au plus vite</a:t>
            </a:r>
            <a:r>
              <a:rPr lang="fr-FR" sz="2100" dirty="0"/>
              <a:t> une extraction </a:t>
            </a:r>
            <a:r>
              <a:rPr lang="fr-FR" sz="2100" b="1" dirty="0"/>
              <a:t>CRM</a:t>
            </a:r>
            <a:r>
              <a:rPr lang="fr-FR" sz="2100" dirty="0"/>
              <a:t> </a:t>
            </a:r>
            <a:r>
              <a:rPr lang="fr-FR" sz="2100" b="1" dirty="0"/>
              <a:t>conforme au RGPD </a:t>
            </a:r>
            <a:r>
              <a:rPr lang="fr-FR" sz="2100" dirty="0"/>
              <a:t>=&gt; continuité activité commerciale</a:t>
            </a:r>
          </a:p>
          <a:p>
            <a:pPr marL="0" indent="0">
              <a:buNone/>
            </a:pPr>
            <a:r>
              <a:rPr lang="fr-FR" sz="2400" b="1" spc="-50" dirty="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rPr>
              <a:t>Objectifs </a:t>
            </a:r>
            <a:r>
              <a:rPr lang="fr-FR" sz="2400" b="1" spc="-50" dirty="0" err="1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rPr>
              <a:t>Dev’Immédiat</a:t>
            </a:r>
            <a:r>
              <a:rPr lang="fr-FR" sz="2400" b="1" spc="-50" dirty="0">
                <a:solidFill>
                  <a:schemeClr val="tx1"/>
                </a:solidFill>
                <a:latin typeface="Aptos" panose="020B0004020202020204" pitchFamily="34" charset="0"/>
                <a:ea typeface="+mj-ea"/>
                <a:cs typeface="+mj-cs"/>
              </a:rPr>
              <a:t>:</a:t>
            </a:r>
          </a:p>
          <a:p>
            <a:pPr marL="449580" lvl="3" indent="-2667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fr-FR" sz="1900" dirty="0"/>
              <a:t>revoir les </a:t>
            </a:r>
            <a:r>
              <a:rPr lang="fr-FR" sz="1900" b="1" dirty="0"/>
              <a:t>processus internes: </a:t>
            </a:r>
            <a:r>
              <a:rPr lang="fr-FR" sz="1900" dirty="0"/>
              <a:t>communication  /collecte / traitement des données clients / documentation</a:t>
            </a:r>
          </a:p>
          <a:p>
            <a:pPr marL="449580" lvl="3" indent="-266700">
              <a:spcBef>
                <a:spcPts val="1200"/>
              </a:spcBef>
              <a:spcAft>
                <a:spcPts val="200"/>
              </a:spcAft>
              <a:buSzPct val="100000"/>
            </a:pPr>
            <a:r>
              <a:rPr lang="fr-FR" sz="1900" dirty="0"/>
              <a:t>garantir à l’avenir le </a:t>
            </a:r>
            <a:r>
              <a:rPr lang="fr-FR" sz="1900" b="1" dirty="0"/>
              <a:t>respect</a:t>
            </a:r>
            <a:r>
              <a:rPr lang="fr-FR" sz="1900" dirty="0"/>
              <a:t> du RGPD Dev’ Immédiat.</a:t>
            </a:r>
          </a:p>
          <a:p>
            <a:endParaRPr lang="fr-FR" sz="1800" dirty="0">
              <a:solidFill>
                <a:srgbClr val="262626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fr-FR" sz="1800" dirty="0">
              <a:effectLst/>
              <a:latin typeface="Helvetica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438F305E-FDE4-1F44-77D9-634B76A0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087" y="1"/>
            <a:ext cx="11213869" cy="1645919"/>
          </a:xfrm>
        </p:spPr>
        <p:txBody>
          <a:bodyPr>
            <a:noAutofit/>
          </a:bodyPr>
          <a:lstStyle/>
          <a:p>
            <a:pPr marL="0" indent="0" rtl="0">
              <a:buNone/>
            </a:pPr>
            <a:r>
              <a:rPr lang="fr-FR" sz="3600" dirty="0">
                <a:solidFill>
                  <a:schemeClr val="tx1"/>
                </a:solidFill>
                <a:latin typeface="Inter"/>
              </a:rPr>
              <a:t>Protection des Données Clients</a:t>
            </a:r>
            <a:r>
              <a:rPr lang="fr-FR" sz="3600" b="0" dirty="0">
                <a:solidFill>
                  <a:schemeClr val="tx1"/>
                </a:solidFill>
                <a:latin typeface="Inter"/>
              </a:rPr>
              <a:t> </a:t>
            </a:r>
            <a:r>
              <a:rPr lang="fr-FR" sz="3600" b="0" i="0" dirty="0">
                <a:solidFill>
                  <a:schemeClr val="tx1"/>
                </a:solidFill>
                <a:effectLst/>
                <a:latin typeface="Inter"/>
              </a:rPr>
              <a:t>: contexte et enjeux </a:t>
            </a:r>
            <a:r>
              <a:rPr lang="fr-FR" sz="3600" b="0" i="0" dirty="0" err="1">
                <a:solidFill>
                  <a:schemeClr val="tx1"/>
                </a:solidFill>
                <a:effectLst/>
                <a:latin typeface="Inter"/>
              </a:rPr>
              <a:t>Dev’Immédiat</a:t>
            </a:r>
            <a:br>
              <a:rPr lang="fr-FR" sz="3600" b="0" dirty="0">
                <a:solidFill>
                  <a:schemeClr val="tx1"/>
                </a:solidFill>
                <a:latin typeface="Inter"/>
              </a:rPr>
            </a:br>
            <a:endParaRPr lang="fr-FR" sz="36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4A321C6-61A3-73A5-9DF9-131A781CA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252" y="2093703"/>
            <a:ext cx="1303832" cy="92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1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99BB462-CED6-E636-6E2D-4315B45177B4}"/>
              </a:ext>
            </a:extLst>
          </p:cNvPr>
          <p:cNvSpPr txBox="1">
            <a:spLocks/>
          </p:cNvSpPr>
          <p:nvPr/>
        </p:nvSpPr>
        <p:spPr>
          <a:xfrm>
            <a:off x="1062644" y="74023"/>
            <a:ext cx="11007435" cy="2155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400" b="1" dirty="0"/>
              <a:t>Recommandation:</a:t>
            </a:r>
            <a:r>
              <a:rPr lang="fr-FR" sz="3400" dirty="0"/>
              <a:t> Une communication claire et transparente avec le Client</a:t>
            </a:r>
            <a:endParaRPr lang="fr-FR" sz="3400" b="1" dirty="0"/>
          </a:p>
          <a:p>
            <a:br>
              <a:rPr lang="fr-FR" sz="3600" b="0" dirty="0">
                <a:solidFill>
                  <a:schemeClr val="tx1"/>
                </a:solidFill>
                <a:latin typeface="Inter"/>
              </a:rPr>
            </a:br>
            <a:endParaRPr lang="fr-FR" sz="3600" dirty="0">
              <a:solidFill>
                <a:schemeClr val="tx1"/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2BB4734-8CA5-56CF-C54D-21ADB57F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788" y="1151708"/>
            <a:ext cx="11224952" cy="5343894"/>
          </a:xfrm>
        </p:spPr>
        <p:txBody>
          <a:bodyPr>
            <a:normAutofit fontScale="92500" lnSpcReduction="10000"/>
          </a:bodyPr>
          <a:lstStyle/>
          <a:p>
            <a:endParaRPr lang="fr-FR" sz="2200" dirty="0"/>
          </a:p>
          <a:p>
            <a:pPr marL="0" indent="0">
              <a:buNone/>
            </a:pPr>
            <a:r>
              <a:rPr lang="fr-FR" sz="2800" b="1" spc="-50" dirty="0">
                <a:solidFill>
                  <a:srgbClr val="00B0F0"/>
                </a:solidFill>
                <a:latin typeface="Inter"/>
                <a:ea typeface="+mj-ea"/>
                <a:cs typeface="+mj-cs"/>
              </a:rPr>
              <a:t>Obtenir le Consentement du client  =&gt; Communication explicite! </a:t>
            </a:r>
          </a:p>
          <a:p>
            <a:pPr marL="0" indent="0">
              <a:buNone/>
            </a:pPr>
            <a:endParaRPr lang="fr-FR" sz="900" b="1" spc="-50" dirty="0">
              <a:solidFill>
                <a:srgbClr val="00B0F0"/>
              </a:solidFill>
              <a:latin typeface="Inter"/>
              <a:ea typeface="+mj-ea"/>
              <a:cs typeface="+mj-cs"/>
            </a:endParaRPr>
          </a:p>
          <a:p>
            <a:pPr lvl="2"/>
            <a:r>
              <a:rPr lang="fr-FR" sz="2000" b="1" dirty="0"/>
              <a:t>Transparence</a:t>
            </a:r>
            <a:r>
              <a:rPr lang="fr-FR" sz="2000" dirty="0"/>
              <a:t> lors de la saisie des informations (cookies/ site Web)</a:t>
            </a:r>
          </a:p>
          <a:p>
            <a:pPr marL="384048" lvl="2" indent="0">
              <a:buNone/>
            </a:pPr>
            <a:endParaRPr lang="fr-FR" sz="2000" dirty="0"/>
          </a:p>
          <a:p>
            <a:pPr lvl="2"/>
            <a:r>
              <a:rPr lang="fr-FR" sz="2000" dirty="0"/>
              <a:t>Pourquoi </a:t>
            </a:r>
            <a:r>
              <a:rPr lang="fr-FR" sz="2000" b="1" dirty="0"/>
              <a:t>la collecte, l'utilisation</a:t>
            </a:r>
            <a:r>
              <a:rPr lang="fr-FR" sz="2000" dirty="0"/>
              <a:t> et le </a:t>
            </a:r>
            <a:r>
              <a:rPr lang="fr-FR" sz="2000" b="1" dirty="0"/>
              <a:t>traitement</a:t>
            </a:r>
            <a:r>
              <a:rPr lang="fr-FR" sz="2000" dirty="0"/>
              <a:t> des données personnelles ?</a:t>
            </a:r>
          </a:p>
          <a:p>
            <a:pPr marL="384048" lvl="2" indent="0">
              <a:buNone/>
            </a:pPr>
            <a:endParaRPr lang="fr-FR" sz="2000" dirty="0"/>
          </a:p>
          <a:p>
            <a:pPr lvl="2"/>
            <a:r>
              <a:rPr lang="fr-FR" sz="2000" b="1" dirty="0"/>
              <a:t>Droits</a:t>
            </a:r>
            <a:r>
              <a:rPr lang="fr-FR" sz="2000" dirty="0"/>
              <a:t> de protection des données : </a:t>
            </a:r>
            <a:r>
              <a:rPr lang="fr-FR" sz="2000" b="1" dirty="0"/>
              <a:t>accès</a:t>
            </a:r>
            <a:r>
              <a:rPr lang="fr-FR" sz="2000" dirty="0"/>
              <a:t>, </a:t>
            </a:r>
            <a:r>
              <a:rPr lang="fr-FR" sz="2000" b="1" dirty="0"/>
              <a:t>rectification, effacement, opposition</a:t>
            </a:r>
          </a:p>
          <a:p>
            <a:pPr marL="384048" lvl="2" indent="0">
              <a:buNone/>
            </a:pPr>
            <a:endParaRPr lang="fr-FR" sz="2000" b="1" dirty="0"/>
          </a:p>
          <a:p>
            <a:pPr lvl="2"/>
            <a:r>
              <a:rPr lang="fr-FR" sz="2000" dirty="0"/>
              <a:t>Réviser / mettre à jour la </a:t>
            </a:r>
            <a:r>
              <a:rPr lang="fr-FR" sz="2000" b="1" dirty="0"/>
              <a:t>politique de confidentialité </a:t>
            </a:r>
          </a:p>
          <a:p>
            <a:pPr marL="384048" lvl="2" indent="0">
              <a:buNone/>
            </a:pPr>
            <a:endParaRPr lang="fr-FR" sz="2000" b="1" dirty="0"/>
          </a:p>
          <a:p>
            <a:pPr lvl="2"/>
            <a:r>
              <a:rPr lang="fr-FR" sz="2000" b="1" dirty="0"/>
              <a:t>Engagement</a:t>
            </a:r>
            <a:r>
              <a:rPr lang="fr-FR" sz="2000" dirty="0"/>
              <a:t> noir sur blanc de </a:t>
            </a:r>
            <a:r>
              <a:rPr lang="fr-FR" sz="2000" dirty="0" err="1"/>
              <a:t>Dev'Immediat</a:t>
            </a:r>
            <a:r>
              <a:rPr lang="fr-FR" sz="2000" dirty="0"/>
              <a:t>  =&gt; </a:t>
            </a:r>
            <a:r>
              <a:rPr lang="fr-FR" sz="2000" b="1" dirty="0"/>
              <a:t>respecter la vie privée </a:t>
            </a:r>
          </a:p>
          <a:p>
            <a:pPr marL="384048" lvl="2" indent="0">
              <a:buNone/>
            </a:pPr>
            <a:endParaRPr lang="fr-FR" sz="2000" b="1" dirty="0"/>
          </a:p>
          <a:p>
            <a:pPr lvl="2"/>
            <a:r>
              <a:rPr lang="fr-FR" sz="2000" b="1" dirty="0"/>
              <a:t>Sensibilisation</a:t>
            </a:r>
            <a:r>
              <a:rPr lang="fr-FR" sz="2000" dirty="0"/>
              <a:t> et formation du personnel </a:t>
            </a:r>
            <a:r>
              <a:rPr lang="fr-FR" sz="2000" dirty="0" err="1"/>
              <a:t>Dev’Immediat</a:t>
            </a:r>
            <a:r>
              <a:rPr lang="fr-FR" sz="2000" dirty="0"/>
              <a:t> : </a:t>
            </a:r>
            <a:r>
              <a:rPr lang="fr-FR" sz="2000" b="1" dirty="0"/>
              <a:t>exigences du RGPD /</a:t>
            </a:r>
            <a:r>
              <a:rPr lang="fr-FR" sz="2000" dirty="0"/>
              <a:t> traiter chaque </a:t>
            </a:r>
            <a:r>
              <a:rPr lang="fr-FR" sz="2000" b="1" dirty="0"/>
              <a:t>demande</a:t>
            </a:r>
            <a:r>
              <a:rPr lang="fr-FR" sz="2000" dirty="0"/>
              <a:t> clients!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051DFF2-1BAE-0128-EB39-CA3EC66B9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965" y="2852003"/>
            <a:ext cx="2052245" cy="170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6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03C07-2996-F8B1-734E-93DFD09E8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21328248-E3C5-21EC-E8C8-758AA4720547}"/>
              </a:ext>
            </a:extLst>
          </p:cNvPr>
          <p:cNvSpPr txBox="1">
            <a:spLocks/>
          </p:cNvSpPr>
          <p:nvPr/>
        </p:nvSpPr>
        <p:spPr>
          <a:xfrm>
            <a:off x="997329" y="165464"/>
            <a:ext cx="11273047" cy="21248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400" dirty="0"/>
              <a:t>R</a:t>
            </a:r>
            <a:r>
              <a:rPr lang="fr-FR" sz="3400" b="1" dirty="0"/>
              <a:t>ègles de gestion à mettre en place sur le CRM Dev Immédiat: CRM conforme au RGPD à la collecte des données</a:t>
            </a:r>
          </a:p>
          <a:p>
            <a:br>
              <a:rPr lang="fr-FR" sz="3600" b="0" dirty="0">
                <a:solidFill>
                  <a:schemeClr val="tx1"/>
                </a:solidFill>
                <a:latin typeface="Inter"/>
              </a:rPr>
            </a:br>
            <a:endParaRPr lang="fr-FR" sz="3600" dirty="0">
              <a:solidFill>
                <a:schemeClr val="tx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98AB5E9-1212-786C-66D9-E87A2F05CDE3}"/>
              </a:ext>
            </a:extLst>
          </p:cNvPr>
          <p:cNvSpPr txBox="1"/>
          <p:nvPr/>
        </p:nvSpPr>
        <p:spPr>
          <a:xfrm>
            <a:off x="1188309" y="1671965"/>
            <a:ext cx="10615748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spc="-50" dirty="0">
                <a:solidFill>
                  <a:srgbClr val="00B0F0"/>
                </a:solidFill>
                <a:latin typeface="Inter"/>
                <a:ea typeface="+mj-ea"/>
                <a:cs typeface="+mj-cs"/>
              </a:rPr>
              <a:t>Mise en conformité de la base de données du CRM avec les règles RGPD au niveau de la collecte</a:t>
            </a:r>
          </a:p>
          <a:p>
            <a:endParaRPr lang="fr-FR" sz="2600" spc="-50" dirty="0">
              <a:latin typeface="Inter"/>
              <a:ea typeface="+mj-ea"/>
              <a:cs typeface="+mj-cs"/>
            </a:endParaRP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Données 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strictement nécessaires 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 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collectées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pour le domaine de l’assurance auto (usage des véhicules 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oui!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/couleur rouge 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non!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obsolète ) </a:t>
            </a:r>
          </a:p>
          <a:p>
            <a:pPr lvl="2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Données sensibles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 =&gt; 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supprimée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 CRM (numéro de Sécurité Sociale, Groupe sanguin, nom de l’employeur)</a:t>
            </a:r>
          </a:p>
          <a:p>
            <a:pPr lvl="2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Catégories de données 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trop intrusives 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à revoir ou à retravailler (revenu =&gt; tranche de revenus / métier =&gt;catégories socio-professionnelles)</a:t>
            </a: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</a:pPr>
            <a:endParaRPr lang="fr-F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204E46-2B11-9D09-EB7C-AD15C4380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4276"/>
            <a:ext cx="1919045" cy="15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86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131D8-F952-20BD-42C9-617476370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00D10BA-FF30-8121-5156-E8A574D5C79D}"/>
              </a:ext>
            </a:extLst>
          </p:cNvPr>
          <p:cNvSpPr txBox="1"/>
          <p:nvPr/>
        </p:nvSpPr>
        <p:spPr>
          <a:xfrm>
            <a:off x="1158635" y="1458820"/>
            <a:ext cx="11033365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>
                <a:solidFill>
                  <a:srgbClr val="00B0F0"/>
                </a:solidFill>
              </a:rPr>
              <a:t>Pré-Traitement des données personnelles conformes au RGPD =&gt;autorise le partage des données /  analyses internes</a:t>
            </a:r>
          </a:p>
          <a:p>
            <a:pPr lvl="0"/>
            <a:endParaRPr lang="fr-FR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Anonymisation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=&gt; protéger la confidentialité des individus</a:t>
            </a:r>
          </a:p>
          <a:p>
            <a:pPr marL="0" lvl="2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2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« Noyer le poisson » / 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nettoyer et masquer les informations 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précises facilement re-</a:t>
            </a:r>
            <a:r>
              <a:rPr lang="fr-FR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croisables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Donnée d’identification 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direct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à supprimer: nom, prénom, email…</a:t>
            </a: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 de naissance 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explicite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=&gt; Jeune : moins de 25 ans / Adulte : 25-64 ans / Senior : 65 ans et plus 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Générique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nb d’enfant en conduite accompagné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explicite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=&gt; " un", "plusieurs" ou "aucun "  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Générique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 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explicite </a:t>
            </a: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=&gt; Non connu / [0 - 40K[ / [40K - 60K[ / [60K - 80K[ / [80K - 120K[  / &gt;120K 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Générique</a:t>
            </a: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57300" lvl="2" indent="-342900"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fr-FR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F4F4E2F-CD89-1BDD-3CA2-F0BA5F979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30428"/>
            <a:ext cx="2015761" cy="2027572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05D71799-E944-713C-4D53-6E07F7AF8643}"/>
              </a:ext>
            </a:extLst>
          </p:cNvPr>
          <p:cNvSpPr txBox="1">
            <a:spLocks/>
          </p:cNvSpPr>
          <p:nvPr/>
        </p:nvSpPr>
        <p:spPr>
          <a:xfrm>
            <a:off x="1010591" y="-536591"/>
            <a:ext cx="11468792" cy="22381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 sz="3400" dirty="0"/>
              <a:t>R</a:t>
            </a:r>
            <a:r>
              <a:rPr lang="fr-FR" sz="3400" b="1" dirty="0"/>
              <a:t>ègles de gestion à mettre en place sur le CRM Dev Immédiat: </a:t>
            </a:r>
            <a:r>
              <a:rPr lang="fr-FR" sz="3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traitement sur les données personnelles conformes au RGPD </a:t>
            </a:r>
            <a:br>
              <a:rPr lang="fr-FR" sz="3600" b="0" dirty="0">
                <a:solidFill>
                  <a:schemeClr val="tx1"/>
                </a:solidFill>
                <a:latin typeface="Inter"/>
              </a:rPr>
            </a:br>
            <a:endParaRPr lang="fr-F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21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C0D65-898B-80A1-CA80-2DF908EA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51" y="0"/>
            <a:ext cx="9858103" cy="910046"/>
          </a:xfrm>
        </p:spPr>
        <p:txBody>
          <a:bodyPr>
            <a:normAutofit/>
          </a:bodyPr>
          <a:lstStyle/>
          <a:p>
            <a:r>
              <a:rPr lang="fr-FR" sz="3600" dirty="0"/>
              <a:t>Extraction de la base de données CRM :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CD0E6-75F5-197A-5074-B6741D8DE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491" y="1314995"/>
            <a:ext cx="10110652" cy="4110445"/>
          </a:xfrm>
        </p:spPr>
        <p:txBody>
          <a:bodyPr/>
          <a:lstStyle/>
          <a:p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 </a:t>
            </a:r>
            <a:r>
              <a:rPr lang="fr-FR" sz="1800" b="1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Extraction </a:t>
            </a:r>
            <a:r>
              <a:rPr lang="fr-FR" sz="1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 données de l’année </a:t>
            </a:r>
            <a:r>
              <a:rPr lang="fr-FR" sz="1800" b="1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2022</a:t>
            </a:r>
            <a:r>
              <a:rPr lang="fr-FR" sz="1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pour les clients dont l’état du dossier est « </a:t>
            </a:r>
            <a:r>
              <a:rPr lang="fr-FR" sz="1800" b="1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complet </a:t>
            </a:r>
            <a:r>
              <a:rPr lang="fr-FR" sz="1800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» à partir de la base </a:t>
            </a:r>
            <a:r>
              <a:rPr lang="fr-FR" sz="1800" b="1" dirty="0">
                <a:solidFill>
                  <a:srgbClr val="262626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SQL avec sélection des données pertinentes à garder/retravailler:</a:t>
            </a:r>
            <a:endParaRPr lang="fr-FR" sz="1800" dirty="0">
              <a:solidFill>
                <a:srgbClr val="262626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fr-FR" dirty="0">
              <a:solidFill>
                <a:srgbClr val="271A38"/>
              </a:solidFill>
              <a:latin typeface="Inter"/>
            </a:endParaRP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E5FDAFE-80EC-EE1C-33A1-D92FEEE34A51}"/>
              </a:ext>
            </a:extLst>
          </p:cNvPr>
          <p:cNvSpPr/>
          <p:nvPr/>
        </p:nvSpPr>
        <p:spPr>
          <a:xfrm rot="5400000">
            <a:off x="5204706" y="3967161"/>
            <a:ext cx="56609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4100FBD-4FFA-CB1F-65E5-75B077B42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3" y="4953634"/>
            <a:ext cx="10180320" cy="155977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CA27EB1-9FF9-ED75-305A-0A01750C9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32101"/>
            <a:ext cx="12192000" cy="147808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7BCEBBF-767E-9BB6-E15C-89705483F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017" y="2871144"/>
            <a:ext cx="6075706" cy="193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65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CE09A200-4838-4284-BD1E-19701CAB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7704"/>
            <a:ext cx="10236925" cy="955774"/>
          </a:xfrm>
        </p:spPr>
        <p:txBody>
          <a:bodyPr rtlCol="0">
            <a:normAutofit/>
          </a:bodyPr>
          <a:lstStyle/>
          <a:p>
            <a:pPr rtl="0"/>
            <a:r>
              <a:rPr lang="fr-FR" sz="3600" dirty="0">
                <a:solidFill>
                  <a:srgbClr val="271A38"/>
                </a:solidFill>
                <a:latin typeface="Inter"/>
              </a:rPr>
              <a:t>P</a:t>
            </a:r>
            <a:r>
              <a:rPr lang="fr-FR" sz="3600" b="1" i="0" dirty="0">
                <a:solidFill>
                  <a:srgbClr val="271A38"/>
                </a:solidFill>
                <a:effectLst/>
                <a:latin typeface="Inter"/>
              </a:rPr>
              <a:t>réparation</a:t>
            </a:r>
            <a:r>
              <a:rPr lang="fr-FR" sz="3600" b="0" i="0" dirty="0">
                <a:solidFill>
                  <a:srgbClr val="271A38"/>
                </a:solidFill>
                <a:effectLst/>
                <a:latin typeface="Inter"/>
              </a:rPr>
              <a:t> des données: </a:t>
            </a:r>
            <a:r>
              <a:rPr lang="fr-FR" sz="3600" b="0" dirty="0">
                <a:solidFill>
                  <a:srgbClr val="271A38"/>
                </a:solidFill>
                <a:latin typeface="Inter"/>
              </a:rPr>
              <a:t>Nettoyage et anonymisation.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0CA5ED6-D97E-C99A-AE14-97B8C7A4195D}"/>
              </a:ext>
            </a:extLst>
          </p:cNvPr>
          <p:cNvSpPr txBox="1"/>
          <p:nvPr/>
        </p:nvSpPr>
        <p:spPr>
          <a:xfrm>
            <a:off x="1223554" y="1081491"/>
            <a:ext cx="1096844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Transformation de la date de naissance en tranche d’âge:</a:t>
            </a:r>
          </a:p>
          <a:p>
            <a:endParaRPr lang="fr-FR" sz="1800" b="1" dirty="0"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Colonne 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temporaire			Nouvelle colonne Tranches d’âges: 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Jeune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moins de 25 ans  						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Adulte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25-64 ans / </a:t>
            </a:r>
            <a:r>
              <a:rPr lang="fr-F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Senior</a:t>
            </a:r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65 ans et plus 	</a:t>
            </a:r>
          </a:p>
          <a:p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1800" dirty="0">
              <a:solidFill>
                <a:srgbClr val="262626"/>
              </a:solidFill>
              <a:effectLst/>
              <a:latin typeface="Symbol" panose="05050102010706020507" pitchFamily="18" charset="2"/>
              <a:ea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4" name="Image 3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907AC4D7-EA4A-98A3-2DCB-14D7B14FC6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18179" y="2401388"/>
            <a:ext cx="3372123" cy="1638299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7" name="Image 6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1B88C8B8-1255-30A8-BF86-09AC711C46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52919" y="2546139"/>
            <a:ext cx="6193882" cy="2064694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32F504E-816B-0972-547D-BE9350D41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109" y="4894217"/>
            <a:ext cx="1417342" cy="1878990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267E34A-72B8-2403-A9D6-0B58760B0102}"/>
              </a:ext>
            </a:extLst>
          </p:cNvPr>
          <p:cNvSpPr/>
          <p:nvPr/>
        </p:nvSpPr>
        <p:spPr>
          <a:xfrm>
            <a:off x="5169872" y="5543006"/>
            <a:ext cx="56609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A1EEA8B-4A7F-013B-0479-42A1002D8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343" y="4868518"/>
            <a:ext cx="1641496" cy="198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312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67466_TF33476885.potx" id="{828779D0-991D-4CAF-9A89-677F35729FAB}" vid="{7A5B457E-5FBC-449A-898B-7890F2C2086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classique pour réunion générale d'entreprise</Template>
  <TotalTime>0</TotalTime>
  <Words>1307</Words>
  <Application>Microsoft Office PowerPoint</Application>
  <PresentationFormat>Grand écran</PresentationFormat>
  <Paragraphs>174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7" baseType="lpstr">
      <vt:lpstr>Aptos</vt:lpstr>
      <vt:lpstr>Arial</vt:lpstr>
      <vt:lpstr>Calibri</vt:lpstr>
      <vt:lpstr>Courier New</vt:lpstr>
      <vt:lpstr>Helvetica</vt:lpstr>
      <vt:lpstr>Inter</vt:lpstr>
      <vt:lpstr>open sans</vt:lpstr>
      <vt:lpstr>Symbol</vt:lpstr>
      <vt:lpstr>Wingdings</vt:lpstr>
      <vt:lpstr>RetrospectVTI</vt:lpstr>
      <vt:lpstr>Dev’Immediat </vt:lpstr>
      <vt:lpstr>Missions RGPD: Protection des Données Clients Dev’Immédiat </vt:lpstr>
      <vt:lpstr>Protection des Données Clients ? =&gt; RGPD!  </vt:lpstr>
      <vt:lpstr>Protection des Données Clients : contexte et enjeux Dev’Immédiat </vt:lpstr>
      <vt:lpstr>Présentation PowerPoint</vt:lpstr>
      <vt:lpstr>Présentation PowerPoint</vt:lpstr>
      <vt:lpstr>Présentation PowerPoint</vt:lpstr>
      <vt:lpstr>Extraction de la base de données CRM : SQL</vt:lpstr>
      <vt:lpstr>Préparation des données: Nettoyage et anonymisation.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Extraction finale des données du CRM (csv) avec subsitution des données tarifaires détaillées.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François Jolly</dc:creator>
  <cp:lastModifiedBy>François Jolly</cp:lastModifiedBy>
  <cp:revision>212</cp:revision>
  <dcterms:created xsi:type="dcterms:W3CDTF">2024-09-27T12:24:35Z</dcterms:created>
  <dcterms:modified xsi:type="dcterms:W3CDTF">2025-03-28T10:34:29Z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