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73" r:id="rId5"/>
    <p:sldId id="274" r:id="rId6"/>
    <p:sldId id="275" r:id="rId7"/>
    <p:sldId id="276" r:id="rId8"/>
    <p:sldId id="258" r:id="rId9"/>
    <p:sldId id="259" r:id="rId10"/>
    <p:sldId id="263" r:id="rId11"/>
    <p:sldId id="260" r:id="rId12"/>
    <p:sldId id="267" r:id="rId13"/>
    <p:sldId id="268" r:id="rId14"/>
    <p:sldId id="269" r:id="rId15"/>
    <p:sldId id="270" r:id="rId16"/>
    <p:sldId id="272" r:id="rId17"/>
    <p:sldId id="261" r:id="rId18"/>
    <p:sldId id="262" r:id="rId1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600"/>
    <a:srgbClr val="004D40"/>
    <a:srgbClr val="CC3300"/>
    <a:srgbClr val="FFFFFF"/>
    <a:srgbClr val="CA6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0" autoAdjust="0"/>
    <p:restoredTop sz="63733" autoAdjust="0"/>
  </p:normalViewPr>
  <p:slideViewPr>
    <p:cSldViewPr snapToGrid="0">
      <p:cViewPr varScale="1">
        <p:scale>
          <a:sx n="102" d="100"/>
          <a:sy n="102" d="100"/>
        </p:scale>
        <p:origin x="3984" y="62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83AA731E-B2D4-0FA0-2D0D-1B60C0B21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>
            <a:extLst>
              <a:ext uri="{FF2B5EF4-FFF2-40B4-BE49-F238E27FC236}">
                <a16:creationId xmlns:a16="http://schemas.microsoft.com/office/drawing/2014/main" id="{59D58C42-F438-5A45-0D64-AFD23B1935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>
            <a:extLst>
              <a:ext uri="{FF2B5EF4-FFF2-40B4-BE49-F238E27FC236}">
                <a16:creationId xmlns:a16="http://schemas.microsoft.com/office/drawing/2014/main" id="{FF44023D-9170-D9ED-1FE3-F79FB36E8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837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66E241C5-34F6-CBCA-DD98-7943393A7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E117F7AD-76C5-C9D4-F418-5A9CCD57A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1CFAB664-D719-115D-E580-9347CC6887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7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C6B9647E-08D7-EEC8-ADFC-2719D119C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F6356F38-C461-7C4C-D6C5-A60E85CCF6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1F263984-7DB9-AFEF-7EAE-DD2B7C23C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7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857E5480-84CB-80FB-1942-7ABC0C337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B01E63D8-39A6-C6E3-0D88-7330DBDEBD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BA1C299C-B494-6FAC-EDEB-5110193780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232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FB416410-8A97-7098-1EF6-42CB6B935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A8C0E8D3-9069-2493-8D06-B86E681800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66330125-D0B2-B4D6-6427-C0A502856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sz="1100" b="0" i="0" u="none" strike="noStrike" cap="none" dirty="0">
              <a:solidFill>
                <a:srgbClr val="212529"/>
              </a:solidFill>
              <a:effectLst/>
              <a:latin typeface="Roboto" panose="020000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2626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204663EC-35FB-B290-3DD2-BCABA3786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452D4374-0ABE-A6FF-253F-A717754376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3ECEDB5C-67EB-6931-9540-A381E150A5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912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Qu’est-ce qui s’est bien passé pour vous dans ce travail de nettoyage ?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Qu’est-ce que vous avez trouvé le plus difficile ?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Sur quelles tâches est-ce que vous pensez avoir besoin de plus d'entraînement 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endParaRPr lang="fr-FR" sz="1100" b="0" i="0" u="none" strike="noStrike" cap="none" dirty="0">
              <a:solidFill>
                <a:srgbClr val="271A38"/>
              </a:solidFill>
              <a:effectLst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8336E50A-C786-58B1-FB44-4A62C2708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B4EB1F8D-53F7-8B52-483D-681A581D6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C8258BAF-ED6F-BD57-95D8-B0F9AFE02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sz="1100" i="1" dirty="0">
              <a:solidFill>
                <a:srgbClr val="999999"/>
              </a:solidFill>
              <a:latin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 dirty="0">
              <a:solidFill>
                <a:srgbClr val="271A38"/>
              </a:solidFill>
              <a:effectLst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17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C8E76578-A550-A7A9-E1D1-84F15D23F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DF3868A2-8F25-A3D7-FF85-9DF5BC0D5C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E047D748-F03A-D36E-BCDA-9C7DD85CF8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651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D757B971-78C2-FA85-1090-21BFA5DAD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7B55402F-5BF8-8478-A1BA-B051E30C2A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50F07034-31B0-3E99-3CE6-427E113190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sz="1800" dirty="0">
              <a:effectLst/>
              <a:latin typeface="Montserrat" panose="00000500000000000000" pitchFamily="2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62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6B99DB96-CCB1-8756-5027-749A329A7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09E86931-3050-FEA8-F56E-C7D947F948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F99444C1-D44D-85A5-8162-BA4EFEA2FE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fr-F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67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DA955EBA-4074-EA8F-8F10-8AE1AB239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B45BB19C-151E-CDE1-01B4-8AE58D3F4D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04BA280E-6ED5-86E9-401A-5DB07F527C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275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Clr>
                <a:srgbClr val="999999"/>
              </a:buClr>
              <a:buFont typeface="Montserrat"/>
              <a:buNone/>
            </a:pPr>
            <a:endParaRPr lang="fr-FR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ttle-neck.fr/?post_type=product&amp;#038;p=414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00458" y="1275644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algn="ctr">
              <a:buSzPct val="100000"/>
            </a:pPr>
            <a:r>
              <a:rPr lang="fr-FR" sz="14400" dirty="0" err="1">
                <a:solidFill>
                  <a:srgbClr val="F3F3F3"/>
                </a:solidFill>
                <a:latin typeface="Montserrat"/>
              </a:rPr>
              <a:t>BottleNeck</a:t>
            </a:r>
            <a:r>
              <a:rPr lang="fr-FR" sz="14400" dirty="0">
                <a:solidFill>
                  <a:srgbClr val="F3F3F3"/>
                </a:solidFill>
                <a:latin typeface="Montserrat"/>
              </a:rPr>
              <a:t> </a:t>
            </a:r>
          </a:p>
          <a:p>
            <a:pPr algn="ctr">
              <a:buSzPct val="100000"/>
            </a:pPr>
            <a:r>
              <a:rPr lang="fr-FR" sz="14400" dirty="0">
                <a:solidFill>
                  <a:srgbClr val="F3F3F3"/>
                </a:solidFill>
                <a:latin typeface="Montserrat"/>
              </a:rPr>
              <a:t>Nettoyer les données</a:t>
            </a:r>
          </a:p>
          <a:p>
            <a:pPr algn="ctr">
              <a:buSzPct val="100000"/>
            </a:pPr>
            <a:r>
              <a:rPr lang="fr-FR" sz="14400" dirty="0">
                <a:solidFill>
                  <a:srgbClr val="F3F3F3"/>
                </a:solidFill>
                <a:latin typeface="Montserrat"/>
              </a:rPr>
              <a:t> Optimiser la gestion  du stock 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114664" y="3848999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François JOLLY</a:t>
            </a:r>
            <a:endParaRPr sz="20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079495" y="414717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 Analyste</a:t>
            </a:r>
            <a:endParaRPr sz="20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5044326" y="444526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12/12/24</a:t>
            </a:r>
            <a:endParaRPr sz="20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83241B-CCA6-40EB-BAC4-228EF339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22" y="2161842"/>
            <a:ext cx="2651649" cy="17343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658A1BF2-5B4D-1056-E339-34F10316A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>
            <a:extLst>
              <a:ext uri="{FF2B5EF4-FFF2-40B4-BE49-F238E27FC236}">
                <a16:creationId xmlns:a16="http://schemas.microsoft.com/office/drawing/2014/main" id="{1461E40A-2734-0529-BFDB-51D4591494B3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>
            <a:extLst>
              <a:ext uri="{FF2B5EF4-FFF2-40B4-BE49-F238E27FC236}">
                <a16:creationId xmlns:a16="http://schemas.microsoft.com/office/drawing/2014/main" id="{D39A680A-6E2B-75FC-3AFB-7A60509529E4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>
            <a:extLst>
              <a:ext uri="{FF2B5EF4-FFF2-40B4-BE49-F238E27FC236}">
                <a16:creationId xmlns:a16="http://schemas.microsoft.com/office/drawing/2014/main" id="{649BAF86-03B6-19B5-7581-302AD54952F7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41A80C-6C5F-B3E3-94B2-3502C64B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40402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-FR" sz="1600" b="1" dirty="0">
                <a:solidFill>
                  <a:srgbClr val="004D40"/>
                </a:solidFill>
                <a:latin typeface="Montserrat" panose="00000500000000000000" pitchFamily="2" charset="0"/>
              </a:rPr>
              <a:t>Proportion </a:t>
            </a:r>
            <a:r>
              <a:rPr lang="fr-FR" sz="1600" b="1" dirty="0" err="1">
                <a:solidFill>
                  <a:srgbClr val="004D40"/>
                </a:solidFill>
                <a:latin typeface="Montserrat" panose="00000500000000000000" pitchFamily="2" charset="0"/>
              </a:rPr>
              <a:t>Outliers</a:t>
            </a:r>
            <a:r>
              <a:rPr lang="fr-FR" sz="1600" b="1" dirty="0">
                <a:solidFill>
                  <a:srgbClr val="004D40"/>
                </a:solidFill>
                <a:latin typeface="Montserrat" panose="00000500000000000000" pitchFamily="2" charset="0"/>
              </a:rPr>
              <a:t> 4,4 % (prix &gt; 83</a:t>
            </a:r>
            <a:r>
              <a:rPr lang="fr-FR" sz="1600" b="1" dirty="0">
                <a:solidFill>
                  <a:srgbClr val="004D40"/>
                </a:solidFill>
                <a:latin typeface="Montserrat" panose="00000500000000000000" pitchFamily="2" charset="0"/>
                <a:sym typeface="Lato"/>
              </a:rPr>
              <a:t> €)</a:t>
            </a:r>
          </a:p>
          <a:p>
            <a:pPr marL="114300" indent="0">
              <a:buNone/>
            </a:pPr>
            <a:r>
              <a:rPr 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VIN Grands Crus  PREMIUM ou  Vieux Millésimes  !</a:t>
            </a:r>
          </a:p>
          <a:p>
            <a:pPr marL="114300" indent="0">
              <a:buNone/>
            </a:pPr>
            <a:r>
              <a:rPr 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SUSPECT OUTLIERS = Valeurs </a:t>
            </a:r>
            <a:r>
              <a:rPr lang="fr-FR" sz="1200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«</a:t>
            </a:r>
            <a:r>
              <a:rPr lang="fr-FR" sz="1200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 </a:t>
            </a:r>
            <a:r>
              <a:rPr lang="fr-FR" sz="1200" b="1" strike="sngStrike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ABERRANTES </a:t>
            </a:r>
            <a:r>
              <a:rPr lang="fr-FR" sz="1200" strike="sngStrike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»</a:t>
            </a:r>
            <a:r>
              <a:rPr lang="fr-FR" sz="1200" dirty="0">
                <a:solidFill>
                  <a:schemeClr val="tx1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  </a:t>
            </a:r>
            <a:r>
              <a:rPr 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=&gt; NON !  </a:t>
            </a:r>
            <a:r>
              <a:rPr lang="fr-FR" sz="1200" b="1" dirty="0">
                <a:solidFill>
                  <a:srgbClr val="FF00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Valeurs ATYPIQUES  </a:t>
            </a:r>
            <a:r>
              <a:rPr 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=&gt; Normales !  </a:t>
            </a:r>
            <a:r>
              <a:rPr lang="fr-FR" sz="1600" b="1" dirty="0">
                <a:solidFill>
                  <a:srgbClr val="004D40"/>
                </a:solidFill>
                <a:latin typeface="Montserrat" panose="00000500000000000000" pitchFamily="2" charset="0"/>
              </a:rPr>
              <a:t>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096C7F-A2F5-0248-057B-E6B274C76D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08"/>
          <a:stretch/>
        </p:blipFill>
        <p:spPr>
          <a:xfrm>
            <a:off x="5077326" y="2517461"/>
            <a:ext cx="3248128" cy="2335977"/>
          </a:xfrm>
          <a:prstGeom prst="rect">
            <a:avLst/>
          </a:prstGeom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41E77A07-674A-DBF9-3D6F-3EA55A8C7151}"/>
              </a:ext>
            </a:extLst>
          </p:cNvPr>
          <p:cNvSpPr/>
          <p:nvPr/>
        </p:nvSpPr>
        <p:spPr>
          <a:xfrm>
            <a:off x="3818218" y="2946755"/>
            <a:ext cx="566094" cy="484632"/>
          </a:xfrm>
          <a:prstGeom prst="rightArrow">
            <a:avLst/>
          </a:prstGeom>
          <a:solidFill>
            <a:srgbClr val="CC33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48CC55-7543-A0E7-8AAF-BF1B81B15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86245"/>
            <a:ext cx="734361" cy="7572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B35AD6-C9FE-14B4-C4D5-5B99B8C8A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25" y="2517461"/>
            <a:ext cx="2603501" cy="214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2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fr-FR" sz="2500" dirty="0">
                <a:solidFill>
                  <a:srgbClr val="F3F3F3"/>
                </a:solidFill>
                <a:latin typeface="Montserrat"/>
              </a:rPr>
              <a:t>Analyse des ventes en CA</a:t>
            </a:r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5A0859-299E-A806-5A54-25AE8D41EE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0583" y="1431061"/>
            <a:ext cx="8163605" cy="124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fr-FR" sz="1400" b="1" dirty="0">
                <a:solidFill>
                  <a:srgbClr val="004D40"/>
                </a:solidFill>
                <a:latin typeface="Montserrat" panose="00000500000000000000" pitchFamily="2" charset="0"/>
              </a:rPr>
              <a:t>CA des ventes sur Octobre :</a:t>
            </a:r>
            <a:r>
              <a:rPr lang="fr-FR" altLang="fr-FR" sz="14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143 680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fr-FR" sz="14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€</a:t>
            </a:r>
            <a:endParaRPr lang="fr-FR" sz="1400" b="1" dirty="0">
              <a:solidFill>
                <a:srgbClr val="004D40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pPr marL="114300" indent="0">
              <a:buNone/>
            </a:pPr>
            <a:r>
              <a:rPr lang="fr-FR" sz="1400" b="1" dirty="0">
                <a:solidFill>
                  <a:srgbClr val="EB5600"/>
                </a:solidFill>
                <a:latin typeface="Montserrat" panose="00000500000000000000" pitchFamily="2" charset="0"/>
              </a:rPr>
              <a:t>Loi de Pareto (80/20) </a:t>
            </a:r>
            <a:r>
              <a:rPr lang="fr-FR" sz="1400" b="1" dirty="0">
                <a:solidFill>
                  <a:srgbClr val="004D40"/>
                </a:solidFill>
                <a:latin typeface="Montserrat" panose="00000500000000000000" pitchFamily="2" charset="0"/>
              </a:rPr>
              <a:t>/ </a:t>
            </a:r>
            <a:r>
              <a:rPr lang="fr-FR" altLang="fr-FR" sz="1400" b="1" dirty="0">
                <a:solidFill>
                  <a:srgbClr val="004D40"/>
                </a:solidFill>
                <a:latin typeface="Montserrat" panose="00000500000000000000" pitchFamily="2" charset="0"/>
              </a:rPr>
              <a:t>Nombre d'articles représentant 80% du CA: </a:t>
            </a:r>
            <a:r>
              <a:rPr lang="fr-FR" altLang="fr-FR" sz="14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434 </a:t>
            </a:r>
          </a:p>
          <a:p>
            <a:pPr marL="114300" indent="0">
              <a:buNone/>
            </a:pPr>
            <a:r>
              <a:rPr lang="fr-FR" altLang="fr-FR" sz="1400" b="1" dirty="0">
                <a:solidFill>
                  <a:srgbClr val="004D40"/>
                </a:solidFill>
                <a:latin typeface="Montserrat" panose="00000500000000000000" pitchFamily="2" charset="0"/>
              </a:rPr>
              <a:t>Proportion du nombre d'articles représentant 80% du CA: </a:t>
            </a:r>
            <a:r>
              <a:rPr lang="fr-FR" altLang="fr-FR" sz="14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52,61 %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75E929E-7279-4F35-CD55-6264E54D4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8" y="2303436"/>
            <a:ext cx="4572000" cy="227366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C2C5551-4EE8-4DBA-09C0-30045AF52BD3}"/>
              </a:ext>
            </a:extLst>
          </p:cNvPr>
          <p:cNvSpPr>
            <a:spLocks noChangeArrowheads="1"/>
          </p:cNvSpPr>
          <p:nvPr/>
        </p:nvSpPr>
        <p:spPr bwMode="auto">
          <a:xfrm rot="1731256">
            <a:off x="3753402" y="3285663"/>
            <a:ext cx="1637196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b="1" dirty="0">
                <a:solidFill>
                  <a:srgbClr val="EB5600"/>
                </a:solidFill>
                <a:latin typeface="Montserrat" panose="00000500000000000000" pitchFamily="2" charset="0"/>
              </a:rPr>
              <a:t>Champagne Egly-</a:t>
            </a:r>
            <a:r>
              <a:rPr lang="fr-FR" altLang="fr-FR" sz="800" b="1" dirty="0" err="1">
                <a:solidFill>
                  <a:srgbClr val="EB5600"/>
                </a:solidFill>
                <a:latin typeface="Montserrat" panose="00000500000000000000" pitchFamily="2" charset="0"/>
              </a:rPr>
              <a:t>Ouriet</a:t>
            </a:r>
            <a:r>
              <a:rPr lang="fr-FR" altLang="fr-FR" sz="800" b="1" dirty="0">
                <a:solidFill>
                  <a:srgbClr val="EB5600"/>
                </a:solidFill>
                <a:latin typeface="Montserrat" panose="00000500000000000000" pitchFamily="2" charset="0"/>
              </a:rPr>
              <a:t> Grand Cru Millésimé 2008 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b="1" dirty="0">
                <a:solidFill>
                  <a:srgbClr val="EB5600"/>
                </a:solidFill>
                <a:latin typeface="Montserrat" panose="00000500000000000000" pitchFamily="2" charset="0"/>
              </a:rPr>
              <a:t> 11 Unités Vendus!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dirty="0">
                <a:solidFill>
                  <a:srgbClr val="EB5600"/>
                </a:solidFill>
                <a:latin typeface="Montserrat" panose="00000500000000000000" pitchFamily="2" charset="0"/>
                <a:sym typeface="Montserrat"/>
              </a:rPr>
              <a:t>1,7 %  </a:t>
            </a:r>
            <a:r>
              <a:rPr lang="fr-FR" sz="800" b="1" i="1" dirty="0">
                <a:solidFill>
                  <a:srgbClr val="EB5600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du CA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rgbClr val="EB56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036571-3060-A472-2E64-94C20F7A3520}"/>
              </a:ext>
            </a:extLst>
          </p:cNvPr>
          <p:cNvSpPr txBox="1"/>
          <p:nvPr/>
        </p:nvSpPr>
        <p:spPr>
          <a:xfrm>
            <a:off x="734361" y="4534040"/>
            <a:ext cx="45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004D40"/>
                </a:solidFill>
              </a:rPr>
              <a:t>Répartition assez uniforme par Champagne/ Cognac /Grand Cru les plus chères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ED68770-6775-6AF4-FDAE-25B637E1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86245"/>
            <a:ext cx="734361" cy="757255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526D1790-4913-0A8F-A465-9BD22B46865D}"/>
              </a:ext>
            </a:extLst>
          </p:cNvPr>
          <p:cNvGrpSpPr/>
          <p:nvPr/>
        </p:nvGrpSpPr>
        <p:grpSpPr>
          <a:xfrm>
            <a:off x="5216176" y="2363569"/>
            <a:ext cx="3350467" cy="2553531"/>
            <a:chOff x="5216176" y="2363569"/>
            <a:chExt cx="3350467" cy="25535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61456B69-8A13-5236-1CAC-779844EFA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6176" y="2363569"/>
              <a:ext cx="3350467" cy="2553531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DF8DC14-AB27-13BC-CF7E-9512E247147D}"/>
                </a:ext>
              </a:extLst>
            </p:cNvPr>
            <p:cNvSpPr txBox="1"/>
            <p:nvPr/>
          </p:nvSpPr>
          <p:spPr>
            <a:xfrm>
              <a:off x="7114833" y="4590806"/>
              <a:ext cx="6094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fr-FR" sz="800" b="1" dirty="0">
                  <a:solidFill>
                    <a:srgbClr val="EB5600"/>
                  </a:solidFill>
                  <a:latin typeface="Montserrat" panose="00000500000000000000" pitchFamily="2" charset="0"/>
                  <a:ea typeface="Lato"/>
                  <a:cs typeface="Lato"/>
                </a:rPr>
                <a:t>52 %</a:t>
              </a:r>
              <a:endParaRPr lang="fr-FR" sz="8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3D1C14F7-DB76-FDCA-E08E-D37305148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C3C3D761-83E1-125E-BC8E-DE37D2F7B03E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082F770D-216A-BC00-A8A9-4EF01A282DAD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fr-FR" sz="2500" dirty="0">
                <a:solidFill>
                  <a:srgbClr val="F3F3F3"/>
                </a:solidFill>
                <a:latin typeface="Montserrat"/>
              </a:rPr>
              <a:t>Analyse des ventes en Quantités</a:t>
            </a:r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23A713BB-5244-C8F1-C73E-1F74A9BACA65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5430C791-C073-B2CC-2BA1-564FBB0292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7377" y="1364093"/>
            <a:ext cx="9151378" cy="119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fr-FR" sz="1300" b="1" dirty="0">
                <a:solidFill>
                  <a:srgbClr val="004D40"/>
                </a:solidFill>
                <a:latin typeface="Montserrat" panose="00000500000000000000" pitchFamily="2" charset="0"/>
              </a:rPr>
              <a:t>Volume des ventes sur Octobre :</a:t>
            </a:r>
            <a:r>
              <a:rPr lang="fr-FR" altLang="fr-FR" sz="13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5751 Bouteilles</a:t>
            </a:r>
            <a:endParaRPr lang="fr-FR" sz="1300" b="1" dirty="0">
              <a:solidFill>
                <a:srgbClr val="004D40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pPr marL="114300" indent="0">
              <a:buNone/>
            </a:pPr>
            <a:r>
              <a:rPr lang="fr-FR" sz="1300" b="1" dirty="0">
                <a:solidFill>
                  <a:srgbClr val="EB5600"/>
                </a:solidFill>
                <a:latin typeface="Montserrat" panose="00000500000000000000" pitchFamily="2" charset="0"/>
              </a:rPr>
              <a:t>Loi de Pareto (80/20) </a:t>
            </a:r>
            <a:r>
              <a:rPr lang="fr-FR" sz="1300" b="1" dirty="0">
                <a:solidFill>
                  <a:srgbClr val="004D40"/>
                </a:solidFill>
                <a:latin typeface="Montserrat" panose="00000500000000000000" pitchFamily="2" charset="0"/>
              </a:rPr>
              <a:t>/ </a:t>
            </a:r>
            <a:r>
              <a:rPr lang="fr-FR" altLang="fr-FR" sz="1300" b="1" dirty="0">
                <a:solidFill>
                  <a:srgbClr val="004D40"/>
                </a:solidFill>
                <a:latin typeface="Montserrat" panose="00000500000000000000" pitchFamily="2" charset="0"/>
              </a:rPr>
              <a:t>Nombre d'articles représentant 80% des ventes en quantité : </a:t>
            </a:r>
            <a:r>
              <a:rPr lang="fr-FR" altLang="fr-FR" sz="13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433 </a:t>
            </a:r>
          </a:p>
          <a:p>
            <a:pPr marL="114300" indent="0">
              <a:buNone/>
            </a:pPr>
            <a:r>
              <a:rPr lang="fr-FR" altLang="fr-FR" sz="1300" b="1" dirty="0">
                <a:solidFill>
                  <a:srgbClr val="004D40"/>
                </a:solidFill>
                <a:latin typeface="Montserrat" panose="00000500000000000000" pitchFamily="2" charset="0"/>
              </a:rPr>
              <a:t>Proportion du nb d'articles représentant 80% des ventes en quantité </a:t>
            </a:r>
            <a:r>
              <a:rPr lang="fr-FR" altLang="fr-FR" sz="900" b="1" dirty="0">
                <a:solidFill>
                  <a:srgbClr val="004D40"/>
                </a:solidFill>
                <a:latin typeface="Montserrat" panose="00000500000000000000" pitchFamily="2" charset="0"/>
              </a:rPr>
              <a:t>(/produits vendus sur le Web)</a:t>
            </a:r>
            <a:r>
              <a:rPr lang="fr-FR" altLang="fr-FR" sz="1300" b="1" dirty="0">
                <a:solidFill>
                  <a:srgbClr val="004D40"/>
                </a:solidFill>
                <a:latin typeface="Montserrat" panose="00000500000000000000" pitchFamily="2" charset="0"/>
              </a:rPr>
              <a:t>: </a:t>
            </a:r>
            <a:r>
              <a:rPr lang="fr-FR" altLang="fr-FR" sz="13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52,48 %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09B2AB-E0D1-3FAA-4627-D3E0EC6BD4BD}"/>
              </a:ext>
            </a:extLst>
          </p:cNvPr>
          <p:cNvSpPr txBox="1"/>
          <p:nvPr/>
        </p:nvSpPr>
        <p:spPr>
          <a:xfrm>
            <a:off x="1381165" y="4631003"/>
            <a:ext cx="3128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EB5600"/>
                </a:solidFill>
              </a:rPr>
              <a:t>Max Volume </a:t>
            </a:r>
            <a:r>
              <a:rPr lang="fr-FR" sz="900" b="1" dirty="0">
                <a:solidFill>
                  <a:srgbClr val="004D40"/>
                </a:solidFill>
              </a:rPr>
              <a:t>=&gt; vente de vin 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51955D-C2B9-476A-B3EE-1CB4E796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33" y="2171035"/>
            <a:ext cx="4779818" cy="234785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8E215B1-5F43-A7B3-6245-F9E85354DB0C}"/>
              </a:ext>
            </a:extLst>
          </p:cNvPr>
          <p:cNvSpPr>
            <a:spLocks noChangeArrowheads="1"/>
          </p:cNvSpPr>
          <p:nvPr/>
        </p:nvSpPr>
        <p:spPr bwMode="auto">
          <a:xfrm rot="1731256">
            <a:off x="3887361" y="3081948"/>
            <a:ext cx="136927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b="1" dirty="0">
                <a:solidFill>
                  <a:srgbClr val="EB5600"/>
                </a:solidFill>
                <a:latin typeface="Montserrat" panose="00000500000000000000" pitchFamily="2" charset="0"/>
              </a:rPr>
              <a:t>Coteaux de l'Ardèche Maguelonne Rosé 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b="1" dirty="0">
                <a:solidFill>
                  <a:srgbClr val="EB5600"/>
                </a:solidFill>
                <a:latin typeface="Montserrat" panose="00000500000000000000" pitchFamily="2" charset="0"/>
              </a:rPr>
              <a:t> 36 Unités Vendus!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rgbClr val="EB56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3DF6360-8CD0-EF8B-3D98-21BA3C70E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BC6EC2C-AED0-EBFF-D3B7-2C07E7D0E02F}"/>
              </a:ext>
            </a:extLst>
          </p:cNvPr>
          <p:cNvSpPr txBox="1"/>
          <p:nvPr/>
        </p:nvSpPr>
        <p:spPr>
          <a:xfrm>
            <a:off x="5356183" y="4857362"/>
            <a:ext cx="3535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EB5600"/>
                </a:solidFill>
              </a:rPr>
              <a:t>Vente en CA / Volume en quantité  </a:t>
            </a:r>
            <a:r>
              <a:rPr lang="fr-FR" sz="900" b="1" dirty="0">
                <a:solidFill>
                  <a:srgbClr val="004D40"/>
                </a:solidFill>
              </a:rPr>
              <a:t>=&gt; Mêmes tendances!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2904C84-7E7F-969A-FFB5-77A8CD67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78" y="4194659"/>
            <a:ext cx="542195" cy="9488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62B8C8-64F1-4630-4FF3-8966E8819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825" y="2252302"/>
            <a:ext cx="3318523" cy="25717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D303A2F-0D3C-C9D7-DB21-8B9DD696209B}"/>
              </a:ext>
            </a:extLst>
          </p:cNvPr>
          <p:cNvSpPr txBox="1"/>
          <p:nvPr/>
        </p:nvSpPr>
        <p:spPr>
          <a:xfrm>
            <a:off x="7069506" y="4530975"/>
            <a:ext cx="461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52%</a:t>
            </a:r>
          </a:p>
        </p:txBody>
      </p:sp>
    </p:spTree>
    <p:extLst>
      <p:ext uri="{BB962C8B-B14F-4D97-AF65-F5344CB8AC3E}">
        <p14:creationId xmlns:p14="http://schemas.microsoft.com/office/powerpoint/2010/main" val="92861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88D14FCD-3FB4-0DCC-C53C-5D7F49762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BBA1564F-D97E-5D3E-20A5-841C4869A2E1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0356B956-673A-FFAB-10CF-E926AEBFBF48}"/>
              </a:ext>
            </a:extLst>
          </p:cNvPr>
          <p:cNvSpPr txBox="1"/>
          <p:nvPr/>
        </p:nvSpPr>
        <p:spPr>
          <a:xfrm>
            <a:off x="916307" y="2822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-FR" sz="2500" dirty="0">
                <a:solidFill>
                  <a:srgbClr val="F3F3F3"/>
                </a:solidFill>
                <a:latin typeface="Montserrat"/>
              </a:rPr>
              <a:t>Analyse des stocks</a:t>
            </a:r>
          </a:p>
          <a:p>
            <a:pPr algn="l"/>
            <a:endParaRPr lang="fr-FR" sz="2500" dirty="0">
              <a:solidFill>
                <a:srgbClr val="F3F3F3"/>
              </a:solidFill>
              <a:latin typeface="Montserrat"/>
            </a:endParaRPr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68690B30-F435-D111-298D-0830859D05C1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565142-15C1-ABA6-D664-C4C16F29C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39" y="2219036"/>
            <a:ext cx="5912704" cy="2924464"/>
          </a:xfrm>
          <a:prstGeom prst="rect">
            <a:avLst/>
          </a:prstGeom>
        </p:spPr>
      </p:pic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7101D04D-A80B-B36F-A01D-7EF282C7B2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837" y="1364093"/>
            <a:ext cx="8783781" cy="149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Quantité de stock au 31 Octobre :</a:t>
            </a:r>
            <a:r>
              <a:rPr lang="fr-FR" alt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17822 Bouteilles (pour 298 627</a:t>
            </a:r>
            <a:r>
              <a:rPr 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 €</a:t>
            </a:r>
            <a:r>
              <a:rPr lang="fr-FR" altLang="fr-FR" sz="1200" b="1" dirty="0">
                <a:solidFill>
                  <a:srgbClr val="EB5600"/>
                </a:solidFill>
                <a:latin typeface="Montserrat" panose="00000500000000000000" pitchFamily="2" charset="0"/>
              </a:rPr>
              <a:t>*</a:t>
            </a:r>
            <a:r>
              <a:rPr 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)</a:t>
            </a:r>
            <a:endParaRPr lang="fr-FR" altLang="fr-FR" sz="1200" b="1" dirty="0">
              <a:solidFill>
                <a:srgbClr val="004D40"/>
              </a:solidFill>
              <a:latin typeface="Montserrat" panose="00000500000000000000" pitchFamily="2" charset="0"/>
              <a:ea typeface="Lato"/>
              <a:cs typeface="Lato"/>
              <a:sym typeface="Lato"/>
            </a:endParaRPr>
          </a:p>
          <a:p>
            <a:pPr marL="114300" indent="0">
              <a:buNone/>
            </a:pPr>
            <a:r>
              <a:rPr lang="fr-FR" alt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Rotation de stock sur le mois : </a:t>
            </a:r>
            <a:r>
              <a:rPr lang="fr-FR" alt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Coûts des articles vendus / valeurs moyenne du stock sur le mois/2</a:t>
            </a:r>
          </a:p>
          <a:p>
            <a:pPr marL="114300" indent="0">
              <a:buNone/>
            </a:pPr>
            <a:r>
              <a:rPr lang="fr-FR" alt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Nombre de mois de stock:  </a:t>
            </a:r>
            <a:r>
              <a:rPr lang="fr-FR" alt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1/Rotation de stock du mois </a:t>
            </a:r>
          </a:p>
          <a:p>
            <a:pPr marL="114300" indent="0">
              <a:buNone/>
            </a:pPr>
            <a:r>
              <a:rPr lang="fr-FR" altLang="fr-FR" sz="900" b="1" dirty="0">
                <a:solidFill>
                  <a:srgbClr val="EB5600"/>
                </a:solidFill>
                <a:latin typeface="Montserrat" panose="00000500000000000000" pitchFamily="2" charset="0"/>
              </a:rPr>
              <a:t>(*/prix achat)</a:t>
            </a:r>
            <a:endParaRPr lang="fr-FR" altLang="fr-FR" sz="900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114300" indent="0">
              <a:buNone/>
            </a:pPr>
            <a:endParaRPr lang="fr-FR" altLang="fr-FR" sz="1200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fr-FR" sz="1400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DC32A9-3833-EB32-0774-A40E6E7DBF23}"/>
              </a:ext>
            </a:extLst>
          </p:cNvPr>
          <p:cNvSpPr txBox="1"/>
          <p:nvPr/>
        </p:nvSpPr>
        <p:spPr>
          <a:xfrm>
            <a:off x="6087643" y="2665762"/>
            <a:ext cx="3056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4D40"/>
                </a:solidFill>
              </a:rPr>
              <a:t>Max Mois de stock =  </a:t>
            </a:r>
            <a:r>
              <a:rPr lang="fr-FR" b="1" dirty="0">
                <a:solidFill>
                  <a:srgbClr val="EB5600"/>
                </a:solidFill>
              </a:rPr>
              <a:t>Champagne</a:t>
            </a:r>
          </a:p>
          <a:p>
            <a:r>
              <a:rPr lang="fr-FR" b="1" dirty="0">
                <a:solidFill>
                  <a:srgbClr val="EB5600"/>
                </a:solidFill>
              </a:rPr>
              <a:t>         </a:t>
            </a:r>
            <a:r>
              <a:rPr lang="fr-FR" sz="1400" b="0" i="0" dirty="0">
                <a:solidFill>
                  <a:srgbClr val="040C28"/>
                </a:solidFill>
                <a:effectLst/>
                <a:latin typeface="Montserrat" panose="00000500000000000000" pitchFamily="2" charset="0"/>
              </a:rPr>
              <a:t>≠</a:t>
            </a:r>
            <a:r>
              <a:rPr lang="fr-FR" b="1" dirty="0"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endParaRPr lang="fr-FR" b="1" dirty="0">
              <a:solidFill>
                <a:srgbClr val="EB5600"/>
              </a:solidFill>
            </a:endParaRPr>
          </a:p>
          <a:p>
            <a:r>
              <a:rPr lang="fr-FR" b="1" dirty="0">
                <a:solidFill>
                  <a:srgbClr val="004D40"/>
                </a:solidFill>
              </a:rPr>
              <a:t>Volume de vente </a:t>
            </a:r>
            <a:r>
              <a:rPr lang="fr-FR" b="1" dirty="0">
                <a:solidFill>
                  <a:srgbClr val="EB5600"/>
                </a:solidFill>
              </a:rPr>
              <a:t>= VIN !</a:t>
            </a:r>
            <a:endParaRPr lang="fr-FR" b="1" dirty="0">
              <a:solidFill>
                <a:srgbClr val="004D4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51F6EF-48FF-ACFE-20C6-F48B5C7262D3}"/>
              </a:ext>
            </a:extLst>
          </p:cNvPr>
          <p:cNvSpPr txBox="1"/>
          <p:nvPr/>
        </p:nvSpPr>
        <p:spPr>
          <a:xfrm>
            <a:off x="6170774" y="4018268"/>
            <a:ext cx="30563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fr-FR" altLang="fr-FR" sz="1100" b="1" dirty="0">
                <a:solidFill>
                  <a:srgbClr val="EB5600"/>
                </a:solidFill>
                <a:latin typeface="Montserrat" panose="00000500000000000000" pitchFamily="2" charset="0"/>
              </a:rPr>
              <a:t>Infos Stock :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fr-FR" altLang="fr-FR" sz="1100" b="1" dirty="0">
                <a:solidFill>
                  <a:srgbClr val="004D40"/>
                </a:solidFill>
                <a:latin typeface="Montserrat" panose="00000500000000000000" pitchFamily="2" charset="0"/>
              </a:rPr>
              <a:t>3 fois plus de produit en stock que de produit vendu</a:t>
            </a:r>
            <a:r>
              <a:rPr lang="fr-FR" altLang="fr-FR" sz="11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(309%)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fr-FR" altLang="fr-FR" sz="1100" b="1" dirty="0">
                <a:solidFill>
                  <a:srgbClr val="004D40"/>
                </a:solidFill>
                <a:latin typeface="Montserrat" panose="00000500000000000000" pitchFamily="2" charset="0"/>
              </a:rPr>
              <a:t>La valeur du stock vaut 2 fois plus que le CA</a:t>
            </a:r>
            <a:r>
              <a:rPr lang="fr-FR" altLang="fr-FR" sz="11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(207%)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0CF153D-59AF-2BCC-DB9A-7AAFD36B7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86245"/>
            <a:ext cx="734361" cy="7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9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87A706AA-BA89-2476-BA2E-5D0A988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92E0290F-6AB2-8EE9-62BD-7FD75F1B3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" y="1397271"/>
            <a:ext cx="6102925" cy="1918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fr-FR" alt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Calcul Taux de marge % : </a:t>
            </a:r>
          </a:p>
          <a:p>
            <a:pPr marL="114300" indent="0">
              <a:buNone/>
            </a:pPr>
            <a:r>
              <a:rPr lang="fr-FR" alt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	Ratio (</a:t>
            </a:r>
            <a:r>
              <a:rPr lang="fr-FR" alt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Prix HT – Prix Achat</a:t>
            </a:r>
            <a:r>
              <a:rPr lang="fr-FR" altLang="fr-FR" sz="1200" b="1" dirty="0">
                <a:solidFill>
                  <a:srgbClr val="004D40"/>
                </a:solidFill>
                <a:latin typeface="Montserrat" panose="00000500000000000000" pitchFamily="2" charset="0"/>
                <a:ea typeface="Lato"/>
                <a:cs typeface="Lato"/>
              </a:rPr>
              <a:t>)</a:t>
            </a:r>
            <a:r>
              <a:rPr lang="fr-FR" alt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</a:t>
            </a:r>
            <a:r>
              <a:rPr lang="fr-FR" altLang="fr-FR" sz="1200" b="1" dirty="0">
                <a:solidFill>
                  <a:srgbClr val="004D40"/>
                </a:solidFill>
                <a:latin typeface="Montserrat" panose="00000500000000000000" pitchFamily="2" charset="0"/>
                <a:ea typeface="Lato"/>
                <a:cs typeface="Lato"/>
              </a:rPr>
              <a:t>sur</a:t>
            </a:r>
            <a:r>
              <a:rPr lang="fr-FR" alt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Prix Achat </a:t>
            </a:r>
          </a:p>
          <a:p>
            <a:pPr marL="114300" indent="0">
              <a:buNone/>
            </a:pPr>
            <a:endParaRPr lang="fr-FR" altLang="fr-FR" sz="1200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114300" indent="0">
              <a:buNone/>
            </a:pPr>
            <a:r>
              <a:rPr lang="fr-FR" alt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1 erreur de saisie:</a:t>
            </a:r>
          </a:p>
          <a:p>
            <a:pPr marL="114300" indent="0">
              <a:buNone/>
            </a:pPr>
            <a:r>
              <a:rPr lang="fr-FR" alt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	 </a:t>
            </a:r>
            <a:r>
              <a:rPr lang="fr-FR" altLang="fr-FR" sz="1200" b="1" dirty="0">
                <a:solidFill>
                  <a:srgbClr val="004D40"/>
                </a:solidFill>
                <a:latin typeface="Montserrat" panose="00000500000000000000" pitchFamily="2" charset="0"/>
                <a:ea typeface="Lato"/>
                <a:cs typeface="Lato"/>
              </a:rPr>
              <a:t>1 champagne </a:t>
            </a:r>
            <a:r>
              <a:rPr lang="fr-FR" alt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(taux négatif / </a:t>
            </a:r>
            <a:r>
              <a:rPr lang="fr-FR" altLang="fr-FR" sz="1200" b="1" dirty="0" err="1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price</a:t>
            </a:r>
            <a:r>
              <a:rPr lang="fr-FR" alt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)</a:t>
            </a:r>
          </a:p>
          <a:p>
            <a:pPr marL="114300" indent="0">
              <a:buNone/>
            </a:pPr>
            <a:r>
              <a:rPr lang="fr-FR" altLang="fr-FR" sz="12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	 =&gt; </a:t>
            </a:r>
            <a:r>
              <a:rPr lang="fr-FR" altLang="fr-FR" sz="1200" b="1" dirty="0">
                <a:solidFill>
                  <a:srgbClr val="004D40"/>
                </a:solidFill>
                <a:latin typeface="Montserrat" panose="00000500000000000000" pitchFamily="2" charset="0"/>
                <a:ea typeface="Lato"/>
                <a:cs typeface="Lato"/>
              </a:rPr>
              <a:t>suppression du </a:t>
            </a:r>
            <a:r>
              <a:rPr lang="fr-FR" altLang="fr-FR" sz="1200" b="1" dirty="0" err="1">
                <a:solidFill>
                  <a:srgbClr val="004D40"/>
                </a:solidFill>
                <a:latin typeface="Montserrat" panose="00000500000000000000" pitchFamily="2" charset="0"/>
                <a:ea typeface="Lato"/>
                <a:cs typeface="Lato"/>
              </a:rPr>
              <a:t>dataset</a:t>
            </a:r>
            <a:r>
              <a:rPr lang="fr-FR" altLang="fr-FR" sz="1200" b="1" dirty="0">
                <a:solidFill>
                  <a:srgbClr val="004D40"/>
                </a:solidFill>
                <a:latin typeface="Montserrat" panose="00000500000000000000" pitchFamily="2" charset="0"/>
                <a:ea typeface="Lato"/>
                <a:cs typeface="Lato"/>
              </a:rPr>
              <a:t>! </a:t>
            </a:r>
          </a:p>
          <a:p>
            <a:pPr marL="114300" indent="0">
              <a:buNone/>
            </a:pPr>
            <a:endParaRPr lang="fr-FR" altLang="fr-FR" sz="1200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fr-FR" sz="1400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</p:txBody>
      </p:sp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CE5F2FB1-8E78-BFE1-F568-8E6FF7112841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7D051EDE-4E94-A03D-0F22-2B6D4A3DA80C}"/>
              </a:ext>
            </a:extLst>
          </p:cNvPr>
          <p:cNvSpPr txBox="1"/>
          <p:nvPr/>
        </p:nvSpPr>
        <p:spPr>
          <a:xfrm>
            <a:off x="903546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fr-FR" sz="2500" dirty="0">
                <a:solidFill>
                  <a:srgbClr val="F3F3F3"/>
                </a:solidFill>
                <a:latin typeface="Montserrat"/>
              </a:rPr>
              <a:t>Analyse du taux de marge</a:t>
            </a:r>
            <a:endParaRPr lang="fr-FR" sz="2600" dirty="0">
              <a:solidFill>
                <a:srgbClr val="F3F3F3"/>
              </a:solidFill>
              <a:latin typeface="Montserrat"/>
            </a:endParaRPr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944E94CE-F437-9362-A5A2-795CFE71B4D1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13BDB3-0649-BD52-69F5-B5E5360CD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08487"/>
            <a:ext cx="7723909" cy="23350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D5D1AA2-826D-DBD5-4A9E-5681348C0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018" y="4751930"/>
            <a:ext cx="2382982" cy="39157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7FC6D136-0C2B-E52C-148E-0038B88719C0}"/>
              </a:ext>
            </a:extLst>
          </p:cNvPr>
          <p:cNvGrpSpPr/>
          <p:nvPr/>
        </p:nvGrpSpPr>
        <p:grpSpPr>
          <a:xfrm>
            <a:off x="5069305" y="2277023"/>
            <a:ext cx="3437386" cy="246999"/>
            <a:chOff x="5706614" y="2561488"/>
            <a:chExt cx="3437386" cy="24699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0CC2F5D-CA11-D637-CFD5-F44C18D8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639" t="50000"/>
            <a:stretch/>
          </p:blipFill>
          <p:spPr>
            <a:xfrm>
              <a:off x="5706614" y="2612702"/>
              <a:ext cx="3437386" cy="19578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783555-6842-F6F1-4162-D16E74CB2267}"/>
                </a:ext>
              </a:extLst>
            </p:cNvPr>
            <p:cNvSpPr/>
            <p:nvPr/>
          </p:nvSpPr>
          <p:spPr>
            <a:xfrm>
              <a:off x="8638309" y="2561488"/>
              <a:ext cx="228600" cy="19141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7102D9-C195-09BD-EF1D-4892F15DD2A7}"/>
                </a:ext>
              </a:extLst>
            </p:cNvPr>
            <p:cNvSpPr/>
            <p:nvPr/>
          </p:nvSpPr>
          <p:spPr>
            <a:xfrm>
              <a:off x="8084127" y="2561488"/>
              <a:ext cx="228600" cy="19141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27AB4A-B39D-76C2-8303-8A4E732855C1}"/>
                </a:ext>
              </a:extLst>
            </p:cNvPr>
            <p:cNvSpPr/>
            <p:nvPr/>
          </p:nvSpPr>
          <p:spPr>
            <a:xfrm>
              <a:off x="6684816" y="2571750"/>
              <a:ext cx="228600" cy="19141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1B0931-0DB5-03A1-7981-CC92FF0EDF47}"/>
                </a:ext>
              </a:extLst>
            </p:cNvPr>
            <p:cNvSpPr/>
            <p:nvPr/>
          </p:nvSpPr>
          <p:spPr>
            <a:xfrm>
              <a:off x="7432962" y="2568871"/>
              <a:ext cx="228600" cy="19141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9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D1C6CE7C-361B-1BC1-CE2C-22529DF87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B4D6A714-F3A9-2B25-B04A-97D1DEEB331D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9A8257C0-E391-C7B9-A504-06DD6CCCD2FB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fr-FR" sz="2300" dirty="0">
                <a:solidFill>
                  <a:srgbClr val="F3F3F3"/>
                </a:solidFill>
                <a:latin typeface="Montserrat"/>
              </a:rPr>
              <a:t>Analyse des </a:t>
            </a:r>
            <a:r>
              <a:rPr lang="fr-FR" sz="2300" dirty="0" err="1">
                <a:solidFill>
                  <a:srgbClr val="F3F3F3"/>
                </a:solidFill>
                <a:latin typeface="Montserrat"/>
              </a:rPr>
              <a:t>correlations</a:t>
            </a:r>
            <a:r>
              <a:rPr lang="fr-FR" sz="2300" dirty="0">
                <a:solidFill>
                  <a:srgbClr val="F3F3F3"/>
                </a:solidFill>
                <a:latin typeface="Montserrat"/>
              </a:rPr>
              <a:t> </a:t>
            </a:r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51A30711-A57B-4012-41B4-AC22B0ACC76B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9D4797-217B-F0F3-BB3D-BEFE3C0A82B5}"/>
              </a:ext>
            </a:extLst>
          </p:cNvPr>
          <p:cNvSpPr txBox="1">
            <a:spLocks/>
          </p:cNvSpPr>
          <p:nvPr/>
        </p:nvSpPr>
        <p:spPr>
          <a:xfrm>
            <a:off x="1" y="1390200"/>
            <a:ext cx="4760368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fr-FR" altLang="fr-FR" sz="1400" b="1" dirty="0" err="1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Heatmap</a:t>
            </a:r>
            <a:r>
              <a:rPr lang="fr-FR" altLang="fr-FR" sz="14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</a:t>
            </a:r>
            <a:r>
              <a:rPr lang="fr-FR" altLang="fr-FR" sz="1400" b="1" dirty="0">
                <a:solidFill>
                  <a:srgbClr val="004D40"/>
                </a:solidFill>
                <a:latin typeface="Montserrat" panose="00000500000000000000" pitchFamily="2" charset="0"/>
              </a:rPr>
              <a:t> =&gt; représentation Matrice de corrélation  / données quantitatives </a:t>
            </a:r>
          </a:p>
          <a:p>
            <a:pPr marL="114300" indent="0">
              <a:buFont typeface="Arial"/>
              <a:buNone/>
            </a:pPr>
            <a:endParaRPr lang="fr-FR" altLang="fr-FR" sz="1200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114300" indent="0">
              <a:buFont typeface="Arial"/>
              <a:buNone/>
            </a:pPr>
            <a:r>
              <a:rPr lang="fr-FR" altLang="fr-FR" sz="14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Coefficient de corrélation </a:t>
            </a:r>
            <a:r>
              <a:rPr lang="fr-FR" altLang="fr-FR" sz="1400" b="1" dirty="0">
                <a:solidFill>
                  <a:srgbClr val="004D40"/>
                </a:solidFill>
                <a:latin typeface="Montserrat" panose="00000500000000000000" pitchFamily="2" charset="0"/>
              </a:rPr>
              <a:t>de Spearman  :  </a:t>
            </a:r>
          </a:p>
          <a:p>
            <a:pPr lvl="1"/>
            <a:r>
              <a:rPr lang="fr-FR" alt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Direction : </a:t>
            </a:r>
            <a:r>
              <a:rPr lang="fr-FR" sz="1200" b="0" i="0" dirty="0">
                <a:solidFill>
                  <a:srgbClr val="EB5600"/>
                </a:solidFill>
                <a:effectLst/>
                <a:latin typeface="Roboto" panose="02000000000000000000" pitchFamily="2" charset="0"/>
              </a:rPr>
              <a:t>Corrélation positive </a:t>
            </a:r>
            <a:r>
              <a:rPr lang="fr-FR" sz="1200" b="1" i="0" dirty="0">
                <a:solidFill>
                  <a:srgbClr val="004D40"/>
                </a:solidFill>
                <a:effectLst/>
                <a:latin typeface="Roboto" panose="02000000000000000000" pitchFamily="2" charset="0"/>
              </a:rPr>
              <a:t>vs</a:t>
            </a:r>
            <a:r>
              <a:rPr lang="fr-FR" sz="1200" b="0" i="0" dirty="0">
                <a:solidFill>
                  <a:srgbClr val="EB5600"/>
                </a:solidFill>
                <a:effectLst/>
                <a:latin typeface="Roboto" panose="02000000000000000000" pitchFamily="2" charset="0"/>
              </a:rPr>
              <a:t> Corrélation négative</a:t>
            </a:r>
          </a:p>
          <a:p>
            <a:pPr lvl="1"/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Force (coef) : </a:t>
            </a:r>
          </a:p>
          <a:p>
            <a:pPr lvl="1"/>
            <a:endParaRPr lang="fr-FR" b="1" dirty="0">
              <a:solidFill>
                <a:srgbClr val="004D40"/>
              </a:solidFill>
              <a:latin typeface="Montserrat" panose="00000500000000000000" pitchFamily="2" charset="0"/>
            </a:endParaRPr>
          </a:p>
          <a:p>
            <a:pPr marL="114300" indent="0">
              <a:buNone/>
            </a:pPr>
            <a:endParaRPr lang="fr-FR" sz="1200" b="0" i="0" dirty="0">
              <a:solidFill>
                <a:srgbClr val="018786"/>
              </a:solidFill>
              <a:effectLst/>
              <a:latin typeface="Roboto" panose="02000000000000000000" pitchFamily="2" charset="0"/>
            </a:endParaRPr>
          </a:p>
          <a:p>
            <a:pPr marL="114300" indent="0">
              <a:buFont typeface="Arial"/>
              <a:buNone/>
            </a:pPr>
            <a:endParaRPr lang="fr-FR" altLang="fr-FR" sz="1200" b="1" dirty="0">
              <a:solidFill>
                <a:srgbClr val="004D40"/>
              </a:solidFill>
              <a:latin typeface="Montserrat" panose="00000500000000000000" pitchFamily="2" charset="0"/>
            </a:endParaRPr>
          </a:p>
          <a:p>
            <a:pPr marL="114300" indent="0">
              <a:buFont typeface="Arial"/>
              <a:buNone/>
            </a:pPr>
            <a:r>
              <a:rPr lang="fr-FR" alt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  </a:t>
            </a:r>
            <a:endParaRPr lang="fr-FR" altLang="fr-FR" sz="1400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4500105-0D46-005F-198B-088B68185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21884"/>
              </p:ext>
            </p:extLst>
          </p:nvPr>
        </p:nvGraphicFramePr>
        <p:xfrm>
          <a:off x="2109527" y="2796818"/>
          <a:ext cx="2192310" cy="1295400"/>
        </p:xfrm>
        <a:graphic>
          <a:graphicData uri="http://schemas.openxmlformats.org/drawingml/2006/table">
            <a:tbl>
              <a:tblPr/>
              <a:tblGrid>
                <a:gridCol w="734818">
                  <a:extLst>
                    <a:ext uri="{9D8B030D-6E8A-4147-A177-3AD203B41FA5}">
                      <a16:colId xmlns:a16="http://schemas.microsoft.com/office/drawing/2014/main" val="1203159195"/>
                    </a:ext>
                  </a:extLst>
                </a:gridCol>
                <a:gridCol w="1457492">
                  <a:extLst>
                    <a:ext uri="{9D8B030D-6E8A-4147-A177-3AD203B41FA5}">
                      <a16:colId xmlns:a16="http://schemas.microsoft.com/office/drawing/2014/main" val="385737156"/>
                    </a:ext>
                  </a:extLst>
                </a:gridCol>
              </a:tblGrid>
              <a:tr h="213787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dirty="0">
                          <a:solidFill>
                            <a:srgbClr val="EB5600"/>
                          </a:solidFill>
                          <a:effectLst/>
                        </a:rPr>
                        <a:t>0.0 &lt; 0.1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000" b="1" dirty="0">
                          <a:solidFill>
                            <a:srgbClr val="004D40"/>
                          </a:solidFill>
                          <a:effectLst/>
                        </a:rPr>
                        <a:t>aucune corrélation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044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dirty="0">
                          <a:solidFill>
                            <a:srgbClr val="EB5600"/>
                          </a:solidFill>
                          <a:effectLst/>
                        </a:rPr>
                        <a:t>0.1 &lt; 0.3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000" b="1" dirty="0">
                          <a:solidFill>
                            <a:srgbClr val="004D40"/>
                          </a:solidFill>
                          <a:effectLst/>
                        </a:rPr>
                        <a:t>faible corrélation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43559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dirty="0">
                          <a:solidFill>
                            <a:srgbClr val="EB5600"/>
                          </a:solidFill>
                          <a:effectLst/>
                        </a:rPr>
                        <a:t>0.3 &lt; 0.5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000" b="1" dirty="0">
                          <a:solidFill>
                            <a:srgbClr val="004D40"/>
                          </a:solidFill>
                          <a:effectLst/>
                        </a:rPr>
                        <a:t>corrélation moyenne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052462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dirty="0">
                          <a:solidFill>
                            <a:srgbClr val="EB5600"/>
                          </a:solidFill>
                          <a:effectLst/>
                        </a:rPr>
                        <a:t>0.5 &lt; 0.7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000" b="1" dirty="0">
                          <a:solidFill>
                            <a:srgbClr val="004D40"/>
                          </a:solidFill>
                          <a:effectLst/>
                        </a:rPr>
                        <a:t>corrélation élevée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349995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dirty="0">
                          <a:solidFill>
                            <a:srgbClr val="EB5600"/>
                          </a:solidFill>
                          <a:effectLst/>
                        </a:rPr>
                        <a:t>0.7 &lt; 1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000" b="1" dirty="0">
                          <a:solidFill>
                            <a:srgbClr val="004D40"/>
                          </a:solidFill>
                          <a:effectLst/>
                        </a:rPr>
                        <a:t>corrélation très élevée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25947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0ADDBB3E-D20C-74F6-C19B-3D7BE25EED59}"/>
              </a:ext>
            </a:extLst>
          </p:cNvPr>
          <p:cNvSpPr txBox="1"/>
          <p:nvPr/>
        </p:nvSpPr>
        <p:spPr>
          <a:xfrm>
            <a:off x="191167" y="4254858"/>
            <a:ext cx="437803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Relations émergentes: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EB5600"/>
                </a:solidFill>
                <a:latin typeface="Roboto" panose="02000000000000000000" pitchFamily="2" charset="0"/>
              </a:rPr>
              <a:t>Quantité de stock </a:t>
            </a:r>
            <a:r>
              <a:rPr lang="fr-FR" sz="1200" dirty="0">
                <a:solidFill>
                  <a:srgbClr val="EB5600"/>
                </a:solidFill>
                <a:latin typeface="Roboto" panose="02000000000000000000" pitchFamily="2" charset="0"/>
              </a:rPr>
              <a:t>et </a:t>
            </a:r>
            <a:r>
              <a:rPr lang="fr-FR" sz="1200" b="1" dirty="0">
                <a:solidFill>
                  <a:srgbClr val="EB5600"/>
                </a:solidFill>
                <a:latin typeface="Roboto" panose="02000000000000000000" pitchFamily="2" charset="0"/>
              </a:rPr>
              <a:t>marge</a:t>
            </a:r>
            <a:r>
              <a:rPr lang="fr-FR" sz="1200" dirty="0">
                <a:solidFill>
                  <a:srgbClr val="EB5600"/>
                </a:solidFill>
                <a:latin typeface="Roboto" panose="02000000000000000000" pitchFamily="2" charset="0"/>
              </a:rPr>
              <a:t> (moyenne /négative)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EB5600"/>
                </a:solidFill>
                <a:latin typeface="Roboto" panose="02000000000000000000" pitchFamily="2" charset="0"/>
              </a:rPr>
              <a:t>Quantité de stock </a:t>
            </a:r>
            <a:r>
              <a:rPr lang="fr-FR" sz="1200" dirty="0">
                <a:solidFill>
                  <a:srgbClr val="EB5600"/>
                </a:solidFill>
                <a:latin typeface="Roboto" panose="02000000000000000000" pitchFamily="2" charset="0"/>
              </a:rPr>
              <a:t>et </a:t>
            </a:r>
            <a:r>
              <a:rPr lang="fr-FR" sz="1200" b="1" dirty="0">
                <a:solidFill>
                  <a:srgbClr val="EB5600"/>
                </a:solidFill>
                <a:latin typeface="Roboto" panose="02000000000000000000" pitchFamily="2" charset="0"/>
              </a:rPr>
              <a:t>nb ventes </a:t>
            </a:r>
            <a:r>
              <a:rPr lang="fr-FR" sz="1200" dirty="0">
                <a:solidFill>
                  <a:srgbClr val="EB5600"/>
                </a:solidFill>
                <a:latin typeface="Roboto" panose="02000000000000000000" pitchFamily="2" charset="0"/>
              </a:rPr>
              <a:t>(moyenne/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EB5600"/>
                </a:solidFill>
                <a:latin typeface="Roboto" panose="02000000000000000000" pitchFamily="2" charset="0"/>
              </a:rPr>
              <a:t>Nb ventes </a:t>
            </a:r>
            <a:r>
              <a:rPr lang="fr-FR" sz="1200" dirty="0">
                <a:solidFill>
                  <a:srgbClr val="EB5600"/>
                </a:solidFill>
                <a:latin typeface="Roboto" panose="02000000000000000000" pitchFamily="2" charset="0"/>
              </a:rPr>
              <a:t>et </a:t>
            </a:r>
            <a:r>
              <a:rPr lang="fr-FR" sz="1200" b="1" dirty="0">
                <a:solidFill>
                  <a:srgbClr val="EB5600"/>
                </a:solidFill>
                <a:latin typeface="Roboto" panose="02000000000000000000" pitchFamily="2" charset="0"/>
              </a:rPr>
              <a:t>prix</a:t>
            </a:r>
            <a:r>
              <a:rPr lang="fr-FR" sz="1200" dirty="0">
                <a:solidFill>
                  <a:srgbClr val="EB5600"/>
                </a:solidFill>
                <a:latin typeface="Roboto" panose="02000000000000000000" pitchFamily="2" charset="0"/>
              </a:rPr>
              <a:t>  (forte/négative)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8A2AAE-90DB-96E3-9314-B27FF6DB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87" y="1592621"/>
            <a:ext cx="4880284" cy="32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6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993B76BC-6408-05B2-450F-61C81F9E0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CB254786-D414-B959-A592-31985BCCB7F6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FC3543D8-B027-6C66-CDAB-5A41CA72E3E2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fr-FR" sz="2300" dirty="0">
                <a:solidFill>
                  <a:srgbClr val="F3F3F3"/>
                </a:solidFill>
                <a:latin typeface="Montserrat"/>
              </a:rPr>
              <a:t>Analyse des </a:t>
            </a:r>
            <a:r>
              <a:rPr lang="fr-FR" sz="2300" dirty="0" err="1">
                <a:solidFill>
                  <a:srgbClr val="F3F3F3"/>
                </a:solidFill>
                <a:latin typeface="Montserrat"/>
              </a:rPr>
              <a:t>correlations</a:t>
            </a:r>
            <a:r>
              <a:rPr lang="fr-FR" sz="2300" dirty="0">
                <a:solidFill>
                  <a:srgbClr val="F3F3F3"/>
                </a:solidFill>
                <a:latin typeface="Montserrat"/>
              </a:rPr>
              <a:t> </a:t>
            </a:r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D1A743DA-E89D-AE04-4639-5F2C3179512A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EB1464-E0EC-8826-1696-BD5B5424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926" y="1752453"/>
            <a:ext cx="3014147" cy="24058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9EFF2EC-6332-4610-C814-7E3F174AF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971" y="1727450"/>
            <a:ext cx="3014146" cy="24426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EC70469-FB16-85FB-A5A8-5BDC20A08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400" y="1768706"/>
            <a:ext cx="3079599" cy="240137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24383F6-86F8-D852-FD32-449626E75B92}"/>
              </a:ext>
            </a:extLst>
          </p:cNvPr>
          <p:cNvSpPr txBox="1"/>
          <p:nvPr/>
        </p:nvSpPr>
        <p:spPr>
          <a:xfrm>
            <a:off x="638116" y="1352521"/>
            <a:ext cx="7993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4D40"/>
                </a:solidFill>
                <a:latin typeface="Montserrat" panose="00000500000000000000" pitchFamily="2" charset="0"/>
              </a:rPr>
              <a:t>Analyse graphique des corrélations :   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diagramme de dispersion / type de produit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A6D0CD-EC12-71D1-2434-6727382D3CD2}"/>
              </a:ext>
            </a:extLst>
          </p:cNvPr>
          <p:cNvSpPr txBox="1"/>
          <p:nvPr/>
        </p:nvSpPr>
        <p:spPr>
          <a:xfrm>
            <a:off x="577302" y="4310718"/>
            <a:ext cx="28080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  <a:latin typeface="Roboto" panose="02000000000000000000" pitchFamily="2" charset="0"/>
              </a:rPr>
              <a:t>Quantité de stock</a:t>
            </a:r>
            <a:r>
              <a:rPr lang="fr-FR" sz="1200" b="1" dirty="0">
                <a:solidFill>
                  <a:srgbClr val="EB5600"/>
                </a:solidFill>
                <a:latin typeface="Roboto" panose="02000000000000000000" pitchFamily="2" charset="0"/>
              </a:rPr>
              <a:t> 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  <a:latin typeface="Roboto" panose="02000000000000000000" pitchFamily="2" charset="0"/>
              </a:rPr>
              <a:t>Marge</a:t>
            </a:r>
            <a:r>
              <a:rPr lang="fr-FR" sz="1200" b="1" dirty="0">
                <a:solidFill>
                  <a:srgbClr val="EB5600"/>
                </a:solidFill>
                <a:latin typeface="Roboto" panose="02000000000000000000" pitchFamily="2" charset="0"/>
              </a:rPr>
              <a:t> </a:t>
            </a:r>
            <a:r>
              <a:rPr lang="fr-FR" sz="1200" b="1" dirty="0">
                <a:solidFill>
                  <a:srgbClr val="004D40"/>
                </a:solidFill>
                <a:latin typeface="Roboto" panose="02000000000000000000" pitchFamily="2" charset="0"/>
              </a:rPr>
              <a:t>➘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F3B1FC-1470-157C-7392-89B2CD51E8AC}"/>
              </a:ext>
            </a:extLst>
          </p:cNvPr>
          <p:cNvSpPr txBox="1"/>
          <p:nvPr/>
        </p:nvSpPr>
        <p:spPr>
          <a:xfrm>
            <a:off x="3595695" y="4316485"/>
            <a:ext cx="28080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  <a:latin typeface="Roboto" panose="02000000000000000000" pitchFamily="2" charset="0"/>
              </a:rPr>
              <a:t>Quantité de stock </a:t>
            </a:r>
            <a:r>
              <a:rPr lang="fr-FR" sz="1200" b="1" dirty="0">
                <a:solidFill>
                  <a:srgbClr val="EB5600"/>
                </a:solidFill>
                <a:latin typeface="Roboto" panose="02000000000000000000" pitchFamily="2" charset="0"/>
              </a:rPr>
              <a:t>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  <a:latin typeface="Roboto" panose="02000000000000000000" pitchFamily="2" charset="0"/>
              </a:rPr>
              <a:t>Vente </a:t>
            </a:r>
            <a:r>
              <a:rPr lang="fr-FR" sz="1200" b="1" dirty="0">
                <a:solidFill>
                  <a:srgbClr val="EB5600"/>
                </a:solidFill>
                <a:latin typeface="Roboto" panose="02000000000000000000" pitchFamily="2" charset="0"/>
              </a:rPr>
              <a:t>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EB5600"/>
                </a:solidFill>
                <a:latin typeface="Roboto" panose="02000000000000000000" pitchFamily="2" charset="0"/>
              </a:rPr>
              <a:t>Vin </a:t>
            </a:r>
            <a:r>
              <a:rPr lang="fr-FR" sz="1200" b="1" dirty="0">
                <a:solidFill>
                  <a:srgbClr val="004D40"/>
                </a:solidFill>
                <a:latin typeface="Roboto" panose="02000000000000000000" pitchFamily="2" charset="0"/>
              </a:rPr>
              <a:t>vs</a:t>
            </a:r>
            <a:r>
              <a:rPr lang="fr-FR" sz="1200" b="1" dirty="0">
                <a:solidFill>
                  <a:srgbClr val="EB5600"/>
                </a:solidFill>
                <a:latin typeface="Roboto" panose="02000000000000000000" pitchFamily="2" charset="0"/>
              </a:rPr>
              <a:t> </a:t>
            </a:r>
            <a:r>
              <a:rPr lang="fr-FR" sz="1200" b="1" dirty="0">
                <a:solidFill>
                  <a:srgbClr val="0070C0"/>
                </a:solidFill>
                <a:latin typeface="Roboto" panose="02000000000000000000" pitchFamily="2" charset="0"/>
              </a:rPr>
              <a:t>Champagne</a:t>
            </a:r>
            <a:endParaRPr lang="fr-FR" sz="1200" dirty="0">
              <a:solidFill>
                <a:srgbClr val="0070C0"/>
              </a:solidFill>
              <a:latin typeface="Roboto" panose="02000000000000000000" pitchFamily="2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18F2A4-9B40-B893-B529-6B8ED0C9F27B}"/>
              </a:ext>
            </a:extLst>
          </p:cNvPr>
          <p:cNvSpPr txBox="1"/>
          <p:nvPr/>
        </p:nvSpPr>
        <p:spPr>
          <a:xfrm>
            <a:off x="6974307" y="4310718"/>
            <a:ext cx="280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  <a:latin typeface="Roboto" panose="02000000000000000000" pitchFamily="2" charset="0"/>
              </a:rPr>
              <a:t>Vente</a:t>
            </a:r>
            <a:r>
              <a:rPr lang="fr-FR" sz="1200" dirty="0">
                <a:solidFill>
                  <a:srgbClr val="EB5600"/>
                </a:solidFill>
                <a:latin typeface="Roboto" panose="02000000000000000000" pitchFamily="2" charset="0"/>
              </a:rPr>
              <a:t> </a:t>
            </a:r>
            <a:r>
              <a:rPr lang="fr-FR" sz="1200" b="1" dirty="0">
                <a:solidFill>
                  <a:srgbClr val="EB5600"/>
                </a:solidFill>
                <a:latin typeface="Roboto" panose="02000000000000000000" pitchFamily="2" charset="0"/>
              </a:rPr>
              <a:t>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  <a:latin typeface="Roboto" panose="02000000000000000000" pitchFamily="2" charset="0"/>
              </a:rPr>
              <a:t>Prix</a:t>
            </a:r>
            <a:r>
              <a:rPr lang="fr-FR" sz="1200" dirty="0">
                <a:solidFill>
                  <a:srgbClr val="EB5600"/>
                </a:solidFill>
                <a:latin typeface="Roboto" panose="02000000000000000000" pitchFamily="2" charset="0"/>
              </a:rPr>
              <a:t> </a:t>
            </a:r>
            <a:r>
              <a:rPr lang="fr-FR" sz="1200" b="1" dirty="0">
                <a:solidFill>
                  <a:srgbClr val="004D40"/>
                </a:solidFill>
                <a:latin typeface="Roboto" panose="02000000000000000000" pitchFamily="2" charset="0"/>
              </a:rPr>
              <a:t>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EB5600"/>
                </a:solidFill>
                <a:latin typeface="Roboto" panose="02000000000000000000" pitchFamily="2" charset="0"/>
              </a:rPr>
              <a:t>Vin !</a:t>
            </a:r>
            <a:endParaRPr lang="fr-FR" sz="1200" b="1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7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48491" y="408750"/>
            <a:ext cx="90955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algn="ctr">
              <a:buSzPct val="100000"/>
            </a:pPr>
            <a:r>
              <a:rPr lang="fr-FR" sz="9200" dirty="0" err="1">
                <a:solidFill>
                  <a:srgbClr val="F3F3F3"/>
                </a:solidFill>
                <a:latin typeface="Montserrat"/>
              </a:rPr>
              <a:t>BottleNeck</a:t>
            </a:r>
            <a:r>
              <a:rPr lang="fr-FR" sz="9200" dirty="0">
                <a:solidFill>
                  <a:srgbClr val="F3F3F3"/>
                </a:solidFill>
                <a:latin typeface="Montserrat"/>
              </a:rPr>
              <a:t>: Données nettoyées / gestion de stock optimisée</a:t>
            </a:r>
          </a:p>
          <a:p>
            <a:pPr algn="ctr">
              <a:buSzPct val="100000"/>
            </a:pPr>
            <a:r>
              <a:rPr lang="fr-FR" sz="9600" dirty="0">
                <a:solidFill>
                  <a:srgbClr val="F3F3F3"/>
                </a:solidFill>
                <a:latin typeface="Montserrat"/>
              </a:rPr>
              <a:t> </a:t>
            </a:r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-1" y="1402099"/>
            <a:ext cx="9144001" cy="452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fr-FR" sz="1500" b="1" dirty="0">
                <a:solidFill>
                  <a:srgbClr val="004D40"/>
                </a:solidFill>
                <a:latin typeface="Montserrat" panose="00000500000000000000" pitchFamily="2" charset="0"/>
                <a:sym typeface="Montserrat"/>
              </a:rPr>
              <a:t>Erreurs identifiées =&gt; </a:t>
            </a:r>
            <a:r>
              <a:rPr lang="fr-FR" sz="1500" b="1" dirty="0">
                <a:solidFill>
                  <a:srgbClr val="EB5600"/>
                </a:solidFill>
                <a:latin typeface="Montserrat" panose="00000500000000000000" pitchFamily="2" charset="0"/>
                <a:sym typeface="Montserrat"/>
              </a:rPr>
              <a:t>Données nettoyées </a:t>
            </a:r>
            <a:r>
              <a:rPr lang="fr-FR" sz="1500" b="1" dirty="0">
                <a:solidFill>
                  <a:srgbClr val="004D40"/>
                </a:solidFill>
                <a:latin typeface="Montserrat" panose="00000500000000000000" pitchFamily="2" charset="0"/>
                <a:sym typeface="Montserrat"/>
              </a:rPr>
              <a:t>=&gt; Données Analysées  =&gt; </a:t>
            </a:r>
            <a:r>
              <a:rPr lang="fr-FR" sz="1500" b="1" dirty="0">
                <a:solidFill>
                  <a:srgbClr val="EB5600"/>
                </a:solidFill>
                <a:latin typeface="Montserrat" panose="00000500000000000000" pitchFamily="2" charset="0"/>
                <a:sym typeface="Montserrat"/>
              </a:rPr>
              <a:t>Stock optimisées</a:t>
            </a:r>
          </a:p>
          <a:p>
            <a:pPr marL="0" indent="0">
              <a:buNone/>
            </a:pPr>
            <a:endParaRPr lang="fr-FR" b="1" dirty="0">
              <a:solidFill>
                <a:srgbClr val="004D40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fr-FR" sz="1500" b="1" dirty="0">
                <a:solidFill>
                  <a:srgbClr val="004D40"/>
                </a:solidFill>
                <a:latin typeface="Montserrat" panose="00000500000000000000" pitchFamily="2" charset="0"/>
                <a:sym typeface="Montserrat"/>
              </a:rPr>
              <a:t>Limites Analyses : visibilité Octobre limité / </a:t>
            </a:r>
            <a:r>
              <a:rPr lang="fr-FR" sz="1500" b="1" dirty="0">
                <a:solidFill>
                  <a:srgbClr val="EB5600"/>
                </a:solidFill>
                <a:latin typeface="Montserrat" panose="00000500000000000000" pitchFamily="2" charset="0"/>
                <a:sym typeface="Montserrat"/>
              </a:rPr>
              <a:t>Dynamique selon saisonnalité </a:t>
            </a:r>
            <a:r>
              <a:rPr lang="fr-FR" sz="1500" b="1" dirty="0">
                <a:solidFill>
                  <a:srgbClr val="004D40"/>
                </a:solidFill>
                <a:latin typeface="Montserrat" panose="00000500000000000000" pitchFamily="2" charset="0"/>
                <a:sym typeface="Montserrat"/>
              </a:rPr>
              <a:t>/ Analyses vs Arbitrage : </a:t>
            </a:r>
            <a:r>
              <a:rPr lang="fr-FR" sz="1500" b="1" dirty="0" err="1">
                <a:solidFill>
                  <a:srgbClr val="004D40"/>
                </a:solidFill>
                <a:latin typeface="Montserrat" panose="00000500000000000000" pitchFamily="2" charset="0"/>
                <a:sym typeface="Montserrat"/>
              </a:rPr>
              <a:t>outliers</a:t>
            </a:r>
            <a:r>
              <a:rPr lang="fr-FR" sz="1500" b="1" dirty="0">
                <a:solidFill>
                  <a:srgbClr val="004D40"/>
                </a:solidFill>
                <a:latin typeface="Montserrat" panose="00000500000000000000" pitchFamily="2" charset="0"/>
                <a:sym typeface="Montserrat"/>
              </a:rPr>
              <a:t> supprimés / analyse limitée aux produits sur le web </a:t>
            </a:r>
            <a:r>
              <a:rPr lang="fr-FR" sz="1100" b="1" dirty="0">
                <a:solidFill>
                  <a:srgbClr val="004D40"/>
                </a:solidFill>
                <a:latin typeface="Montserrat" panose="00000500000000000000" pitchFamily="2" charset="0"/>
                <a:sym typeface="Montserrat"/>
              </a:rPr>
              <a:t>(jointures à gauche sur fichier web)</a:t>
            </a:r>
          </a:p>
          <a:p>
            <a:pPr marL="0" indent="0">
              <a:buNone/>
            </a:pPr>
            <a:endParaRPr lang="fr-FR" sz="1500" b="1" dirty="0">
              <a:solidFill>
                <a:srgbClr val="004D40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fr-FR" sz="1500" b="1" dirty="0">
                <a:solidFill>
                  <a:srgbClr val="004D40"/>
                </a:solidFill>
                <a:latin typeface="Montserrat" panose="00000500000000000000" pitchFamily="2" charset="0"/>
              </a:rPr>
              <a:t>Recommandations / optimisations:</a:t>
            </a:r>
          </a:p>
          <a:p>
            <a:pPr marL="742950" lvl="1" indent="-285750"/>
            <a:endParaRPr lang="fr-FR" sz="1300" b="1" dirty="0">
              <a:solidFill>
                <a:srgbClr val="004D40"/>
              </a:solidFill>
              <a:latin typeface="Montserrat" panose="00000500000000000000" pitchFamily="2" charset="0"/>
            </a:endParaRPr>
          </a:p>
          <a:p>
            <a:pPr marL="742950" lvl="1" indent="-285750"/>
            <a:r>
              <a:rPr lang="fr-FR" sz="1300" b="1" dirty="0">
                <a:solidFill>
                  <a:srgbClr val="004D40"/>
                </a:solidFill>
                <a:latin typeface="Montserrat" panose="00000500000000000000" pitchFamily="2" charset="0"/>
              </a:rPr>
              <a:t>Warning Stock Champagne !  =&gt; Opération Déstockage! </a:t>
            </a:r>
          </a:p>
          <a:p>
            <a:pPr marL="742950" lvl="1" indent="-285750"/>
            <a:r>
              <a:rPr lang="fr-FR" sz="1300" b="1" dirty="0">
                <a:solidFill>
                  <a:srgbClr val="EB5600"/>
                </a:solidFill>
                <a:latin typeface="Montserrat" panose="00000500000000000000" pitchFamily="2" charset="0"/>
              </a:rPr>
              <a:t>Vigilance RGPD / sécurité</a:t>
            </a:r>
          </a:p>
          <a:p>
            <a:pPr marL="742950" lvl="1" indent="-285750"/>
            <a:r>
              <a:rPr lang="fr-FR" sz="1300" b="1" dirty="0">
                <a:solidFill>
                  <a:srgbClr val="004D40"/>
                </a:solidFill>
                <a:latin typeface="Montserrat" panose="00000500000000000000" pitchFamily="2" charset="0"/>
              </a:rPr>
              <a:t>Standardisation des formats /Automatisation validation des données / contrôles qualité des données </a:t>
            </a:r>
          </a:p>
          <a:p>
            <a:pPr marL="742950" lvl="1" indent="-285750"/>
            <a:r>
              <a:rPr lang="fr-FR" sz="1300" b="1" dirty="0">
                <a:solidFill>
                  <a:srgbClr val="EB5600"/>
                </a:solidFill>
                <a:latin typeface="Montserrat" panose="00000500000000000000" pitchFamily="2" charset="0"/>
              </a:rPr>
              <a:t>Supprimer les données redondantes =&gt; stockage / optimisation</a:t>
            </a:r>
          </a:p>
          <a:p>
            <a:pPr marL="742950" lvl="1" indent="-285750"/>
            <a:r>
              <a:rPr lang="fr-FR" sz="1300" b="1" dirty="0">
                <a:solidFill>
                  <a:srgbClr val="004D40"/>
                </a:solidFill>
                <a:latin typeface="Montserrat" panose="00000500000000000000" pitchFamily="2" charset="0"/>
              </a:rPr>
              <a:t>Fichier Liaison à supprimer! :  Lien SKU </a:t>
            </a:r>
            <a:r>
              <a:rPr lang="fr-FR" sz="1300" b="1" dirty="0">
                <a:solidFill>
                  <a:srgbClr val="004D40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</a:t>
            </a:r>
            <a:r>
              <a:rPr lang="fr-FR" sz="1300" b="1" dirty="0">
                <a:solidFill>
                  <a:srgbClr val="004D40"/>
                </a:solidFill>
                <a:latin typeface="Montserrat" panose="00000500000000000000" pitchFamily="2" charset="0"/>
              </a:rPr>
              <a:t>  Product Id =&gt; Dispo fichier Web !</a:t>
            </a:r>
          </a:p>
          <a:p>
            <a:pPr marL="1200150" lvl="2" indent="-285750"/>
            <a:r>
              <a:rPr lang="fr-FR" sz="1300" b="1" dirty="0">
                <a:solidFill>
                  <a:schemeClr val="tx1"/>
                </a:solidFill>
                <a:latin typeface="Montserrat" panose="00000500000000000000" pitchFamily="2" charset="0"/>
              </a:rPr>
              <a:t>URL </a:t>
            </a:r>
            <a:r>
              <a:rPr lang="fr-FR" sz="13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guid</a:t>
            </a:r>
            <a:r>
              <a:rPr lang="fr-FR" sz="1300" b="1" dirty="0">
                <a:solidFill>
                  <a:schemeClr val="tx1"/>
                </a:solidFill>
                <a:latin typeface="Montserrat" panose="00000500000000000000" pitchFamily="2" charset="0"/>
              </a:rPr>
              <a:t> =&gt; </a:t>
            </a:r>
            <a:r>
              <a:rPr lang="fr-FR" sz="1300" b="1" dirty="0">
                <a:solidFill>
                  <a:schemeClr val="tx1"/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https://www.bottle-neck.fr/?post_type=product&amp;#038;</a:t>
            </a:r>
            <a:r>
              <a:rPr lang="fr-FR" sz="1300" b="1" dirty="0">
                <a:solidFill>
                  <a:schemeClr val="tx1"/>
                </a:solidFill>
                <a:highlight>
                  <a:srgbClr val="FFFF00"/>
                </a:highlight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p=4142</a:t>
            </a:r>
            <a:endParaRPr lang="fr-FR" sz="1300" b="1" dirty="0">
              <a:solidFill>
                <a:schemeClr val="tx1"/>
              </a:solidFill>
              <a:highlight>
                <a:srgbClr val="FFFF00"/>
              </a:highlight>
              <a:latin typeface="Montserrat" panose="00000500000000000000" pitchFamily="2" charset="0"/>
            </a:endParaRPr>
          </a:p>
          <a:p>
            <a:pPr marL="742950" lvl="1" indent="-285750"/>
            <a:r>
              <a:rPr lang="fr-FR" sz="1300" b="1" dirty="0">
                <a:solidFill>
                  <a:srgbClr val="004D40"/>
                </a:solidFill>
                <a:latin typeface="Montserrat" panose="00000500000000000000" pitchFamily="2" charset="0"/>
              </a:rPr>
              <a:t>Fichier Web:</a:t>
            </a:r>
          </a:p>
          <a:p>
            <a:pPr marL="1200150" lvl="2" indent="-285750"/>
            <a:r>
              <a:rPr lang="fr-FR" sz="1300" b="1" dirty="0">
                <a:solidFill>
                  <a:srgbClr val="EB5600"/>
                </a:solidFill>
                <a:latin typeface="Montserrat" panose="00000500000000000000" pitchFamily="2" charset="0"/>
              </a:rPr>
              <a:t>SKU type: </a:t>
            </a:r>
            <a:r>
              <a:rPr lang="fr-FR" sz="1300" b="1" dirty="0" err="1">
                <a:solidFill>
                  <a:srgbClr val="EB5600"/>
                </a:solidFill>
                <a:latin typeface="Montserrat" panose="00000500000000000000" pitchFamily="2" charset="0"/>
              </a:rPr>
              <a:t>object</a:t>
            </a:r>
            <a:r>
              <a:rPr lang="fr-FR" sz="1300" b="1" dirty="0">
                <a:solidFill>
                  <a:srgbClr val="EB5600"/>
                </a:solidFill>
                <a:latin typeface="Montserrat" panose="00000500000000000000" pitchFamily="2" charset="0"/>
              </a:rPr>
              <a:t> (string) =&gt; </a:t>
            </a:r>
            <a:r>
              <a:rPr lang="fr-FR" sz="1300" b="1" dirty="0" err="1">
                <a:solidFill>
                  <a:srgbClr val="EB5600"/>
                </a:solidFill>
                <a:latin typeface="Montserrat" panose="00000500000000000000" pitchFamily="2" charset="0"/>
              </a:rPr>
              <a:t>integer</a:t>
            </a:r>
            <a:r>
              <a:rPr lang="fr-FR" sz="1300" b="1" dirty="0">
                <a:solidFill>
                  <a:srgbClr val="EB5600"/>
                </a:solidFill>
                <a:latin typeface="Montserrat" panose="00000500000000000000" pitchFamily="2" charset="0"/>
              </a:rPr>
              <a:t> (index incrémental) =&gt; </a:t>
            </a:r>
            <a:r>
              <a:rPr lang="fr-FR" sz="1300" b="1" dirty="0">
                <a:solidFill>
                  <a:schemeClr val="tx1"/>
                </a:solidFill>
                <a:latin typeface="Montserrat" panose="00000500000000000000" pitchFamily="2" charset="0"/>
              </a:rPr>
              <a:t>validation /saisie</a:t>
            </a:r>
          </a:p>
          <a:p>
            <a:pPr marL="1200150" lvl="2" indent="-285750"/>
            <a:r>
              <a:rPr lang="fr-FR" sz="1300" b="1" dirty="0">
                <a:solidFill>
                  <a:srgbClr val="EB5600"/>
                </a:solidFill>
                <a:latin typeface="Montserrat" panose="00000500000000000000" pitchFamily="2" charset="0"/>
              </a:rPr>
              <a:t>Ajout nouvelle colonne image : stockage url JPEG / suppression doublons!</a:t>
            </a:r>
          </a:p>
          <a:p>
            <a:pPr marL="914400" lvl="2" indent="0">
              <a:buNone/>
            </a:pPr>
            <a:r>
              <a:rPr lang="fr-FR" sz="1300" b="1" dirty="0">
                <a:solidFill>
                  <a:srgbClr val="EB5600"/>
                </a:solidFill>
                <a:latin typeface="Montserrat" panose="00000500000000000000" pitchFamily="2" charset="0"/>
              </a:rPr>
              <a:t> </a:t>
            </a:r>
          </a:p>
          <a:p>
            <a:pPr marL="742950" lvl="1" indent="-285750"/>
            <a:endParaRPr lang="fr-FR" b="1" dirty="0">
              <a:solidFill>
                <a:srgbClr val="EB5600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b="0" i="0" dirty="0">
              <a:solidFill>
                <a:srgbClr val="271A38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latin typeface="Montserrat" panose="00000500000000000000" pitchFamily="2" charset="0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054F28-9841-0068-F5DC-4A91ABD8AD35}"/>
              </a:ext>
            </a:extLst>
          </p:cNvPr>
          <p:cNvSpPr/>
          <p:nvPr/>
        </p:nvSpPr>
        <p:spPr>
          <a:xfrm>
            <a:off x="6653337" y="3922154"/>
            <a:ext cx="589086" cy="2316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47D0A3-6B99-FDC3-9375-23D3DF541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83942">
            <a:off x="443218" y="2982236"/>
            <a:ext cx="352020" cy="3015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 (debrief offline)</a:t>
            </a:r>
            <a:endParaRPr dirty="0"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-1" y="1390200"/>
            <a:ext cx="9143999" cy="37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sz="6400" b="1" dirty="0">
                <a:solidFill>
                  <a:srgbClr val="004D40"/>
                </a:solidFill>
                <a:latin typeface="Montserrat" panose="00000500000000000000" pitchFamily="2" charset="0"/>
                <a:sym typeface="Montserrat"/>
              </a:rPr>
              <a:t>Compétences acquises :</a:t>
            </a:r>
            <a:endParaRPr lang="fr-FR" sz="6400" b="1" dirty="0">
              <a:solidFill>
                <a:srgbClr val="EB5600"/>
              </a:solidFill>
              <a:latin typeface="Montserrat" panose="00000500000000000000" pitchFamily="2" charset="0"/>
            </a:endParaRPr>
          </a:p>
          <a:p>
            <a:pPr marL="742950" lvl="1" indent="-285750">
              <a:lnSpc>
                <a:spcPct val="95000"/>
              </a:lnSpc>
            </a:pPr>
            <a:r>
              <a:rPr lang="fr-FR" sz="5600" b="1" dirty="0">
                <a:solidFill>
                  <a:srgbClr val="004D40"/>
                </a:solidFill>
                <a:latin typeface="Montserrat" panose="00000500000000000000" pitchFamily="2" charset="0"/>
              </a:rPr>
              <a:t>Manipuler les notebook </a:t>
            </a:r>
            <a:r>
              <a:rPr lang="fr-FR" sz="5600" b="1" dirty="0" err="1">
                <a:solidFill>
                  <a:srgbClr val="004D40"/>
                </a:solidFill>
                <a:latin typeface="Montserrat" panose="00000500000000000000" pitchFamily="2" charset="0"/>
              </a:rPr>
              <a:t>Jupyter</a:t>
            </a:r>
            <a:r>
              <a:rPr lang="fr-FR" sz="5600" b="1" dirty="0">
                <a:solidFill>
                  <a:srgbClr val="004D40"/>
                </a:solidFill>
                <a:latin typeface="Montserrat" panose="00000500000000000000" pitchFamily="2" charset="0"/>
              </a:rPr>
              <a:t> / introduction à Python </a:t>
            </a:r>
          </a:p>
          <a:p>
            <a:pPr marL="742950" lvl="1" indent="-285750">
              <a:lnSpc>
                <a:spcPct val="95000"/>
              </a:lnSpc>
            </a:pPr>
            <a:r>
              <a:rPr lang="fr-FR" sz="5600" b="1" dirty="0">
                <a:solidFill>
                  <a:srgbClr val="EB5600"/>
                </a:solidFill>
                <a:latin typeface="Montserrat" panose="00000500000000000000" pitchFamily="2" charset="0"/>
              </a:rPr>
              <a:t>Manipuler des </a:t>
            </a:r>
            <a:r>
              <a:rPr lang="fr-FR" sz="5600" b="1" dirty="0" err="1">
                <a:solidFill>
                  <a:srgbClr val="EB5600"/>
                </a:solidFill>
                <a:latin typeface="Montserrat" panose="00000500000000000000" pitchFamily="2" charset="0"/>
              </a:rPr>
              <a:t>Dataframe</a:t>
            </a:r>
            <a:r>
              <a:rPr lang="fr-FR" sz="5600" b="1" dirty="0">
                <a:solidFill>
                  <a:srgbClr val="EB5600"/>
                </a:solidFill>
                <a:latin typeface="Montserrat" panose="00000500000000000000" pitchFamily="2" charset="0"/>
              </a:rPr>
              <a:t> Panda avec les fonctions dédiées </a:t>
            </a:r>
          </a:p>
          <a:p>
            <a:pPr marL="742950" lvl="1" indent="-285750">
              <a:lnSpc>
                <a:spcPct val="95000"/>
              </a:lnSpc>
            </a:pPr>
            <a:r>
              <a:rPr lang="fr-FR" sz="5600" b="1" dirty="0">
                <a:solidFill>
                  <a:srgbClr val="004D40"/>
                </a:solidFill>
                <a:latin typeface="Montserrat" panose="00000500000000000000" pitchFamily="2" charset="0"/>
              </a:rPr>
              <a:t>Identifier des erreurs dans les données ( erreurs de saisie, de type, de calcul, etc…) visuellement / via fonction panda / vérification </a:t>
            </a:r>
            <a:r>
              <a:rPr lang="fr-FR" sz="5600" b="1" dirty="0" err="1">
                <a:solidFill>
                  <a:srgbClr val="004D40"/>
                </a:solidFill>
                <a:latin typeface="Montserrat" panose="00000500000000000000" pitchFamily="2" charset="0"/>
              </a:rPr>
              <a:t>xls</a:t>
            </a:r>
            <a:r>
              <a:rPr lang="fr-FR" sz="5600" b="1" dirty="0">
                <a:solidFill>
                  <a:srgbClr val="004D40"/>
                </a:solidFill>
                <a:latin typeface="Montserrat" panose="00000500000000000000" pitchFamily="2" charset="0"/>
              </a:rPr>
              <a:t>. </a:t>
            </a:r>
          </a:p>
          <a:p>
            <a:pPr marL="742950" lvl="1" indent="-285750">
              <a:lnSpc>
                <a:spcPct val="95000"/>
              </a:lnSpc>
            </a:pPr>
            <a:r>
              <a:rPr lang="fr-FR" sz="5600" b="1" dirty="0">
                <a:solidFill>
                  <a:srgbClr val="EB5600"/>
                </a:solidFill>
                <a:latin typeface="Montserrat" panose="00000500000000000000" pitchFamily="2" charset="0"/>
              </a:rPr>
              <a:t>Traiter et nettoyer les erreurs (code / script automatique…)</a:t>
            </a:r>
          </a:p>
          <a:p>
            <a:pPr marL="742950" lvl="1" indent="-285750">
              <a:lnSpc>
                <a:spcPct val="95000"/>
              </a:lnSpc>
            </a:pPr>
            <a:r>
              <a:rPr lang="fr-FR" sz="5600" b="1" dirty="0">
                <a:solidFill>
                  <a:srgbClr val="004D40"/>
                </a:solidFill>
                <a:latin typeface="Montserrat" panose="00000500000000000000" pitchFamily="2" charset="0"/>
              </a:rPr>
              <a:t>Révision des méthodes et graph d’analyse (matrice corrélation / nuages de points …)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6400" b="1" dirty="0">
              <a:solidFill>
                <a:srgbClr val="004D40"/>
              </a:solidFill>
              <a:latin typeface="Montserrat" panose="00000500000000000000" pitchFamily="2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None/>
            </a:pPr>
            <a:r>
              <a:rPr lang="fr-FR" sz="6400" b="1" dirty="0">
                <a:solidFill>
                  <a:srgbClr val="004D40"/>
                </a:solidFill>
                <a:latin typeface="Montserrat" panose="00000500000000000000" pitchFamily="2" charset="0"/>
                <a:sym typeface="Montserrat"/>
              </a:rPr>
              <a:t>Nettoyage des données:</a:t>
            </a:r>
          </a:p>
          <a:p>
            <a:pPr marL="742950" lvl="1" indent="-285750">
              <a:lnSpc>
                <a:spcPct val="95000"/>
              </a:lnSpc>
            </a:pPr>
            <a:r>
              <a:rPr lang="fr-FR" sz="5600" b="1" dirty="0">
                <a:solidFill>
                  <a:srgbClr val="004D40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 /   : choix / prise de décision (correction /suppression) </a:t>
            </a:r>
          </a:p>
          <a:p>
            <a:pPr marL="742950" lvl="1" indent="-285750">
              <a:lnSpc>
                <a:spcPct val="95000"/>
              </a:lnSpc>
            </a:pPr>
            <a:r>
              <a:rPr lang="fr-FR" sz="5600" b="1" dirty="0">
                <a:solidFill>
                  <a:srgbClr val="EB5600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 : arbitrage </a:t>
            </a:r>
            <a:r>
              <a:rPr lang="fr-FR" sz="5600" b="1" dirty="0" err="1">
                <a:solidFill>
                  <a:srgbClr val="EB5600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outliers</a:t>
            </a:r>
            <a:r>
              <a:rPr lang="fr-FR" sz="5600" b="1" dirty="0">
                <a:solidFill>
                  <a:srgbClr val="EB5600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: valeurs Atypiques vs Aberrantes</a:t>
            </a:r>
          </a:p>
          <a:p>
            <a:pPr marL="742950" lvl="1" indent="-285750">
              <a:lnSpc>
                <a:spcPct val="95000"/>
              </a:lnSpc>
            </a:pPr>
            <a:r>
              <a:rPr lang="fr-FR" sz="5600" b="1" dirty="0">
                <a:solidFill>
                  <a:srgbClr val="004D40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 : comprendre les différentes étapes parfois peu claires / implicites.</a:t>
            </a:r>
          </a:p>
          <a:p>
            <a:pPr>
              <a:buClr>
                <a:srgbClr val="999999"/>
              </a:buClr>
              <a:buFont typeface="Wingdings" panose="05000000000000000000" pitchFamily="2" charset="2"/>
              <a:buChar char="J"/>
            </a:pPr>
            <a:endParaRPr lang="fr-FR" sz="6400" b="1" dirty="0">
              <a:solidFill>
                <a:srgbClr val="EB5600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6400" b="1" dirty="0">
                <a:solidFill>
                  <a:srgbClr val="004D40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Entrainements encore nécessaire:</a:t>
            </a:r>
          </a:p>
          <a:p>
            <a:pPr marL="742950" lvl="1" indent="-285750">
              <a:lnSpc>
                <a:spcPct val="95000"/>
              </a:lnSpc>
            </a:pPr>
            <a:r>
              <a:rPr lang="fr-FR" sz="5600" b="1" dirty="0">
                <a:solidFill>
                  <a:srgbClr val="004D40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Prise de décision sur le nettoyage /  Arbitrage</a:t>
            </a:r>
          </a:p>
          <a:p>
            <a:pPr marL="742950" lvl="1" indent="-285750">
              <a:lnSpc>
                <a:spcPct val="95000"/>
              </a:lnSpc>
            </a:pPr>
            <a:r>
              <a:rPr lang="fr-FR" sz="5600" b="1" dirty="0">
                <a:solidFill>
                  <a:srgbClr val="EB5600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Continuer a progresser en code python / fonctions des </a:t>
            </a:r>
            <a:r>
              <a:rPr lang="fr-FR" sz="5600" b="1" dirty="0" err="1">
                <a:solidFill>
                  <a:srgbClr val="EB5600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dataframe</a:t>
            </a:r>
            <a:r>
              <a:rPr lang="fr-FR" sz="5600" b="1" dirty="0">
                <a:solidFill>
                  <a:srgbClr val="EB5600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lnSpc>
                <a:spcPct val="95000"/>
              </a:lnSpc>
            </a:pPr>
            <a:r>
              <a:rPr lang="fr-FR" sz="5600" b="1" dirty="0">
                <a:solidFill>
                  <a:srgbClr val="004D40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Interprétation des résultats / analyses statistiques via les différentes méthodes</a:t>
            </a:r>
          </a:p>
          <a:p>
            <a:pPr marL="742950" lvl="1" indent="-285750">
              <a:lnSpc>
                <a:spcPct val="95000"/>
              </a:lnSpc>
            </a:pPr>
            <a:r>
              <a:rPr lang="fr-FR" sz="5600" b="1" dirty="0">
                <a:solidFill>
                  <a:srgbClr val="EB5600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Analyses Données Quantitative vs Qualitative</a:t>
            </a:r>
            <a:endParaRPr lang="fr-FR" sz="5600" b="1" dirty="0">
              <a:solidFill>
                <a:srgbClr val="EB5600"/>
              </a:solidFill>
              <a:latin typeface="Montserrat" panose="00000500000000000000" pitchFamily="2" charset="0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5600" b="1" dirty="0">
                <a:solidFill>
                  <a:srgbClr val="EB5600"/>
                </a:solidFill>
                <a:latin typeface="Montserrat" panose="00000500000000000000" pitchFamily="2" charset="0"/>
                <a:sym typeface="Montserrat"/>
              </a:rPr>
              <a:t> </a:t>
            </a:r>
            <a:endParaRPr sz="5600" b="1" dirty="0">
              <a:solidFill>
                <a:srgbClr val="EB5600"/>
              </a:solidFill>
              <a:latin typeface="Montserrat" panose="00000500000000000000" pitchFamily="2" charset="0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394855" y="1508246"/>
            <a:ext cx="900545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sz="20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Objectif</a:t>
            </a:r>
            <a:r>
              <a:rPr lang="fr-FR" sz="2000" b="1" dirty="0">
                <a:solidFill>
                  <a:srgbClr val="CC3300"/>
                </a:solidFill>
                <a:latin typeface="Montserrat" panose="00000500000000000000" pitchFamily="2" charset="0"/>
              </a:rPr>
              <a:t> </a:t>
            </a:r>
            <a:r>
              <a:rPr lang="fr-FR" sz="2000" dirty="0">
                <a:latin typeface="Montserrat" panose="00000500000000000000" pitchFamily="2" charset="0"/>
              </a:rPr>
              <a:t>=&gt; Analyser les différentes données du marchand de vin </a:t>
            </a:r>
            <a:r>
              <a:rPr lang="fr-FR" sz="2000" b="1" dirty="0" err="1">
                <a:latin typeface="Montserrat" panose="00000500000000000000" pitchFamily="2" charset="0"/>
              </a:rPr>
              <a:t>BottleNeck</a:t>
            </a:r>
            <a:r>
              <a:rPr lang="fr-FR" sz="2000" b="1" dirty="0">
                <a:latin typeface="Montserrat" panose="00000500000000000000" pitchFamily="2" charset="0"/>
              </a:rPr>
              <a:t> </a:t>
            </a:r>
            <a:r>
              <a:rPr lang="fr-FR" sz="2000" dirty="0">
                <a:latin typeface="Montserrat" panose="00000500000000000000" pitchFamily="2" charset="0"/>
              </a:rPr>
              <a:t>afin d’optimiser la gestion des stocks !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b="1" dirty="0">
                <a:latin typeface="Montserrat" panose="00000500000000000000" pitchFamily="2" charset="0"/>
              </a:rPr>
              <a:t>Exploration des données </a:t>
            </a:r>
            <a:r>
              <a:rPr lang="fr-FR" sz="1800" b="1" dirty="0" err="1">
                <a:latin typeface="Montserrat" panose="00000500000000000000" pitchFamily="2" charset="0"/>
              </a:rPr>
              <a:t>BottleNeck</a:t>
            </a:r>
            <a:r>
              <a:rPr lang="fr-FR" sz="1800" b="1" dirty="0">
                <a:latin typeface="Montserrat" panose="00000500000000000000" pitchFamily="2" charset="0"/>
              </a:rPr>
              <a:t> extraites</a:t>
            </a:r>
          </a:p>
          <a:p>
            <a:pPr marL="571500" lvl="1" indent="0">
              <a:buNone/>
            </a:pPr>
            <a:r>
              <a:rPr lang="fr-FR" sz="1800" dirty="0">
                <a:latin typeface="Montserrat" panose="00000500000000000000" pitchFamily="2" charset="0"/>
              </a:rPr>
              <a:t>	 (erreurs - traitement -nettoyage)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b="1" dirty="0">
                <a:latin typeface="Montserrat" panose="00000500000000000000" pitchFamily="2" charset="0"/>
              </a:rPr>
              <a:t>Consolidations des données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b="1" dirty="0">
                <a:latin typeface="Montserrat" panose="00000500000000000000" pitchFamily="2" charset="0"/>
              </a:rPr>
              <a:t>Analyses / réponses aux interrogations</a:t>
            </a:r>
          </a:p>
          <a:p>
            <a:pPr marL="596900" lvl="1" indent="0">
              <a:buNone/>
            </a:pPr>
            <a:r>
              <a:rPr lang="fr-FR" sz="1800" b="1" dirty="0">
                <a:latin typeface="Montserrat" panose="00000500000000000000" pitchFamily="2" charset="0"/>
              </a:rPr>
              <a:t>	</a:t>
            </a:r>
            <a:r>
              <a:rPr lang="fr-FR" sz="1800" dirty="0">
                <a:latin typeface="Montserrat" panose="00000500000000000000" pitchFamily="2" charset="0"/>
              </a:rPr>
              <a:t>(CA, stock, ventes…)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b="1" dirty="0">
                <a:latin typeface="Montserrat" panose="00000500000000000000" pitchFamily="2" charset="0"/>
              </a:rPr>
              <a:t>Recommandations  / améliorations des données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237434" y="326850"/>
            <a:ext cx="8906566" cy="7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dirty="0">
                <a:solidFill>
                  <a:srgbClr val="F3F3F3"/>
                </a:solidFill>
                <a:latin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Mission </a:t>
            </a:r>
            <a:r>
              <a:rPr lang="fr-FR" sz="2500" dirty="0" err="1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BottleNeck</a:t>
            </a:r>
            <a:r>
              <a:rPr lang="fr-FR" sz="2500" dirty="0">
                <a:solidFill>
                  <a:srgbClr val="F3F3F3"/>
                </a:solidFill>
                <a:latin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: Analyser les données  / optimiser la gestion   </a:t>
            </a:r>
            <a:r>
              <a:rPr lang="fr-FR" sz="2500" dirty="0">
                <a:solidFill>
                  <a:srgbClr val="F3F3F3"/>
                </a:solidFill>
                <a:latin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 </a:t>
            </a:r>
            <a:endParaRPr sz="2500" dirty="0">
              <a:solidFill>
                <a:srgbClr val="F3F3F3"/>
              </a:solidFill>
              <a:latin typeface="Montserrat"/>
              <a:sym typeface="Montserrat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</a:ext>
              </a:extLst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4EA9AE1-7E69-2197-5E6F-D961EB29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586" y="3030877"/>
            <a:ext cx="542195" cy="9488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29AFCCA3-3029-3909-DE1C-8ED8CED47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0FECCCDD-E6BB-E672-856E-834400DA7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882" y="1402936"/>
            <a:ext cx="9026235" cy="625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Dataset 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ERP: 	</a:t>
            </a:r>
            <a:r>
              <a:rPr lang="fr-FR" sz="1200" b="1" dirty="0">
                <a:solidFill>
                  <a:schemeClr val="tx1"/>
                </a:solidFill>
                <a:latin typeface="Montserrat"/>
                <a:ea typeface="Lato"/>
                <a:cs typeface="Lato"/>
              </a:rPr>
              <a:t>Extraction ERP :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Lato"/>
                <a:cs typeface="Lato"/>
              </a:rPr>
              <a:t>825 Articles  / 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Lato"/>
                <a:cs typeface="Lato"/>
                <a:sym typeface="Montserrat"/>
              </a:rPr>
              <a:t>Id unique pour chaque produit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b="1" dirty="0">
                <a:solidFill>
                  <a:schemeClr val="tx1"/>
                </a:solidFill>
                <a:latin typeface="Montserrat"/>
                <a:ea typeface="Lato"/>
                <a:cs typeface="Lato"/>
                <a:sym typeface="Montserrat"/>
              </a:rPr>
              <a:t>	 	5 caractéristiques: 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Lato"/>
                <a:cs typeface="Lato"/>
                <a:sym typeface="Montserrat"/>
              </a:rPr>
              <a:t>Prix de vente /Prix Achat  / Etat du stock (quantité-</a:t>
            </a:r>
            <a:r>
              <a:rPr lang="fr-FR" sz="1200" dirty="0" err="1">
                <a:solidFill>
                  <a:schemeClr val="tx1"/>
                </a:solidFill>
                <a:latin typeface="Montserrat"/>
                <a:ea typeface="Lato"/>
                <a:cs typeface="Lato"/>
                <a:sym typeface="Montserrat"/>
              </a:rPr>
              <a:t>status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Lato"/>
                <a:cs typeface="Lato"/>
                <a:sym typeface="Montserrat"/>
              </a:rPr>
              <a:t>) / Vente Web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7B759F76-3DD9-9007-B2B0-FD22EA2B81A9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C4C379E3-003E-43DE-8B3D-999958CB94A6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Données: ERP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F8CEC244-8E2B-D124-818D-351F10768341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C8D7A266-CD14-0033-B549-1E4219D7E82A}"/>
              </a:ext>
            </a:extLst>
          </p:cNvPr>
          <p:cNvSpPr/>
          <p:nvPr/>
        </p:nvSpPr>
        <p:spPr>
          <a:xfrm>
            <a:off x="4054382" y="2051992"/>
            <a:ext cx="566094" cy="484632"/>
          </a:xfrm>
          <a:prstGeom prst="rightArrow">
            <a:avLst/>
          </a:prstGeom>
          <a:solidFill>
            <a:srgbClr val="CC33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B5BB60-C3DA-9971-1DFE-EF3A97FE17BB}"/>
              </a:ext>
            </a:extLst>
          </p:cNvPr>
          <p:cNvSpPr txBox="1"/>
          <p:nvPr/>
        </p:nvSpPr>
        <p:spPr>
          <a:xfrm>
            <a:off x="777761" y="2108961"/>
            <a:ext cx="2187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Erreurs identifiées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3EA14D-61EC-CE64-305E-A9F55EE5807B}"/>
              </a:ext>
            </a:extLst>
          </p:cNvPr>
          <p:cNvSpPr txBox="1"/>
          <p:nvPr/>
        </p:nvSpPr>
        <p:spPr>
          <a:xfrm>
            <a:off x="5243948" y="2078183"/>
            <a:ext cx="39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 </a:t>
            </a:r>
            <a:r>
              <a:rPr lang="fr-FR" sz="16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Traitements / Nettoyages réalisés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B35A44-5DAD-4833-2A4F-B1C10CB5FCC6}"/>
              </a:ext>
            </a:extLst>
          </p:cNvPr>
          <p:cNvSpPr txBox="1"/>
          <p:nvPr/>
        </p:nvSpPr>
        <p:spPr>
          <a:xfrm>
            <a:off x="117764" y="2576260"/>
            <a:ext cx="2591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Erreur de Calcul: Stock </a:t>
            </a:r>
            <a:r>
              <a:rPr lang="fr-FR" sz="1200" b="1" dirty="0" err="1">
                <a:solidFill>
                  <a:srgbClr val="004D40"/>
                </a:solidFill>
                <a:latin typeface="Montserrat" panose="00000500000000000000" pitchFamily="2" charset="0"/>
              </a:rPr>
              <a:t>Status</a:t>
            </a:r>
            <a:endParaRPr lang="fr-FR" sz="1200" b="1" dirty="0">
              <a:solidFill>
                <a:srgbClr val="004D40"/>
              </a:solidFill>
              <a:latin typeface="Montserrat" panose="00000500000000000000" pitchFamily="2" charset="0"/>
            </a:endParaRPr>
          </a:p>
          <a:p>
            <a:endParaRPr lang="fr-FR" sz="1200" dirty="0">
              <a:latin typeface="Montserrat" panose="00000500000000000000" pitchFamily="2" charset="0"/>
            </a:endParaRPr>
          </a:p>
          <a:p>
            <a:r>
              <a:rPr lang="fr-FR" sz="1200" dirty="0" err="1">
                <a:latin typeface="Montserrat" panose="00000500000000000000" pitchFamily="2" charset="0"/>
              </a:rPr>
              <a:t>Status</a:t>
            </a:r>
            <a:r>
              <a:rPr lang="fr-FR" sz="1200" dirty="0">
                <a:latin typeface="Montserrat" panose="00000500000000000000" pitchFamily="2" charset="0"/>
              </a:rPr>
              <a:t> </a:t>
            </a:r>
            <a:r>
              <a:rPr lang="fr-FR" sz="16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fr-FR" sz="1600" b="0" i="0" dirty="0">
                <a:solidFill>
                  <a:srgbClr val="040C28"/>
                </a:solidFill>
                <a:effectLst/>
                <a:latin typeface="Montserrat" panose="00000500000000000000" pitchFamily="2" charset="0"/>
              </a:rPr>
              <a:t>≠</a:t>
            </a:r>
            <a:r>
              <a:rPr lang="fr-FR" sz="16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fr-FR" sz="1200" dirty="0">
                <a:latin typeface="Montserrat" panose="00000500000000000000" pitchFamily="2" charset="0"/>
              </a:rPr>
              <a:t> Quantité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180A5E-F697-98E3-0EAB-6139274DE925}"/>
              </a:ext>
            </a:extLst>
          </p:cNvPr>
          <p:cNvSpPr txBox="1"/>
          <p:nvPr/>
        </p:nvSpPr>
        <p:spPr>
          <a:xfrm>
            <a:off x="6303818" y="2510384"/>
            <a:ext cx="2821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Réajustement par action automatique (script) / cohérence</a:t>
            </a:r>
          </a:p>
          <a:p>
            <a:endParaRPr lang="fr-FR" sz="1200" b="1" dirty="0">
              <a:solidFill>
                <a:srgbClr val="004D40"/>
              </a:solidFill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Quantité 0 =&gt; </a:t>
            </a:r>
            <a:r>
              <a:rPr lang="fr-FR" sz="1200" dirty="0" err="1">
                <a:latin typeface="Montserrat" panose="00000500000000000000" pitchFamily="2" charset="0"/>
              </a:rPr>
              <a:t>outofstock</a:t>
            </a:r>
            <a:endParaRPr lang="fr-FR" sz="1200" dirty="0"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Quantité &gt;0 </a:t>
            </a:r>
            <a:r>
              <a:rPr lang="fr-FR" sz="1200" dirty="0" err="1">
                <a:latin typeface="Montserrat" panose="00000500000000000000" pitchFamily="2" charset="0"/>
              </a:rPr>
              <a:t>instock</a:t>
            </a:r>
            <a:r>
              <a:rPr lang="fr-FR" sz="1200" dirty="0">
                <a:latin typeface="Montserrat" panose="00000500000000000000" pitchFamily="2" charset="0"/>
              </a:rPr>
              <a:t>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E2464A4-F008-E3F9-42A7-63D575592228}"/>
              </a:ext>
            </a:extLst>
          </p:cNvPr>
          <p:cNvGrpSpPr/>
          <p:nvPr/>
        </p:nvGrpSpPr>
        <p:grpSpPr>
          <a:xfrm>
            <a:off x="2624357" y="2752354"/>
            <a:ext cx="3386522" cy="485427"/>
            <a:chOff x="2588750" y="2581652"/>
            <a:chExt cx="3386522" cy="48542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F889A44-B286-01FF-BEF6-7DA41679A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750" y="2581652"/>
              <a:ext cx="3386522" cy="48542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44066A-C5EB-A076-FF20-C26D0A6A0C09}"/>
                </a:ext>
              </a:extLst>
            </p:cNvPr>
            <p:cNvSpPr/>
            <p:nvPr/>
          </p:nvSpPr>
          <p:spPr>
            <a:xfrm>
              <a:off x="4156281" y="2744019"/>
              <a:ext cx="277174" cy="32305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AAF164-F8FF-5ABF-4B13-F6931C6E452E}"/>
                </a:ext>
              </a:extLst>
            </p:cNvPr>
            <p:cNvSpPr/>
            <p:nvPr/>
          </p:nvSpPr>
          <p:spPr>
            <a:xfrm>
              <a:off x="4497711" y="2744019"/>
              <a:ext cx="358307" cy="32305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755C9BE4-4A22-4BA5-0DC8-261DF8D3F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960" y="3882420"/>
            <a:ext cx="4003010" cy="4811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ADFB143-658F-6C74-C31E-CE62C6689175}"/>
              </a:ext>
            </a:extLst>
          </p:cNvPr>
          <p:cNvSpPr txBox="1"/>
          <p:nvPr/>
        </p:nvSpPr>
        <p:spPr>
          <a:xfrm>
            <a:off x="117764" y="3789355"/>
            <a:ext cx="218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Erreur de Saisie: Stock</a:t>
            </a:r>
          </a:p>
          <a:p>
            <a:endParaRPr lang="fr-FR" sz="1200" dirty="0">
              <a:latin typeface="Montserrat" panose="00000500000000000000" pitchFamily="2" charset="0"/>
            </a:endParaRPr>
          </a:p>
          <a:p>
            <a:r>
              <a:rPr lang="fr-FR" sz="1200" dirty="0">
                <a:latin typeface="Montserrat" panose="00000500000000000000" pitchFamily="2" charset="0"/>
              </a:rPr>
              <a:t>Quantité  Négative!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7728B35-1D7F-7FB2-C2FA-BD3A68377948}"/>
              </a:ext>
            </a:extLst>
          </p:cNvPr>
          <p:cNvSpPr txBox="1"/>
          <p:nvPr/>
        </p:nvSpPr>
        <p:spPr>
          <a:xfrm>
            <a:off x="6287142" y="3789355"/>
            <a:ext cx="269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Réajustement / cohérence</a:t>
            </a:r>
          </a:p>
          <a:p>
            <a:endParaRPr lang="fr-FR" sz="1200" b="1" dirty="0">
              <a:solidFill>
                <a:srgbClr val="004D40"/>
              </a:solidFill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Pas de Stock négatif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>
                <a:latin typeface="Montserrat" panose="00000500000000000000" pitchFamily="2" charset="0"/>
              </a:rPr>
              <a:t>outofstock</a:t>
            </a:r>
            <a:r>
              <a:rPr lang="fr-FR" sz="1200" dirty="0">
                <a:latin typeface="Montserrat" panose="00000500000000000000" pitchFamily="2" charset="0"/>
              </a:rPr>
              <a:t>  =&gt; Quantité 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234587-8E4B-6722-6784-734B379C923B}"/>
              </a:ext>
            </a:extLst>
          </p:cNvPr>
          <p:cNvSpPr/>
          <p:nvPr/>
        </p:nvSpPr>
        <p:spPr>
          <a:xfrm>
            <a:off x="5092733" y="4008305"/>
            <a:ext cx="277174" cy="3230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25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9CEDD215-43C0-9C46-312E-530DF0A73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DD12AFBE-50C8-A22F-5872-3B1E5809B4D6}"/>
              </a:ext>
            </a:extLst>
          </p:cNvPr>
          <p:cNvSpPr>
            <a:spLocks noChangeArrowheads="1"/>
          </p:cNvSpPr>
          <p:nvPr/>
        </p:nvSpPr>
        <p:spPr bwMode="auto">
          <a:xfrm rot="925641">
            <a:off x="7354426" y="3199422"/>
            <a:ext cx="177238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prix achat minimum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2.74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prix achat maximum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137.81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Ratio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prix vendu / prix achat :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1.93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662BEBE1-CE5A-CF08-A481-5A3740701A0D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A636D6FF-D97C-91A3-A795-95D4E2CDB9C2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ERP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: Prix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15B45C1E-8B41-D29A-AA1A-12CD58A0DDD5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D16D9A-832A-E70A-881C-20934C28C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38710" y="5489404"/>
            <a:ext cx="633506" cy="790057"/>
          </a:xfrm>
        </p:spPr>
        <p:txBody>
          <a:bodyPr>
            <a:normAutofit fontScale="55000" lnSpcReduction="20000"/>
          </a:bodyPr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FD444D6-CDB5-4D0C-F91D-C8C18D976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888" y="3829400"/>
            <a:ext cx="265712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Name: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onsale_web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dtype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int64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9A6DEFF-E9DC-BFD3-DBE9-183283F0A029}"/>
              </a:ext>
            </a:extLst>
          </p:cNvPr>
          <p:cNvSpPr/>
          <p:nvPr/>
        </p:nvSpPr>
        <p:spPr>
          <a:xfrm>
            <a:off x="4054382" y="1504639"/>
            <a:ext cx="566094" cy="484632"/>
          </a:xfrm>
          <a:prstGeom prst="rightArrow">
            <a:avLst/>
          </a:prstGeom>
          <a:solidFill>
            <a:srgbClr val="CC33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20321D-6589-8CF8-FD70-20ABDFA2A697}"/>
              </a:ext>
            </a:extLst>
          </p:cNvPr>
          <p:cNvSpPr txBox="1"/>
          <p:nvPr/>
        </p:nvSpPr>
        <p:spPr>
          <a:xfrm>
            <a:off x="777761" y="1561608"/>
            <a:ext cx="2187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Erreurs identifiées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927C8F-55B0-8600-6803-47246B59E080}"/>
              </a:ext>
            </a:extLst>
          </p:cNvPr>
          <p:cNvSpPr txBox="1"/>
          <p:nvPr/>
        </p:nvSpPr>
        <p:spPr>
          <a:xfrm>
            <a:off x="5243948" y="1530830"/>
            <a:ext cx="39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 </a:t>
            </a:r>
            <a:r>
              <a:rPr lang="fr-FR" sz="16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Traitements / Nettoyages réalisés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B372AC-2178-ABB7-DFCB-A754AB8B1905}"/>
              </a:ext>
            </a:extLst>
          </p:cNvPr>
          <p:cNvSpPr txBox="1"/>
          <p:nvPr/>
        </p:nvSpPr>
        <p:spPr>
          <a:xfrm>
            <a:off x="371319" y="2029514"/>
            <a:ext cx="218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Erreur de Saisie: Prix</a:t>
            </a:r>
          </a:p>
          <a:p>
            <a:endParaRPr lang="fr-FR" sz="1200" dirty="0"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Prix négatif  </a:t>
            </a:r>
            <a:r>
              <a:rPr lang="fr-FR" sz="16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rPr>
              <a:t> </a:t>
            </a:r>
            <a:endParaRPr lang="fr-FR" sz="1200" dirty="0">
              <a:latin typeface="Montserrat" panose="000005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FDD98DE-836B-4947-3C6B-EC8841982155}"/>
              </a:ext>
            </a:extLst>
          </p:cNvPr>
          <p:cNvSpPr txBox="1"/>
          <p:nvPr/>
        </p:nvSpPr>
        <p:spPr>
          <a:xfrm>
            <a:off x="6195870" y="1979403"/>
            <a:ext cx="303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Réajustement / caractéristiques globales: erreur de typo sur le « - »</a:t>
            </a:r>
          </a:p>
          <a:p>
            <a:endParaRPr lang="fr-FR" sz="1200" b="1" dirty="0">
              <a:solidFill>
                <a:srgbClr val="004D40"/>
              </a:solidFill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Observation: </a:t>
            </a:r>
            <a:r>
              <a:rPr lang="fr-FR" sz="1200" dirty="0" err="1">
                <a:latin typeface="Montserrat" panose="00000500000000000000" pitchFamily="2" charset="0"/>
              </a:rPr>
              <a:t>price</a:t>
            </a:r>
            <a:r>
              <a:rPr lang="fr-FR" sz="1200" dirty="0">
                <a:latin typeface="Montserrat" panose="00000500000000000000" pitchFamily="2" charset="0"/>
              </a:rPr>
              <a:t> ~= 2 fois </a:t>
            </a:r>
            <a:r>
              <a:rPr lang="fr-FR" sz="1200" dirty="0" err="1">
                <a:latin typeface="Montserrat" panose="00000500000000000000" pitchFamily="2" charset="0"/>
              </a:rPr>
              <a:t>purchase_price</a:t>
            </a:r>
            <a:endParaRPr lang="fr-FR" sz="1200" dirty="0">
              <a:latin typeface="Montserrat" panose="00000500000000000000" pitchFamily="2" charset="0"/>
            </a:endParaRPr>
          </a:p>
          <a:p>
            <a:endParaRPr lang="fr-FR" sz="12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97EF3BB-96D6-0143-88B6-00D6AE360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278" y="2160679"/>
            <a:ext cx="3464743" cy="7507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CA8766-78C8-47F5-C435-EADDA90A9A10}"/>
              </a:ext>
            </a:extLst>
          </p:cNvPr>
          <p:cNvSpPr/>
          <p:nvPr/>
        </p:nvSpPr>
        <p:spPr>
          <a:xfrm>
            <a:off x="3899889" y="2312893"/>
            <a:ext cx="277174" cy="67360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D70C32-2F20-3D14-2243-E3858F991C02}"/>
              </a:ext>
            </a:extLst>
          </p:cNvPr>
          <p:cNvSpPr/>
          <p:nvPr/>
        </p:nvSpPr>
        <p:spPr>
          <a:xfrm>
            <a:off x="5763837" y="2312893"/>
            <a:ext cx="277174" cy="67360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72E980-C486-95BA-3264-2C2BF786BF9C}"/>
              </a:ext>
            </a:extLst>
          </p:cNvPr>
          <p:cNvSpPr txBox="1"/>
          <p:nvPr/>
        </p:nvSpPr>
        <p:spPr>
          <a:xfrm>
            <a:off x="213879" y="3651416"/>
            <a:ext cx="2752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« Erreur » de Type: </a:t>
            </a:r>
            <a:r>
              <a:rPr lang="fr-FR" sz="1200" b="1" dirty="0" err="1">
                <a:solidFill>
                  <a:srgbClr val="004D40"/>
                </a:solidFill>
                <a:latin typeface="Montserrat" panose="00000500000000000000" pitchFamily="2" charset="0"/>
              </a:rPr>
              <a:t>onsale_web</a:t>
            </a:r>
            <a:endParaRPr lang="fr-FR" sz="1200" b="1" dirty="0">
              <a:solidFill>
                <a:srgbClr val="004D40"/>
              </a:solidFill>
              <a:latin typeface="Montserrat" panose="00000500000000000000" pitchFamily="2" charset="0"/>
            </a:endParaRPr>
          </a:p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Vendu en ligne ou pas </a:t>
            </a:r>
          </a:p>
          <a:p>
            <a:endParaRPr lang="fr-FR" sz="1200" dirty="0"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0 ou 1 =&gt; </a:t>
            </a:r>
            <a:r>
              <a:rPr lang="fr-FR" sz="1200" dirty="0" err="1">
                <a:latin typeface="Montserrat" panose="00000500000000000000" pitchFamily="2" charset="0"/>
              </a:rPr>
              <a:t>integer</a:t>
            </a:r>
            <a:r>
              <a:rPr lang="fr-FR" sz="1200" dirty="0">
                <a:latin typeface="Montserrat" panose="00000500000000000000" pitchFamily="2" charset="0"/>
              </a:rPr>
              <a:t>    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43A087-3737-8F18-15F6-58D3CCF1B974}"/>
              </a:ext>
            </a:extLst>
          </p:cNvPr>
          <p:cNvSpPr txBox="1"/>
          <p:nvPr/>
        </p:nvSpPr>
        <p:spPr>
          <a:xfrm>
            <a:off x="6196826" y="3727800"/>
            <a:ext cx="3034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Optimisation/ Correction du type </a:t>
            </a:r>
            <a:r>
              <a:rPr lang="fr-FR" sz="1200" b="1" dirty="0" err="1">
                <a:solidFill>
                  <a:srgbClr val="004D40"/>
                </a:solidFill>
                <a:latin typeface="Montserrat" panose="00000500000000000000" pitchFamily="2" charset="0"/>
              </a:rPr>
              <a:t>onsale_web</a:t>
            </a:r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  (à prévoir)</a:t>
            </a:r>
          </a:p>
          <a:p>
            <a:endParaRPr lang="fr-FR" sz="1200" b="1" dirty="0">
              <a:solidFill>
                <a:srgbClr val="004D40"/>
              </a:solidFill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Boolean : oui / non</a:t>
            </a:r>
          </a:p>
          <a:p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0CF6359-3839-C59C-F3FB-929CB9E25CA4}"/>
              </a:ext>
            </a:extLst>
          </p:cNvPr>
          <p:cNvSpPr txBox="1"/>
          <p:nvPr/>
        </p:nvSpPr>
        <p:spPr>
          <a:xfrm>
            <a:off x="1375410" y="4752395"/>
            <a:ext cx="757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Remarque: '</a:t>
            </a:r>
            <a:r>
              <a:rPr lang="fr-FR" sz="1000" b="1" dirty="0" err="1"/>
              <a:t>onsale_web</a:t>
            </a:r>
            <a:r>
              <a:rPr lang="fr-FR" sz="1000" b="1" dirty="0"/>
              <a:t>' =&gt; à garder (info </a:t>
            </a:r>
            <a:r>
              <a:rPr lang="fr-FR" sz="1000" b="1" dirty="0" err="1"/>
              <a:t>dupliquéé</a:t>
            </a:r>
            <a:r>
              <a:rPr lang="fr-FR" sz="1000" b="1" dirty="0"/>
              <a:t> dans liaison ) =&gt; vérification fichier liaison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87F464FC-EA7B-B9F9-A391-EE58B98A5108}"/>
              </a:ext>
            </a:extLst>
          </p:cNvPr>
          <p:cNvSpPr>
            <a:spLocks noChangeArrowheads="1"/>
          </p:cNvSpPr>
          <p:nvPr/>
        </p:nvSpPr>
        <p:spPr bwMode="auto">
          <a:xfrm rot="1004471">
            <a:off x="6041776" y="3229311"/>
            <a:ext cx="163719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prix de vente minimum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5.2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prix de vente maximum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225.0 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CBE661B1-EBC1-E0DA-CB2C-3635D103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14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7EFFB5A8-46D2-AB15-FE9D-9ECF11EEE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3A6F93E9-B71D-DFBE-9761-3F39984ABC4E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4A8F2DDB-AC54-76EB-C9C4-AD4CA8E26890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WEB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3B763320-C4B7-3D6C-E7A7-EA71FB9F865B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3;p4">
            <a:extLst>
              <a:ext uri="{FF2B5EF4-FFF2-40B4-BE49-F238E27FC236}">
                <a16:creationId xmlns:a16="http://schemas.microsoft.com/office/drawing/2014/main" id="{153A780D-2943-82B3-012A-633A80C4FD7D}"/>
              </a:ext>
            </a:extLst>
          </p:cNvPr>
          <p:cNvSpPr txBox="1">
            <a:spLocks/>
          </p:cNvSpPr>
          <p:nvPr/>
        </p:nvSpPr>
        <p:spPr>
          <a:xfrm>
            <a:off x="58882" y="1402936"/>
            <a:ext cx="9085118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rgbClr val="999999"/>
              </a:buClr>
              <a:buFont typeface="Arial"/>
              <a:buNone/>
            </a:pPr>
            <a:r>
              <a:rPr lang="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Dataset WEB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: 	</a:t>
            </a:r>
            <a:r>
              <a:rPr lang="fr-FR" sz="1200" b="1" dirty="0">
                <a:solidFill>
                  <a:schemeClr val="tx1"/>
                </a:solidFill>
                <a:latin typeface="Montserrat"/>
                <a:ea typeface="Lato"/>
                <a:cs typeface="Lato"/>
              </a:rPr>
              <a:t>Extraction Site Web du 31 Octobre: 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Lato"/>
                <a:cs typeface="Lato"/>
              </a:rPr>
              <a:t>1523 Références web SKU</a:t>
            </a:r>
            <a:endParaRPr lang="fr-FR" sz="1200" dirty="0">
              <a:solidFill>
                <a:schemeClr val="tx1"/>
              </a:solidFill>
              <a:latin typeface="Montserrat"/>
              <a:ea typeface="Lato"/>
              <a:cs typeface="Lato"/>
              <a:sym typeface="Montserrat"/>
            </a:endParaRPr>
          </a:p>
          <a:p>
            <a:pPr marL="114300" indent="0">
              <a:buClr>
                <a:srgbClr val="999999"/>
              </a:buClr>
              <a:buFont typeface="Arial"/>
              <a:buNone/>
            </a:pPr>
            <a:r>
              <a:rPr lang="fr-FR" sz="1200" b="1" dirty="0">
                <a:solidFill>
                  <a:schemeClr val="tx1"/>
                </a:solidFill>
                <a:latin typeface="Montserrat"/>
                <a:ea typeface="Lato"/>
                <a:cs typeface="Lato"/>
                <a:sym typeface="Montserrat"/>
              </a:rPr>
              <a:t>	 	28 caractéristiques: 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Lato"/>
                <a:cs typeface="Lato"/>
              </a:rPr>
              <a:t>quantités vendues mensuelles/ description des produits / type de produits etc… </a:t>
            </a:r>
            <a:endParaRPr lang="fr-FR" sz="1200" dirty="0">
              <a:solidFill>
                <a:schemeClr val="tx1"/>
              </a:solidFill>
              <a:latin typeface="Montserrat"/>
              <a:ea typeface="Lato"/>
              <a:cs typeface="Lato"/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Font typeface="Arial"/>
              <a:buNone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B8A5512-1640-16DA-7F3F-B21CF16B2A23}"/>
              </a:ext>
            </a:extLst>
          </p:cNvPr>
          <p:cNvSpPr/>
          <p:nvPr/>
        </p:nvSpPr>
        <p:spPr>
          <a:xfrm>
            <a:off x="4135440" y="2136690"/>
            <a:ext cx="566094" cy="484632"/>
          </a:xfrm>
          <a:prstGeom prst="rightArrow">
            <a:avLst/>
          </a:prstGeom>
          <a:solidFill>
            <a:srgbClr val="CC33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AE07E6-1386-384F-36B5-418365D90DE5}"/>
              </a:ext>
            </a:extLst>
          </p:cNvPr>
          <p:cNvSpPr txBox="1"/>
          <p:nvPr/>
        </p:nvSpPr>
        <p:spPr>
          <a:xfrm>
            <a:off x="1012175" y="2216804"/>
            <a:ext cx="2187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Erreurs identifiées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BE4231-A9E4-3F36-08B2-57ED6F041342}"/>
              </a:ext>
            </a:extLst>
          </p:cNvPr>
          <p:cNvSpPr txBox="1"/>
          <p:nvPr/>
        </p:nvSpPr>
        <p:spPr>
          <a:xfrm>
            <a:off x="5183534" y="2216804"/>
            <a:ext cx="39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 </a:t>
            </a:r>
            <a:r>
              <a:rPr lang="fr-FR" sz="16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Traitements / Nettoyages réalisés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D784B02-1E9F-2B68-F654-CD434F6D1918}"/>
              </a:ext>
            </a:extLst>
          </p:cNvPr>
          <p:cNvSpPr txBox="1"/>
          <p:nvPr/>
        </p:nvSpPr>
        <p:spPr>
          <a:xfrm>
            <a:off x="62102" y="2901990"/>
            <a:ext cx="5153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Information inutiles / redondantes 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virtual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 /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downloadable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 /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rating_count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 / #average_rating  /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tax_class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 /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post_content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/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post_password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/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post_content_filtered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 /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post_parent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/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menu_order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/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comment_count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=&gt;</a:t>
            </a:r>
            <a:r>
              <a:rPr lang="fr-FR" sz="1200" b="1" dirty="0">
                <a:solidFill>
                  <a:srgbClr val="EB5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colonnes nulles ou vides</a:t>
            </a:r>
            <a:r>
              <a:rPr lang="fr-FR" sz="1200" dirty="0">
                <a:solidFill>
                  <a:srgbClr val="EB5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post_date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/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post_modified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 § </a:t>
            </a:r>
            <a:r>
              <a:rPr lang="en-US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post_name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 /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post_mime_type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=&gt; </a:t>
            </a:r>
            <a:r>
              <a:rPr lang="fr-FR" sz="1200" b="1" dirty="0">
                <a:solidFill>
                  <a:srgbClr val="EB5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redondances  avec autre colonnes (ex. date GMT</a:t>
            </a: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)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post_status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/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comment_status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/ 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ping_status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 /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post_author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fr-FR" sz="1200" b="1" dirty="0">
                <a:solidFill>
                  <a:srgbClr val="EB5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Valeurs uniques</a:t>
            </a: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publish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/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closed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 ou vides (pas de SKU)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6C90DA-26CF-4DDA-A44C-1FB859CAE9B6}"/>
              </a:ext>
            </a:extLst>
          </p:cNvPr>
          <p:cNvSpPr txBox="1"/>
          <p:nvPr/>
        </p:nvSpPr>
        <p:spPr>
          <a:xfrm>
            <a:off x="6109856" y="3086655"/>
            <a:ext cx="303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Suppression du </a:t>
            </a:r>
            <a:r>
              <a:rPr lang="fr-FR" sz="1200" b="1" dirty="0" err="1">
                <a:solidFill>
                  <a:srgbClr val="004D40"/>
                </a:solidFill>
                <a:latin typeface="Montserrat" panose="00000500000000000000" pitchFamily="2" charset="0"/>
              </a:rPr>
              <a:t>dataset</a:t>
            </a:r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 </a:t>
            </a:r>
          </a:p>
          <a:p>
            <a:endParaRPr lang="fr-FR" sz="1200" b="1" dirty="0">
              <a:solidFill>
                <a:srgbClr val="004D40"/>
              </a:solidFill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Suppression des colonnes redondantes, sans information additionnelles pertinentes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1484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17A7CA74-40CF-48FE-8B83-59CA2FB5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DF881B5E-A62B-65D1-7241-B6BEABDDE887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4D4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8BF66C17-4EAC-3742-2D21-5F7BB3221F27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WEB : SKU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FF409038-B36D-DDB9-C288-2CAB921B1FE3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1B3AAD-2C67-571B-239E-C9341FE7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751" y="1875821"/>
            <a:ext cx="2512116" cy="1318937"/>
          </a:xfrm>
          <a:prstGeom prst="rect">
            <a:avLst/>
          </a:prstGeom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5C63A1C5-34B4-7A2F-1BC0-327EEE1B5E12}"/>
              </a:ext>
            </a:extLst>
          </p:cNvPr>
          <p:cNvSpPr/>
          <p:nvPr/>
        </p:nvSpPr>
        <p:spPr>
          <a:xfrm>
            <a:off x="3900053" y="1410573"/>
            <a:ext cx="566094" cy="439504"/>
          </a:xfrm>
          <a:prstGeom prst="rightArrow">
            <a:avLst/>
          </a:prstGeom>
          <a:solidFill>
            <a:srgbClr val="CC33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38EBDA-3F4A-351F-690F-C37A161244D1}"/>
              </a:ext>
            </a:extLst>
          </p:cNvPr>
          <p:cNvSpPr txBox="1"/>
          <p:nvPr/>
        </p:nvSpPr>
        <p:spPr>
          <a:xfrm>
            <a:off x="516746" y="1394148"/>
            <a:ext cx="2187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Erreurs identifiées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3C27B3-D6CC-C5FC-9557-B38729BBD91A}"/>
              </a:ext>
            </a:extLst>
          </p:cNvPr>
          <p:cNvSpPr txBox="1"/>
          <p:nvPr/>
        </p:nvSpPr>
        <p:spPr>
          <a:xfrm>
            <a:off x="5243948" y="1372691"/>
            <a:ext cx="39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 </a:t>
            </a:r>
            <a:r>
              <a:rPr lang="fr-FR" sz="16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Traitements / Nettoyages réalisés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99327AB-CF12-DDB4-7E4E-8F3BCDF4E559}"/>
              </a:ext>
            </a:extLst>
          </p:cNvPr>
          <p:cNvSpPr txBox="1"/>
          <p:nvPr/>
        </p:nvSpPr>
        <p:spPr>
          <a:xfrm>
            <a:off x="6252178" y="1805699"/>
            <a:ext cx="3076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Réajustement / </a:t>
            </a:r>
            <a:r>
              <a:rPr lang="fr-FR" sz="1200" b="1" dirty="0" err="1">
                <a:solidFill>
                  <a:srgbClr val="004D40"/>
                </a:solidFill>
                <a:latin typeface="Montserrat" panose="00000500000000000000" pitchFamily="2" charset="0"/>
              </a:rPr>
              <a:t>Re-codage</a:t>
            </a:r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Remplacement valeurs / codification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Valeurs facilement identifiables</a:t>
            </a:r>
          </a:p>
          <a:p>
            <a:pPr lvl="3"/>
            <a:r>
              <a:rPr lang="fr-FR" sz="900" dirty="0">
                <a:latin typeface="Montserrat" panose="00000500000000000000" pitchFamily="2" charset="0"/>
              </a:rPr>
              <a:t>     13127-1 =&gt; 113127 (&gt;100000)</a:t>
            </a:r>
          </a:p>
          <a:p>
            <a:pPr lvl="4"/>
            <a:r>
              <a:rPr lang="fr-FR" sz="900" dirty="0">
                <a:latin typeface="Montserrat" panose="00000500000000000000" pitchFamily="2" charset="0"/>
              </a:rPr>
              <a:t>     bon-cadeau-25-euros =&gt; 252525 (&gt;100000)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latin typeface="Montserrat" panose="00000500000000000000" pitchFamily="2" charset="0"/>
            </a:endParaRPr>
          </a:p>
          <a:p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0B4A0-08F4-4FD2-9F3D-79AED4109D3B}"/>
              </a:ext>
            </a:extLst>
          </p:cNvPr>
          <p:cNvSpPr/>
          <p:nvPr/>
        </p:nvSpPr>
        <p:spPr>
          <a:xfrm>
            <a:off x="3192574" y="1995461"/>
            <a:ext cx="318654" cy="122078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5198DB-543B-9270-455A-E4EB34408395}"/>
              </a:ext>
            </a:extLst>
          </p:cNvPr>
          <p:cNvSpPr txBox="1"/>
          <p:nvPr/>
        </p:nvSpPr>
        <p:spPr>
          <a:xfrm>
            <a:off x="61329" y="3022424"/>
            <a:ext cx="2512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Erreur de doublons SKU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714 références en doublons/ clef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(Type = Attachement) =&gt; jpeg) </a:t>
            </a:r>
            <a:endParaRPr lang="fr-FR" sz="1200" b="1" dirty="0">
              <a:solidFill>
                <a:srgbClr val="004D40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6EBF79-9F73-74B7-CA5C-8385B11E97A5}"/>
              </a:ext>
            </a:extLst>
          </p:cNvPr>
          <p:cNvSpPr txBox="1"/>
          <p:nvPr/>
        </p:nvSpPr>
        <p:spPr>
          <a:xfrm>
            <a:off x="6252178" y="3080048"/>
            <a:ext cx="2951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Backup / Suppression doublons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Sauvegardes des doublons - jpeg =&gt; new </a:t>
            </a:r>
            <a:r>
              <a:rPr lang="fr-FR" sz="1200" dirty="0" err="1">
                <a:latin typeface="Montserrat" panose="00000500000000000000" pitchFamily="2" charset="0"/>
              </a:rPr>
              <a:t>dataframe</a:t>
            </a:r>
            <a:r>
              <a:rPr lang="fr-FR" sz="1200" dirty="0">
                <a:latin typeface="Montserrat" panose="00000500000000000000" pitchFamily="2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Suppression des doublons du Web </a:t>
            </a:r>
            <a:r>
              <a:rPr lang="fr-FR" sz="1200" dirty="0" err="1">
                <a:latin typeface="Montserrat" panose="00000500000000000000" pitchFamily="2" charset="0"/>
              </a:rPr>
              <a:t>dataset</a:t>
            </a:r>
            <a:endParaRPr lang="fr-FR" sz="1200" dirty="0">
              <a:latin typeface="Montserrat" panose="00000500000000000000" pitchFamily="2" charset="0"/>
            </a:endParaRPr>
          </a:p>
          <a:p>
            <a:endParaRPr lang="fr-FR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11E5F6E-9FAE-C16C-C276-9C753398BED2}"/>
              </a:ext>
            </a:extLst>
          </p:cNvPr>
          <p:cNvSpPr txBox="1"/>
          <p:nvPr/>
        </p:nvSpPr>
        <p:spPr>
          <a:xfrm>
            <a:off x="88547" y="4150150"/>
            <a:ext cx="2512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Erreur sans référence SKU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85 lignes sans code articles (NaN) non renseignés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Dont 2 </a:t>
            </a:r>
            <a:r>
              <a:rPr lang="fr-FR" sz="1200" dirty="0" err="1">
                <a:latin typeface="Montserrat" panose="00000500000000000000" pitchFamily="2" charset="0"/>
              </a:rPr>
              <a:t>Ref</a:t>
            </a:r>
            <a:r>
              <a:rPr lang="fr-FR" sz="1200" dirty="0">
                <a:latin typeface="Montserrat" panose="00000500000000000000" pitchFamily="2" charset="0"/>
              </a:rPr>
              <a:t>, sales négatifs!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79778BA-6D88-91ED-2E3F-361F076EE8D4}"/>
              </a:ext>
            </a:extLst>
          </p:cNvPr>
          <p:cNvSpPr txBox="1"/>
          <p:nvPr/>
        </p:nvSpPr>
        <p:spPr>
          <a:xfrm>
            <a:off x="6309473" y="4204785"/>
            <a:ext cx="274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Suppression lignes vides / inutiles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Pas de SKU / vide=&gt;  pas utile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F11A8CE-D42E-61AB-15D6-8916FAD3F8F0}"/>
              </a:ext>
            </a:extLst>
          </p:cNvPr>
          <p:cNvGrpSpPr/>
          <p:nvPr/>
        </p:nvGrpSpPr>
        <p:grpSpPr>
          <a:xfrm>
            <a:off x="2545734" y="3463398"/>
            <a:ext cx="3666878" cy="518266"/>
            <a:chOff x="2600663" y="3591650"/>
            <a:chExt cx="3666878" cy="51826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428FF7FD-5A41-B9F7-353A-A519039E0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0663" y="3591650"/>
              <a:ext cx="3651515" cy="49980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95F0FF-0A55-8D15-751F-55D70CBF14CA}"/>
                </a:ext>
              </a:extLst>
            </p:cNvPr>
            <p:cNvSpPr/>
            <p:nvPr/>
          </p:nvSpPr>
          <p:spPr>
            <a:xfrm>
              <a:off x="2772176" y="3642680"/>
              <a:ext cx="177575" cy="44208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F3EDB9-F885-9BEE-EE22-78BA1AE0A62C}"/>
                </a:ext>
              </a:extLst>
            </p:cNvPr>
            <p:cNvSpPr/>
            <p:nvPr/>
          </p:nvSpPr>
          <p:spPr>
            <a:xfrm>
              <a:off x="5973961" y="3667835"/>
              <a:ext cx="293580" cy="44208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096B4C8-3645-3E40-F435-57854F0AB728}"/>
              </a:ext>
            </a:extLst>
          </p:cNvPr>
          <p:cNvGrpSpPr/>
          <p:nvPr/>
        </p:nvGrpSpPr>
        <p:grpSpPr>
          <a:xfrm>
            <a:off x="2341097" y="4565648"/>
            <a:ext cx="3968376" cy="266849"/>
            <a:chOff x="2359934" y="4513087"/>
            <a:chExt cx="3968376" cy="26684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4FDD8CD-45F4-58CF-5248-4C870066D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9934" y="4513088"/>
              <a:ext cx="3968376" cy="26684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31228C-18FA-6E7E-B4EE-4758F1ED4A7D}"/>
                </a:ext>
              </a:extLst>
            </p:cNvPr>
            <p:cNvSpPr/>
            <p:nvPr/>
          </p:nvSpPr>
          <p:spPr>
            <a:xfrm>
              <a:off x="2441925" y="4513087"/>
              <a:ext cx="3886385" cy="10927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9FDFFF1A-EC18-AF56-769F-97912ACB46B2}"/>
              </a:ext>
            </a:extLst>
          </p:cNvPr>
          <p:cNvSpPr txBox="1"/>
          <p:nvPr/>
        </p:nvSpPr>
        <p:spPr>
          <a:xfrm>
            <a:off x="69698" y="1917973"/>
            <a:ext cx="251211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Erreur de codification SKU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4 références  ≠ format </a:t>
            </a:r>
            <a:r>
              <a:rPr lang="fr-FR" sz="12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rPr>
              <a:t>codification</a:t>
            </a:r>
          </a:p>
          <a:p>
            <a:r>
              <a:rPr lang="fr-FR" sz="12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rPr>
              <a:t> =&gt; nombre entier</a:t>
            </a:r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 </a:t>
            </a:r>
          </a:p>
          <a:p>
            <a:r>
              <a:rPr lang="fr-FR" sz="900" b="1" dirty="0">
                <a:solidFill>
                  <a:srgbClr val="004D40"/>
                </a:solidFill>
                <a:latin typeface="Montserrat" panose="00000500000000000000" pitchFamily="2" charset="0"/>
              </a:rPr>
              <a:t>(+Erreur de Type =&gt; Integer)</a:t>
            </a:r>
          </a:p>
        </p:txBody>
      </p:sp>
    </p:spTree>
    <p:extLst>
      <p:ext uri="{BB962C8B-B14F-4D97-AF65-F5344CB8AC3E}">
        <p14:creationId xmlns:p14="http://schemas.microsoft.com/office/powerpoint/2010/main" val="108747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1B6F1A9E-9079-2D46-5B76-E1647095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7EA65F32-A028-A88A-BE2C-5FFB519BC904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79039B01-B4A2-C390-519A-05342665CF07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LIAISON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B3544C57-4B9B-DFB4-26DC-18FAD317C8C6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B18822-57F2-DC8F-0022-A733560336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712"/>
          <a:stretch/>
        </p:blipFill>
        <p:spPr>
          <a:xfrm>
            <a:off x="3808390" y="3028502"/>
            <a:ext cx="1046410" cy="1704760"/>
          </a:xfrm>
          <a:prstGeom prst="rect">
            <a:avLst/>
          </a:prstGeom>
        </p:spPr>
      </p:pic>
      <p:sp>
        <p:nvSpPr>
          <p:cNvPr id="3" name="Google Shape;63;p4">
            <a:extLst>
              <a:ext uri="{FF2B5EF4-FFF2-40B4-BE49-F238E27FC236}">
                <a16:creationId xmlns:a16="http://schemas.microsoft.com/office/drawing/2014/main" id="{BED1E3F8-E9B3-0EB9-1D95-B5D1D9E0C2AE}"/>
              </a:ext>
            </a:extLst>
          </p:cNvPr>
          <p:cNvSpPr txBox="1">
            <a:spLocks/>
          </p:cNvSpPr>
          <p:nvPr/>
        </p:nvSpPr>
        <p:spPr>
          <a:xfrm>
            <a:off x="0" y="1362183"/>
            <a:ext cx="9144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rgbClr val="999999"/>
              </a:buClr>
              <a:buFont typeface="Arial"/>
              <a:buNone/>
            </a:pPr>
            <a:r>
              <a:rPr lang="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Dataset LIAISON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: </a:t>
            </a:r>
            <a:r>
              <a:rPr lang="fr-FR" sz="1200" b="1" dirty="0">
                <a:solidFill>
                  <a:schemeClr val="tx1"/>
                </a:solidFill>
                <a:latin typeface="Montserrat"/>
                <a:ea typeface="Lato"/>
                <a:cs typeface="Lato"/>
              </a:rPr>
              <a:t> Table correspondance dédiée:  </a:t>
            </a:r>
          </a:p>
          <a:p>
            <a:pPr marL="114300" indent="0">
              <a:buClr>
                <a:srgbClr val="999999"/>
              </a:buClr>
              <a:buFont typeface="Arial"/>
              <a:buNone/>
            </a:pPr>
            <a:r>
              <a:rPr lang="fr-FR" sz="1200" b="1" dirty="0">
                <a:solidFill>
                  <a:schemeClr val="tx1"/>
                </a:solidFill>
                <a:latin typeface="Montserrat"/>
                <a:ea typeface="Lato"/>
                <a:cs typeface="Lato"/>
              </a:rPr>
              <a:t>		=&gt; </a:t>
            </a:r>
            <a:r>
              <a:rPr lang="fr-FR" sz="1200" dirty="0">
                <a:latin typeface="Montserrat" panose="00000500000000000000" pitchFamily="2" charset="0"/>
                <a:sym typeface="Montserrat"/>
              </a:rPr>
              <a:t> </a:t>
            </a:r>
            <a:r>
              <a:rPr lang="fr-FR" sz="1200" dirty="0" err="1">
                <a:latin typeface="Montserrat" panose="00000500000000000000" pitchFamily="2" charset="0"/>
                <a:sym typeface="Montserrat"/>
              </a:rPr>
              <a:t>id_web</a:t>
            </a:r>
            <a:r>
              <a:rPr lang="fr-FR" sz="1200" dirty="0">
                <a:latin typeface="Montserrat" panose="00000500000000000000" pitchFamily="2" charset="0"/>
                <a:sym typeface="Montserrat"/>
              </a:rPr>
              <a:t> </a:t>
            </a:r>
            <a:r>
              <a:rPr lang="fr-FR" sz="1200" b="0" i="0" dirty="0">
                <a:solidFill>
                  <a:srgbClr val="040C28"/>
                </a:solidFill>
                <a:effectLst/>
                <a:latin typeface="Montserrat" panose="00000500000000000000" pitchFamily="2" charset="0"/>
              </a:rPr>
              <a:t>≠</a:t>
            </a:r>
            <a:r>
              <a:rPr lang="fr-FR" sz="1200" dirty="0"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fr-FR" sz="1200" dirty="0" err="1">
                <a:latin typeface="Montserrat" panose="00000500000000000000" pitchFamily="2" charset="0"/>
                <a:sym typeface="Wingdings" panose="05000000000000000000" pitchFamily="2" charset="2"/>
              </a:rPr>
              <a:t>product_id</a:t>
            </a:r>
            <a:endParaRPr lang="fr-FR" sz="1200" b="1" dirty="0">
              <a:solidFill>
                <a:schemeClr val="tx1"/>
              </a:solidFill>
              <a:latin typeface="Montserrat"/>
              <a:ea typeface="Lato"/>
              <a:cs typeface="Lato"/>
            </a:endParaRPr>
          </a:p>
          <a:p>
            <a:pPr marL="114300" indent="0">
              <a:buClr>
                <a:srgbClr val="999999"/>
              </a:buClr>
              <a:buFont typeface="Arial"/>
              <a:buNone/>
            </a:pPr>
            <a:r>
              <a:rPr lang="fr-FR" sz="1200" b="1" dirty="0">
                <a:solidFill>
                  <a:schemeClr val="tx1"/>
                </a:solidFill>
                <a:latin typeface="Montserrat"/>
                <a:ea typeface="Lato"/>
                <a:cs typeface="Lato"/>
              </a:rPr>
              <a:t>		=&gt;  </a:t>
            </a:r>
            <a:r>
              <a:rPr lang="fr-FR" sz="1200" dirty="0">
                <a:latin typeface="Montserrat" panose="00000500000000000000" pitchFamily="2" charset="0"/>
              </a:rPr>
              <a:t>liens 734 références SKU non nulles (</a:t>
            </a:r>
            <a:r>
              <a:rPr lang="fr-FR" sz="1200" dirty="0" err="1">
                <a:latin typeface="Montserrat" panose="00000500000000000000" pitchFamily="2" charset="0"/>
              </a:rPr>
              <a:t>dataset</a:t>
            </a:r>
            <a:r>
              <a:rPr lang="fr-FR" sz="1200" dirty="0">
                <a:latin typeface="Montserrat" panose="00000500000000000000" pitchFamily="2" charset="0"/>
              </a:rPr>
              <a:t> WEB) </a:t>
            </a:r>
            <a:r>
              <a:rPr lang="fr-FR" sz="1200" dirty="0">
                <a:latin typeface="Montserrat" panose="00000500000000000000" pitchFamily="2" charset="0"/>
                <a:sym typeface="Wingdings" panose="05000000000000000000" pitchFamily="2" charset="2"/>
              </a:rPr>
              <a:t> </a:t>
            </a:r>
            <a:r>
              <a:rPr lang="fr-FR" sz="1200" dirty="0">
                <a:latin typeface="Montserrat" panose="00000500000000000000" pitchFamily="2" charset="0"/>
              </a:rPr>
              <a:t> 825 (</a:t>
            </a:r>
            <a:r>
              <a:rPr lang="fr-FR" sz="1200" dirty="0" err="1">
                <a:latin typeface="Montserrat" panose="00000500000000000000" pitchFamily="2" charset="0"/>
              </a:rPr>
              <a:t>Product_</a:t>
            </a:r>
            <a:r>
              <a:rPr lang="fr-FR" sz="1200" dirty="0" err="1">
                <a:latin typeface="Montserrat" panose="00000500000000000000" pitchFamily="2" charset="0"/>
                <a:sym typeface="Montserrat"/>
              </a:rPr>
              <a:t>Id</a:t>
            </a:r>
            <a:r>
              <a:rPr lang="fr-FR" sz="1200" dirty="0">
                <a:latin typeface="Montserrat" panose="00000500000000000000" pitchFamily="2" charset="0"/>
                <a:sym typeface="Montserrat"/>
              </a:rPr>
              <a:t>) </a:t>
            </a:r>
            <a:r>
              <a:rPr lang="fr-FR" sz="1200" dirty="0" err="1">
                <a:latin typeface="Montserrat" panose="00000500000000000000" pitchFamily="2" charset="0"/>
                <a:sym typeface="Montserrat"/>
              </a:rPr>
              <a:t>dataset</a:t>
            </a:r>
            <a:r>
              <a:rPr lang="fr-FR" sz="1200" dirty="0">
                <a:latin typeface="Montserrat" panose="00000500000000000000" pitchFamily="2" charset="0"/>
                <a:sym typeface="Montserrat"/>
              </a:rPr>
              <a:t> ERP</a:t>
            </a:r>
          </a:p>
          <a:p>
            <a:pPr marL="114300" indent="0">
              <a:buClr>
                <a:srgbClr val="999999"/>
              </a:buClr>
              <a:buFont typeface="Arial"/>
              <a:buNone/>
            </a:pPr>
            <a:r>
              <a:rPr lang="fr-FR" sz="1200" dirty="0">
                <a:latin typeface="Montserrat" panose="00000500000000000000" pitchFamily="2" charset="0"/>
                <a:sym typeface="Montserrat"/>
              </a:rPr>
              <a:t>		       </a:t>
            </a:r>
            <a:r>
              <a:rPr lang="fr-FR" sz="1200" dirty="0">
                <a:latin typeface="Montserrat" panose="00000500000000000000" pitchFamily="2" charset="0"/>
              </a:rPr>
              <a:t>		 </a:t>
            </a:r>
          </a:p>
          <a:p>
            <a:pPr marL="114300" indent="0">
              <a:buClr>
                <a:srgbClr val="999999"/>
              </a:buClr>
              <a:buFont typeface="Arial"/>
              <a:buNone/>
            </a:pPr>
            <a:r>
              <a:rPr lang="fr-FR" sz="1200" dirty="0">
                <a:latin typeface="Montserrat" panose="00000500000000000000" pitchFamily="2" charset="0"/>
                <a:sym typeface="Montserrat"/>
              </a:rPr>
              <a:t>	 	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EAF49F4-C1E1-128B-F9E3-DCD6E6CB94E1}"/>
              </a:ext>
            </a:extLst>
          </p:cNvPr>
          <p:cNvSpPr/>
          <p:nvPr/>
        </p:nvSpPr>
        <p:spPr>
          <a:xfrm>
            <a:off x="3903440" y="2276484"/>
            <a:ext cx="566094" cy="439504"/>
          </a:xfrm>
          <a:prstGeom prst="rightArrow">
            <a:avLst/>
          </a:prstGeom>
          <a:solidFill>
            <a:srgbClr val="CC33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3FE28C-0F58-8A04-DF5E-4F290997EB93}"/>
              </a:ext>
            </a:extLst>
          </p:cNvPr>
          <p:cNvSpPr txBox="1"/>
          <p:nvPr/>
        </p:nvSpPr>
        <p:spPr>
          <a:xfrm>
            <a:off x="537378" y="2326959"/>
            <a:ext cx="2187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Erreurs identifiées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39DED6-261B-AD3D-C466-131F71EB3A63}"/>
              </a:ext>
            </a:extLst>
          </p:cNvPr>
          <p:cNvSpPr txBox="1"/>
          <p:nvPr/>
        </p:nvSpPr>
        <p:spPr>
          <a:xfrm>
            <a:off x="5188530" y="2251789"/>
            <a:ext cx="39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 </a:t>
            </a:r>
            <a:r>
              <a:rPr lang="fr-FR" sz="16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Traitements / Nettoyages réalisés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7B56CB-FE21-21E4-BFC6-2551C253CEB1}"/>
              </a:ext>
            </a:extLst>
          </p:cNvPr>
          <p:cNvSpPr txBox="1"/>
          <p:nvPr/>
        </p:nvSpPr>
        <p:spPr>
          <a:xfrm>
            <a:off x="346991" y="2698927"/>
            <a:ext cx="2941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Même Erreur de codification </a:t>
            </a:r>
            <a:r>
              <a:rPr lang="fr-FR" sz="1200" b="1" dirty="0" err="1">
                <a:solidFill>
                  <a:srgbClr val="004D40"/>
                </a:solidFill>
                <a:latin typeface="Montserrat" panose="00000500000000000000" pitchFamily="2" charset="0"/>
              </a:rPr>
              <a:t>id_web</a:t>
            </a:r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 /SKU précédente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2 références  ≠ </a:t>
            </a:r>
            <a:r>
              <a:rPr lang="fr-FR" sz="12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rPr>
              <a:t>codification</a:t>
            </a:r>
          </a:p>
          <a:p>
            <a:r>
              <a:rPr lang="fr-FR" sz="12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rPr>
              <a:t> nombre entier</a:t>
            </a:r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FC2A286-9F48-4F7B-3980-967649F2CE27}"/>
              </a:ext>
            </a:extLst>
          </p:cNvPr>
          <p:cNvSpPr txBox="1"/>
          <p:nvPr/>
        </p:nvSpPr>
        <p:spPr>
          <a:xfrm>
            <a:off x="5331659" y="2698927"/>
            <a:ext cx="41718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Réajustement / </a:t>
            </a:r>
            <a:r>
              <a:rPr lang="fr-FR" sz="1200" b="1" dirty="0" err="1">
                <a:solidFill>
                  <a:srgbClr val="004D40"/>
                </a:solidFill>
                <a:latin typeface="Montserrat" panose="00000500000000000000" pitchFamily="2" charset="0"/>
              </a:rPr>
              <a:t>Re-codage</a:t>
            </a:r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Même recodage </a:t>
            </a:r>
            <a:r>
              <a:rPr lang="fr-FR" sz="1200" dirty="0" err="1">
                <a:latin typeface="Montserrat" panose="00000500000000000000" pitchFamily="2" charset="0"/>
              </a:rPr>
              <a:t>dataset</a:t>
            </a:r>
            <a:r>
              <a:rPr lang="fr-FR" sz="1200" dirty="0">
                <a:latin typeface="Montserrat" panose="00000500000000000000" pitchFamily="2" charset="0"/>
              </a:rPr>
              <a:t>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Remplacement valeurs  =&gt; codification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fr-FR" sz="900" dirty="0">
                <a:latin typeface="Montserrat" panose="00000500000000000000" pitchFamily="2" charset="0"/>
              </a:rPr>
              <a:t>13127-1 =&gt; 113127 (&gt;100000)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fr-FR" sz="900" dirty="0">
                <a:latin typeface="Montserrat" panose="00000500000000000000" pitchFamily="2" charset="0"/>
              </a:rPr>
              <a:t>bon-cadeau-25-euros =&gt; 252525 (&gt;100000)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latin typeface="Montserrat" panose="00000500000000000000" pitchFamily="2" charset="0"/>
            </a:endParaRPr>
          </a:p>
          <a:p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936EC1E-907D-D861-BC3F-4F5415AF8D45}"/>
              </a:ext>
            </a:extLst>
          </p:cNvPr>
          <p:cNvSpPr txBox="1"/>
          <p:nvPr/>
        </p:nvSpPr>
        <p:spPr>
          <a:xfrm>
            <a:off x="315600" y="3746546"/>
            <a:ext cx="263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Erreur sans référence </a:t>
            </a:r>
            <a:r>
              <a:rPr lang="fr-FR" sz="1200" b="1" dirty="0" err="1">
                <a:solidFill>
                  <a:srgbClr val="004D40"/>
                </a:solidFill>
                <a:latin typeface="Montserrat" panose="00000500000000000000" pitchFamily="2" charset="0"/>
              </a:rPr>
              <a:t>id_web</a:t>
            </a:r>
            <a:endParaRPr lang="fr-FR" sz="1200" b="1" dirty="0">
              <a:solidFill>
                <a:srgbClr val="004D40"/>
              </a:solidFill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91 lignes sans </a:t>
            </a:r>
            <a:r>
              <a:rPr lang="fr-FR" sz="1200" dirty="0" err="1">
                <a:latin typeface="Montserrat" panose="00000500000000000000" pitchFamily="2" charset="0"/>
              </a:rPr>
              <a:t>id_web</a:t>
            </a:r>
            <a:r>
              <a:rPr lang="fr-FR" sz="1200" dirty="0">
                <a:latin typeface="Montserrat" panose="00000500000000000000" pitchFamily="2" charset="0"/>
              </a:rPr>
              <a:t>(NaN)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8A4C787-4211-CCC2-CDCA-BCEDD1226B52}"/>
              </a:ext>
            </a:extLst>
          </p:cNvPr>
          <p:cNvSpPr txBox="1"/>
          <p:nvPr/>
        </p:nvSpPr>
        <p:spPr>
          <a:xfrm>
            <a:off x="5438332" y="3902266"/>
            <a:ext cx="3661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Aucuns Traitements ici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Pas de correspondance </a:t>
            </a:r>
            <a:r>
              <a:rPr lang="fr-FR" sz="1200" dirty="0" err="1">
                <a:latin typeface="Montserrat" panose="00000500000000000000" pitchFamily="2" charset="0"/>
              </a:rPr>
              <a:t>id_web</a:t>
            </a:r>
            <a:r>
              <a:rPr lang="fr-FR" sz="1200" dirty="0">
                <a:latin typeface="Montserrat" panose="00000500000000000000" pitchFamily="2" charset="0"/>
              </a:rPr>
              <a:t> </a:t>
            </a:r>
            <a:r>
              <a:rPr lang="fr-FR" sz="1200" dirty="0">
                <a:latin typeface="Montserrat" panose="00000500000000000000" pitchFamily="2" charset="0"/>
                <a:sym typeface="Wingdings" panose="05000000000000000000" pitchFamily="2" charset="2"/>
              </a:rPr>
              <a:t> </a:t>
            </a:r>
            <a:r>
              <a:rPr lang="fr-FR" sz="1200" dirty="0" err="1">
                <a:latin typeface="Montserrat" panose="00000500000000000000" pitchFamily="2" charset="0"/>
                <a:sym typeface="Wingdings" panose="05000000000000000000" pitchFamily="2" charset="2"/>
              </a:rPr>
              <a:t>product_id</a:t>
            </a:r>
            <a:r>
              <a:rPr lang="fr-FR" sz="1200" dirty="0"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fr-FR" sz="1200" b="1" dirty="0">
                <a:solidFill>
                  <a:srgbClr val="FF0000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=&gt; article non vendu sur le web! </a:t>
            </a:r>
            <a:endParaRPr lang="fr-FR" sz="1200" b="1" dirty="0">
              <a:solidFill>
                <a:srgbClr val="FF0000"/>
              </a:solidFill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Gérer à la jointure des </a:t>
            </a:r>
            <a:r>
              <a:rPr lang="fr-FR" sz="1200" dirty="0" err="1">
                <a:latin typeface="Montserrat" panose="00000500000000000000" pitchFamily="2" charset="0"/>
              </a:rPr>
              <a:t>Datasets</a:t>
            </a:r>
            <a:endParaRPr lang="fr-FR" sz="1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1EA77E-C0A9-41B6-FF27-0577F796336F}"/>
              </a:ext>
            </a:extLst>
          </p:cNvPr>
          <p:cNvSpPr txBox="1"/>
          <p:nvPr/>
        </p:nvSpPr>
        <p:spPr>
          <a:xfrm>
            <a:off x="294051" y="4410097"/>
            <a:ext cx="3046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Erreur de correspondance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Exemple 14680-1 =&gt; pas dispo dans Web!  (total =20 absences)</a:t>
            </a:r>
          </a:p>
        </p:txBody>
      </p:sp>
    </p:spTree>
    <p:extLst>
      <p:ext uri="{BB962C8B-B14F-4D97-AF65-F5344CB8AC3E}">
        <p14:creationId xmlns:p14="http://schemas.microsoft.com/office/powerpoint/2010/main" val="233424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176463" y="1414647"/>
            <a:ext cx="8967537" cy="346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Clr>
                <a:srgbClr val="434343"/>
              </a:buClr>
              <a:buNone/>
            </a:pP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Montserrat"/>
              </a:rPr>
              <a:t>FUSION</a:t>
            </a:r>
            <a:r>
              <a:rPr lang="fr-FR" sz="1100" b="1" dirty="0">
                <a:solidFill>
                  <a:schemeClr val="tx1"/>
                </a:solidFill>
                <a:latin typeface="Montserrat"/>
                <a:ea typeface="Lato"/>
                <a:cs typeface="Lato"/>
                <a:sym typeface="Montserrat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Montserrat"/>
                <a:ea typeface="Lato"/>
                <a:cs typeface="Lato"/>
                <a:sym typeface="Montserrat"/>
              </a:rPr>
              <a:t>=&gt; </a:t>
            </a:r>
            <a:r>
              <a:rPr lang="fr-FR" b="1" dirty="0">
                <a:solidFill>
                  <a:schemeClr val="tx1"/>
                </a:solidFill>
                <a:latin typeface="Montserrat"/>
                <a:ea typeface="Lato"/>
                <a:cs typeface="Lato"/>
              </a:rPr>
              <a:t>Rapprocher extraction WEB avec ERP via la table de liaison.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BFFDA6-324F-4826-678C-4724399D6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99" y="1848089"/>
            <a:ext cx="4520201" cy="13228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0859A6-724A-9B13-25CB-AF1288FAB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797" y="3428117"/>
            <a:ext cx="5109203" cy="68926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9343E26-ECFB-CFC6-7C88-A850C0C4907C}"/>
              </a:ext>
            </a:extLst>
          </p:cNvPr>
          <p:cNvSpPr txBox="1"/>
          <p:nvPr/>
        </p:nvSpPr>
        <p:spPr>
          <a:xfrm>
            <a:off x="232868" y="1904833"/>
            <a:ext cx="3682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Etape 1:  </a:t>
            </a:r>
            <a:r>
              <a:rPr lang="fr-FR" sz="1200" b="1" dirty="0">
                <a:solidFill>
                  <a:srgbClr val="FF0000"/>
                </a:solidFill>
                <a:latin typeface="Montserrat" panose="00000500000000000000" pitchFamily="2" charset="0"/>
              </a:rPr>
              <a:t>Jointure Interne sur clef commune </a:t>
            </a:r>
            <a:r>
              <a:rPr lang="fr-FR" sz="1200" b="1" dirty="0" err="1">
                <a:solidFill>
                  <a:srgbClr val="FF0000"/>
                </a:solidFill>
                <a:latin typeface="Montserrat" panose="00000500000000000000" pitchFamily="2" charset="0"/>
              </a:rPr>
              <a:t>product_id</a:t>
            </a:r>
            <a:r>
              <a:rPr lang="fr-FR" sz="1200" b="1" dirty="0">
                <a:solidFill>
                  <a:srgbClr val="FF0000"/>
                </a:solidFill>
                <a:latin typeface="Montserrat" panose="00000500000000000000" pitchFamily="2" charset="0"/>
              </a:rPr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tous les produits de ERP joints avec le fichier liaison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toutes les entrées des produits issus de ERP =&gt; </a:t>
            </a:r>
            <a:r>
              <a:rPr lang="fr-FR" sz="12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ie</a:t>
            </a:r>
            <a:r>
              <a:rPr lang="fr-FR" sz="1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825 lignes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E930E3E-EFA0-6A40-63F7-B6904E086E93}"/>
              </a:ext>
            </a:extLst>
          </p:cNvPr>
          <p:cNvSpPr/>
          <p:nvPr/>
        </p:nvSpPr>
        <p:spPr>
          <a:xfrm>
            <a:off x="3871375" y="2697373"/>
            <a:ext cx="566094" cy="484632"/>
          </a:xfrm>
          <a:prstGeom prst="rightArrow">
            <a:avLst/>
          </a:prstGeom>
          <a:solidFill>
            <a:srgbClr val="CC33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C0F0A44-CA8C-E857-8218-B64472263D73}"/>
              </a:ext>
            </a:extLst>
          </p:cNvPr>
          <p:cNvSpPr txBox="1"/>
          <p:nvPr/>
        </p:nvSpPr>
        <p:spPr>
          <a:xfrm>
            <a:off x="232868" y="3210020"/>
            <a:ext cx="3682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4D40"/>
                </a:solidFill>
                <a:latin typeface="Montserrat" panose="00000500000000000000" pitchFamily="2" charset="0"/>
              </a:rPr>
              <a:t>Etape 2:  </a:t>
            </a:r>
            <a:r>
              <a:rPr lang="fr-FR" sz="1200" b="1" dirty="0">
                <a:solidFill>
                  <a:srgbClr val="FF0000"/>
                </a:solidFill>
                <a:latin typeface="Montserrat" panose="00000500000000000000" pitchFamily="2" charset="0"/>
              </a:rPr>
              <a:t>Jointure Externe sur SKU et correspondances </a:t>
            </a:r>
            <a:r>
              <a:rPr lang="fr-FR" sz="1200" b="1" dirty="0" err="1">
                <a:solidFill>
                  <a:srgbClr val="FF0000"/>
                </a:solidFill>
                <a:latin typeface="Montserrat" panose="00000500000000000000" pitchFamily="2" charset="0"/>
              </a:rPr>
              <a:t>id_web</a:t>
            </a:r>
            <a:endParaRPr lang="fr-FR" sz="1200" b="1" dirty="0">
              <a:solidFill>
                <a:srgbClr val="FF0000"/>
              </a:solidFill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Aptos" panose="020B0004020202020204" pitchFamily="34" charset="0"/>
              </a:rPr>
              <a:t>joint les entrées du fichier web avec fichier résultant précèdent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Aptos" panose="020B0004020202020204" pitchFamily="34" charset="0"/>
              </a:rPr>
              <a:t>garde </a:t>
            </a:r>
            <a:r>
              <a:rPr lang="fr-FR" sz="1200" b="1" dirty="0">
                <a:solidFill>
                  <a:srgbClr val="FF0000"/>
                </a:solidFill>
                <a:latin typeface="Aptos" panose="020B0004020202020204" pitchFamily="34" charset="0"/>
              </a:rPr>
              <a:t>les non-correspondances</a:t>
            </a:r>
            <a:r>
              <a:rPr lang="fr-FR" sz="1200" dirty="0">
                <a:latin typeface="Aptos" panose="020B0004020202020204" pitchFamily="34" charset="0"/>
              </a:rPr>
              <a:t> du fichier de liaison afin d’avoir les infos sur les articles en stock mais non vendu sur le web!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Aptos" panose="020B0004020202020204" pitchFamily="34" charset="0"/>
              </a:rPr>
              <a:t>=&gt; </a:t>
            </a:r>
            <a:r>
              <a:rPr lang="fr-FR" sz="1200" dirty="0" err="1">
                <a:latin typeface="Aptos" panose="020B0004020202020204" pitchFamily="34" charset="0"/>
              </a:rPr>
              <a:t>ie</a:t>
            </a:r>
            <a:r>
              <a:rPr lang="fr-FR" sz="1200" dirty="0">
                <a:latin typeface="Aptos" panose="020B0004020202020204" pitchFamily="34" charset="0"/>
              </a:rPr>
              <a:t>  825 lignes dont (91+20) sans correspondances (article non vendu sur le web)</a:t>
            </a:r>
          </a:p>
          <a:p>
            <a:endParaRPr lang="fr-FR" sz="1200" dirty="0">
              <a:latin typeface="Aptos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DF8D8-9824-5906-334A-9B8849CF881A}"/>
              </a:ext>
            </a:extLst>
          </p:cNvPr>
          <p:cNvSpPr/>
          <p:nvPr/>
        </p:nvSpPr>
        <p:spPr>
          <a:xfrm>
            <a:off x="4720123" y="1848089"/>
            <a:ext cx="620803" cy="18852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89186-084C-311B-1A9E-2DE82BEEA0EA}"/>
              </a:ext>
            </a:extLst>
          </p:cNvPr>
          <p:cNvSpPr/>
          <p:nvPr/>
        </p:nvSpPr>
        <p:spPr>
          <a:xfrm>
            <a:off x="8250382" y="1810569"/>
            <a:ext cx="484908" cy="18852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8D57519-0300-8B19-9D4C-1E5A406E515E}"/>
              </a:ext>
            </a:extLst>
          </p:cNvPr>
          <p:cNvSpPr txBox="1"/>
          <p:nvPr/>
        </p:nvSpPr>
        <p:spPr>
          <a:xfrm>
            <a:off x="5348829" y="4437801"/>
            <a:ext cx="356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ptos" panose="020B0004020202020204" pitchFamily="34" charset="0"/>
              </a:rPr>
              <a:t>Remarque:</a:t>
            </a:r>
            <a:r>
              <a:rPr lang="fr-FR" sz="1200" dirty="0">
                <a:latin typeface="Aptos" panose="020B0004020202020204" pitchFamily="34" charset="0"/>
              </a:rPr>
              <a:t> mis en évidence erreur '</a:t>
            </a:r>
            <a:r>
              <a:rPr lang="fr-FR" sz="1200" dirty="0" err="1">
                <a:latin typeface="Aptos" panose="020B0004020202020204" pitchFamily="34" charset="0"/>
              </a:rPr>
              <a:t>onsale_web</a:t>
            </a:r>
            <a:r>
              <a:rPr lang="fr-FR" sz="1200" dirty="0">
                <a:latin typeface="Aptos" panose="020B0004020202020204" pitchFamily="34" charset="0"/>
              </a:rPr>
              <a:t>’: 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Aptos" panose="020B0004020202020204" pitchFamily="34" charset="0"/>
              </a:rPr>
              <a:t>Produit 16295 =&gt;  </a:t>
            </a:r>
            <a:r>
              <a:rPr lang="fr-FR" sz="1200" b="1" dirty="0" err="1">
                <a:solidFill>
                  <a:srgbClr val="FF0000"/>
                </a:solidFill>
                <a:latin typeface="Aptos" panose="020B0004020202020204" pitchFamily="34" charset="0"/>
              </a:rPr>
              <a:t>onsale_web</a:t>
            </a:r>
            <a:r>
              <a:rPr lang="fr-FR" sz="1200" b="1" dirty="0">
                <a:solidFill>
                  <a:srgbClr val="FF0000"/>
                </a:solidFill>
                <a:latin typeface="Aptos" panose="020B0004020202020204" pitchFamily="34" charset="0"/>
              </a:rPr>
              <a:t> = 0 </a:t>
            </a:r>
          </a:p>
          <a:p>
            <a:pPr marL="171450" lvl="7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Aptos" panose="020B0004020202020204" pitchFamily="34" charset="0"/>
              </a:rPr>
              <a:t>Jointure confirme bien </a:t>
            </a:r>
            <a:r>
              <a:rPr lang="fr-FR" sz="1200" b="1" dirty="0">
                <a:solidFill>
                  <a:srgbClr val="FF0000"/>
                </a:solidFill>
                <a:latin typeface="Aptos" panose="020B0004020202020204" pitchFamily="34" charset="0"/>
              </a:rPr>
              <a:t>Vendu</a:t>
            </a:r>
            <a:r>
              <a:rPr lang="fr-FR" sz="1200" dirty="0">
                <a:latin typeface="Aptos" panose="020B0004020202020204" pitchFamily="34" charset="0"/>
              </a:rPr>
              <a:t>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0935C75-8044-1157-822B-8EB65E7E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553" y="2997843"/>
            <a:ext cx="4382029" cy="1530335"/>
          </a:xfrm>
          <a:prstGeom prst="rect">
            <a:avLst/>
          </a:prstGeom>
        </p:spPr>
      </p:pic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3;p4">
            <a:extLst>
              <a:ext uri="{FF2B5EF4-FFF2-40B4-BE49-F238E27FC236}">
                <a16:creationId xmlns:a16="http://schemas.microsoft.com/office/drawing/2014/main" id="{0F362C62-9528-C714-5AEC-07770B42084F}"/>
              </a:ext>
            </a:extLst>
          </p:cNvPr>
          <p:cNvSpPr txBox="1">
            <a:spLocks/>
          </p:cNvSpPr>
          <p:nvPr/>
        </p:nvSpPr>
        <p:spPr>
          <a:xfrm>
            <a:off x="1238525" y="4305383"/>
            <a:ext cx="4885184" cy="131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rgbClr val="999999"/>
              </a:buClr>
              <a:buFont typeface="Arial"/>
              <a:buNone/>
            </a:pPr>
            <a:r>
              <a:rPr lang="fr-FR" sz="11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Prix Moyen : 32,28 €     Prix Min: 5,2 €   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fr-FR" sz="11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Prix </a:t>
            </a:r>
            <a:r>
              <a:rPr lang="fr-FR" sz="1100" b="1" dirty="0" err="1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Median</a:t>
            </a:r>
            <a:r>
              <a:rPr lang="fr-FR" sz="11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:  24,3 €	  Prix Max : 225 € </a:t>
            </a:r>
          </a:p>
          <a:p>
            <a:pPr marL="114300" indent="0">
              <a:buClr>
                <a:srgbClr val="999999"/>
              </a:buClr>
              <a:buFont typeface="Arial"/>
              <a:buNone/>
            </a:pPr>
            <a:r>
              <a:rPr lang="fr-FR" sz="11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Ecart type : 26,6 </a:t>
            </a:r>
            <a:r>
              <a:rPr lang="fr-FR" sz="1100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€</a:t>
            </a:r>
          </a:p>
          <a:p>
            <a:pPr>
              <a:buClr>
                <a:srgbClr val="999999"/>
              </a:buClr>
              <a:buFont typeface="Montserrat"/>
              <a:buChar char="●"/>
            </a:pPr>
            <a:endParaRPr lang="fr-FR" i="1" dirty="0">
              <a:solidFill>
                <a:srgbClr val="999999"/>
              </a:solidFill>
              <a:latin typeface="Montserrat"/>
              <a:sym typeface="Montserra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111B3F-4A78-CAF0-F98D-6E12612B8EF4}"/>
              </a:ext>
            </a:extLst>
          </p:cNvPr>
          <p:cNvSpPr txBox="1"/>
          <p:nvPr/>
        </p:nvSpPr>
        <p:spPr>
          <a:xfrm>
            <a:off x="55418" y="1558633"/>
            <a:ext cx="487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4D40"/>
                </a:solidFill>
                <a:latin typeface="Montserrat" panose="00000500000000000000" pitchFamily="2" charset="0"/>
              </a:rPr>
              <a:t>Méthode Statistique </a:t>
            </a:r>
            <a:r>
              <a:rPr lang="fr-FR" sz="1600" b="1" dirty="0" err="1">
                <a:solidFill>
                  <a:srgbClr val="004D40"/>
                </a:solidFill>
                <a:latin typeface="Montserrat" panose="00000500000000000000" pitchFamily="2" charset="0"/>
              </a:rPr>
              <a:t>Zscore</a:t>
            </a:r>
            <a:r>
              <a:rPr lang="fr-FR" sz="1600" b="1" dirty="0">
                <a:solidFill>
                  <a:srgbClr val="004D40"/>
                </a:solidFill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Seuil prix 3 x Z-score: </a:t>
            </a:r>
            <a:r>
              <a:rPr lang="fr-FR" alt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114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€</a:t>
            </a:r>
            <a:endParaRPr kumimoji="0" lang="fr-FR" altLang="fr-F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N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ombre articles </a:t>
            </a:r>
            <a:r>
              <a:rPr lang="fr-FR" alt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suspects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lang="fr-FR" alt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P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roportion </a:t>
            </a:r>
            <a:r>
              <a:rPr lang="fr-FR" altLang="fr-FR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O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utliers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lang="fr-FR" alt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2 % </a:t>
            </a:r>
          </a:p>
          <a:p>
            <a:endParaRPr lang="fr-FR" alt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r>
              <a:rPr lang="fr-FR" sz="1600" b="1" dirty="0">
                <a:solidFill>
                  <a:srgbClr val="004D40"/>
                </a:solidFill>
                <a:latin typeface="Montserrat" panose="00000500000000000000" pitchFamily="2" charset="0"/>
              </a:rPr>
              <a:t>Méthode Statistique Ecarts interquartiles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Seuil prix 1,5 x Ecart Interquartile: </a:t>
            </a:r>
            <a:r>
              <a:rPr lang="fr-FR" alt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83,25 </a:t>
            </a:r>
            <a:r>
              <a:rPr 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  <a:sym typeface="Lato"/>
              </a:rPr>
              <a:t>€</a:t>
            </a:r>
            <a:endParaRPr lang="fr-FR" altLang="fr-FR" b="1" dirty="0">
              <a:solidFill>
                <a:srgbClr val="EB5600"/>
              </a:solidFill>
              <a:latin typeface="Montserrat" panose="00000500000000000000" pitchFamily="2" charset="0"/>
              <a:ea typeface="Lato"/>
              <a:cs typeface="La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Nombre articles suspects : </a:t>
            </a:r>
            <a:r>
              <a:rPr lang="fr-FR" alt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36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Proportion </a:t>
            </a:r>
            <a:r>
              <a:rPr lang="fr-FR" altLang="fr-FR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Outliers</a:t>
            </a:r>
            <a:r>
              <a:rPr lang="fr-FR" alt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: </a:t>
            </a:r>
            <a:r>
              <a:rPr lang="fr-FR" altLang="fr-FR" b="1" dirty="0">
                <a:solidFill>
                  <a:srgbClr val="EB5600"/>
                </a:solidFill>
                <a:latin typeface="Montserrat" panose="00000500000000000000" pitchFamily="2" charset="0"/>
                <a:ea typeface="Lato"/>
                <a:cs typeface="Lato"/>
              </a:rPr>
              <a:t>4,4 %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27397E5-5F64-4E0F-AADF-75625E419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CD9CDC7-4C41-C2EB-A478-907A7970687D}"/>
              </a:ext>
            </a:extLst>
          </p:cNvPr>
          <p:cNvCxnSpPr>
            <a:cxnSpLocks/>
          </p:cNvCxnSpPr>
          <p:nvPr/>
        </p:nvCxnSpPr>
        <p:spPr>
          <a:xfrm flipV="1">
            <a:off x="6386945" y="1787236"/>
            <a:ext cx="0" cy="1655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0C92236-B94A-6791-3CA4-F049DB811EC1}"/>
              </a:ext>
            </a:extLst>
          </p:cNvPr>
          <p:cNvCxnSpPr>
            <a:cxnSpLocks/>
          </p:cNvCxnSpPr>
          <p:nvPr/>
        </p:nvCxnSpPr>
        <p:spPr>
          <a:xfrm flipV="1">
            <a:off x="5033209" y="1814676"/>
            <a:ext cx="0" cy="1677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9EFD4C7-DEF3-16E2-A555-473262FD52A2}"/>
              </a:ext>
            </a:extLst>
          </p:cNvPr>
          <p:cNvSpPr/>
          <p:nvPr/>
        </p:nvSpPr>
        <p:spPr>
          <a:xfrm rot="5400000">
            <a:off x="7446196" y="884184"/>
            <a:ext cx="250716" cy="2272234"/>
          </a:xfrm>
          <a:prstGeom prst="leftBrac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C71F1C5C-9F07-8738-BE8B-1C86BBFA1F20}"/>
              </a:ext>
            </a:extLst>
          </p:cNvPr>
          <p:cNvSpPr/>
          <p:nvPr/>
        </p:nvSpPr>
        <p:spPr>
          <a:xfrm rot="5400000">
            <a:off x="5374497" y="2130594"/>
            <a:ext cx="100454" cy="487857"/>
          </a:xfrm>
          <a:prstGeom prst="leftBrac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35002BC-136B-F392-76A6-2518C4086746}"/>
              </a:ext>
            </a:extLst>
          </p:cNvPr>
          <p:cNvSpPr txBox="1"/>
          <p:nvPr/>
        </p:nvSpPr>
        <p:spPr>
          <a:xfrm>
            <a:off x="5143500" y="2011990"/>
            <a:ext cx="893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004D40"/>
                </a:solidFill>
                <a:latin typeface="Montserrat" panose="00000500000000000000" pitchFamily="2" charset="0"/>
              </a:rPr>
              <a:t>50% des Prix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9E8B8B1-B946-B7AC-2ACE-87A4314F4AC6}"/>
              </a:ext>
            </a:extLst>
          </p:cNvPr>
          <p:cNvSpPr txBox="1"/>
          <p:nvPr/>
        </p:nvSpPr>
        <p:spPr>
          <a:xfrm>
            <a:off x="4775035" y="1527490"/>
            <a:ext cx="893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004D40"/>
                </a:solidFill>
                <a:latin typeface="Montserrat" panose="00000500000000000000" pitchFamily="2" charset="0"/>
              </a:rPr>
              <a:t>Prix Min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D233114-1352-DD8A-93CB-6A655EB3B31A}"/>
              </a:ext>
            </a:extLst>
          </p:cNvPr>
          <p:cNvSpPr txBox="1"/>
          <p:nvPr/>
        </p:nvSpPr>
        <p:spPr>
          <a:xfrm>
            <a:off x="5874470" y="1476122"/>
            <a:ext cx="962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004D40"/>
                </a:solidFill>
                <a:latin typeface="Montserrat" panose="00000500000000000000" pitchFamily="2" charset="0"/>
              </a:rPr>
              <a:t>Prix Max</a:t>
            </a:r>
          </a:p>
          <a:p>
            <a:r>
              <a:rPr lang="fr-FR" sz="800" b="1" dirty="0">
                <a:solidFill>
                  <a:srgbClr val="004D40"/>
                </a:solidFill>
                <a:latin typeface="Montserrat" panose="00000500000000000000" pitchFamily="2" charset="0"/>
              </a:rPr>
              <a:t>(sans </a:t>
            </a:r>
            <a:r>
              <a:rPr lang="fr-FR" sz="800" b="1" dirty="0" err="1">
                <a:solidFill>
                  <a:srgbClr val="004D40"/>
                </a:solidFill>
                <a:latin typeface="Montserrat" panose="00000500000000000000" pitchFamily="2" charset="0"/>
              </a:rPr>
              <a:t>outliers</a:t>
            </a:r>
            <a:r>
              <a:rPr lang="fr-FR" sz="800" b="1" dirty="0">
                <a:solidFill>
                  <a:srgbClr val="004D40"/>
                </a:solidFill>
                <a:latin typeface="Montserrat" panose="00000500000000000000" pitchFamily="2" charset="0"/>
              </a:rPr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B3E957C-5E1F-6466-14D5-617F6AD1BE03}"/>
              </a:ext>
            </a:extLst>
          </p:cNvPr>
          <p:cNvSpPr txBox="1"/>
          <p:nvPr/>
        </p:nvSpPr>
        <p:spPr>
          <a:xfrm>
            <a:off x="7112963" y="1568867"/>
            <a:ext cx="1192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solidFill>
                  <a:srgbClr val="004D40"/>
                </a:solidFill>
                <a:latin typeface="Montserrat" panose="00000500000000000000" pitchFamily="2" charset="0"/>
              </a:rPr>
              <a:t>Outliers</a:t>
            </a:r>
            <a:r>
              <a:rPr lang="fr-FR" sz="800" b="1" dirty="0">
                <a:solidFill>
                  <a:srgbClr val="004D40"/>
                </a:solidFill>
                <a:latin typeface="Montserrat" panose="00000500000000000000" pitchFamily="2" charset="0"/>
              </a:rPr>
              <a:t> (suspects)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42FF80B-F230-50D6-456F-3EE48DBA30C4}"/>
              </a:ext>
            </a:extLst>
          </p:cNvPr>
          <p:cNvSpPr txBox="1"/>
          <p:nvPr/>
        </p:nvSpPr>
        <p:spPr>
          <a:xfrm>
            <a:off x="8447809" y="1513427"/>
            <a:ext cx="640773" cy="21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004D40"/>
                </a:solidFill>
                <a:latin typeface="Montserrat" panose="00000500000000000000" pitchFamily="2" charset="0"/>
              </a:rPr>
              <a:t>Prix Max 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72842A9-67A6-492F-23FC-3D0EA375CA0A}"/>
              </a:ext>
            </a:extLst>
          </p:cNvPr>
          <p:cNvCxnSpPr>
            <a:cxnSpLocks/>
          </p:cNvCxnSpPr>
          <p:nvPr/>
        </p:nvCxnSpPr>
        <p:spPr>
          <a:xfrm flipV="1">
            <a:off x="8810397" y="1858272"/>
            <a:ext cx="0" cy="1655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1816</Words>
  <Application>Microsoft Office PowerPoint</Application>
  <PresentationFormat>Affichage à l'écran (16:9)</PresentationFormat>
  <Paragraphs>268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Montserrat</vt:lpstr>
      <vt:lpstr>Aptos</vt:lpstr>
      <vt:lpstr>Roboto</vt:lpstr>
      <vt:lpstr>Wingdings</vt:lpstr>
      <vt:lpstr>Symbol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Jolly</dc:creator>
  <cp:lastModifiedBy>François Jolly</cp:lastModifiedBy>
  <cp:revision>279</cp:revision>
  <dcterms:modified xsi:type="dcterms:W3CDTF">2024-12-10T08:39:48Z</dcterms:modified>
</cp:coreProperties>
</file>