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40"/>
    <a:srgbClr val="EB5600"/>
    <a:srgbClr val="CC3300"/>
    <a:srgbClr val="FFFFFF"/>
    <a:srgbClr val="CA6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5822" autoAdjust="0"/>
  </p:normalViewPr>
  <p:slideViewPr>
    <p:cSldViewPr snapToGrid="0">
      <p:cViewPr varScale="1">
        <p:scale>
          <a:sx n="143" d="100"/>
          <a:sy n="143" d="100"/>
        </p:scale>
        <p:origin x="2798" y="322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AD7FB99-EDA0-4CCF-1A49-F434AD729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6D5299B9-84F2-D458-D05A-1D4F871B8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D4A3C1B3-E9B7-40FC-61F2-BE53C94AC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9837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FAE994F1-AD5C-F36E-E363-D002FB69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DC11DF84-6562-5500-3B90-82BFC8933A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96CA10F8-3A39-2C5B-C561-44EE37ABC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4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endParaRPr lang="fr-FR"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336E50A-C786-58B1-FB44-4A62C2708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B4EB1F8D-53F7-8B52-483D-681A581D6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C8258BAF-ED6F-BD57-95D8-B0F9AFE02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17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67926A96-D729-E29D-C8F6-956F08DAB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A448BE5F-520C-BCA1-D647-2650096589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CA28BA2D-3D07-21FE-4517-7D7B337680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74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7E5A6F7-F43E-91F6-9363-8E240E91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C04559D2-CC6D-CDB1-C663-F557C3A94B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94CAD72D-F68D-4246-4FE4-BD3230AF4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02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2F4BDF4-8BD9-0E33-D368-B49FCCE8C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08AE7D68-BE65-4DB7-7FC8-2C3061F7E4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D64E1DD6-9815-64DD-2187-F7BB29BB1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49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988FEF5-39DA-2C0C-ECAB-8DA64177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A78156DB-5821-872F-E945-5BA697F6EB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BBF319AD-1BF0-76FD-998D-526D372D6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91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68C0EC0F-9CD8-A66E-9DDE-85CA09818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CD649A4E-AD72-A042-9721-16A1C901C3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F883DC93-FF46-93FC-3FAB-E2E4E02CC6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78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9F2A6E3A-FB60-E4E3-EA57-4AE190EA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D2AFC92B-CACC-A7B7-B34D-893BE68F36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47F1DC10-45A9-8038-9E86-7DEFB345E9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59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00458" y="1275644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algn="ctr">
              <a:buSzPct val="100000"/>
            </a:pPr>
            <a:r>
              <a:rPr lang="fr-FR" sz="14400" dirty="0" err="1">
                <a:solidFill>
                  <a:srgbClr val="F3F3F3"/>
                </a:solidFill>
                <a:latin typeface="Montserrat"/>
              </a:rPr>
              <a:t>BottleNeck</a:t>
            </a:r>
            <a:r>
              <a:rPr lang="fr-FR" sz="14400" dirty="0">
                <a:solidFill>
                  <a:srgbClr val="F3F3F3"/>
                </a:solidFill>
                <a:latin typeface="Montserrat"/>
              </a:rPr>
              <a:t> </a:t>
            </a:r>
          </a:p>
          <a:p>
            <a:pPr algn="ctr">
              <a:buSzPct val="100000"/>
            </a:pPr>
            <a:endParaRPr lang="fr-FR" sz="14400" dirty="0">
              <a:solidFill>
                <a:srgbClr val="F3F3F3"/>
              </a:solidFill>
              <a:latin typeface="Montserrat"/>
            </a:endParaRPr>
          </a:p>
          <a:p>
            <a:pPr algn="ctr">
              <a:lnSpc>
                <a:spcPts val="1950"/>
              </a:lnSpc>
            </a:pPr>
            <a:r>
              <a:rPr lang="fr-FR" sz="14400" dirty="0">
                <a:solidFill>
                  <a:srgbClr val="F3F3F3"/>
                </a:solidFill>
                <a:latin typeface="Montserrat"/>
              </a:rPr>
              <a:t>Améliorer les performances de</a:t>
            </a:r>
          </a:p>
          <a:p>
            <a:pPr algn="ctr">
              <a:lnSpc>
                <a:spcPts val="1950"/>
              </a:lnSpc>
            </a:pPr>
            <a:endParaRPr lang="fr-FR" sz="14400" dirty="0">
              <a:solidFill>
                <a:srgbClr val="F3F3F3"/>
              </a:solidFill>
              <a:latin typeface="Montserrat"/>
            </a:endParaRPr>
          </a:p>
          <a:p>
            <a:pPr algn="ctr">
              <a:lnSpc>
                <a:spcPts val="1950"/>
              </a:lnSpc>
            </a:pPr>
            <a:r>
              <a:rPr lang="fr-FR" sz="14400" dirty="0">
                <a:solidFill>
                  <a:srgbClr val="F3F3F3"/>
                </a:solidFill>
                <a:latin typeface="Montserrat"/>
              </a:rPr>
              <a:t> l'entreprise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710282" y="3867039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François JOLLY</a:t>
            </a:r>
            <a:endParaRPr sz="2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710282" y="4134114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 Analyste</a:t>
            </a:r>
            <a:endParaRPr sz="2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710282" y="4461250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03/03/25</a:t>
            </a:r>
            <a:endParaRPr sz="2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83241B-CCA6-40EB-BAC4-228EF339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22" y="2161842"/>
            <a:ext cx="2651649" cy="17343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C605804A-5ECE-2982-1181-2666368B6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48FD5269-B32A-1C62-A683-4A9872E2B07E}"/>
              </a:ext>
            </a:extLst>
          </p:cNvPr>
          <p:cNvSpPr/>
          <p:nvPr/>
        </p:nvSpPr>
        <p:spPr>
          <a:xfrm>
            <a:off x="0" y="0"/>
            <a:ext cx="9144000" cy="9933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A13029B3-65A4-B5BF-ADED-F3EADB2E5331}"/>
              </a:ext>
            </a:extLst>
          </p:cNvPr>
          <p:cNvSpPr txBox="1"/>
          <p:nvPr/>
        </p:nvSpPr>
        <p:spPr>
          <a:xfrm>
            <a:off x="360726" y="110746"/>
            <a:ext cx="8942665" cy="88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-FR" sz="26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Tableau de bord / </a:t>
            </a:r>
            <a:r>
              <a:rPr lang="fr-FR" sz="2600" dirty="0" err="1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Reporting</a:t>
            </a:r>
            <a:r>
              <a:rPr lang="fr-FR" sz="26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 Dynamique</a:t>
            </a:r>
          </a:p>
          <a:p>
            <a:pPr>
              <a:buSzPts val="2500"/>
            </a:pPr>
            <a:endParaRPr lang="fr-FR" sz="2600" dirty="0">
              <a:solidFill>
                <a:srgbClr val="F3F3F3"/>
              </a:solidFill>
              <a:latin typeface="Montserrat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</a:ext>
              </a:extLst>
            </a:endParaRPr>
          </a:p>
          <a:p>
            <a:pPr>
              <a:buSzPts val="2500"/>
            </a:pPr>
            <a:endParaRPr lang="fr-FR" sz="2600" dirty="0">
              <a:solidFill>
                <a:srgbClr val="F3F3F3"/>
              </a:solidFill>
              <a:latin typeface="Montserrat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</a:ext>
              </a:extLst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3E019723-149F-8FA9-C61C-559F15D4F500}"/>
              </a:ext>
            </a:extLst>
          </p:cNvPr>
          <p:cNvSpPr/>
          <p:nvPr/>
        </p:nvSpPr>
        <p:spPr>
          <a:xfrm>
            <a:off x="970230" y="768994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E6573C-CC10-C5B8-4B66-75A1D99B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993350"/>
            <a:ext cx="4353886" cy="13891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1700" b="1" dirty="0" err="1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Demo</a:t>
            </a:r>
            <a:r>
              <a:rPr lang="fr-FR" sz="17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  <a:r>
              <a:rPr lang="fr-FR" sz="1700" b="1" dirty="0" err="1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PowerBI</a:t>
            </a:r>
            <a:r>
              <a:rPr lang="fr-FR" sz="17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  <a:r>
              <a:rPr lang="fr-FR" sz="17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</a:t>
            </a:r>
            <a:endParaRPr lang="fr-FR" sz="17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F572F8-4067-4D2C-7D23-B1E7AB6F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63" y="1470302"/>
            <a:ext cx="6200248" cy="34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31E01E98-47EA-B61E-66CB-9CCD1BDC8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92CCB2F4-D673-D66A-F5F2-F5E0B6D81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112" y="993349"/>
            <a:ext cx="9076888" cy="415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>
              <a:buNone/>
            </a:pPr>
            <a:r>
              <a:rPr lang="fr-FR" sz="19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Optimiser les Stocks en fonction des saisonnalités :</a:t>
            </a:r>
          </a:p>
          <a:p>
            <a:pPr lvl="1"/>
            <a:r>
              <a:rPr lang="fr-FR" sz="1500" b="1" dirty="0">
                <a:solidFill>
                  <a:srgbClr val="004D40"/>
                </a:solidFill>
                <a:latin typeface="Montserrat" panose="00000500000000000000" pitchFamily="2" charset="0"/>
              </a:rPr>
              <a:t>Huiles </a:t>
            </a:r>
            <a:r>
              <a:rPr lang="fr-FR" sz="1500" b="1" dirty="0">
                <a:solidFill>
                  <a:srgbClr val="EB5600"/>
                </a:solidFill>
                <a:latin typeface="Montserrat" panose="00000500000000000000" pitchFamily="2" charset="0"/>
              </a:rPr>
              <a:t>≠</a:t>
            </a:r>
            <a:r>
              <a:rPr lang="fr-FR" sz="1500" b="1" dirty="0">
                <a:solidFill>
                  <a:srgbClr val="004D40"/>
                </a:solidFill>
                <a:latin typeface="Montserrat" panose="00000500000000000000" pitchFamily="2" charset="0"/>
              </a:rPr>
              <a:t> Spiritueux</a:t>
            </a:r>
            <a:r>
              <a:rPr lang="fr-FR" sz="1500" dirty="0">
                <a:solidFill>
                  <a:srgbClr val="000000"/>
                </a:solidFill>
                <a:latin typeface="Montserrat" panose="00000500000000000000" pitchFamily="2" charset="0"/>
              </a:rPr>
              <a:t>  =&gt; stockage </a:t>
            </a:r>
            <a:r>
              <a:rPr lang="fr-FR" sz="1500" b="1" dirty="0">
                <a:solidFill>
                  <a:srgbClr val="000000"/>
                </a:solidFill>
                <a:latin typeface="Montserrat" panose="00000500000000000000" pitchFamily="2" charset="0"/>
              </a:rPr>
              <a:t>décalé</a:t>
            </a:r>
            <a:r>
              <a:rPr lang="fr-FR" sz="1500" dirty="0">
                <a:solidFill>
                  <a:srgbClr val="000000"/>
                </a:solidFill>
                <a:latin typeface="Montserrat" panose="00000500000000000000" pitchFamily="2" charset="0"/>
              </a:rPr>
              <a:t> / pic de </a:t>
            </a:r>
            <a:r>
              <a:rPr lang="fr-FR" sz="1500" b="1" dirty="0">
                <a:solidFill>
                  <a:srgbClr val="000000"/>
                </a:solidFill>
                <a:latin typeface="Montserrat" panose="00000500000000000000" pitchFamily="2" charset="0"/>
              </a:rPr>
              <a:t>vente</a:t>
            </a:r>
          </a:p>
          <a:p>
            <a:pPr marL="596900" lvl="1" indent="0">
              <a:buNone/>
            </a:pPr>
            <a:endParaRPr lang="fr-FR" sz="900" b="1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fr-FR" sz="19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Optimiser les promotions sur les vins : 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ROI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promotion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Vin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(~ 1%) ≠ </a:t>
            </a: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ROI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promotion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Spiritueux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(&gt; 20%)</a:t>
            </a:r>
          </a:p>
          <a:p>
            <a:pPr lvl="1"/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Recibler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promo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VIN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grand Cru 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+chère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/ comportement spiritueux)</a:t>
            </a:r>
          </a:p>
          <a:p>
            <a:pPr lvl="1"/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Inflation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assez stable =&gt; prix Achat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➚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/ vente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➘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 =&gt;  </a:t>
            </a: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renégocier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les prix d’achat / fournisseurs </a:t>
            </a:r>
          </a:p>
          <a:p>
            <a:pPr marL="596900" lvl="1" indent="0">
              <a:buNone/>
            </a:pPr>
            <a:endParaRPr lang="fr-FR" sz="900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fr-FR" sz="19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Continuer à développer la stratégie « sans alcool » pendant l’hiver:</a:t>
            </a:r>
          </a:p>
          <a:p>
            <a:pPr lvl="1"/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taux de marg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e est le plus </a:t>
            </a: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élevé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(~37%) / </a:t>
            </a: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0%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inflation 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dynamique des ventes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d’été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à exploiter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l’Hiver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 =&gt; opération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« Dry </a:t>
            </a:r>
            <a:r>
              <a:rPr lang="fr-FR" b="1" dirty="0" err="1">
                <a:solidFill>
                  <a:srgbClr val="EB5600"/>
                </a:solidFill>
                <a:latin typeface="Montserrat" panose="00000500000000000000" pitchFamily="2" charset="0"/>
              </a:rPr>
              <a:t>January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 »</a:t>
            </a:r>
          </a:p>
          <a:p>
            <a:pPr marL="596900" lvl="1" indent="0">
              <a:buNone/>
            </a:pPr>
            <a:endParaRPr lang="fr-FR" sz="900" b="1" dirty="0">
              <a:solidFill>
                <a:srgbClr val="EB5600"/>
              </a:solidFill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fr-FR" sz="19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Mettre en place le Cross-</a:t>
            </a:r>
            <a:r>
              <a:rPr lang="fr-FR" sz="1900" b="1" dirty="0" err="1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selling</a:t>
            </a:r>
            <a:r>
              <a:rPr lang="fr-FR" sz="19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et l’Up-</a:t>
            </a:r>
            <a:r>
              <a:rPr lang="fr-FR" sz="1900" b="1" dirty="0" err="1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selling</a:t>
            </a:r>
            <a:r>
              <a:rPr lang="fr-FR" sz="19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: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Recommandation produits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complémentaires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/suggestions produit de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gamme supérieur 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=&gt; panier moyen client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➚</a:t>
            </a:r>
          </a:p>
          <a:p>
            <a:pPr marL="596900" lvl="1" indent="0">
              <a:buNone/>
            </a:pPr>
            <a:endParaRPr lang="fr-FR" sz="900" b="1" dirty="0">
              <a:solidFill>
                <a:srgbClr val="EB5600"/>
              </a:solidFill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fr-FR" sz="19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Mettre en place des analyses prédictives des ventes :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modèles de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prévision des ventes 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(/historique) =&gt;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anticiper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les besoins =&gt;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optimisation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des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stocks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/</a:t>
            </a: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ventes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654BB04E-4683-F6F1-3187-2E78FEE82728}"/>
              </a:ext>
            </a:extLst>
          </p:cNvPr>
          <p:cNvSpPr/>
          <p:nvPr/>
        </p:nvSpPr>
        <p:spPr>
          <a:xfrm>
            <a:off x="0" y="0"/>
            <a:ext cx="9144000" cy="9933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4C1A65CD-A8EC-6838-5228-1C68FCBE8159}"/>
              </a:ext>
            </a:extLst>
          </p:cNvPr>
          <p:cNvSpPr txBox="1"/>
          <p:nvPr/>
        </p:nvSpPr>
        <p:spPr>
          <a:xfrm>
            <a:off x="360726" y="110746"/>
            <a:ext cx="8942665" cy="88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-FR" sz="26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Recommandations Business </a:t>
            </a:r>
          </a:p>
          <a:p>
            <a:pPr>
              <a:buSzPts val="2500"/>
            </a:pPr>
            <a:endParaRPr lang="fr-FR" sz="2600" dirty="0">
              <a:solidFill>
                <a:srgbClr val="F3F3F3"/>
              </a:solidFill>
              <a:latin typeface="Montserrat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</a:ext>
              </a:extLst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1B32210A-CEC2-E028-7878-2F526412A552}"/>
              </a:ext>
            </a:extLst>
          </p:cNvPr>
          <p:cNvSpPr/>
          <p:nvPr/>
        </p:nvSpPr>
        <p:spPr>
          <a:xfrm>
            <a:off x="970230" y="768994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65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38545" y="1370600"/>
            <a:ext cx="900545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sz="20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Objectif</a:t>
            </a:r>
            <a:r>
              <a:rPr lang="fr-FR" sz="2000" b="1" dirty="0">
                <a:solidFill>
                  <a:srgbClr val="CC3300"/>
                </a:solidFill>
                <a:latin typeface="Montserrat" panose="00000500000000000000" pitchFamily="2" charset="0"/>
              </a:rPr>
              <a:t> </a:t>
            </a:r>
            <a:r>
              <a:rPr lang="fr-FR" sz="2000" dirty="0">
                <a:latin typeface="Montserrat" panose="00000500000000000000" pitchFamily="2" charset="0"/>
              </a:rPr>
              <a:t>=&gt; </a:t>
            </a:r>
            <a:r>
              <a:rPr lang="fr-FR" dirty="0">
                <a:latin typeface="Montserrat" panose="00000500000000000000" pitchFamily="2" charset="0"/>
              </a:rPr>
              <a:t>Mettre à disposition des collaborateurs les données du marchand de vin </a:t>
            </a:r>
            <a:r>
              <a:rPr lang="fr-FR" b="1" dirty="0" err="1">
                <a:latin typeface="Montserrat" panose="00000500000000000000" pitchFamily="2" charset="0"/>
              </a:rPr>
              <a:t>BottleNeck</a:t>
            </a:r>
            <a:r>
              <a:rPr lang="fr-FR" dirty="0">
                <a:latin typeface="Montserrat" panose="00000500000000000000" pitchFamily="2" charset="0"/>
              </a:rPr>
              <a:t> via un outil de visualisation afin de piloter et d’optimiser les activités de l’entreprise.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b="1" dirty="0">
                <a:latin typeface="Montserrat" panose="00000500000000000000" pitchFamily="2" charset="0"/>
              </a:rPr>
              <a:t>Contexte</a:t>
            </a:r>
            <a:r>
              <a:rPr lang="fr-FR" sz="1800" dirty="0">
                <a:latin typeface="Montserrat" panose="00000500000000000000" pitchFamily="2" charset="0"/>
              </a:rPr>
              <a:t> / état des lieux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b="1" dirty="0">
                <a:latin typeface="Montserrat" panose="00000500000000000000" pitchFamily="2" charset="0"/>
              </a:rPr>
              <a:t>Enjeux </a:t>
            </a:r>
            <a:r>
              <a:rPr lang="fr-FR" sz="1800" dirty="0">
                <a:latin typeface="Montserrat" panose="00000500000000000000" pitchFamily="2" charset="0"/>
              </a:rPr>
              <a:t>du projet </a:t>
            </a:r>
            <a:r>
              <a:rPr lang="fr-FR" sz="1800" dirty="0" err="1">
                <a:latin typeface="Montserrat" panose="00000500000000000000" pitchFamily="2" charset="0"/>
              </a:rPr>
              <a:t>BottleNeck</a:t>
            </a:r>
            <a:endParaRPr lang="fr-FR" sz="18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anose="00000500000000000000" pitchFamily="2" charset="0"/>
              </a:rPr>
              <a:t>Outils </a:t>
            </a:r>
            <a:r>
              <a:rPr lang="fr-FR" sz="1800" b="1" dirty="0">
                <a:latin typeface="Montserrat" panose="00000500000000000000" pitchFamily="2" charset="0"/>
              </a:rPr>
              <a:t>Extraction / Traitement / Visualisation: </a:t>
            </a:r>
            <a:r>
              <a:rPr lang="fr-FR" sz="1800" dirty="0">
                <a:latin typeface="Montserrat" panose="00000500000000000000" pitchFamily="2" charset="0"/>
              </a:rPr>
              <a:t>solutions retenues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b="1" dirty="0">
                <a:latin typeface="Montserrat" panose="00000500000000000000" pitchFamily="2" charset="0"/>
              </a:rPr>
              <a:t>Modèle de données </a:t>
            </a:r>
            <a:r>
              <a:rPr lang="fr-FR" sz="1800" dirty="0">
                <a:latin typeface="Montserrat" panose="00000500000000000000" pitchFamily="2" charset="0"/>
              </a:rPr>
              <a:t>/ Indicateurs de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>
                <a:latin typeface="Montserrat" panose="00000500000000000000" pitchFamily="2" charset="0"/>
              </a:rPr>
              <a:t>Tableau de bord / </a:t>
            </a:r>
            <a:r>
              <a:rPr lang="fr-FR" sz="1800" b="1" dirty="0" err="1">
                <a:latin typeface="Montserrat" panose="00000500000000000000" pitchFamily="2" charset="0"/>
              </a:rPr>
              <a:t>Reporting</a:t>
            </a:r>
            <a:r>
              <a:rPr lang="fr-FR" sz="1800" dirty="0">
                <a:latin typeface="Montserrat" panose="00000500000000000000" pitchFamily="2" charset="0"/>
              </a:rPr>
              <a:t> Dynamique (Démo </a:t>
            </a:r>
            <a:r>
              <a:rPr lang="fr-FR" sz="1800" dirty="0" err="1">
                <a:latin typeface="Montserrat" panose="00000500000000000000" pitchFamily="2" charset="0"/>
              </a:rPr>
              <a:t>PowerBI</a:t>
            </a:r>
            <a:r>
              <a:rPr lang="fr-FR" sz="1800" dirty="0">
                <a:latin typeface="Montserrat" panose="00000500000000000000" pitchFamily="2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b="1" dirty="0">
                <a:latin typeface="Montserrat" panose="00000500000000000000" pitchFamily="2" charset="0"/>
              </a:rPr>
              <a:t>Recommandations</a:t>
            </a:r>
            <a:r>
              <a:rPr lang="fr-FR" sz="1800" dirty="0">
                <a:latin typeface="Montserrat" panose="00000500000000000000" pitchFamily="2" charset="0"/>
              </a:rPr>
              <a:t> Business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088281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237434" y="326850"/>
            <a:ext cx="8906566" cy="7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dirty="0">
                <a:solidFill>
                  <a:srgbClr val="F3F3F3"/>
                </a:solidFill>
                <a:latin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Mission </a:t>
            </a:r>
            <a:r>
              <a:rPr lang="fr-FR" sz="2500" dirty="0" err="1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BottleNeck</a:t>
            </a:r>
            <a:r>
              <a:rPr lang="fr-FR" sz="25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: Mise à disposition des données / </a:t>
            </a:r>
            <a:r>
              <a:rPr lang="fr-FR" sz="2500" dirty="0" err="1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DataViz</a:t>
            </a:r>
            <a:r>
              <a:rPr lang="fr-FR" sz="25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 </a:t>
            </a:r>
            <a:r>
              <a:rPr lang="fr-FR" sz="2500" dirty="0">
                <a:solidFill>
                  <a:srgbClr val="F3F3F3"/>
                </a:solidFill>
                <a:latin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 </a:t>
            </a:r>
            <a:endParaRPr sz="2500" dirty="0">
              <a:solidFill>
                <a:srgbClr val="F3F3F3"/>
              </a:solidFill>
              <a:latin typeface="Montserrat"/>
              <a:sym typeface="Montserrat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</a:ext>
              </a:extLst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4EA9AE1-7E69-2197-5E6F-D961EB29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150" y="2485592"/>
            <a:ext cx="542195" cy="9488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29AFCCA3-3029-3909-DE1C-8ED8CED47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0FECCCDD-E6BB-E672-856E-834400DA7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93349"/>
            <a:ext cx="9144000" cy="415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b="1" dirty="0" err="1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BottleNeck</a:t>
            </a:r>
            <a:r>
              <a:rPr lang="fr-FR" b="1" dirty="0">
                <a:latin typeface="Montserrat" panose="00000500000000000000" pitchFamily="2" charset="0"/>
              </a:rPr>
              <a:t>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:</a:t>
            </a:r>
          </a:p>
          <a:p>
            <a:pPr lvl="3">
              <a:buClr>
                <a:srgbClr val="999999"/>
              </a:buClr>
            </a:pP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Difficultés : </a:t>
            </a:r>
            <a:r>
              <a:rPr lang="fr-FR" dirty="0">
                <a:latin typeface="Montserrat" panose="00000500000000000000" pitchFamily="2" charset="0"/>
              </a:rPr>
              <a:t>utilisation 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/ suivi des données</a:t>
            </a:r>
          </a:p>
          <a:p>
            <a:pPr lvl="3">
              <a:buClr>
                <a:srgbClr val="999999"/>
              </a:buClr>
            </a:pPr>
            <a:r>
              <a:rPr lang="fr-FR" b="1" dirty="0">
                <a:latin typeface="Montserrat" panose="00000500000000000000" pitchFamily="2" charset="0"/>
              </a:rPr>
              <a:t>Impacts:</a:t>
            </a: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  <a:r>
              <a:rPr lang="fr-FR" dirty="0">
                <a:latin typeface="Montserrat" panose="00000500000000000000" pitchFamily="2" charset="0"/>
              </a:rPr>
              <a:t>Compétitivité / Organisation  / Croissance </a:t>
            </a:r>
          </a:p>
          <a:p>
            <a:pPr marL="1511300" lvl="3" indent="0">
              <a:buClr>
                <a:srgbClr val="999999"/>
              </a:buClr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Situation précédente :</a:t>
            </a:r>
          </a:p>
          <a:p>
            <a:pPr lvl="3">
              <a:buClr>
                <a:srgbClr val="999999"/>
              </a:buClr>
            </a:pPr>
            <a:r>
              <a:rPr lang="fr-FR" sz="14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≠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Données  sources externes : </a:t>
            </a:r>
            <a:r>
              <a:rPr lang="fr-FR" dirty="0">
                <a:latin typeface="Montserrat" panose="00000500000000000000" pitchFamily="2" charset="0"/>
              </a:rPr>
              <a:t>ERP / site web / fichier liaison manuel</a:t>
            </a:r>
          </a:p>
          <a:p>
            <a:pPr lvl="3">
              <a:buClr>
                <a:srgbClr val="999999"/>
              </a:buClr>
            </a:pPr>
            <a:r>
              <a:rPr lang="fr-FR" b="1" dirty="0">
                <a:latin typeface="Montserrat" panose="00000500000000000000" pitchFamily="2" charset="0"/>
              </a:rPr>
              <a:t>Refonte des bases de données </a:t>
            </a:r>
            <a:r>
              <a:rPr lang="fr-FR" sz="1800" b="1" dirty="0">
                <a:latin typeface="Montserrat" panose="00000500000000000000" pitchFamily="2" charset="0"/>
              </a:rPr>
              <a:t>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=&gt; 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dirty="0">
                <a:latin typeface="Montserrat" panose="00000500000000000000" pitchFamily="2" charset="0"/>
              </a:rPr>
              <a:t>nettoyage  /correction / simplification / fiabilisation / optimisation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=&gt; </a:t>
            </a:r>
            <a:r>
              <a:rPr lang="fr-FR" b="1" dirty="0">
                <a:latin typeface="Montserrat" panose="00000500000000000000" pitchFamily="2" charset="0"/>
              </a:rPr>
              <a:t>1 seule base de données unique et fiable</a:t>
            </a:r>
          </a:p>
          <a:p>
            <a:pPr marL="1511300" lvl="3" indent="0">
              <a:buClr>
                <a:srgbClr val="999999"/>
              </a:buClr>
              <a:buNone/>
            </a:pPr>
            <a:endParaRPr lang="fr-FR" b="1" dirty="0">
              <a:latin typeface="Montserrat" panose="00000500000000000000" pitchFamily="2" charset="0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Base de données actuelle :</a:t>
            </a:r>
          </a:p>
          <a:p>
            <a:pPr lvl="3">
              <a:buClr>
                <a:srgbClr val="999999"/>
              </a:buClr>
            </a:pPr>
            <a:r>
              <a:rPr lang="fr-FR" sz="14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≠</a:t>
            </a:r>
            <a:r>
              <a:rPr lang="fr-FR" b="1" dirty="0">
                <a:latin typeface="Montserrat" panose="00000500000000000000" pitchFamily="2" charset="0"/>
              </a:rPr>
              <a:t> Tables dédiées / domaine:</a:t>
            </a:r>
          </a:p>
          <a:p>
            <a:pPr marL="2171700" lvl="4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 dirty="0">
                <a:solidFill>
                  <a:srgbClr val="EB56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Web</a:t>
            </a:r>
            <a:r>
              <a:rPr lang="fr-FR" dirty="0">
                <a:solidFill>
                  <a:srgbClr val="EB56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 caractéristiques des produits </a:t>
            </a:r>
          </a:p>
          <a:p>
            <a:pPr marL="2171700" lvl="4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Finance 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date de vente /  prix de vente  / prix d’achat …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171700" lvl="4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Sales 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nombre de produits vendus / état des stocks  / commandes fournisseurs.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171700" lvl="4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Promo 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nombre de produits vendus pendant les périodes promotionnelles</a:t>
            </a:r>
            <a:r>
              <a:rPr lang="fr-FR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(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prix appliqués etc…)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0" indent="0">
              <a:lnSpc>
                <a:spcPct val="115000"/>
              </a:lnSpc>
              <a:buNone/>
            </a:pP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Clr>
                <a:srgbClr val="999999"/>
              </a:buClr>
            </a:pPr>
            <a:endParaRPr lang="fr-FR" b="1" dirty="0">
              <a:latin typeface="Montserrat" panose="00000500000000000000" pitchFamily="2" charset="0"/>
              <a:sym typeface="Montserrat"/>
            </a:endParaRPr>
          </a:p>
          <a:p>
            <a:pPr lvl="3">
              <a:buClr>
                <a:srgbClr val="999999"/>
              </a:buClr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7B759F76-3DD9-9007-B2B0-FD22EA2B81A9}"/>
              </a:ext>
            </a:extLst>
          </p:cNvPr>
          <p:cNvSpPr/>
          <p:nvPr/>
        </p:nvSpPr>
        <p:spPr>
          <a:xfrm>
            <a:off x="0" y="0"/>
            <a:ext cx="9144000" cy="9933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C4C379E3-003E-43DE-8B3D-999958CB94A6}"/>
              </a:ext>
            </a:extLst>
          </p:cNvPr>
          <p:cNvSpPr txBox="1"/>
          <p:nvPr/>
        </p:nvSpPr>
        <p:spPr>
          <a:xfrm>
            <a:off x="811635" y="1107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-FR" sz="25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Contexte / état des lieux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66;p4">
            <a:extLst>
              <a:ext uri="{FF2B5EF4-FFF2-40B4-BE49-F238E27FC236}">
                <a16:creationId xmlns:a16="http://schemas.microsoft.com/office/drawing/2014/main" id="{F8CEC244-8E2B-D124-818D-351F10768341}"/>
              </a:ext>
            </a:extLst>
          </p:cNvPr>
          <p:cNvSpPr/>
          <p:nvPr/>
        </p:nvSpPr>
        <p:spPr>
          <a:xfrm>
            <a:off x="970230" y="794194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25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C3977D52-E8CF-F182-8A08-48AF96DD0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FDC0D54B-D624-C49F-BFC0-0D2471A16D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93349"/>
            <a:ext cx="9144000" cy="415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Enjeux  :  </a:t>
            </a:r>
            <a:r>
              <a:rPr lang="fr-FR" sz="18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solution optimale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/outils =&gt; </a:t>
            </a:r>
            <a:r>
              <a:rPr lang="fr-FR" sz="18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exploiter les données 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pour chaque département :</a:t>
            </a:r>
          </a:p>
          <a:p>
            <a:pPr marL="2171700" lvl="4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Utiliser les données</a:t>
            </a:r>
          </a:p>
          <a:p>
            <a:pPr marL="2171700" lvl="4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Mise à disposition</a:t>
            </a:r>
          </a:p>
          <a:p>
            <a:pPr marL="2171700" lvl="4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Visualiser</a:t>
            </a:r>
          </a:p>
          <a:p>
            <a:pPr marL="2171700" lvl="4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Analyser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1800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lnSpc>
                <a:spcPct val="115000"/>
              </a:lnSpc>
              <a:buNone/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Besoins : 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8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tableaux de bord 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/ pilotage </a:t>
            </a:r>
            <a:r>
              <a:rPr lang="fr-FR" sz="18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activités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: collaborateurs /chef de projet</a:t>
            </a: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0" indent="0">
              <a:lnSpc>
                <a:spcPct val="115000"/>
              </a:lnSpc>
              <a:buNone/>
            </a:pP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 </a:t>
            </a: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Visualisation / suivi de KPIS 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dans le temps (marge, prix HT, rotation des stocks…)</a:t>
            </a:r>
          </a:p>
          <a:p>
            <a:pPr marL="914400" lvl="2" indent="0">
              <a:buNone/>
            </a:pPr>
            <a:endParaRPr lang="fr-FR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Evolution des prix d’achat :  </a:t>
            </a:r>
            <a:r>
              <a:rPr lang="fr-FR" dirty="0">
                <a:latin typeface="Montserrat" panose="00000500000000000000" pitchFamily="2" charset="0"/>
              </a:rPr>
              <a:t>suivi de l’inflation </a:t>
            </a:r>
          </a:p>
          <a:p>
            <a:pPr marL="914400" lvl="2" indent="0">
              <a:buNone/>
            </a:pP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Informations  / performances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 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évolution CA, quantités, tops / flops produits</a:t>
            </a:r>
            <a:endParaRPr lang="fr-FR" b="1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371600" lvl="3" indent="0">
              <a:buNone/>
            </a:pP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		Différents marchés :  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vin, spiritueux, gamme sans alcool … </a:t>
            </a:r>
          </a:p>
          <a:p>
            <a:pPr marL="1371600" lvl="3" indent="0">
              <a:buNone/>
            </a:pPr>
            <a:r>
              <a:rPr lang="fr-FR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     		</a:t>
            </a:r>
            <a:r>
              <a:rPr lang="fr-FR" b="1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Diffèrents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produits</a:t>
            </a:r>
            <a:r>
              <a:rPr lang="fr-FR" b="1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: 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champagne /cognac / vin … 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Suivi de tendances  / nouveaux marchés 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gamme de produits sans alcool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</a:rPr>
              <a:t>Suivie performance promotionnelle 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ROI (Return On Investment)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sz="1800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511300" lvl="3" indent="0">
              <a:buClr>
                <a:srgbClr val="999999"/>
              </a:buClr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114300" indent="0">
              <a:lnSpc>
                <a:spcPct val="115000"/>
              </a:lnSpc>
              <a:buNone/>
            </a:pP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Clr>
                <a:srgbClr val="999999"/>
              </a:buClr>
            </a:pPr>
            <a:endParaRPr lang="fr-FR" b="1" dirty="0">
              <a:latin typeface="Montserrat" panose="00000500000000000000" pitchFamily="2" charset="0"/>
              <a:sym typeface="Montserrat"/>
            </a:endParaRPr>
          </a:p>
          <a:p>
            <a:pPr lvl="3">
              <a:buClr>
                <a:srgbClr val="999999"/>
              </a:buClr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BA94B337-49C2-281B-267F-5C38B5E0490D}"/>
              </a:ext>
            </a:extLst>
          </p:cNvPr>
          <p:cNvSpPr/>
          <p:nvPr/>
        </p:nvSpPr>
        <p:spPr>
          <a:xfrm>
            <a:off x="0" y="0"/>
            <a:ext cx="9144000" cy="9933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3A007C4F-DEC1-6395-597D-737A547854A9}"/>
              </a:ext>
            </a:extLst>
          </p:cNvPr>
          <p:cNvSpPr txBox="1"/>
          <p:nvPr/>
        </p:nvSpPr>
        <p:spPr>
          <a:xfrm>
            <a:off x="811635" y="1107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-FR" sz="25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Enjeux du projet </a:t>
            </a:r>
            <a:r>
              <a:rPr lang="fr-FR" sz="2500" dirty="0" err="1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BottleNeck</a:t>
            </a:r>
            <a:endParaRPr lang="fr-FR" sz="2500" dirty="0">
              <a:solidFill>
                <a:srgbClr val="F3F3F3"/>
              </a:solidFill>
              <a:latin typeface="Montserrat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</a:ext>
              </a:extLst>
            </a:endParaRPr>
          </a:p>
          <a:p>
            <a:pPr>
              <a:buSzPts val="2500"/>
            </a:pPr>
            <a:endParaRPr lang="fr-FR" sz="2500" dirty="0">
              <a:solidFill>
                <a:srgbClr val="F3F3F3"/>
              </a:solidFill>
              <a:latin typeface="Montserrat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</a:ext>
              </a:extLst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0E3B60B1-DD41-83A7-53AE-0A85A2808963}"/>
              </a:ext>
            </a:extLst>
          </p:cNvPr>
          <p:cNvSpPr/>
          <p:nvPr/>
        </p:nvSpPr>
        <p:spPr>
          <a:xfrm>
            <a:off x="970230" y="768994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988CB96F-ADFF-EFE8-453A-2B0AE771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C0E512D3-5700-96E6-D64E-C4F7F2431E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93349"/>
            <a:ext cx="9144000" cy="415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sz="17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≠ Outils Collecter/extraire </a:t>
            </a:r>
            <a:r>
              <a:rPr lang="fr-FR" sz="17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les données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 : </a:t>
            </a:r>
          </a:p>
          <a:p>
            <a:pPr marL="1714500" lvl="3" indent="-342900">
              <a:buFont typeface="Symbol" panose="05050102010706020507" pitchFamily="18" charset="2"/>
              <a:buChar char=""/>
            </a:pP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bases de données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(SQL, NoSQL)</a:t>
            </a:r>
            <a:endParaRPr lang="fr-FR" dirty="0">
              <a:latin typeface="Arial" panose="020B0604020202020204" pitchFamily="34" charset="0"/>
              <a:ea typeface="Montserrat" panose="00000500000000000000" pitchFamily="2" charset="0"/>
            </a:endParaRPr>
          </a:p>
          <a:p>
            <a:pPr marL="1714500" lvl="3" indent="-342900">
              <a:buFont typeface="Symbol" panose="05050102010706020507" pitchFamily="18" charset="2"/>
              <a:buChar char=""/>
            </a:pP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fichiers plats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(CSV, Excel)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0" lvl="3" indent="-342900">
              <a:buFont typeface="Symbol" panose="05050102010706020507" pitchFamily="18" charset="2"/>
              <a:buChar char=""/>
            </a:pP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API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: données externes</a:t>
            </a:r>
          </a:p>
          <a:p>
            <a:pPr marL="1371600" lvl="3" indent="0">
              <a:buNone/>
            </a:pP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7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≠ Outils traiter les données </a:t>
            </a:r>
            <a:r>
              <a:rPr lang="fr-FR" sz="1700" dirty="0">
                <a:latin typeface="Montserrat" panose="00000500000000000000" pitchFamily="2" charset="0"/>
              </a:rPr>
              <a:t>les données </a:t>
            </a:r>
            <a:r>
              <a:rPr lang="fr-FR" sz="20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</a:t>
            </a:r>
          </a:p>
          <a:p>
            <a:pPr marL="1714500" lvl="3" indent="-342900">
              <a:buFont typeface="Symbol" panose="05050102010706020507" pitchFamily="18" charset="2"/>
              <a:buChar char=""/>
            </a:pP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scripts en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Python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(pandas, </a:t>
            </a:r>
            <a:r>
              <a:rPr lang="fr-FR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NumPy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..)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0" lvl="3" indent="-342900">
              <a:buFont typeface="Symbol" panose="05050102010706020507" pitchFamily="18" charset="2"/>
              <a:buChar char=""/>
            </a:pP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ETL intégrés  :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Power </a:t>
            </a:r>
            <a:r>
              <a:rPr lang="fr-FR" b="1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Query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 (intègre dans Power BI , Excel..) 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0" lvl="3" indent="-342900">
              <a:buFont typeface="Symbol" panose="05050102010706020507" pitchFamily="18" charset="2"/>
              <a:buChar char=""/>
            </a:pP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ETL standalone comme </a:t>
            </a:r>
            <a:r>
              <a:rPr lang="fr-FR" b="1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Knime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0" lvl="3" indent="-342900">
              <a:buFont typeface="Symbol" panose="05050102010706020507" pitchFamily="18" charset="2"/>
              <a:buChar char=""/>
            </a:pP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logiciels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spécifiques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de traitement de données</a:t>
            </a:r>
          </a:p>
          <a:p>
            <a:pPr marL="1371600" lvl="3" indent="0">
              <a:buNone/>
            </a:pP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7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≠ Outils analyser /visualiser </a:t>
            </a:r>
            <a:r>
              <a:rPr lang="fr-FR" sz="1700" dirty="0">
                <a:latin typeface="Montserrat" panose="00000500000000000000" pitchFamily="2" charset="0"/>
              </a:rPr>
              <a:t>les données </a:t>
            </a:r>
            <a:r>
              <a:rPr lang="fr-FR" sz="24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</a:t>
            </a:r>
          </a:p>
          <a:p>
            <a:pPr marL="1714500" lvl="3" indent="-342900">
              <a:buFont typeface="Symbol" panose="05050102010706020507" pitchFamily="18" charset="2"/>
              <a:buChar char=""/>
            </a:pP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Tableurs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Excel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0" lvl="3" indent="-342900">
              <a:buFont typeface="Symbol" panose="05050102010706020507" pitchFamily="18" charset="2"/>
              <a:buChar char=""/>
            </a:pP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scripts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R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ou</a:t>
            </a:r>
            <a:r>
              <a:rPr lang="fr-FR" dirty="0">
                <a:solidFill>
                  <a:srgbClr val="FF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Python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 : librairies dédiés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visualisation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(</a:t>
            </a:r>
            <a:r>
              <a:rPr lang="fr-FR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Matplotlib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, </a:t>
            </a:r>
            <a:r>
              <a:rPr lang="fr-FR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Seaborn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, </a:t>
            </a:r>
            <a:r>
              <a:rPr lang="fr-FR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Plotly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…) ou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analyses statistiques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/ modèles prédictifs (</a:t>
            </a:r>
            <a:r>
              <a:rPr lang="fr-FR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scikit-learn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…)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0" lvl="3" indent="-342900">
              <a:buFont typeface="Symbol" panose="05050102010706020507" pitchFamily="18" charset="2"/>
              <a:buChar char=""/>
            </a:pP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logiciels de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visualisation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dédiés : Tableau, </a:t>
            </a: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Power BI</a:t>
            </a:r>
            <a:r>
              <a:rPr lang="fr-FR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,  Google Data Studio</a:t>
            </a:r>
            <a:endParaRPr lang="fr-F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sz="1800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sz="1800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511300" lvl="3" indent="0">
              <a:buClr>
                <a:srgbClr val="999999"/>
              </a:buClr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114300" indent="0">
              <a:lnSpc>
                <a:spcPct val="115000"/>
              </a:lnSpc>
              <a:buNone/>
            </a:pP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Clr>
                <a:srgbClr val="999999"/>
              </a:buClr>
            </a:pPr>
            <a:endParaRPr lang="fr-FR" b="1" dirty="0">
              <a:latin typeface="Montserrat" panose="00000500000000000000" pitchFamily="2" charset="0"/>
              <a:sym typeface="Montserrat"/>
            </a:endParaRPr>
          </a:p>
          <a:p>
            <a:pPr lvl="3">
              <a:buClr>
                <a:srgbClr val="999999"/>
              </a:buClr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9BB374EE-3CF0-B237-E6A7-32FA8E02E5FC}"/>
              </a:ext>
            </a:extLst>
          </p:cNvPr>
          <p:cNvSpPr/>
          <p:nvPr/>
        </p:nvSpPr>
        <p:spPr>
          <a:xfrm>
            <a:off x="0" y="0"/>
            <a:ext cx="9144000" cy="9933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E61B01C7-4FB3-AEC5-6163-4B5191B43E86}"/>
              </a:ext>
            </a:extLst>
          </p:cNvPr>
          <p:cNvSpPr txBox="1"/>
          <p:nvPr/>
        </p:nvSpPr>
        <p:spPr>
          <a:xfrm>
            <a:off x="224406" y="981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buSzPts val="2500"/>
            </a:pPr>
            <a:r>
              <a:rPr lang="fr-FR" sz="26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Outils Extraction / Traitement / Visualisation</a:t>
            </a:r>
          </a:p>
          <a:p>
            <a:pPr>
              <a:buSzPts val="2500"/>
            </a:pPr>
            <a:endParaRPr lang="fr-FR" sz="2500" dirty="0">
              <a:solidFill>
                <a:srgbClr val="F3F3F3"/>
              </a:solidFill>
              <a:latin typeface="Montserrat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</a:ext>
              </a:extLst>
            </a:endParaRPr>
          </a:p>
          <a:p>
            <a:pPr>
              <a:buSzPts val="2500"/>
            </a:pPr>
            <a:endParaRPr lang="fr-FR" sz="2500" dirty="0">
              <a:solidFill>
                <a:srgbClr val="F3F3F3"/>
              </a:solidFill>
              <a:latin typeface="Montserrat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</a:ext>
              </a:extLst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E1AFE208-1293-3B30-0D41-F0E4D0A6DB69}"/>
              </a:ext>
            </a:extLst>
          </p:cNvPr>
          <p:cNvSpPr/>
          <p:nvPr/>
        </p:nvSpPr>
        <p:spPr>
          <a:xfrm>
            <a:off x="970230" y="768994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52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40374AB-AEF4-CB45-E193-946E90952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399759EA-CEB3-7CF4-B8A6-6826AE0778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80446"/>
            <a:ext cx="9144000" cy="428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sz="17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Utilisation ETL seul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 Extraction des </a:t>
            </a:r>
            <a:r>
              <a:rPr lang="fr-FR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tables de 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données  =&gt;  </a:t>
            </a:r>
            <a:r>
              <a:rPr lang="fr-FR" sz="18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1 fichier global à plat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contenant toutes les données :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	Avantages</a:t>
            </a:r>
            <a:r>
              <a:rPr lang="fr-FR" sz="1200" dirty="0">
                <a:solidFill>
                  <a:srgbClr val="004D4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: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pas de schéma en étoile /</a:t>
            </a:r>
            <a:r>
              <a:rPr lang="fr-FR" sz="12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Absence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de connexion permanente à la BDD</a:t>
            </a:r>
            <a:endParaRPr lang="fr-FR" sz="12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sz="900" b="1" dirty="0">
              <a:solidFill>
                <a:srgbClr val="004D4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200" b="1" dirty="0">
                <a:solidFill>
                  <a:srgbClr val="004D4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	Inconvénients</a:t>
            </a:r>
            <a:r>
              <a:rPr lang="fr-FR" sz="1200" b="1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</a:t>
            </a:r>
            <a:r>
              <a:rPr lang="fr-FR" sz="1200" dirty="0">
                <a:latin typeface="Montserrat" panose="00000500000000000000" pitchFamily="2" charset="0"/>
              </a:rPr>
              <a:t>1 seule table </a:t>
            </a:r>
            <a:r>
              <a:rPr lang="fr-FR" sz="12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Manipulation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+ Lourdes /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redondance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info/ 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complexité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mise à jour.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800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7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Connexion directe BDD </a:t>
            </a:r>
            <a:r>
              <a:rPr lang="fr-FR" b="1" dirty="0">
                <a:latin typeface="Montserrat" panose="00000500000000000000" pitchFamily="2" charset="0"/>
              </a:rPr>
              <a:t>(</a:t>
            </a:r>
            <a:r>
              <a:rPr lang="fr-FR" sz="18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Direct </a:t>
            </a:r>
            <a:r>
              <a:rPr lang="fr-FR" sz="1800" b="1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Query</a:t>
            </a:r>
            <a:r>
              <a:rPr lang="fr-FR" sz="18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):</a:t>
            </a:r>
            <a:endParaRPr lang="fr-FR" sz="2800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	Avantages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: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 donnée mise </a:t>
            </a:r>
            <a:r>
              <a:rPr lang="fr-FR" sz="1200" dirty="0"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à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jour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temps réel </a:t>
            </a:r>
            <a:r>
              <a:rPr lang="fr-FR" sz="12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/ connexion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permanente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à la BDD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/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Gros volumes de 	données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 (pas de stockage local) 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1200" dirty="0">
              <a:latin typeface="Montserrat" panose="00000500000000000000" pitchFamily="2" charset="0"/>
              <a:ea typeface="Montserrat" panose="00000500000000000000" pitchFamily="2" charset="0"/>
              <a:cs typeface="Times New Roman" panose="02020603050405020304" pitchFamily="18" charset="0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200" b="1" dirty="0">
                <a:solidFill>
                  <a:srgbClr val="004D4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	Inconvénients</a:t>
            </a:r>
            <a:r>
              <a:rPr lang="fr-FR" sz="1200" b="1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fonctionnalités calcul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limitée (DAX) /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accès a ETL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Power </a:t>
            </a:r>
            <a:r>
              <a:rPr lang="fr-FR" sz="1200" b="1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Query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limité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 /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connexion 	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haute dispo nécessaire</a:t>
            </a:r>
          </a:p>
          <a:p>
            <a:pPr marL="1714500" lvl="3" indent="-342900">
              <a:buFont typeface="Symbol" panose="05050102010706020507" pitchFamily="18" charset="2"/>
              <a:buChar char=""/>
            </a:pPr>
            <a:endParaRPr lang="fr-FR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7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Extraction directe en fichiers CSV de la BDD </a:t>
            </a:r>
            <a:r>
              <a:rPr lang="fr-FR" b="1" dirty="0">
                <a:latin typeface="Montserrat" panose="00000500000000000000" pitchFamily="2" charset="0"/>
              </a:rPr>
              <a:t>(Mode Import)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	Avantages</a:t>
            </a:r>
            <a:r>
              <a:rPr lang="fr-FR" sz="1200" dirty="0">
                <a:solidFill>
                  <a:srgbClr val="004D4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performances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d’affichage des rapports </a:t>
            </a:r>
            <a:r>
              <a:rPr lang="fr-FR" sz="12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/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fonctionnalités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calcul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latin typeface="Montserrat" panose="00000500000000000000" pitchFamily="2" charset="0"/>
                <a:cs typeface="Times New Roman" panose="02020603050405020304" pitchFamily="18" charset="0"/>
              </a:rPr>
              <a:t>disponibles (DAX)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/ accès 	complet ETL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Power </a:t>
            </a:r>
            <a:r>
              <a:rPr lang="fr-FR" sz="1200" b="1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Query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/ adapté volume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données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moyen</a:t>
            </a:r>
          </a:p>
          <a:p>
            <a:pPr>
              <a:buClr>
                <a:srgbClr val="999999"/>
              </a:buClr>
              <a:buFont typeface="Courier New" panose="02070309020205020404" pitchFamily="49" charset="0"/>
              <a:buChar char="o"/>
            </a:pPr>
            <a:endParaRPr lang="fr-FR" sz="1200" b="1" dirty="0">
              <a:effectLst/>
              <a:latin typeface="Montserrat" panose="00000500000000000000" pitchFamily="2" charset="0"/>
              <a:ea typeface="Montserrat" panose="00000500000000000000" pitchFamily="2" charset="0"/>
              <a:cs typeface="Times New Roman" panose="02020603050405020304" pitchFamily="18" charset="0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200" b="1" dirty="0">
                <a:solidFill>
                  <a:srgbClr val="004D4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	Inconvénients</a:t>
            </a: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mise </a:t>
            </a:r>
            <a:r>
              <a:rPr lang="fr-FR" sz="1200" dirty="0"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à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jour</a:t>
            </a:r>
            <a:r>
              <a:rPr lang="fr-FR" sz="1200" b="1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des données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nécessaire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: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rafraîchissement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manuel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ou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programmé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/ Pas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de 	données actualisées en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temps réel  </a:t>
            </a:r>
            <a:r>
              <a:rPr lang="fr-FR" sz="1200" dirty="0">
                <a:latin typeface="Montserrat" panose="00000500000000000000" pitchFamily="2" charset="0"/>
                <a:cs typeface="Times New Roman" panose="02020603050405020304" pitchFamily="18" charset="0"/>
              </a:rPr>
              <a:t>(Snapshot de la BDD a un instant T figé) 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/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non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adapté aux </a:t>
            </a: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gros 	volumes</a:t>
            </a:r>
            <a:r>
              <a:rPr lang="fr-FR" sz="12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Times New Roman" panose="02020603050405020304" pitchFamily="18" charset="0"/>
              </a:rPr>
              <a:t> de données</a:t>
            </a:r>
            <a:endParaRPr lang="fr-F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Clr>
                <a:srgbClr val="999999"/>
              </a:buClr>
            </a:pPr>
            <a:endParaRPr lang="fr-FR" sz="1500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511300" lvl="3" indent="0">
              <a:buClr>
                <a:srgbClr val="999999"/>
              </a:buClr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114300" indent="0">
              <a:lnSpc>
                <a:spcPct val="115000"/>
              </a:lnSpc>
              <a:buNone/>
            </a:pP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Clr>
                <a:srgbClr val="999999"/>
              </a:buClr>
            </a:pPr>
            <a:endParaRPr lang="fr-FR" b="1" dirty="0">
              <a:latin typeface="Montserrat" panose="00000500000000000000" pitchFamily="2" charset="0"/>
              <a:sym typeface="Montserrat"/>
            </a:endParaRPr>
          </a:p>
          <a:p>
            <a:pPr lvl="3">
              <a:buClr>
                <a:srgbClr val="999999"/>
              </a:buClr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8F46C611-3CF9-07D4-C703-97CF2E3C5FA7}"/>
              </a:ext>
            </a:extLst>
          </p:cNvPr>
          <p:cNvSpPr/>
          <p:nvPr/>
        </p:nvSpPr>
        <p:spPr>
          <a:xfrm>
            <a:off x="0" y="0"/>
            <a:ext cx="9144000" cy="9933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CBA90015-1AE6-732D-ECFE-47D6B7BCF0F4}"/>
              </a:ext>
            </a:extLst>
          </p:cNvPr>
          <p:cNvSpPr txBox="1"/>
          <p:nvPr/>
        </p:nvSpPr>
        <p:spPr>
          <a:xfrm>
            <a:off x="360727" y="104912"/>
            <a:ext cx="8942665" cy="88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-FR" sz="26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Solutions pour l'extraction des données </a:t>
            </a: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ACF44E0B-4FD4-C80B-53D3-F6C6EC71C193}"/>
              </a:ext>
            </a:extLst>
          </p:cNvPr>
          <p:cNvSpPr/>
          <p:nvPr/>
        </p:nvSpPr>
        <p:spPr>
          <a:xfrm>
            <a:off x="970230" y="768994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3DA76D7-9094-FBDF-6F35-F883DE5EB15A}"/>
              </a:ext>
            </a:extLst>
          </p:cNvPr>
          <p:cNvGrpSpPr/>
          <p:nvPr/>
        </p:nvGrpSpPr>
        <p:grpSpPr>
          <a:xfrm rot="21243221">
            <a:off x="6818888" y="3385818"/>
            <a:ext cx="1723738" cy="581094"/>
            <a:chOff x="6986668" y="3327095"/>
            <a:chExt cx="1723738" cy="58109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68948E4-E11C-45B7-74A4-64CC1F8D87A2}"/>
                </a:ext>
              </a:extLst>
            </p:cNvPr>
            <p:cNvSpPr txBox="1"/>
            <p:nvPr/>
          </p:nvSpPr>
          <p:spPr>
            <a:xfrm rot="915127">
              <a:off x="6986668" y="3600412"/>
              <a:ext cx="1723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Solution Retenue</a:t>
              </a:r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18C3A7F-79BA-BCFF-4C46-0B29FCF6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98477">
              <a:off x="7672525" y="3327095"/>
              <a:ext cx="352020" cy="301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39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74703C3E-A346-A95A-6F5C-968F8280A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8FCEB2BA-7FF2-33B8-F838-9050D49568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019696"/>
            <a:ext cx="9144000" cy="415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sz="20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ETL Power </a:t>
            </a:r>
            <a:r>
              <a:rPr lang="fr-FR" sz="2000" b="1" dirty="0" err="1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Query</a:t>
            </a:r>
            <a:r>
              <a:rPr lang="fr-FR" sz="20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intégré </a:t>
            </a:r>
            <a:r>
              <a:rPr lang="fr-FR" sz="20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à l’outil de Visualisation </a:t>
            </a:r>
            <a:r>
              <a:rPr lang="fr-FR" sz="20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PowerBI</a:t>
            </a:r>
            <a:r>
              <a:rPr lang="fr-FR" sz="20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buClr>
                <a:srgbClr val="999999"/>
              </a:buClr>
            </a:pP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Traitement /  préparation  /transformation 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chaque nouveaux jeux de données CSV exportés </a:t>
            </a: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régulièrement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de la base de données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1800" b="1" dirty="0">
              <a:solidFill>
                <a:srgbClr val="00000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buClr>
                <a:srgbClr val="999999"/>
              </a:buClr>
            </a:pP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Re-Application </a:t>
            </a: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automatique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toutes les étapes de </a:t>
            </a: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nettoyage/normalisation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lvl="1"/>
            <a:r>
              <a:rPr lang="fr-FR" b="1" dirty="0">
                <a:solidFill>
                  <a:srgbClr val="FF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Web </a:t>
            </a:r>
            <a:r>
              <a:rPr lang="fr-FR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</a:t>
            </a:r>
          </a:p>
          <a:p>
            <a:pPr marL="1054100" lvl="2" indent="0">
              <a:buNone/>
            </a:pPr>
            <a:r>
              <a:rPr lang="fr-FR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Suppression des colonnes redondantes </a:t>
            </a:r>
          </a:p>
          <a:p>
            <a:pPr marL="1968500" lvl="4" indent="0">
              <a:buNone/>
            </a:pP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Virtuals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/ </a:t>
            </a:r>
            <a:r>
              <a:rPr lang="fr-FR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Downloadable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/ </a:t>
            </a:r>
            <a:r>
              <a:rPr lang="fr-FR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Post_author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/ </a:t>
            </a:r>
            <a:r>
              <a:rPr lang="fr-FR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Post_date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 …)</a:t>
            </a:r>
          </a:p>
          <a:p>
            <a:pPr marL="1054100" lvl="2" indent="0">
              <a:buNone/>
            </a:pPr>
            <a:r>
              <a:rPr lang="fr-FR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Normalisation des Données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 : </a:t>
            </a:r>
          </a:p>
          <a:p>
            <a:pPr marL="1511300" lvl="3" indent="0">
              <a:buNone/>
            </a:pP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Nouvelle colonne « Contenance Modifiée» : contenance des produits sans alcool extrait de « Post </a:t>
            </a:r>
            <a:r>
              <a:rPr lang="fr-FR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title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 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»</a:t>
            </a:r>
            <a:endParaRPr lang="fr-FR" dirty="0">
              <a:solidFill>
                <a:srgbClr val="00000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511300" lvl="3" indent="0">
              <a:buNone/>
            </a:pP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Remplacement Dates </a:t>
            </a:r>
            <a:r>
              <a:rPr lang="fr-FR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erronées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:  29/02/2022  15:25:02 =&gt; 28/02/2022 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96900" lvl="1" indent="0">
              <a:buNone/>
            </a:pPr>
            <a:r>
              <a:rPr lang="fr-FR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 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fr-FR" b="1" dirty="0">
                <a:solidFill>
                  <a:srgbClr val="FF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Finance / Sales /  Promo  </a:t>
            </a:r>
            <a:r>
              <a:rPr lang="fr-FR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</a:t>
            </a:r>
          </a:p>
          <a:p>
            <a:pPr marL="1054100" lvl="2" indent="0">
              <a:buNone/>
            </a:pP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Normal</a:t>
            </a:r>
            <a:r>
              <a:rPr lang="fr-FR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isation des Donnés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 </a:t>
            </a:r>
            <a:r>
              <a:rPr lang="fr-FR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Remplacement des mauvaises valeurs « on Sales web » 4 =&gt;0 </a:t>
            </a:r>
            <a:endParaRPr lang="fr-FR" dirty="0">
              <a:latin typeface="Times New Roman" panose="02020603050405020304" pitchFamily="18" charset="0"/>
              <a:ea typeface="Montserrat" panose="00000500000000000000" pitchFamily="2" charset="0"/>
            </a:endParaRPr>
          </a:p>
          <a:p>
            <a:pPr marL="1054100" lvl="2" indent="0">
              <a:buNone/>
            </a:pPr>
            <a:endParaRPr lang="fr-FR" b="1" dirty="0">
              <a:solidFill>
                <a:srgbClr val="00000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054100" lvl="2" indent="0">
              <a:buNone/>
            </a:pPr>
            <a:r>
              <a:rPr lang="fr-FR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Unification nom de colonne 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/ tables pour « </a:t>
            </a:r>
            <a:r>
              <a:rPr lang="fr-FR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Key_Finance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 »  / </a:t>
            </a:r>
            <a:r>
              <a:rPr lang="fr-FR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Key_Sales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/ </a:t>
            </a:r>
            <a:r>
              <a:rPr lang="fr-FR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Key_Promo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   )=&gt; « </a:t>
            </a:r>
            <a:r>
              <a:rPr lang="fr-FR" b="1" dirty="0">
                <a:solidFill>
                  <a:srgbClr val="EB56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key</a:t>
            </a:r>
            <a:r>
              <a:rPr lang="fr-FR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 » autoriser les Jointures/liaisons entre table dans l’outil </a:t>
            </a:r>
            <a:r>
              <a:rPr lang="fr-FR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DataViz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>
                <a:srgbClr val="999999"/>
              </a:buClr>
            </a:pPr>
            <a:endParaRPr lang="fr-FR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buClr>
                <a:srgbClr val="999999"/>
              </a:buClr>
            </a:pPr>
            <a:endParaRPr lang="fr-FR" sz="1500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511300" lvl="3" indent="0">
              <a:buClr>
                <a:srgbClr val="999999"/>
              </a:buClr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114300" indent="0">
              <a:lnSpc>
                <a:spcPct val="115000"/>
              </a:lnSpc>
              <a:buNone/>
            </a:pP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Clr>
                <a:srgbClr val="999999"/>
              </a:buClr>
            </a:pPr>
            <a:endParaRPr lang="fr-FR" b="1" dirty="0">
              <a:latin typeface="Montserrat" panose="00000500000000000000" pitchFamily="2" charset="0"/>
              <a:sym typeface="Montserrat"/>
            </a:endParaRPr>
          </a:p>
          <a:p>
            <a:pPr lvl="3">
              <a:buClr>
                <a:srgbClr val="999999"/>
              </a:buClr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DEAABC64-C9C7-249F-2880-CB6E6224EBA2}"/>
              </a:ext>
            </a:extLst>
          </p:cNvPr>
          <p:cNvSpPr/>
          <p:nvPr/>
        </p:nvSpPr>
        <p:spPr>
          <a:xfrm>
            <a:off x="0" y="0"/>
            <a:ext cx="9144000" cy="9933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248B00A4-0FBD-18FF-ECC8-99C8BC1D4C81}"/>
              </a:ext>
            </a:extLst>
          </p:cNvPr>
          <p:cNvSpPr txBox="1"/>
          <p:nvPr/>
        </p:nvSpPr>
        <p:spPr>
          <a:xfrm>
            <a:off x="268448" y="110747"/>
            <a:ext cx="8942665" cy="88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-FR" sz="26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Solution pour le traitement des données </a:t>
            </a: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DD3B8784-F660-D31E-FCCD-65B60D89F8CB}"/>
              </a:ext>
            </a:extLst>
          </p:cNvPr>
          <p:cNvSpPr/>
          <p:nvPr/>
        </p:nvSpPr>
        <p:spPr>
          <a:xfrm>
            <a:off x="970230" y="768994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38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AD4D991-02E8-8BB1-1D81-B3C0DAFB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1AE9A94B-821B-02B9-76B3-355B0F9FD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112" y="993349"/>
            <a:ext cx="9144000" cy="415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sz="19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Outil de Visualisation Power-BI </a:t>
            </a:r>
            <a:r>
              <a:rPr lang="fr-FR" sz="19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</a:t>
            </a:r>
          </a:p>
          <a:p>
            <a:r>
              <a:rPr lang="fr-FR" sz="15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Tableaux de bord </a:t>
            </a:r>
            <a:r>
              <a:rPr lang="fr-FR" sz="15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simples</a:t>
            </a:r>
            <a:r>
              <a:rPr lang="fr-FR" sz="15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/  directement </a:t>
            </a:r>
            <a:r>
              <a:rPr lang="fr-FR" sz="15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accessibles</a:t>
            </a:r>
            <a:r>
              <a:rPr lang="fr-FR" sz="15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</a:t>
            </a:r>
          </a:p>
          <a:p>
            <a:pPr lvl="1"/>
            <a:r>
              <a:rPr lang="fr-FR" sz="1500" dirty="0">
                <a:solidFill>
                  <a:srgbClr val="000000"/>
                </a:solidFill>
                <a:latin typeface="Montserrat" panose="00000500000000000000" pitchFamily="2" charset="0"/>
              </a:rPr>
              <a:t>puissance  / </a:t>
            </a:r>
            <a:r>
              <a:rPr lang="fr-FR" sz="1500" b="1" dirty="0">
                <a:solidFill>
                  <a:srgbClr val="000000"/>
                </a:solidFill>
                <a:latin typeface="Montserrat" panose="00000500000000000000" pitchFamily="2" charset="0"/>
              </a:rPr>
              <a:t>facilité</a:t>
            </a:r>
            <a:r>
              <a:rPr lang="fr-FR" sz="1500" dirty="0">
                <a:solidFill>
                  <a:srgbClr val="000000"/>
                </a:solidFill>
                <a:latin typeface="Montserrat" panose="00000500000000000000" pitchFamily="2" charset="0"/>
              </a:rPr>
              <a:t> d’utilisation (ajouts de mesures KPIs)</a:t>
            </a:r>
          </a:p>
          <a:p>
            <a:pPr lvl="1"/>
            <a:r>
              <a:rPr lang="fr-FR" sz="15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navigation</a:t>
            </a:r>
            <a:r>
              <a:rPr lang="fr-FR" sz="15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fonctionnelle /  </a:t>
            </a:r>
            <a:r>
              <a:rPr lang="fr-FR" sz="15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filtrage intuitif</a:t>
            </a:r>
            <a:r>
              <a:rPr lang="fr-FR" sz="15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</a:p>
          <a:p>
            <a:pPr lvl="1"/>
            <a:r>
              <a:rPr lang="fr-FR" sz="1500" dirty="0">
                <a:solidFill>
                  <a:srgbClr val="000000"/>
                </a:solidFill>
                <a:latin typeface="Montserrat" panose="00000500000000000000" pitchFamily="2" charset="0"/>
              </a:rPr>
              <a:t>Richesse des </a:t>
            </a:r>
            <a:r>
              <a:rPr lang="fr-FR" sz="1500" b="1" dirty="0">
                <a:solidFill>
                  <a:srgbClr val="000000"/>
                </a:solidFill>
                <a:latin typeface="Montserrat" panose="00000500000000000000" pitchFamily="2" charset="0"/>
              </a:rPr>
              <a:t>visualisations : </a:t>
            </a:r>
            <a:r>
              <a:rPr lang="fr-FR" sz="1500" dirty="0">
                <a:solidFill>
                  <a:srgbClr val="000000"/>
                </a:solidFill>
                <a:latin typeface="Montserrat" panose="00000500000000000000" pitchFamily="2" charset="0"/>
              </a:rPr>
              <a:t>graphiques </a:t>
            </a:r>
            <a:r>
              <a:rPr lang="fr-FR" sz="1500" b="1" dirty="0">
                <a:solidFill>
                  <a:srgbClr val="000000"/>
                </a:solidFill>
                <a:latin typeface="Montserrat" panose="00000500000000000000" pitchFamily="2" charset="0"/>
              </a:rPr>
              <a:t>interactifs</a:t>
            </a:r>
            <a:r>
              <a:rPr lang="fr-FR" sz="1500" dirty="0">
                <a:solidFill>
                  <a:srgbClr val="000000"/>
                </a:solidFill>
                <a:latin typeface="Montserrat" panose="00000500000000000000" pitchFamily="2" charset="0"/>
              </a:rPr>
              <a:t>  /  </a:t>
            </a:r>
            <a:r>
              <a:rPr lang="fr-FR" sz="1500" b="1" dirty="0">
                <a:solidFill>
                  <a:srgbClr val="000000"/>
                </a:solidFill>
                <a:latin typeface="Montserrat" panose="00000500000000000000" pitchFamily="2" charset="0"/>
              </a:rPr>
              <a:t>dynamiques</a:t>
            </a:r>
          </a:p>
          <a:p>
            <a:pPr lvl="2"/>
            <a:endParaRPr lang="fr-FR" sz="1500" b="1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r>
              <a:rPr lang="fr-FR" sz="15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Intégration complète </a:t>
            </a:r>
            <a:r>
              <a:rPr lang="fr-FR" sz="15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/ traitements </a:t>
            </a:r>
            <a:r>
              <a:rPr lang="fr-FR" sz="15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Power </a:t>
            </a:r>
            <a:r>
              <a:rPr lang="fr-FR" sz="1500" b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Query</a:t>
            </a:r>
            <a:r>
              <a:rPr lang="fr-FR" sz="15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</a:t>
            </a:r>
          </a:p>
          <a:p>
            <a:r>
              <a:rPr lang="fr-FR" sz="1500" dirty="0">
                <a:solidFill>
                  <a:srgbClr val="000000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G</a:t>
            </a:r>
            <a:r>
              <a:rPr lang="fr-FR" sz="15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estion </a:t>
            </a:r>
            <a:r>
              <a:rPr lang="fr-FR" sz="15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par défaut</a:t>
            </a:r>
            <a:r>
              <a:rPr lang="fr-FR" sz="15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du </a:t>
            </a:r>
            <a:r>
              <a:rPr lang="fr-FR" sz="15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Mode Import (export CSV): </a:t>
            </a:r>
            <a:r>
              <a:rPr lang="fr-FR" sz="1500" dirty="0">
                <a:solidFill>
                  <a:srgbClr val="000000"/>
                </a:solidFill>
                <a:latin typeface="Montserrat" panose="00000500000000000000" pitchFamily="2" charset="0"/>
              </a:rPr>
              <a:t>donnée rapidement accessibles</a:t>
            </a:r>
            <a:endParaRPr lang="fr-FR" sz="1500" dirty="0">
              <a:solidFill>
                <a:srgbClr val="00000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r>
              <a:rPr lang="fr-FR" sz="15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Absence de licence spécifique </a:t>
            </a:r>
            <a:r>
              <a:rPr lang="fr-FR" sz="15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(vs Tableau)</a:t>
            </a:r>
          </a:p>
          <a:p>
            <a:pPr marL="114300" indent="0">
              <a:buNone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fr-FR" sz="19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Mise à jour </a:t>
            </a:r>
            <a:r>
              <a:rPr lang="fr-FR" sz="1900" dirty="0">
                <a:solidFill>
                  <a:srgbClr val="000000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des données </a:t>
            </a:r>
            <a:r>
              <a:rPr lang="fr-FR" sz="1900" b="1" dirty="0">
                <a:solidFill>
                  <a:srgbClr val="000000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</a:t>
            </a:r>
            <a:r>
              <a:rPr lang="fr-FR" sz="19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aramétrable:  </a:t>
            </a:r>
          </a:p>
          <a:p>
            <a:pPr marL="114300" indent="0">
              <a:buNone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Exports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réguliers 		</a:t>
            </a: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Normalisation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		</a:t>
            </a:r>
            <a:r>
              <a:rPr lang="fr-FR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Rafraichissement</a:t>
            </a:r>
            <a:endParaRPr lang="fr-FR" b="1" dirty="0">
              <a:solidFill>
                <a:srgbClr val="000000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des 4 Fichiers </a:t>
            </a: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CSV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	 	Power </a:t>
            </a:r>
            <a:r>
              <a:rPr lang="fr-FR" sz="18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Query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      	 	des tableaux de bord</a:t>
            </a:r>
          </a:p>
          <a:p>
            <a:pPr marL="114300" indent="0">
              <a:buNone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				      Auto </a:t>
            </a:r>
            <a:endParaRPr lang="fr-FR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None/>
            </a:pPr>
            <a:endParaRPr lang="fr-FR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>
                <a:srgbClr val="999999"/>
              </a:buClr>
            </a:pPr>
            <a:endParaRPr lang="fr-FR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buClr>
                <a:srgbClr val="999999"/>
              </a:buClr>
            </a:pPr>
            <a:endParaRPr lang="fr-FR" sz="1500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511300" lvl="3" indent="0">
              <a:buClr>
                <a:srgbClr val="999999"/>
              </a:buClr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114300" indent="0">
              <a:lnSpc>
                <a:spcPct val="115000"/>
              </a:lnSpc>
              <a:buNone/>
            </a:pP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Clr>
                <a:srgbClr val="999999"/>
              </a:buClr>
            </a:pPr>
            <a:endParaRPr lang="fr-FR" b="1" dirty="0">
              <a:latin typeface="Montserrat" panose="00000500000000000000" pitchFamily="2" charset="0"/>
              <a:sym typeface="Montserrat"/>
            </a:endParaRPr>
          </a:p>
          <a:p>
            <a:pPr lvl="3">
              <a:buClr>
                <a:srgbClr val="999999"/>
              </a:buClr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70D5D217-FF81-9FC0-DFD6-7193D7260157}"/>
              </a:ext>
            </a:extLst>
          </p:cNvPr>
          <p:cNvSpPr/>
          <p:nvPr/>
        </p:nvSpPr>
        <p:spPr>
          <a:xfrm>
            <a:off x="0" y="0"/>
            <a:ext cx="9144000" cy="9933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A5E80BB7-BABA-8F9C-17FA-20D9231BE6EF}"/>
              </a:ext>
            </a:extLst>
          </p:cNvPr>
          <p:cNvSpPr txBox="1"/>
          <p:nvPr/>
        </p:nvSpPr>
        <p:spPr>
          <a:xfrm>
            <a:off x="360726" y="110746"/>
            <a:ext cx="8942665" cy="88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-FR" sz="26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Solution pour la Visualisation des données </a:t>
            </a: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7D206A89-3442-9F07-A17A-423E2910B6FB}"/>
              </a:ext>
            </a:extLst>
          </p:cNvPr>
          <p:cNvSpPr/>
          <p:nvPr/>
        </p:nvSpPr>
        <p:spPr>
          <a:xfrm>
            <a:off x="970230" y="768994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E672CD6C-11C9-D698-CAB6-574713A38DE8}"/>
              </a:ext>
            </a:extLst>
          </p:cNvPr>
          <p:cNvSpPr/>
          <p:nvPr/>
        </p:nvSpPr>
        <p:spPr>
          <a:xfrm>
            <a:off x="2779255" y="4107079"/>
            <a:ext cx="566094" cy="484632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D4812119-012A-E5CC-2457-D893755798D8}"/>
              </a:ext>
            </a:extLst>
          </p:cNvPr>
          <p:cNvSpPr/>
          <p:nvPr/>
        </p:nvSpPr>
        <p:spPr>
          <a:xfrm>
            <a:off x="5798653" y="4150151"/>
            <a:ext cx="566094" cy="484632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58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0AE64AE6-4DBC-A7E2-71A2-5B81F58CB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879EF274-A26B-978C-8C64-8C0B6FD60717}"/>
              </a:ext>
            </a:extLst>
          </p:cNvPr>
          <p:cNvSpPr/>
          <p:nvPr/>
        </p:nvSpPr>
        <p:spPr>
          <a:xfrm>
            <a:off x="0" y="0"/>
            <a:ext cx="9144000" cy="9933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61967636-7239-D019-C6F7-9F014F02D4B4}"/>
              </a:ext>
            </a:extLst>
          </p:cNvPr>
          <p:cNvSpPr txBox="1"/>
          <p:nvPr/>
        </p:nvSpPr>
        <p:spPr>
          <a:xfrm>
            <a:off x="360726" y="110746"/>
            <a:ext cx="8942665" cy="88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-FR" sz="26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Modèle de données / Indicateurs de performance</a:t>
            </a:r>
          </a:p>
          <a:p>
            <a:pPr>
              <a:buSzPts val="2500"/>
            </a:pPr>
            <a:endParaRPr lang="fr-FR" sz="2600" dirty="0">
              <a:solidFill>
                <a:srgbClr val="F3F3F3"/>
              </a:solidFill>
              <a:latin typeface="Montserrat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</a:ext>
              </a:extLst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146398D7-CB9E-279D-E01A-EF2F686D0622}"/>
              </a:ext>
            </a:extLst>
          </p:cNvPr>
          <p:cNvSpPr/>
          <p:nvPr/>
        </p:nvSpPr>
        <p:spPr>
          <a:xfrm>
            <a:off x="970230" y="768994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CD79FC-D6A9-CEA6-7211-079D83C4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94" y="993349"/>
            <a:ext cx="3717610" cy="2987529"/>
          </a:xfrm>
          <a:prstGeom prst="rect">
            <a:avLst/>
          </a:prstGeom>
        </p:spPr>
      </p:pic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F7AFE965-4CCD-48B5-B8AC-67068EBE1FF5}"/>
              </a:ext>
            </a:extLst>
          </p:cNvPr>
          <p:cNvSpPr txBox="1">
            <a:spLocks/>
          </p:cNvSpPr>
          <p:nvPr/>
        </p:nvSpPr>
        <p:spPr>
          <a:xfrm>
            <a:off x="79696" y="993348"/>
            <a:ext cx="9144000" cy="415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Power-BI</a:t>
            </a:r>
            <a:r>
              <a:rPr lang="fr-FR" sz="15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: </a:t>
            </a:r>
            <a:endParaRPr lang="fr-FR" sz="1500" b="1" dirty="0">
              <a:solidFill>
                <a:srgbClr val="0000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14300" indent="0">
              <a:buNone/>
            </a:pPr>
            <a:r>
              <a:rPr lang="fr-FR" sz="15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Schéma en étoile</a:t>
            </a:r>
            <a:r>
              <a:rPr lang="fr-FR" sz="15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du modèle de données directement </a:t>
            </a:r>
          </a:p>
          <a:p>
            <a:pPr marL="114300" indent="0">
              <a:buNone/>
            </a:pPr>
            <a:r>
              <a:rPr lang="fr-FR" sz="15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disponible et customisable, </a:t>
            </a:r>
            <a:endParaRPr lang="fr-FR" sz="1500" dirty="0"/>
          </a:p>
          <a:p>
            <a:pPr marL="114300" indent="0">
              <a:buFont typeface="Arial"/>
              <a:buNone/>
            </a:pPr>
            <a:endParaRPr lang="fr-FR" sz="1500" b="1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114300" indent="0">
              <a:buFont typeface="Arial"/>
              <a:buNone/>
            </a:pPr>
            <a:r>
              <a:rPr lang="fr-FR" sz="1500" b="1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Définition </a:t>
            </a:r>
            <a:r>
              <a:rPr lang="fr-FR" sz="1500" dirty="0">
                <a:latin typeface="Montserrat" panose="00000500000000000000" pitchFamily="2" charset="0"/>
              </a:rPr>
              <a:t>de mesures /</a:t>
            </a:r>
            <a:r>
              <a:rPr lang="fr-FR" sz="15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indicateurs de performance </a:t>
            </a:r>
          </a:p>
          <a:p>
            <a:pPr marL="114300" indent="0">
              <a:buFont typeface="Arial"/>
              <a:buNone/>
            </a:pPr>
            <a:r>
              <a:rPr lang="fr-FR" sz="1500" b="1" dirty="0">
                <a:latin typeface="Montserrat" panose="00000500000000000000" pitchFamily="2" charset="0"/>
              </a:rPr>
              <a:t>K</a:t>
            </a:r>
            <a:r>
              <a:rPr lang="fr-FR" sz="15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PIs </a:t>
            </a:r>
            <a:r>
              <a:rPr lang="fr-FR" sz="1500" dirty="0">
                <a:latin typeface="Montserrat" panose="00000500000000000000" pitchFamily="2" charset="0"/>
              </a:rPr>
              <a:t>pour les besoins </a:t>
            </a:r>
            <a:r>
              <a:rPr lang="fr-FR" sz="15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d’analyses / suivi:</a:t>
            </a:r>
          </a:p>
          <a:p>
            <a:pPr marL="114300" indent="0">
              <a:buFont typeface="Arial"/>
              <a:buNone/>
            </a:pPr>
            <a:endParaRPr lang="fr-FR" b="1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lvl="1"/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Calcul Taux de marge % : </a:t>
            </a:r>
          </a:p>
          <a:p>
            <a:pPr marL="571500" lvl="1" indent="0">
              <a:buNone/>
            </a:pP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	Ratio (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Prix HT – Prix Achat</a:t>
            </a: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)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sur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Prix Achat</a:t>
            </a:r>
          </a:p>
          <a:p>
            <a:pPr marL="571500" lvl="1" indent="0">
              <a:buNone/>
            </a:pP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</a:p>
          <a:p>
            <a:pPr lvl="1"/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Calcul Nb de mois de Stock (Rotation de stock) :</a:t>
            </a:r>
          </a:p>
          <a:p>
            <a:pPr marL="571500" lvl="1" indent="0">
              <a:buNone/>
            </a:pP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	1/ Ratio (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Coûts des articles vendus</a:t>
            </a: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 )</a:t>
            </a:r>
          </a:p>
          <a:p>
            <a:pPr marL="571500" lvl="1" indent="0">
              <a:buNone/>
            </a:pP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	 sur </a:t>
            </a: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(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valeurs moyenne du stock sur le mois/2</a:t>
            </a: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)</a:t>
            </a:r>
          </a:p>
          <a:p>
            <a:pPr marL="571500" lvl="1" indent="0">
              <a:buNone/>
            </a:pPr>
            <a:endParaRPr lang="fr-FR" alt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lvl="1"/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Calcul ROI (%) 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:</a:t>
            </a: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 </a:t>
            </a:r>
          </a:p>
          <a:p>
            <a:pPr marL="571500" lvl="1" indent="0">
              <a:buNone/>
            </a:pP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	Ratio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(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bénéfices (CA) – coûts (achat + promotion)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)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 </a:t>
            </a: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sur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coût</a:t>
            </a:r>
            <a:endParaRPr lang="fr-FR" alt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lvl="1"/>
            <a:endParaRPr lang="fr-FR" alt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lvl="1"/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Calcul </a:t>
            </a:r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Performance Promotion (%) :</a:t>
            </a:r>
            <a:r>
              <a:rPr lang="fr-FR" dirty="0"/>
              <a:t> </a:t>
            </a:r>
          </a:p>
          <a:p>
            <a:pPr marL="571500" lvl="1" indent="0">
              <a:buNone/>
            </a:pP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	Ratio (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CA Promo</a:t>
            </a:r>
            <a:r>
              <a:rPr lang="fr-FR" dirty="0"/>
              <a:t>) </a:t>
            </a:r>
            <a:r>
              <a:rPr lang="fr-FR" alt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sur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CA Total</a:t>
            </a:r>
          </a:p>
        </p:txBody>
      </p:sp>
    </p:spTree>
    <p:extLst>
      <p:ext uri="{BB962C8B-B14F-4D97-AF65-F5344CB8AC3E}">
        <p14:creationId xmlns:p14="http://schemas.microsoft.com/office/powerpoint/2010/main" val="10764646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Microsoft Office PowerPoint</Application>
  <PresentationFormat>Affichage à l'écran (16:9)</PresentationFormat>
  <Paragraphs>195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Symbol</vt:lpstr>
      <vt:lpstr>Arial</vt:lpstr>
      <vt:lpstr>Times New Roman</vt:lpstr>
      <vt:lpstr>Courier New</vt:lpstr>
      <vt:lpstr>Montserrat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Jolly</dc:creator>
  <cp:lastModifiedBy>François Jolly</cp:lastModifiedBy>
  <cp:revision>420</cp:revision>
  <dcterms:modified xsi:type="dcterms:W3CDTF">2025-02-27T14:30:51Z</dcterms:modified>
</cp:coreProperties>
</file>