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7" r:id="rId2"/>
    <p:sldId id="258" r:id="rId3"/>
    <p:sldId id="266" r:id="rId4"/>
    <p:sldId id="265" r:id="rId5"/>
    <p:sldId id="273" r:id="rId6"/>
    <p:sldId id="272" r:id="rId7"/>
    <p:sldId id="274" r:id="rId8"/>
    <p:sldId id="275" r:id="rId9"/>
    <p:sldId id="276" r:id="rId10"/>
    <p:sldId id="277" r:id="rId11"/>
    <p:sldId id="268" r:id="rId12"/>
    <p:sldId id="259" r:id="rId13"/>
    <p:sldId id="278" r:id="rId14"/>
    <p:sldId id="260" r:id="rId15"/>
    <p:sldId id="269" r:id="rId16"/>
    <p:sldId id="270" r:id="rId17"/>
    <p:sldId id="263" r:id="rId18"/>
    <p:sldId id="264" r:id="rId19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3" autoAdjust="0"/>
    <p:restoredTop sz="61956" autoAdjust="0"/>
  </p:normalViewPr>
  <p:slideViewPr>
    <p:cSldViewPr snapToGrid="0">
      <p:cViewPr varScale="1">
        <p:scale>
          <a:sx n="88" d="100"/>
          <a:sy n="88" d="100"/>
        </p:scale>
        <p:origin x="4699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2B32CBC-4679-DCD0-631F-0EEA4EF6D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3ED703E5-E175-26AA-19A1-E62A0993C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31D28E2F-AF88-6FFE-2AAF-8B6BE32909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4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7E28BE69-E97F-3EB5-84A3-EF356BBE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CD851CA9-F893-914D-E992-DDDB6B1E0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56E44915-B78A-83E6-DE2F-138E3BFB7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fr-FR" sz="3200" b="0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7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9F43BD50-E914-20E3-A150-610BF684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>
            <a:extLst>
              <a:ext uri="{FF2B5EF4-FFF2-40B4-BE49-F238E27FC236}">
                <a16:creationId xmlns:a16="http://schemas.microsoft.com/office/drawing/2014/main" id="{454DF28B-E227-9FE4-A665-FD80E2565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>
            <a:extLst>
              <a:ext uri="{FF2B5EF4-FFF2-40B4-BE49-F238E27FC236}">
                <a16:creationId xmlns:a16="http://schemas.microsoft.com/office/drawing/2014/main" id="{A231C673-7130-A641-2EBC-41FF915C6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0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A5FD0BA2-49EA-FE38-12C7-6D8C2EE6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>
            <a:extLst>
              <a:ext uri="{FF2B5EF4-FFF2-40B4-BE49-F238E27FC236}">
                <a16:creationId xmlns:a16="http://schemas.microsoft.com/office/drawing/2014/main" id="{4D695655-C6B2-A4BF-C39A-1A733CE1E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>
            <a:extLst>
              <a:ext uri="{FF2B5EF4-FFF2-40B4-BE49-F238E27FC236}">
                <a16:creationId xmlns:a16="http://schemas.microsoft.com/office/drawing/2014/main" id="{A9E0715D-AC86-F871-90B3-A1A220335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30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846DCD47-15CD-F24F-2E14-FC427847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>
            <a:extLst>
              <a:ext uri="{FF2B5EF4-FFF2-40B4-BE49-F238E27FC236}">
                <a16:creationId xmlns:a16="http://schemas.microsoft.com/office/drawing/2014/main" id="{EEFA8DC4-3F5C-FBD3-9C01-9BE9CD921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>
            <a:extLst>
              <a:ext uri="{FF2B5EF4-FFF2-40B4-BE49-F238E27FC236}">
                <a16:creationId xmlns:a16="http://schemas.microsoft.com/office/drawing/2014/main" id="{A98EF607-06AD-68FF-3806-D332724A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49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71A38"/>
              </a:solidFill>
              <a:effectLst/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02959EB-81A6-02A0-0AEF-F16F97AB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15C491B3-C2E0-AF43-E44A-F1F3525B11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F6AF96BF-6319-43B3-04E5-13918FD1A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effectLst/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90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84AE890-3514-4194-86C1-D23402E27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F004F61A-E8E6-8683-6983-E3819E493C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2FE687AA-E30B-E1A5-C125-31A70849C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5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D6A4F37-ABB8-7E5C-E326-11AB89147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CE3C739A-5D6A-FDB3-C648-D655BA4BF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79447BBA-265C-B3A4-DC1E-8AC7836C1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Helvetica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9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04E0200-7E9A-A861-2D36-71321CB64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33F95B6A-1A7A-273D-482F-CE90300EA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1E7A02FC-5F30-ECAD-E177-60353A624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+mj-lt"/>
              <a:buNone/>
            </a:pPr>
            <a:endParaRPr lang="fr-FR" sz="2400" i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1836061-220F-4C3F-F068-DBDF1016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A9332DE4-B538-B263-1464-B7ABD9B85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9B67565F-67E3-3D15-72D4-88AE876D20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7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3768411C-B206-D7D9-98A6-89E45F4E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1AAC525D-2CC0-7913-0B89-9F9C56AC7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9F0FDFBA-E15E-C673-E78D-C71CBE542C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3200" b="0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4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33F405A7-CB2B-351C-4AC2-511D9C7CC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F94D2213-F5D7-DC20-5DE3-9A409B9A8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5695274D-48B6-F3AD-67F8-A1D54BB8E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0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001382" y="4066492"/>
            <a:ext cx="2315759" cy="1184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1400" b="1" dirty="0">
                <a:solidFill>
                  <a:srgbClr val="271A38"/>
                </a:solidFill>
                <a:latin typeface="Montserrat" panose="00000500000000000000" pitchFamily="2" charset="0"/>
                <a:sym typeface="Montserrat"/>
              </a:rPr>
              <a:t>François  JOLLY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-FR" sz="14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BI Analyste / ESN-Data  </a:t>
            </a:r>
            <a:endParaRPr lang="fr-FR" sz="1400" b="1" i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1400" b="1" i="0" dirty="0">
                <a:solidFill>
                  <a:srgbClr val="271A38"/>
                </a:solidFill>
                <a:effectLst/>
                <a:latin typeface="Montserrat" panose="00000500000000000000" pitchFamily="2" charset="0"/>
              </a:rPr>
              <a:t>07/02/25</a:t>
            </a:r>
            <a:endParaRPr sz="1400" b="1" dirty="0">
              <a:latin typeface="Montserrat" panose="00000500000000000000" pitchFamily="2" charset="0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2" y="95336"/>
            <a:ext cx="3669750" cy="16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18E410EB-1D11-CAA3-111F-7EB979BB6A36}"/>
              </a:ext>
            </a:extLst>
          </p:cNvPr>
          <p:cNvSpPr txBox="1">
            <a:spLocks/>
          </p:cNvSpPr>
          <p:nvPr/>
        </p:nvSpPr>
        <p:spPr>
          <a:xfrm>
            <a:off x="1260681" y="2360643"/>
            <a:ext cx="7109596" cy="108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>
              <a:lnSpc>
                <a:spcPts val="2700"/>
              </a:lnSpc>
            </a:pPr>
            <a:r>
              <a:rPr lang="fr-FR" sz="2100" b="1" i="1" dirty="0">
                <a:solidFill>
                  <a:schemeClr val="dk1"/>
                </a:solidFill>
                <a:latin typeface="Montserrat"/>
              </a:rPr>
              <a:t>Analyse de l'évolution des prix de l'immobilier</a:t>
            </a:r>
          </a:p>
          <a:p>
            <a:pPr algn="ctr">
              <a:lnSpc>
                <a:spcPts val="2700"/>
              </a:lnSpc>
            </a:pPr>
            <a:r>
              <a:rPr lang="fr-FR" sz="2100" b="1" i="1" dirty="0">
                <a:solidFill>
                  <a:schemeClr val="dk1"/>
                </a:solidFill>
                <a:latin typeface="Montserrat"/>
              </a:rPr>
              <a:t>Les Plus Beaux Logis de Paris</a:t>
            </a:r>
          </a:p>
          <a:p>
            <a:pPr marL="0" indent="0"/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98BB7E7-766A-5916-81DE-A535FBFC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6A0DB632-4A8D-0CB6-640B-6386A3C8F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825"/>
            <a:ext cx="9199352" cy="52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>
              <a:buSzPts val="2940"/>
            </a:pPr>
            <a:r>
              <a:rPr lang="fr-FR" sz="2400" dirty="0">
                <a:solidFill>
                  <a:schemeClr val="accent3"/>
                </a:solidFill>
                <a:latin typeface="Montserrat" panose="00000500000000000000" pitchFamily="2" charset="0"/>
              </a:rPr>
              <a:t>Appartements</a:t>
            </a:r>
            <a:r>
              <a:rPr lang="fr-FR" sz="2400" dirty="0">
                <a:latin typeface="Montserrat" panose="00000500000000000000" pitchFamily="2" charset="0"/>
              </a:rPr>
              <a:t> vs Locaux </a:t>
            </a:r>
            <a:r>
              <a:rPr lang="fr-FR" sz="2400" dirty="0">
                <a:solidFill>
                  <a:schemeClr val="accent3"/>
                </a:solidFill>
                <a:latin typeface="Montserrat" panose="00000500000000000000" pitchFamily="2" charset="0"/>
              </a:rPr>
              <a:t>commerciaux</a:t>
            </a:r>
            <a:r>
              <a:rPr lang="fr-FR" sz="2400" dirty="0">
                <a:latin typeface="Montserrat" panose="00000500000000000000" pitchFamily="2" charset="0"/>
              </a:rPr>
              <a:t>: prix au mètre²</a:t>
            </a:r>
            <a:endParaRPr sz="2400" dirty="0">
              <a:latin typeface="Montserrat" panose="00000500000000000000" pitchFamily="2" charset="0"/>
            </a:endParaRPr>
          </a:p>
        </p:txBody>
      </p:sp>
      <p:sp>
        <p:nvSpPr>
          <p:cNvPr id="4" name="Google Shape;63;p4">
            <a:extLst>
              <a:ext uri="{FF2B5EF4-FFF2-40B4-BE49-F238E27FC236}">
                <a16:creationId xmlns:a16="http://schemas.microsoft.com/office/drawing/2014/main" id="{2E68532A-EEB5-D084-A055-ABFA51411BC7}"/>
              </a:ext>
            </a:extLst>
          </p:cNvPr>
          <p:cNvSpPr txBox="1">
            <a:spLocks/>
          </p:cNvSpPr>
          <p:nvPr/>
        </p:nvSpPr>
        <p:spPr>
          <a:xfrm>
            <a:off x="228599" y="1900238"/>
            <a:ext cx="4433457" cy="379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  <a:cs typeface="Arial"/>
                <a:sym typeface="Arial"/>
              </a:rPr>
              <a:t>Prix au mètre² </a:t>
            </a:r>
            <a:r>
              <a:rPr lang="fr-FR" b="1" dirty="0">
                <a:solidFill>
                  <a:srgbClr val="FFC000"/>
                </a:solidFill>
                <a:latin typeface="Montserrat" panose="00000500000000000000" pitchFamily="2" charset="0"/>
                <a:cs typeface="Arial"/>
                <a:sym typeface="Arial"/>
              </a:rPr>
              <a:t>Locaux commerciaux</a:t>
            </a:r>
          </a:p>
          <a:p>
            <a:pPr marL="146050" indent="0" algn="l">
              <a:buClr>
                <a:schemeClr val="accent3"/>
              </a:buClr>
              <a:buNone/>
            </a:pP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  <a:cs typeface="Arial"/>
                <a:sym typeface="Arial"/>
              </a:rPr>
              <a:t>		 &gt;&gt;</a:t>
            </a: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&gt;&gt;</a:t>
            </a:r>
          </a:p>
          <a:p>
            <a:pPr marL="146050" indent="0" algn="l">
              <a:buClr>
                <a:schemeClr val="accent3"/>
              </a:buClr>
              <a:buNone/>
            </a:pP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      </a:t>
            </a: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  <a:cs typeface="Arial"/>
                <a:sym typeface="Arial"/>
              </a:rPr>
              <a:t>Prix au mètre² </a:t>
            </a:r>
            <a:r>
              <a:rPr lang="fr-FR" b="1" dirty="0">
                <a:solidFill>
                  <a:srgbClr val="0070C0"/>
                </a:solidFill>
                <a:latin typeface="Montserrat" panose="00000500000000000000" pitchFamily="2" charset="0"/>
                <a:cs typeface="Arial"/>
                <a:sym typeface="Arial"/>
              </a:rPr>
              <a:t>Appartements</a:t>
            </a:r>
          </a:p>
          <a:p>
            <a:pPr marL="146050" indent="0" algn="l">
              <a:buClr>
                <a:schemeClr val="accent3"/>
              </a:buClr>
              <a:buNone/>
            </a:pPr>
            <a:endParaRPr lang="fr-FR" b="1" dirty="0">
              <a:solidFill>
                <a:schemeClr val="accent3"/>
              </a:solidFill>
              <a:latin typeface="Montserrat" panose="00000500000000000000" pitchFamily="2" charset="0"/>
              <a:cs typeface="Arial"/>
              <a:sym typeface="Arial"/>
            </a:endParaRPr>
          </a:p>
          <a:p>
            <a:pPr marL="146050" indent="0" algn="l">
              <a:buClr>
                <a:schemeClr val="accent3"/>
              </a:buClr>
              <a:buNone/>
            </a:pPr>
            <a:endParaRPr lang="fr-FR" b="1" dirty="0">
              <a:solidFill>
                <a:schemeClr val="accent3"/>
              </a:solidFill>
              <a:latin typeface="Montserrat" panose="00000500000000000000" pitchFamily="2" charset="0"/>
              <a:cs typeface="Arial"/>
              <a:sym typeface="Arial"/>
            </a:endParaRPr>
          </a:p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2"/>
              </a:solidFill>
              <a:latin typeface="Montserrat" panose="00000500000000000000" pitchFamily="2" charset="0"/>
              <a:cs typeface="Arial"/>
              <a:sym typeface="Arial"/>
            </a:endParaRPr>
          </a:p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Croissance significative</a:t>
            </a: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  <a:cs typeface="Arial"/>
                <a:sym typeface="Arial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  <a:cs typeface="Arial"/>
                <a:sym typeface="Arial"/>
              </a:rPr>
              <a:t>&lt;2019</a:t>
            </a:r>
          </a:p>
          <a:p>
            <a:pPr marL="146050" indent="0" algn="l">
              <a:buClr>
                <a:schemeClr val="accent3"/>
              </a:buClr>
              <a:buNone/>
            </a:pPr>
            <a:endParaRPr lang="fr-FR" b="1" dirty="0">
              <a:solidFill>
                <a:schemeClr val="tx1"/>
              </a:solidFill>
              <a:latin typeface="Montserrat" panose="00000500000000000000" pitchFamily="2" charset="0"/>
              <a:cs typeface="Arial"/>
              <a:sym typeface="Arial"/>
            </a:endParaRPr>
          </a:p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Croissance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  <a:cs typeface="Arial"/>
                <a:sym typeface="Arial"/>
              </a:rPr>
              <a:t>lente post 2019 =&gt; </a:t>
            </a:r>
            <a:r>
              <a:rPr lang="fr-FR" b="1" dirty="0" err="1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Loc</a:t>
            </a: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 Com</a:t>
            </a:r>
          </a:p>
          <a:p>
            <a:pPr marL="146050" indent="0" algn="l">
              <a:buClr>
                <a:schemeClr val="accent3"/>
              </a:buClr>
              <a:buNone/>
            </a:pPr>
            <a:endParaRPr lang="fr-FR" b="1" dirty="0">
              <a:solidFill>
                <a:schemeClr val="tx1"/>
              </a:solidFill>
              <a:latin typeface="Montserrat" panose="00000500000000000000" pitchFamily="2" charset="0"/>
              <a:cs typeface="Arial"/>
              <a:sym typeface="Arial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Décroissance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  <a:cs typeface="Arial"/>
                <a:sym typeface="Arial"/>
              </a:rPr>
              <a:t>post 2020 =&gt; </a:t>
            </a: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  <a:cs typeface="Arial"/>
                <a:sym typeface="Arial"/>
              </a:rPr>
              <a:t>Appart</a:t>
            </a:r>
          </a:p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tx1"/>
              </a:solidFill>
              <a:latin typeface="Montserrat" panose="00000500000000000000" pitchFamily="2" charset="0"/>
              <a:cs typeface="Arial"/>
              <a:sym typeface="Arial"/>
            </a:endParaRPr>
          </a:p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tx1"/>
              </a:solidFill>
              <a:latin typeface="Montserrat" panose="00000500000000000000" pitchFamily="2" charset="0"/>
              <a:cs typeface="Arial"/>
              <a:sym typeface="Arial"/>
            </a:endParaRP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400" b="0" i="0" dirty="0">
              <a:effectLst/>
              <a:latin typeface="Montserrat" panose="00000500000000000000" pitchFamily="2" charset="0"/>
            </a:endParaRPr>
          </a:p>
          <a:p>
            <a:pPr lvl="2">
              <a:buClr>
                <a:schemeClr val="accent3"/>
              </a:buClr>
            </a:pPr>
            <a:endParaRPr lang="fr-FR" sz="2500" b="1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D826D-A5D7-7DAD-780B-3E30B76DB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17E259-F97D-F805-03F2-FA82A29F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73" y="1156584"/>
            <a:ext cx="4339800" cy="39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DE05A735-8775-A161-6630-2C97C01E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C3A0E680-2EB2-0C5D-071B-3A7B2ED03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545" y="542969"/>
            <a:ext cx="886690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-FR" sz="2400" b="1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Technique</a:t>
            </a:r>
            <a:r>
              <a:rPr lang="fr-FR" sz="24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 statistique</a:t>
            </a:r>
            <a:r>
              <a:rPr lang="fr-FR" sz="2400" dirty="0"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: M</a:t>
            </a:r>
            <a:r>
              <a:rPr lang="fr-FR" sz="24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odèle </a:t>
            </a:r>
            <a:r>
              <a:rPr lang="fr-FR" sz="2400" b="1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Régression linéaire</a:t>
            </a:r>
            <a:endParaRPr sz="2400" dirty="0"/>
          </a:p>
        </p:txBody>
      </p:sp>
      <p:sp>
        <p:nvSpPr>
          <p:cNvPr id="3" name="Google Shape;63;p4">
            <a:extLst>
              <a:ext uri="{FF2B5EF4-FFF2-40B4-BE49-F238E27FC236}">
                <a16:creationId xmlns:a16="http://schemas.microsoft.com/office/drawing/2014/main" id="{A38B0D12-0F50-5FE6-D5A7-92EA3701C7DB}"/>
              </a:ext>
            </a:extLst>
          </p:cNvPr>
          <p:cNvSpPr txBox="1">
            <a:spLocks/>
          </p:cNvSpPr>
          <p:nvPr/>
        </p:nvSpPr>
        <p:spPr>
          <a:xfrm>
            <a:off x="-20783" y="1231322"/>
            <a:ext cx="9164783" cy="37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fr-FR" altLang="fr-FR" sz="2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46050" indent="0">
              <a:buClr>
                <a:schemeClr val="accent3"/>
              </a:buClr>
              <a:buNone/>
            </a:pPr>
            <a:r>
              <a:rPr lang="fr-FR" alt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Analyses</a:t>
            </a:r>
            <a:r>
              <a:rPr lang="fr-FR" alt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/ </a:t>
            </a:r>
            <a:r>
              <a:rPr lang="fr-FR" alt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Relations</a:t>
            </a:r>
            <a:r>
              <a:rPr lang="fr-FR" alt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linéaires     =&gt;       Dimensions </a:t>
            </a:r>
            <a:r>
              <a:rPr lang="fr-FR" alt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Identifiées</a:t>
            </a:r>
            <a:r>
              <a:rPr lang="fr-FR" alt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         =&gt;   </a:t>
            </a:r>
            <a:r>
              <a:rPr lang="fr-FR" alt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Prédiction</a:t>
            </a:r>
            <a:r>
              <a:rPr lang="fr-FR" alt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valeur foncière :</a:t>
            </a:r>
          </a:p>
          <a:p>
            <a:pPr marL="146050" indent="0">
              <a:buClr>
                <a:schemeClr val="accent3"/>
              </a:buClr>
              <a:buNone/>
            </a:pPr>
            <a:endParaRPr lang="fr-FR" altLang="fr-FR" sz="52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46050" indent="0">
              <a:buClr>
                <a:schemeClr val="accent3"/>
              </a:buClr>
              <a:buNone/>
            </a:pPr>
            <a:endParaRPr lang="fr-FR" altLang="fr-FR" sz="52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46050" indent="0">
              <a:buClr>
                <a:schemeClr val="accent3"/>
              </a:buClr>
              <a:buNone/>
            </a:pPr>
            <a:endParaRPr lang="fr-FR" altLang="fr-FR" sz="52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46050" indent="0">
              <a:buClr>
                <a:schemeClr val="accent3"/>
              </a:buClr>
              <a:buNone/>
            </a:pPr>
            <a:r>
              <a:rPr lang="fr-FR" sz="52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	Variables continues indépendantes 		     	Variable dépendante </a:t>
            </a:r>
          </a:p>
          <a:p>
            <a:pPr marL="146050" indent="0">
              <a:buClr>
                <a:schemeClr val="accent3"/>
              </a:buClr>
              <a:buNone/>
            </a:pPr>
            <a:r>
              <a:rPr lang="fr-FR" sz="52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		(</a:t>
            </a:r>
            <a:r>
              <a:rPr lang="fr-FR" sz="5200" b="1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prédicteurs</a:t>
            </a:r>
            <a:r>
              <a:rPr 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)</a:t>
            </a:r>
            <a:r>
              <a:rPr lang="fr-FR" sz="5200" b="1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				       </a:t>
            </a:r>
            <a:r>
              <a:rPr lang="fr-FR" sz="52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lang="fr-FR" sz="5200" b="1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prédiction</a:t>
            </a:r>
            <a:r>
              <a:rPr lang="fr-FR" sz="52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) </a:t>
            </a:r>
            <a:endParaRPr lang="fr-FR" altLang="fr-FR" sz="5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  <a:p>
            <a:pPr marL="146050" indent="0">
              <a:buClr>
                <a:schemeClr val="accent3"/>
              </a:buClr>
              <a:buNone/>
            </a:pPr>
            <a:endParaRPr lang="fr-FR" altLang="fr-FR" sz="52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  <a:sym typeface="Lato"/>
              </a:rPr>
              <a:t>surface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du bien immobilier 				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Date					       	    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valeur foncière </a:t>
            </a:r>
            <a:endParaRPr lang="fr-FR" sz="52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localisation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(</a:t>
            </a:r>
            <a:r>
              <a:rPr lang="fr-FR" sz="5200" b="1" dirty="0" err="1">
                <a:solidFill>
                  <a:schemeClr val="bg2"/>
                </a:solidFill>
                <a:latin typeface="Montserrat" panose="00000500000000000000" pitchFamily="2" charset="0"/>
              </a:rPr>
              <a:t>code_postal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)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type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de bien 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52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615950" lvl="1" indent="0">
              <a:buClr>
                <a:schemeClr val="accent3"/>
              </a:buClr>
              <a:buNone/>
            </a:pPr>
            <a:endParaRPr lang="fr-FR" sz="52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615950" lvl="1" indent="0">
              <a:buClr>
                <a:schemeClr val="accent3"/>
              </a:buClr>
              <a:buNone/>
            </a:pPr>
            <a:r>
              <a:rPr lang="fr-FR" sz="5200" b="1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=&gt; Trouver la </a:t>
            </a:r>
            <a:r>
              <a:rPr lang="fr-FR" sz="52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meilleure ligne droite </a:t>
            </a:r>
            <a:r>
              <a:rPr lang="fr-FR" sz="5200" b="1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qui passe au </a:t>
            </a:r>
            <a:r>
              <a:rPr lang="fr-FR" sz="52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plus près de tous les points </a:t>
            </a:r>
            <a:r>
              <a:rPr lang="fr-FR" sz="5200" b="1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de données </a:t>
            </a:r>
            <a:endParaRPr lang="fr-FR" sz="52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46050" indent="0">
              <a:buNone/>
            </a:pPr>
            <a:br>
              <a:rPr lang="fr-FR" sz="5200" dirty="0">
                <a:latin typeface="Montserrat" panose="00000500000000000000" pitchFamily="2" charset="0"/>
              </a:rPr>
            </a:br>
            <a:endParaRPr lang="fr-FR" sz="5200" dirty="0">
              <a:latin typeface="Montserrat" panose="00000500000000000000" pitchFamily="2" charset="0"/>
            </a:endParaRPr>
          </a:p>
          <a:p>
            <a:pPr marL="146050" indent="0">
              <a:buNone/>
            </a:pPr>
            <a:r>
              <a:rPr 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Pré-traitement 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prédicteurs / compatibilité régression (variables catégorielles: </a:t>
            </a: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one hot encoder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)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 err="1">
                <a:solidFill>
                  <a:schemeClr val="bg2"/>
                </a:solidFill>
                <a:latin typeface="Montserrat" panose="00000500000000000000" pitchFamily="2" charset="0"/>
              </a:rPr>
              <a:t>code_postal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  /type de bien =&gt; valeurs Binaires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Date =&gt; timestamp </a:t>
            </a:r>
            <a:endParaRPr lang="fr-FR" sz="2500" b="1" dirty="0">
              <a:latin typeface="Montserrat" panose="00000500000000000000" pitchFamily="2" charset="0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EC2FF84-A3C3-95B6-FC35-7CCBEE281620}"/>
              </a:ext>
            </a:extLst>
          </p:cNvPr>
          <p:cNvSpPr/>
          <p:nvPr/>
        </p:nvSpPr>
        <p:spPr>
          <a:xfrm>
            <a:off x="4651018" y="2273969"/>
            <a:ext cx="566094" cy="439504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1D25A1-AE79-D50A-BCE7-83E91491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95" y="2713473"/>
            <a:ext cx="1001940" cy="7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8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07876E8-4895-3AC7-BE11-9FC6CF37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3" y="2765497"/>
            <a:ext cx="3729037" cy="2378003"/>
          </a:xfrm>
          <a:prstGeom prst="rect">
            <a:avLst/>
          </a:prstGeom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42888" y="535850"/>
            <a:ext cx="870823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2800" dirty="0"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M</a:t>
            </a:r>
            <a:r>
              <a:rPr lang="fr-FR" sz="2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odèle </a:t>
            </a:r>
            <a:r>
              <a:rPr lang="fr-FR" sz="2800" b="1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Régression linéaire: </a:t>
            </a:r>
            <a:r>
              <a:rPr lang="fr" sz="2700" dirty="0">
                <a:latin typeface="Montserrat"/>
                <a:ea typeface="Montserrat"/>
                <a:cs typeface="Montserrat"/>
                <a:sym typeface="Montserrat"/>
              </a:rPr>
              <a:t>Méthodologie</a:t>
            </a:r>
            <a:endParaRPr sz="2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0" y="1196499"/>
            <a:ext cx="8901112" cy="3539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" sz="14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Séparation du jeux de donnée </a:t>
            </a:r>
            <a:r>
              <a:rPr lang="fr-FR" sz="14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: </a:t>
            </a:r>
            <a:r>
              <a:rPr 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échantillons d'apprentissage / échantillons  de test </a:t>
            </a:r>
            <a:endParaRPr lang="fr" sz="1400" b="1" dirty="0">
              <a:solidFill>
                <a:schemeClr val="bg2"/>
              </a:solidFill>
              <a:latin typeface="Montserrat" panose="00000500000000000000" pitchFamily="2" charset="0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615950" lvl="1" inden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4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444500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Entrainement du Modèle : </a:t>
            </a: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</a:rPr>
              <a:t>Prédiction Entrainement </a:t>
            </a: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/ </a:t>
            </a:r>
            <a:r>
              <a:rPr lang="fr-FR" b="1" dirty="0">
                <a:solidFill>
                  <a:schemeClr val="accent3"/>
                </a:solidFill>
                <a:latin typeface="Montserrat" panose="00000500000000000000" pitchFamily="2" charset="0"/>
              </a:rPr>
              <a:t>Prédicteurs Entrainement</a:t>
            </a:r>
          </a:p>
          <a:p>
            <a:pPr marL="444500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444500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Prédiction du Modèle  : </a:t>
            </a:r>
            <a:r>
              <a:rPr lang="fr-FR" b="1" dirty="0">
                <a:solidFill>
                  <a:srgbClr val="FF0000"/>
                </a:solidFill>
                <a:latin typeface="Montserrat" panose="00000500000000000000" pitchFamily="2" charset="0"/>
              </a:rPr>
              <a:t>Prédiction </a:t>
            </a: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/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Prédicteurs Test</a:t>
            </a:r>
          </a:p>
          <a:p>
            <a:pPr marL="444500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444500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Test du Model =&gt; Comparaison valeurs réelles / prédites : </a:t>
            </a:r>
          </a:p>
          <a:p>
            <a:pPr marL="901700" lvl="1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Prediction</a:t>
            </a: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 (‘Val prédites’) =?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Prédiction Test </a:t>
            </a: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('Val réelles’)</a:t>
            </a:r>
          </a:p>
          <a:p>
            <a:pPr marL="1073150" lvl="2" indent="0">
              <a:lnSpc>
                <a:spcPct val="95000"/>
              </a:lnSpc>
              <a:buClr>
                <a:schemeClr val="accent3"/>
              </a:buClr>
              <a:buNone/>
            </a:pPr>
            <a:endParaRPr lang="fr-FR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444500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Qualité du Model:</a:t>
            </a:r>
          </a:p>
          <a:p>
            <a:pPr marL="901700" lvl="1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Erreur moyenne en pourcentage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(MAPE)  : 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9 % </a:t>
            </a:r>
          </a:p>
          <a:p>
            <a:pPr marL="901700" lvl="1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R²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(prédiction/prédiction test) :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98 %</a:t>
            </a:r>
            <a:endParaRPr lang="fr-FR" altLang="fr-FR" sz="1300" b="1" dirty="0">
              <a:solidFill>
                <a:schemeClr val="bg2"/>
              </a:solidFill>
              <a:highlight>
                <a:srgbClr val="FFFF00"/>
              </a:highlight>
              <a:latin typeface="Montserrat" panose="00000500000000000000" pitchFamily="2" charset="0"/>
            </a:endParaRPr>
          </a:p>
          <a:p>
            <a:pPr marL="901700" lvl="1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marL="901700" lvl="1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2903F27-7CF6-8CB5-1A9B-AD9D5241E404}"/>
              </a:ext>
            </a:extLst>
          </p:cNvPr>
          <p:cNvGrpSpPr/>
          <p:nvPr/>
        </p:nvGrpSpPr>
        <p:grpSpPr>
          <a:xfrm>
            <a:off x="3186114" y="1605328"/>
            <a:ext cx="3493292" cy="711145"/>
            <a:chOff x="3436146" y="1879406"/>
            <a:chExt cx="3493292" cy="711145"/>
          </a:xfrm>
        </p:grpSpPr>
        <p:sp>
          <p:nvSpPr>
            <p:cNvPr id="7" name="Accolade ouvrante 6">
              <a:extLst>
                <a:ext uri="{FF2B5EF4-FFF2-40B4-BE49-F238E27FC236}">
                  <a16:creationId xmlns:a16="http://schemas.microsoft.com/office/drawing/2014/main" id="{87BB6E94-5721-7379-0FDC-43F334A1C913}"/>
                </a:ext>
              </a:extLst>
            </p:cNvPr>
            <p:cNvSpPr/>
            <p:nvPr/>
          </p:nvSpPr>
          <p:spPr>
            <a:xfrm rot="16200000">
              <a:off x="3798247" y="1746235"/>
              <a:ext cx="189761" cy="91396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/>
                </a:solidFill>
              </a:endParaRPr>
            </a:p>
          </p:txBody>
        </p:sp>
        <p:sp>
          <p:nvSpPr>
            <p:cNvPr id="8" name="Accolade ouvrante 7">
              <a:extLst>
                <a:ext uri="{FF2B5EF4-FFF2-40B4-BE49-F238E27FC236}">
                  <a16:creationId xmlns:a16="http://schemas.microsoft.com/office/drawing/2014/main" id="{907FE898-FD36-EA28-E80B-61385411FBE4}"/>
                </a:ext>
              </a:extLst>
            </p:cNvPr>
            <p:cNvSpPr/>
            <p:nvPr/>
          </p:nvSpPr>
          <p:spPr>
            <a:xfrm rot="16200000">
              <a:off x="5248427" y="1260025"/>
              <a:ext cx="189762" cy="1886384"/>
            </a:xfrm>
            <a:prstGeom prst="leftBrac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3"/>
                </a:solidFill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C3A992D-A60B-3B0A-82C6-5CA33C51495E}"/>
                </a:ext>
              </a:extLst>
            </p:cNvPr>
            <p:cNvSpPr txBox="1"/>
            <p:nvPr/>
          </p:nvSpPr>
          <p:spPr>
            <a:xfrm>
              <a:off x="3538471" y="2359719"/>
              <a:ext cx="10585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tx1"/>
                  </a:solidFill>
                </a:rPr>
                <a:t>Test (33%) 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5C5F09E-5345-9DCF-FC67-320E8BA1FDD2}"/>
                </a:ext>
              </a:extLst>
            </p:cNvPr>
            <p:cNvSpPr txBox="1"/>
            <p:nvPr/>
          </p:nvSpPr>
          <p:spPr>
            <a:xfrm>
              <a:off x="4907906" y="2350937"/>
              <a:ext cx="20215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accent3"/>
                  </a:solidFill>
                </a:rPr>
                <a:t>Entrainement (77%) 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C31D01A5-AFC3-C306-0604-5BE9283760A1}"/>
                </a:ext>
              </a:extLst>
            </p:cNvPr>
            <p:cNvSpPr txBox="1"/>
            <p:nvPr/>
          </p:nvSpPr>
          <p:spPr>
            <a:xfrm>
              <a:off x="3785177" y="1879406"/>
              <a:ext cx="2245457" cy="22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900" b="1" dirty="0">
                  <a:latin typeface="Montserrat" panose="00000500000000000000" pitchFamily="2" charset="0"/>
                </a:rPr>
                <a:t>Données immobilières historiques</a:t>
              </a:r>
              <a:endParaRPr lang="fr-FR" sz="900" b="1" i="1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A30E6BDF-01B9-B7DC-B57F-18C497A33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extLst>
              <a:ext uri="{FF2B5EF4-FFF2-40B4-BE49-F238E27FC236}">
                <a16:creationId xmlns:a16="http://schemas.microsoft.com/office/drawing/2014/main" id="{EADE5400-49FA-CEFE-8B54-8DE06597C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85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2800" dirty="0"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M</a:t>
            </a:r>
            <a:r>
              <a:rPr lang="fr-FR" sz="2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odèle </a:t>
            </a:r>
            <a:r>
              <a:rPr lang="fr-FR" sz="2800" b="1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Régression linéaire: résultats et améliorations </a:t>
            </a:r>
            <a:r>
              <a:rPr lang="fr" sz="2700" b="1" dirty="0">
                <a:effectLst/>
                <a:latin typeface="Montserrat"/>
                <a:ea typeface="Aptos" panose="020B0004020202020204" pitchFamily="34" charset="0"/>
                <a:cs typeface="Aptos" panose="020B0004020202020204" pitchFamily="34" charset="0"/>
                <a:sym typeface="Montserrat"/>
              </a:rPr>
              <a:t> </a:t>
            </a:r>
            <a:endParaRPr sz="2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7A9E1A4-C660-7223-FE88-2ACB0465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9" y="3731678"/>
            <a:ext cx="4168236" cy="14118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C7FD251-6E48-1963-D457-DFAA1C3E5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131" y="3608408"/>
            <a:ext cx="1871662" cy="153509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80533AB-6785-176E-2823-FC4FAFE54A43}"/>
              </a:ext>
            </a:extLst>
          </p:cNvPr>
          <p:cNvSpPr txBox="1"/>
          <p:nvPr/>
        </p:nvSpPr>
        <p:spPr>
          <a:xfrm>
            <a:off x="192882" y="1231497"/>
            <a:ext cx="8793956" cy="247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buClr>
                <a:schemeClr val="accent3"/>
              </a:buClr>
            </a:pP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Résultats:</a:t>
            </a: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9 % d'erreur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en moyenne sur la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prédiction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/ valeur foncière =&gt;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bon score </a:t>
            </a: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Bon alignement 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/ Tendance Central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(&lt;3M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),  plus d’erreurs </a:t>
            </a:r>
            <a:r>
              <a:rPr lang="fr-FR" altLang="fr-FR" sz="1300" b="1" dirty="0" err="1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outliers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/ atypiques </a:t>
            </a:r>
          </a:p>
          <a:p>
            <a:pPr lvl="8">
              <a:lnSpc>
                <a:spcPct val="95000"/>
              </a:lnSpc>
              <a:buClr>
                <a:schemeClr val="accent3"/>
              </a:buClr>
            </a:pPr>
            <a:endParaRPr lang="fr-FR" altLang="fr-FR" sz="13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lvl="1">
              <a:buClr>
                <a:schemeClr val="accent3"/>
              </a:buClr>
            </a:pP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Améliorations:</a:t>
            </a:r>
            <a:endParaRPr lang="fr-FR" altLang="fr-FR" sz="13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Standardisation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 des valeurs (même amplitude:  surface / date )  ex. </a:t>
            </a:r>
            <a:r>
              <a:rPr lang="fr-FR" altLang="fr-FR" sz="1300" b="1" dirty="0" err="1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StandardScaler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()</a:t>
            </a: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Amélioration des données: 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suppression </a:t>
            </a:r>
            <a:r>
              <a:rPr lang="fr-FR" altLang="fr-FR" sz="1300" b="1" dirty="0" err="1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outliers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(prix m²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atypique)</a:t>
            </a: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altLang="fr-FR" sz="8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lvl="8">
              <a:lnSpc>
                <a:spcPct val="95000"/>
              </a:lnSpc>
              <a:buClr>
                <a:schemeClr val="accent3"/>
              </a:buClr>
            </a:pPr>
            <a:r>
              <a:rPr lang="fr-FR" altLang="fr-FR" sz="1200" b="1" i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		Méthode </a:t>
            </a:r>
            <a:r>
              <a:rPr lang="fr-FR" sz="1200" b="1" i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Ecarts interquartiles 3,6 % </a:t>
            </a:r>
            <a:r>
              <a:rPr lang="fr-FR" sz="1200" b="1" i="1" dirty="0" err="1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outliers</a:t>
            </a:r>
            <a:r>
              <a:rPr lang="fr-FR" sz="1200" b="1" i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 =&gt; </a:t>
            </a:r>
            <a:r>
              <a:rPr lang="fr-FR" sz="1200" b="1" i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MAPE: </a:t>
            </a:r>
            <a:r>
              <a:rPr lang="fr-FR" sz="1200" b="1" i="1" dirty="0">
                <a:solidFill>
                  <a:srgbClr val="FF0000"/>
                </a:solidFill>
                <a:latin typeface="Montserrat" panose="00000500000000000000" pitchFamily="2" charset="0"/>
                <a:ea typeface="Lato"/>
                <a:cs typeface="Lato"/>
              </a:rPr>
              <a:t>8 %</a:t>
            </a:r>
            <a:r>
              <a:rPr lang="fr-FR" sz="1200" b="1" i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endParaRPr lang="fr-FR" altLang="fr-FR" sz="1200" b="1" i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lvl="8">
              <a:lnSpc>
                <a:spcPct val="95000"/>
              </a:lnSpc>
              <a:buClr>
                <a:schemeClr val="accent3"/>
              </a:buClr>
            </a:pPr>
            <a:endParaRPr lang="fr-FR" altLang="fr-FR" sz="1200" b="1" i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Ajout terme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quadratique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(ex. surface²)</a:t>
            </a: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Ajouter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nouvelles variables prédictives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: </a:t>
            </a:r>
            <a:r>
              <a:rPr lang="fr-FR" altLang="fr-FR" sz="1300" b="1" dirty="0" err="1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nom_voie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 , nombre de pièces etc...</a:t>
            </a:r>
          </a:p>
          <a:p>
            <a:pPr marL="285750" lvl="8" indent="-28575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Ajout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historique -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année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/ collecte de données</a:t>
            </a: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5D52C4C-1081-4F89-EDC3-10B5CD8FD9FB}"/>
              </a:ext>
            </a:extLst>
          </p:cNvPr>
          <p:cNvSpPr/>
          <p:nvPr/>
        </p:nvSpPr>
        <p:spPr>
          <a:xfrm>
            <a:off x="5425282" y="4168146"/>
            <a:ext cx="566094" cy="439504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48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11673" y="535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1"/>
            <a:r>
              <a:rPr lang="fr-FR" sz="2700" b="1" dirty="0">
                <a:latin typeface="Montserrat" panose="00000500000000000000" pitchFamily="2" charset="0"/>
              </a:rPr>
              <a:t>Prédiction</a:t>
            </a:r>
            <a:r>
              <a:rPr lang="fr-FR" sz="2700" dirty="0">
                <a:latin typeface="Montserrat" panose="00000500000000000000" pitchFamily="2" charset="0"/>
              </a:rPr>
              <a:t>  / valorisation </a:t>
            </a:r>
            <a:r>
              <a:rPr lang="fr-FR" sz="2700" b="1" dirty="0">
                <a:latin typeface="Montserrat" panose="00000500000000000000" pitchFamily="2" charset="0"/>
              </a:rPr>
              <a:t>d’actifs</a:t>
            </a:r>
            <a:br>
              <a:rPr lang="fr-FR" sz="2700" dirty="0">
                <a:latin typeface="Montserrat" panose="00000500000000000000" pitchFamily="2" charset="0"/>
              </a:rPr>
            </a:b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64725" y="1344982"/>
            <a:ext cx="8422088" cy="97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Portefeuille		</a:t>
            </a:r>
            <a:r>
              <a:rPr lang="fr-FR" altLang="fr-FR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Model de Régression 	</a:t>
            </a: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 Prédiction</a:t>
            </a:r>
            <a:r>
              <a:rPr lang="fr-FR" alt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 valeurs foncières </a:t>
            </a:r>
            <a:endParaRPr lang="fr-FR" altLang="fr-FR" sz="14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Actifs Immobiliers</a:t>
            </a:r>
            <a:r>
              <a:rPr lang="fr-FR" alt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       =&gt; 	   </a:t>
            </a:r>
            <a:r>
              <a:rPr lang="fr-FR" altLang="fr-FR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Linéaire entrainé	        </a:t>
            </a:r>
            <a:r>
              <a:rPr lang="fr-FR" alt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=&gt; 	    </a:t>
            </a: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Appart / Commerciaux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						          au 31 - 12 - 2022</a:t>
            </a:r>
            <a:endParaRPr lang="fr-FR" altLang="fr-FR" sz="14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B9084A-57D8-29CC-A632-AB46E2AF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56" y="2422951"/>
            <a:ext cx="5225652" cy="970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F34416-EE30-5733-9D18-7FD3AFB8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17" y="4114800"/>
            <a:ext cx="5157448" cy="102870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1046511-42DB-E88F-D088-6AF4EBD2A9A1}"/>
              </a:ext>
            </a:extLst>
          </p:cNvPr>
          <p:cNvSpPr/>
          <p:nvPr/>
        </p:nvSpPr>
        <p:spPr>
          <a:xfrm rot="5400000">
            <a:off x="3993436" y="3564215"/>
            <a:ext cx="566094" cy="439504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5D594D-3DD6-7F88-E51B-FCAF40606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348" y="1871811"/>
            <a:ext cx="577887" cy="4436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D6C647-A9CE-74F8-DE3F-6FDF9897B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655798" y="3604223"/>
            <a:ext cx="350305" cy="3244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EB4CEE3-8EA1-B363-0035-F7DC630E9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10CD4275-6CF6-8872-E64B-9FEBE8E29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" y="535850"/>
            <a:ext cx="891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1"/>
            <a:r>
              <a:rPr lang="fr-FR" sz="2700" b="1" dirty="0">
                <a:latin typeface="Montserrat" panose="00000500000000000000" pitchFamily="2" charset="0"/>
              </a:rPr>
              <a:t>Prédiction: Recommandations</a:t>
            </a:r>
            <a:r>
              <a:rPr lang="fr-FR" sz="2700" dirty="0">
                <a:latin typeface="Montserrat" panose="00000500000000000000" pitchFamily="2" charset="0"/>
              </a:rPr>
              <a:t> Business</a:t>
            </a:r>
            <a:br>
              <a:rPr lang="fr-FR" sz="2700" dirty="0">
                <a:latin typeface="Montserrat" panose="00000500000000000000" pitchFamily="2" charset="0"/>
              </a:rPr>
            </a:b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DF9B3D-96DB-B25A-F55F-76331452058D}"/>
              </a:ext>
            </a:extLst>
          </p:cNvPr>
          <p:cNvSpPr txBox="1"/>
          <p:nvPr/>
        </p:nvSpPr>
        <p:spPr>
          <a:xfrm>
            <a:off x="592931" y="1497675"/>
            <a:ext cx="8436769" cy="421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0" fontAlgn="base" latinLnBrk="0" hangingPunct="0">
              <a:lnSpc>
                <a:spcPct val="95000"/>
              </a:lnSpc>
              <a:buClr>
                <a:schemeClr val="accent3"/>
              </a:buClr>
              <a:buSzTx/>
              <a:buFont typeface="Lato"/>
              <a:buNone/>
              <a:tabLst/>
            </a:pP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Résultats Prédictions :</a:t>
            </a:r>
          </a:p>
          <a:p>
            <a:pPr marL="0" lvl="0" indent="0" defTabSz="914400" eaLnBrk="0" fontAlgn="base" latinLnBrk="0" hangingPunct="0">
              <a:lnSpc>
                <a:spcPct val="95000"/>
              </a:lnSpc>
              <a:buClr>
                <a:schemeClr val="accent3"/>
              </a:buClr>
              <a:buSzTx/>
              <a:buFont typeface="Lato"/>
              <a:buNone/>
              <a:tabLst/>
            </a:pPr>
            <a:endParaRPr lang="fr-FR" altLang="fr-FR" sz="1300" b="1" dirty="0">
              <a:solidFill>
                <a:schemeClr val="tx1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Valorisation / segment particulier: 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~  </a:t>
            </a:r>
            <a:r>
              <a:rPr lang="fr-FR" altLang="fr-FR" sz="1300" b="1" dirty="0">
                <a:solidFill>
                  <a:srgbClr val="FF00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71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Million d'Euros </a:t>
            </a:r>
            <a:endParaRPr lang="fr-FR" altLang="fr-FR" sz="9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Valorisation / segment </a:t>
            </a:r>
            <a:r>
              <a:rPr lang="fr-FR" altLang="fr-FR" sz="1300" b="1" dirty="0" err="1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Corporate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: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~  </a:t>
            </a:r>
            <a:r>
              <a:rPr lang="fr-FR" altLang="fr-FR" sz="1300" b="1" dirty="0">
                <a:solidFill>
                  <a:srgbClr val="FF00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98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Million d'Euros</a:t>
            </a:r>
            <a:endParaRPr lang="fr-FR" altLang="fr-FR" sz="9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lvl="2" eaLnBrk="0" fontAlgn="base" hangingPunct="0">
              <a:lnSpc>
                <a:spcPct val="95000"/>
              </a:lnSpc>
              <a:buClr>
                <a:schemeClr val="accent3"/>
              </a:buClr>
            </a:pPr>
            <a:endParaRPr lang="fr-FR" altLang="fr-FR" sz="9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lvl="2" eaLnBrk="0" fontAlgn="base" hangingPunct="0">
              <a:lnSpc>
                <a:spcPct val="95000"/>
              </a:lnSpc>
              <a:buClr>
                <a:schemeClr val="accent3"/>
              </a:buClr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	P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ortefeuille  </a:t>
            </a:r>
            <a:r>
              <a:rPr lang="fr-FR" altLang="fr-FR" sz="1300" b="1" dirty="0" err="1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Corporate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/Commercial   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</a:rPr>
              <a:t>➚ ➚ ➚ </a:t>
            </a:r>
            <a:r>
              <a:rPr lang="fr-FR" dirty="0">
                <a:solidFill>
                  <a:srgbClr val="FF0000"/>
                </a:solidFill>
                <a:latin typeface="Montserrat" panose="00000500000000000000" pitchFamily="2" charset="0"/>
              </a:rPr>
              <a:t>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P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ortefeuille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</a:rPr>
              <a:t>Particuliers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=&gt;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altLang="fr-FR" sz="1300" b="1" dirty="0">
                <a:solidFill>
                  <a:srgbClr val="FF0000"/>
                </a:solidFill>
                <a:latin typeface="Montserrat" panose="00000500000000000000" pitchFamily="2" charset="0"/>
                <a:ea typeface="Lato"/>
                <a:cs typeface="Lato"/>
              </a:rPr>
              <a:t>+ 27.82 %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fr-FR" b="1" dirty="0">
                <a:solidFill>
                  <a:srgbClr val="FF0000"/>
                </a:solidFill>
                <a:latin typeface="Montserrat" panose="00000500000000000000" pitchFamily="2" charset="0"/>
              </a:rPr>
              <a:t>		=&gt; </a:t>
            </a:r>
            <a:r>
              <a:rPr lang="fr-FR" b="1" dirty="0">
                <a:solidFill>
                  <a:schemeClr val="bg2"/>
                </a:solidFill>
                <a:latin typeface="Montserrat" panose="00000500000000000000" pitchFamily="2" charset="0"/>
              </a:rPr>
              <a:t>Vendre en priorité les biens </a:t>
            </a:r>
            <a:r>
              <a:rPr lang="fr-FR" b="1" dirty="0">
                <a:solidFill>
                  <a:srgbClr val="FF0000"/>
                </a:solidFill>
                <a:latin typeface="Montserrat" panose="00000500000000000000" pitchFamily="2" charset="0"/>
              </a:rPr>
              <a:t>Particuliers!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Limites Prédictions :</a:t>
            </a:r>
          </a:p>
          <a:p>
            <a:endParaRPr lang="fr-FR" altLang="fr-FR" sz="1300" b="1" dirty="0">
              <a:solidFill>
                <a:schemeClr val="tx1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Estimations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+/- 9 %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Erreurs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Valables à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moyen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 terme (~T+1) 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Qualité de prédiction  / Dimension temporel =&gt; 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dégrade avec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le temps</a:t>
            </a:r>
            <a:endParaRPr lang="fr-FR" sz="1300" b="1" dirty="0">
              <a:solidFill>
                <a:schemeClr val="accent3"/>
              </a:solidFill>
              <a:latin typeface="Montserrat" panose="00000500000000000000" pitchFamily="2" charset="0"/>
              <a:sym typeface="Arial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Liées aux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tendances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 /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contre tendances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du marché immobilier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Aléas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de l'immobilier (crises bâtiments, taux emprunts, évènements covid etc..)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sym typeface="Arial"/>
            </a:endParaRPr>
          </a:p>
          <a:p>
            <a:pPr lvl="2" eaLnBrk="0" fontAlgn="base" hangingPunct="0">
              <a:lnSpc>
                <a:spcPct val="95000"/>
              </a:lnSpc>
              <a:buClr>
                <a:schemeClr val="accent3"/>
              </a:buClr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=&gt;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Attention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 aux évolutions =&gt;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recalibrer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 le modèle en fonction des années! </a:t>
            </a: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sym typeface="Arial"/>
            </a:endParaRPr>
          </a:p>
          <a:p>
            <a:endParaRPr lang="fr-FR" altLang="fr-FR" sz="1400" b="1" dirty="0">
              <a:solidFill>
                <a:schemeClr val="tx1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endParaRPr lang="fr-FR" altLang="fr-FR" sz="1400" b="1" dirty="0">
              <a:solidFill>
                <a:schemeClr val="tx1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53A049-68A2-3D12-6EA8-33A9CF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57" y="1352879"/>
            <a:ext cx="933558" cy="7846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7432AC8-6540-F15C-CA67-2C3EE9EC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321" y="1250147"/>
            <a:ext cx="1055496" cy="4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8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DAC9B92-F076-193D-A4FD-B0440D6C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618C7EA5-6178-F3B9-4E5E-727F51E87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" y="535850"/>
            <a:ext cx="891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1"/>
            <a:r>
              <a:rPr lang="fr-FR" sz="2800" b="1" dirty="0">
                <a:latin typeface="Montserrat" panose="00000500000000000000" pitchFamily="2" charset="0"/>
              </a:rPr>
              <a:t>Classification</a:t>
            </a:r>
            <a:r>
              <a:rPr lang="fr-FR" sz="2800" dirty="0">
                <a:latin typeface="Montserrat" panose="00000500000000000000" pitchFamily="2" charset="0"/>
              </a:rPr>
              <a:t> de biens immobiliers</a:t>
            </a:r>
            <a:endParaRPr dirty="0"/>
          </a:p>
        </p:txBody>
      </p:sp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BA499216-B937-4D68-68CE-5F3277557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8644" y="1294974"/>
            <a:ext cx="8722518" cy="3555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58750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Besoins Equipes : </a:t>
            </a:r>
          </a:p>
          <a:p>
            <a:pPr marL="158750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Liste de biens immobiliers =&gt;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à classifier/labelliser 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/ Type (commercial ou Appartement)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sym typeface="Arial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Etape Manuelle analyse / perte de temps 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sym typeface="Arial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Agir rapidement / soulager équipe =&gt;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sym typeface="Arial"/>
              </a:rPr>
              <a:t>Automatisation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  / algorithme</a:t>
            </a: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sym typeface="Arial"/>
            </a:endParaRP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sym typeface="Arial"/>
              </a:rPr>
              <a:t>    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Solutions</a:t>
            </a:r>
            <a:r>
              <a:rPr lang="fr-FR" sz="1500" b="1" dirty="0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: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</a:pPr>
            <a:endParaRPr lang="fr-FR" sz="1600" b="0" i="0" dirty="0">
              <a:solidFill>
                <a:srgbClr val="271A38"/>
              </a:solidFill>
              <a:effectLst/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Regroupement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 biens / caractéristiques</a:t>
            </a: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Facteur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discriminant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 Appart vs Commercial =&gt;  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prix_m² </a:t>
            </a: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Techniques de 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regroupement automatiquement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des données =&gt;  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algo du </a:t>
            </a:r>
            <a:r>
              <a:rPr lang="fr-FR" sz="13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KMeans</a:t>
            </a:r>
            <a:endParaRPr lang="fr-FR" sz="13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Regroupement automatique /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clustering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 =&gt; 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sans apprentissage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préalable</a:t>
            </a: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Classification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non supervisée 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=&gt;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sans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 connaissance labels</a:t>
            </a: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</a:pPr>
            <a:endParaRPr lang="fr-FR" sz="1600" b="1" i="0" dirty="0">
              <a:solidFill>
                <a:srgbClr val="271A38"/>
              </a:solidFill>
              <a:effectLst/>
              <a:latin typeface="Montserrat" panose="00000500000000000000" pitchFamily="2" charset="0"/>
            </a:endParaRPr>
          </a:p>
          <a:p>
            <a:pPr marL="285750" lvl="2" indent="-285750" eaLnBrk="0" fontAlgn="base" hangingPunct="0">
              <a:lnSpc>
                <a:spcPct val="95000"/>
              </a:lnSpc>
              <a:buClr>
                <a:schemeClr val="accent3"/>
              </a:buClr>
            </a:pPr>
            <a:endParaRPr lang="fr-FR" sz="1600" b="0" i="0" dirty="0">
              <a:solidFill>
                <a:srgbClr val="271A38"/>
              </a:solidFill>
              <a:effectLst/>
              <a:latin typeface="Montserrat" panose="00000500000000000000" pitchFamily="2" charset="0"/>
            </a:endParaRP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  <a:p>
            <a:pPr marL="0" lvl="2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  <a:p>
            <a:pPr marL="457200" lvl="3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  <a:p>
            <a:pPr marL="158750" indent="0" eaLnBrk="0" fontAlgn="base" hangingPunct="0">
              <a:lnSpc>
                <a:spcPct val="95000"/>
              </a:lnSpc>
              <a:buClr>
                <a:schemeClr val="accent3"/>
              </a:buClr>
              <a:buNone/>
            </a:pPr>
            <a:endParaRPr lang="fr-FR" sz="1500" b="1" dirty="0">
              <a:solidFill>
                <a:schemeClr val="tx1"/>
              </a:solidFill>
              <a:latin typeface="Montserrat" panose="00000500000000000000" pitchFamily="2" charset="0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879928-6A2D-FEE4-AB66-C2DF00C9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31" y="2793204"/>
            <a:ext cx="2035969" cy="9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89519" y="54573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2800" dirty="0">
                <a:latin typeface="Montserrat" panose="00000500000000000000" pitchFamily="2" charset="0"/>
              </a:rPr>
              <a:t>Modèle Classification </a:t>
            </a:r>
            <a:r>
              <a:rPr lang="fr" sz="2800" dirty="0">
                <a:latin typeface="Montserrat" panose="00000500000000000000" pitchFamily="2" charset="0"/>
                <a:sym typeface="Montserrat"/>
              </a:rPr>
              <a:t>K-MEANS</a:t>
            </a:r>
            <a:endParaRPr sz="2800" dirty="0">
              <a:latin typeface="Montserrat" panose="00000500000000000000" pitchFamily="2" charset="0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EE8510B2-2758-BED1-2953-1AC5D3C3B0CB}"/>
              </a:ext>
            </a:extLst>
          </p:cNvPr>
          <p:cNvSpPr txBox="1">
            <a:spLocks/>
          </p:cNvSpPr>
          <p:nvPr/>
        </p:nvSpPr>
        <p:spPr>
          <a:xfrm>
            <a:off x="442913" y="1263699"/>
            <a:ext cx="8422088" cy="97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ato"/>
              <a:buNone/>
            </a:pP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Echantillons à classifier 		Algo K-</a:t>
            </a:r>
            <a:r>
              <a:rPr lang="fr-FR" altLang="fr-FR" sz="1400" b="1" dirty="0" err="1">
                <a:solidFill>
                  <a:schemeClr val="accent3"/>
                </a:solidFill>
                <a:latin typeface="Montserrat" panose="00000500000000000000" pitchFamily="2" charset="0"/>
              </a:rPr>
              <a:t>Means</a:t>
            </a: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 		    Classification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ato"/>
              <a:buNone/>
            </a:pP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 </a:t>
            </a:r>
            <a:r>
              <a:rPr lang="fr-FR" alt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(tous biens confondus)      </a:t>
            </a:r>
            <a:r>
              <a:rPr lang="fr-FR" altLang="fr-FR" sz="2100" b="1" dirty="0">
                <a:solidFill>
                  <a:schemeClr val="bg2"/>
                </a:solidFill>
                <a:latin typeface="Montserrat" panose="00000500000000000000" pitchFamily="2" charset="0"/>
              </a:rPr>
              <a:t>=&gt;</a:t>
            </a:r>
            <a:r>
              <a:rPr lang="fr-FR" alt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 	   </a:t>
            </a:r>
            <a:r>
              <a:rPr lang="fr-FR" altLang="fr-FR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	   Prix_m²		</a:t>
            </a:r>
            <a:r>
              <a:rPr lang="fr-FR" alt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   </a:t>
            </a:r>
            <a:r>
              <a:rPr lang="fr-FR" altLang="fr-FR" sz="2100" b="1" dirty="0">
                <a:solidFill>
                  <a:schemeClr val="bg2"/>
                </a:solidFill>
                <a:latin typeface="Montserrat" panose="00000500000000000000" pitchFamily="2" charset="0"/>
              </a:rPr>
              <a:t>=&gt;</a:t>
            </a:r>
            <a:r>
              <a:rPr lang="fr-FR" altLang="fr-FR" sz="1600" b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fr-FR" alt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	    Cluster/labels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				  2 Clusters		           </a:t>
            </a:r>
            <a:r>
              <a:rPr lang="fr-FR" altLang="fr-FR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0 </a:t>
            </a:r>
            <a:r>
              <a:rPr lang="fr-FR" altLang="fr-FR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ou</a:t>
            </a:r>
            <a:r>
              <a:rPr lang="fr-FR" altLang="fr-FR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 1			   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7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2D952E-EF89-E9E9-C29C-3D5C2A0F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69" y="1324333"/>
            <a:ext cx="608312" cy="5819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7FF471-9BD7-A4FA-89D9-4A4620ED7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20" y="2010809"/>
            <a:ext cx="3879056" cy="31326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C621D0-694C-3F80-AD13-3CE53E2CF3B8}"/>
              </a:ext>
            </a:extLst>
          </p:cNvPr>
          <p:cNvSpPr txBox="1"/>
          <p:nvPr/>
        </p:nvSpPr>
        <p:spPr>
          <a:xfrm>
            <a:off x="692944" y="2416984"/>
            <a:ext cx="3879056" cy="244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5000"/>
              </a:lnSpc>
              <a:buClr>
                <a:schemeClr val="accent3"/>
              </a:buClr>
            </a:pP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Centroïde des Clusters:</a:t>
            </a:r>
          </a:p>
          <a:p>
            <a:pPr eaLnBrk="0" fontAlgn="base" hangingPunct="0">
              <a:lnSpc>
                <a:spcPct val="95000"/>
              </a:lnSpc>
              <a:buClr>
                <a:schemeClr val="accent3"/>
              </a:buClr>
            </a:pPr>
            <a:endParaRPr lang="fr-FR" sz="1300" b="1" dirty="0">
              <a:solidFill>
                <a:schemeClr val="tx1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285750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Cluster 1 :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~ 7400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=&gt; Appartement </a:t>
            </a:r>
          </a:p>
          <a:p>
            <a:pPr eaLnBrk="0" fontAlgn="base" hangingPunct="0">
              <a:lnSpc>
                <a:spcPct val="95000"/>
              </a:lnSpc>
              <a:buClr>
                <a:schemeClr val="accent3"/>
              </a:buClr>
            </a:pPr>
            <a:endParaRPr lang="fr-FR" sz="1300" b="1" dirty="0">
              <a:solidFill>
                <a:schemeClr val="accent3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285750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Cluster 0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: ~ 9800 =&gt;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Commerciaux</a:t>
            </a:r>
          </a:p>
          <a:p>
            <a:endParaRPr lang="fr-FR" dirty="0"/>
          </a:p>
          <a:p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Qualité Clustering:</a:t>
            </a:r>
          </a:p>
          <a:p>
            <a:endParaRPr lang="fr-FR" sz="1300" b="1" dirty="0">
              <a:solidFill>
                <a:schemeClr val="tx1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285750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Score de silhouette: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</a:rPr>
              <a:t>~ 90%</a:t>
            </a:r>
          </a:p>
          <a:p>
            <a:pPr eaLnBrk="0" fontAlgn="base" hangingPunct="0">
              <a:lnSpc>
                <a:spcPct val="95000"/>
              </a:lnSpc>
              <a:buClr>
                <a:schemeClr val="accent3"/>
              </a:buClr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285750" indent="-285750" eaLnBrk="0" fontAlgn="base" hangingPunct="0">
              <a:lnSpc>
                <a:spcPct val="9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Bonne ségrégation !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124690" y="453168"/>
            <a:ext cx="889461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 dirty="0">
                <a:latin typeface="Montserrat" panose="00000500000000000000" pitchFamily="2" charset="0"/>
              </a:rPr>
              <a:t>Vérification</a:t>
            </a:r>
            <a:r>
              <a:rPr lang="fr-FR" sz="2700" dirty="0">
                <a:latin typeface="Montserrat" panose="00000500000000000000" pitchFamily="2" charset="0"/>
              </a:rPr>
              <a:t> résultats de la </a:t>
            </a:r>
            <a:r>
              <a:rPr lang="fr-FR" sz="2700" b="1" dirty="0">
                <a:latin typeface="Montserrat" panose="00000500000000000000" pitchFamily="2" charset="0"/>
              </a:rPr>
              <a:t>classification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124690" y="1312425"/>
            <a:ext cx="3002118" cy="2298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  <a:sym typeface="Montserrat"/>
              </a:rPr>
              <a:t>Traduction Regroupement auto: </a:t>
            </a:r>
          </a:p>
          <a:p>
            <a:pPr marL="285750" indent="-285750" eaLnBrk="0" fontAlgn="base" hangingPunct="0">
              <a:lnSpc>
                <a:spcPct val="10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Cluster 0 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sym typeface="Montserrat"/>
              </a:rPr>
              <a:t>=&gt;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  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sym typeface="Montserrat"/>
              </a:rPr>
              <a:t>Local industriel.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commercial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sym typeface="Montserrat"/>
              </a:rPr>
              <a:t> ou assimilé</a:t>
            </a:r>
          </a:p>
          <a:p>
            <a:pPr marL="285750" indent="-285750" eaLnBrk="0" fontAlgn="base" hangingPunct="0">
              <a:lnSpc>
                <a:spcPct val="105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Cluster 1 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sym typeface="Montserrat"/>
              </a:rPr>
              <a:t>=&gt;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  Appartement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fr-FR" altLang="fr-F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Vérification prédiction &lt;&gt; type réel: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200" b="1" dirty="0">
                <a:solidFill>
                  <a:schemeClr val="bg2"/>
                </a:solidFill>
                <a:latin typeface="Montserrat" panose="00000500000000000000" pitchFamily="2" charset="0"/>
              </a:rPr>
              <a:t>Bonne Prédiction</a:t>
            </a:r>
            <a:r>
              <a:rPr lang="fr-FR" altLang="fr-FR" sz="1200" b="1" dirty="0">
                <a:solidFill>
                  <a:schemeClr val="accent3"/>
                </a:solidFill>
                <a:latin typeface="Montserrat" panose="00000500000000000000" pitchFamily="2" charset="0"/>
              </a:rPr>
              <a:t>: 40 / 40</a:t>
            </a:r>
          </a:p>
          <a:p>
            <a:pPr marL="0" indent="0">
              <a:buNone/>
            </a:pPr>
            <a:r>
              <a:rPr lang="fr-FR" altLang="fr-FR" sz="1200" b="1" dirty="0">
                <a:solidFill>
                  <a:schemeClr val="accent3"/>
                </a:solidFill>
                <a:latin typeface="Montserrat" panose="00000500000000000000" pitchFamily="2" charset="0"/>
              </a:rPr>
              <a:t>=&gt; </a:t>
            </a:r>
            <a:r>
              <a:rPr lang="fr-FR" altLang="fr-FR" sz="1200" b="1" dirty="0">
                <a:solidFill>
                  <a:schemeClr val="bg2"/>
                </a:solidFill>
                <a:latin typeface="Montserrat" panose="00000500000000000000" pitchFamily="2" charset="0"/>
              </a:rPr>
              <a:t>Exactitude</a:t>
            </a:r>
            <a:r>
              <a:rPr lang="fr-FR" altLang="fr-FR" sz="1200" b="1" dirty="0">
                <a:solidFill>
                  <a:schemeClr val="accent3"/>
                </a:solidFill>
                <a:latin typeface="Montserrat" panose="00000500000000000000" pitchFamily="2" charset="0"/>
              </a:rPr>
              <a:t>/ </a:t>
            </a:r>
            <a:r>
              <a:rPr lang="fr-FR" altLang="fr-FR" sz="1200" b="1" dirty="0" err="1">
                <a:solidFill>
                  <a:schemeClr val="accent3"/>
                </a:solidFill>
                <a:latin typeface="Montserrat" panose="00000500000000000000" pitchFamily="2" charset="0"/>
              </a:rPr>
              <a:t>Accuracy</a:t>
            </a:r>
            <a:r>
              <a:rPr lang="fr-FR" altLang="fr-FR" sz="1200" b="1" dirty="0">
                <a:solidFill>
                  <a:schemeClr val="accent3"/>
                </a:solidFill>
                <a:latin typeface="Montserrat" panose="00000500000000000000" pitchFamily="2" charset="0"/>
              </a:rPr>
              <a:t> : </a:t>
            </a:r>
            <a:r>
              <a:rPr lang="fr-FR" altLang="fr-FR" sz="1200" b="1" dirty="0">
                <a:solidFill>
                  <a:schemeClr val="bg2"/>
                </a:solidFill>
                <a:latin typeface="Montserrat" panose="00000500000000000000" pitchFamily="2" charset="0"/>
              </a:rPr>
              <a:t>1.0 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0D163-545D-E0BE-89C7-6FE8DBD6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92C74D-D052-9654-8C0C-F0DA8417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08"/>
          <a:stretch/>
        </p:blipFill>
        <p:spPr>
          <a:xfrm>
            <a:off x="3126808" y="1071563"/>
            <a:ext cx="6017192" cy="24671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56A9AF-7E26-006E-8B55-8B8198149847}"/>
              </a:ext>
            </a:extLst>
          </p:cNvPr>
          <p:cNvSpPr txBox="1"/>
          <p:nvPr/>
        </p:nvSpPr>
        <p:spPr>
          <a:xfrm>
            <a:off x="481878" y="3693883"/>
            <a:ext cx="9019310" cy="143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buClr>
                <a:schemeClr val="accent1"/>
              </a:buClr>
              <a:buSzPts val="1300"/>
            </a:pP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Limites/ précautions :</a:t>
            </a:r>
          </a:p>
          <a:p>
            <a:pPr>
              <a:lnSpc>
                <a:spcPct val="105000"/>
              </a:lnSpc>
              <a:buClr>
                <a:schemeClr val="accent1"/>
              </a:buClr>
              <a:buSzPts val="1300"/>
            </a:pPr>
            <a:endParaRPr lang="fr-FR" sz="1300" b="1" dirty="0">
              <a:solidFill>
                <a:schemeClr val="bg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171450" lvl="8" indent="-1714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Ok si Clusters homogènes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: Dépendance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/ analyse  =&gt; prix_m² =&gt;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si convergence 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des prix  =&gt;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plus de discriminant !</a:t>
            </a:r>
          </a:p>
          <a:p>
            <a:pPr marL="171450" lvl="8" indent="-1714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Attention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/ 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exception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- </a:t>
            </a:r>
            <a:r>
              <a:rPr lang="fr-FR" sz="1200" b="1" dirty="0" err="1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outliers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 =&gt; si appartement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prix élevé m²  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=&gt;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Mauvaise classification 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Commercial</a:t>
            </a:r>
          </a:p>
          <a:p>
            <a:pPr marL="171450" lvl="8" indent="-1714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OK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si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2 ségrégations 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(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Nombre de clusters défini ) + attention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</a:rPr>
              <a:t>instabilité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 des Labels! </a:t>
            </a:r>
          </a:p>
          <a:p>
            <a:pPr marL="171450" lvl="8" indent="-1714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Autres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</a:rPr>
              <a:t>Caractéristiques</a:t>
            </a:r>
            <a:r>
              <a:rPr lang="fr-FR" sz="1200" b="1" dirty="0">
                <a:solidFill>
                  <a:schemeClr val="bg2"/>
                </a:solidFill>
                <a:latin typeface="Montserrat" panose="00000500000000000000" pitchFamily="2" charset="0"/>
                <a:ea typeface="Lato"/>
                <a:cs typeface="Lato"/>
              </a:rPr>
              <a:t> (emplacements etc..) =&gt; meilleurs classification  =&gt; </a:t>
            </a:r>
            <a:r>
              <a:rPr lang="fr-FR" sz="1200" b="1" dirty="0">
                <a:solidFill>
                  <a:schemeClr val="accent3"/>
                </a:solidFill>
                <a:latin typeface="Montserrat" panose="00000500000000000000" pitchFamily="2" charset="0"/>
                <a:ea typeface="Lato"/>
                <a:cs typeface="Lato"/>
              </a:rPr>
              <a:t>arbres de décision</a:t>
            </a:r>
            <a:endParaRPr lang="fr-FR" sz="1200" b="1" dirty="0">
              <a:solidFill>
                <a:schemeClr val="accent3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78365" y="480884"/>
            <a:ext cx="888769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" sz="2400" dirty="0">
                <a:latin typeface="Montserrat"/>
                <a:ea typeface="Montserrat"/>
                <a:cs typeface="Montserrat"/>
                <a:sym typeface="Montserrat"/>
              </a:rPr>
              <a:t>Mission Analyse du marché de l’immobilier</a:t>
            </a:r>
            <a:endParaRPr sz="2400" dirty="0"/>
          </a:p>
        </p:txBody>
      </p:sp>
      <p:sp>
        <p:nvSpPr>
          <p:cNvPr id="4" name="Google Shape;63;p4">
            <a:extLst>
              <a:ext uri="{FF2B5EF4-FFF2-40B4-BE49-F238E27FC236}">
                <a16:creationId xmlns:a16="http://schemas.microsoft.com/office/drawing/2014/main" id="{E8C91698-2C83-4A3A-A8BF-92AC1F8553D2}"/>
              </a:ext>
            </a:extLst>
          </p:cNvPr>
          <p:cNvSpPr txBox="1">
            <a:spLocks/>
          </p:cNvSpPr>
          <p:nvPr/>
        </p:nvSpPr>
        <p:spPr>
          <a:xfrm>
            <a:off x="86569" y="1302327"/>
            <a:ext cx="9057431" cy="365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>
              <a:buClr>
                <a:srgbClr val="999999"/>
              </a:buClr>
              <a:buFont typeface="Lato"/>
              <a:buNone/>
            </a:pPr>
            <a:r>
              <a:rPr lang="fr-FR" sz="1400" b="1" dirty="0">
                <a:solidFill>
                  <a:srgbClr val="EB5600"/>
                </a:solidFill>
                <a:latin typeface="Montserrat" panose="00000500000000000000" pitchFamily="2" charset="0"/>
              </a:rPr>
              <a:t>Objectif</a:t>
            </a:r>
            <a:r>
              <a:rPr lang="fr-FR" sz="1400" b="1" dirty="0">
                <a:solidFill>
                  <a:srgbClr val="CC3300"/>
                </a:solidFill>
                <a:latin typeface="Montserrat" panose="00000500000000000000" pitchFamily="2" charset="0"/>
              </a:rPr>
              <a:t> </a:t>
            </a:r>
            <a:r>
              <a:rPr lang="fr-FR" sz="1400" dirty="0">
                <a:latin typeface="Montserrat" panose="00000500000000000000" pitchFamily="2" charset="0"/>
              </a:rPr>
              <a:t>=&gt; </a:t>
            </a:r>
            <a:r>
              <a:rPr lang="fr-FR" sz="14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étude sur l'évolution des prix de l'immobilier parisien pour statuer sur le </a:t>
            </a:r>
            <a:r>
              <a:rPr lang="fr-FR" sz="14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segment de marché le plus porteur </a:t>
            </a:r>
            <a:r>
              <a:rPr lang="fr-FR" sz="14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pour les prochaines années.</a:t>
            </a:r>
          </a:p>
          <a:p>
            <a:pPr marL="114300" indent="0">
              <a:buClr>
                <a:srgbClr val="999999"/>
              </a:buClr>
              <a:buFont typeface="Lato"/>
              <a:buNone/>
            </a:pPr>
            <a:endParaRPr lang="fr-FR" sz="1400" dirty="0">
              <a:latin typeface="Montserrat" panose="00000500000000000000" pitchFamily="2" charset="0"/>
            </a:endParaRPr>
          </a:p>
          <a:p>
            <a:pPr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500" b="1" dirty="0">
                <a:latin typeface="Montserrat" panose="00000500000000000000" pitchFamily="2" charset="0"/>
              </a:rPr>
              <a:t>Contexte</a:t>
            </a:r>
            <a:r>
              <a:rPr lang="fr-FR" sz="1500" dirty="0">
                <a:latin typeface="Montserrat" panose="00000500000000000000" pitchFamily="2" charset="0"/>
              </a:rPr>
              <a:t> / </a:t>
            </a:r>
            <a:r>
              <a:rPr lang="fr-FR" sz="1500" b="1" dirty="0">
                <a:latin typeface="Montserrat" panose="00000500000000000000" pitchFamily="2" charset="0"/>
              </a:rPr>
              <a:t>enjeux</a:t>
            </a:r>
            <a:r>
              <a:rPr lang="fr-FR" sz="1500" dirty="0">
                <a:latin typeface="Montserrat" panose="00000500000000000000" pitchFamily="2" charset="0"/>
              </a:rPr>
              <a:t> du projet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500" b="1" dirty="0">
                <a:latin typeface="Montserrat" panose="00000500000000000000" pitchFamily="2" charset="0"/>
              </a:rPr>
              <a:t>Exploration</a:t>
            </a:r>
            <a:r>
              <a:rPr lang="fr-FR" sz="1500" dirty="0">
                <a:latin typeface="Montserrat" panose="00000500000000000000" pitchFamily="2" charset="0"/>
              </a:rPr>
              <a:t> / </a:t>
            </a:r>
            <a:r>
              <a:rPr lang="fr-FR" sz="1500" b="1" dirty="0">
                <a:latin typeface="Montserrat" panose="00000500000000000000" pitchFamily="2" charset="0"/>
              </a:rPr>
              <a:t>analyse</a:t>
            </a:r>
            <a:r>
              <a:rPr lang="fr-FR" sz="1500" dirty="0">
                <a:latin typeface="Montserrat" panose="00000500000000000000" pitchFamily="2" charset="0"/>
              </a:rPr>
              <a:t> du marché de </a:t>
            </a:r>
            <a:r>
              <a:rPr lang="fr-FR" sz="1500" b="1" dirty="0">
                <a:latin typeface="Montserrat" panose="00000500000000000000" pitchFamily="2" charset="0"/>
              </a:rPr>
              <a:t>l’immobilier</a:t>
            </a:r>
            <a:r>
              <a:rPr lang="fr-FR" sz="1500" dirty="0">
                <a:latin typeface="Montserrat" panose="00000500000000000000" pitchFamily="2" charset="0"/>
              </a:rPr>
              <a:t> (méthodologie, évolution des prix /années - segments )</a:t>
            </a:r>
            <a:r>
              <a:rPr lang="fr-FR" sz="15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500" b="1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Technique</a:t>
            </a:r>
            <a:r>
              <a:rPr lang="fr-FR" sz="15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 statistique</a:t>
            </a:r>
            <a:r>
              <a:rPr lang="fr-FR" sz="1500" dirty="0"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: M</a:t>
            </a:r>
            <a:r>
              <a:rPr lang="fr-FR" sz="15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odèle </a:t>
            </a:r>
            <a:r>
              <a:rPr lang="fr-FR" sz="1500" b="1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Régression linéaire</a:t>
            </a:r>
            <a:r>
              <a:rPr lang="fr-FR" sz="15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 (</a:t>
            </a:r>
            <a:r>
              <a:rPr lang="fr-FR" sz="1500" dirty="0">
                <a:latin typeface="Montserrat" panose="00000500000000000000" pitchFamily="2" charset="0"/>
              </a:rPr>
              <a:t>entrainement – méthodologie)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500" b="1" dirty="0">
                <a:latin typeface="Montserrat" panose="00000500000000000000" pitchFamily="2" charset="0"/>
              </a:rPr>
              <a:t>Prédiction</a:t>
            </a:r>
            <a:r>
              <a:rPr lang="fr-FR" sz="1500" dirty="0">
                <a:latin typeface="Montserrat" panose="00000500000000000000" pitchFamily="2" charset="0"/>
              </a:rPr>
              <a:t>  / valorisation </a:t>
            </a:r>
            <a:r>
              <a:rPr lang="fr-FR" sz="1500" b="1" dirty="0">
                <a:latin typeface="Montserrat" panose="00000500000000000000" pitchFamily="2" charset="0"/>
              </a:rPr>
              <a:t>d’actifs</a:t>
            </a:r>
            <a:r>
              <a:rPr lang="fr-FR" sz="1500" dirty="0">
                <a:latin typeface="Montserrat" panose="00000500000000000000" pitchFamily="2" charset="0"/>
              </a:rPr>
              <a:t>  -  </a:t>
            </a:r>
            <a:r>
              <a:rPr lang="fr-FR" sz="1500" b="1" dirty="0">
                <a:latin typeface="Montserrat" panose="00000500000000000000" pitchFamily="2" charset="0"/>
              </a:rPr>
              <a:t>Recommandations</a:t>
            </a:r>
            <a:r>
              <a:rPr lang="fr-FR" sz="1500" dirty="0">
                <a:latin typeface="Montserrat" panose="00000500000000000000" pitchFamily="2" charset="0"/>
              </a:rPr>
              <a:t> 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500" b="1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Technique</a:t>
            </a:r>
            <a:r>
              <a:rPr lang="fr-FR" sz="15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ptos" panose="020B0004020202020204" pitchFamily="34" charset="0"/>
              </a:rPr>
              <a:t> statistique : </a:t>
            </a:r>
            <a:r>
              <a:rPr lang="fr-FR" sz="1500" b="1" dirty="0">
                <a:latin typeface="Montserrat" panose="00000500000000000000" pitchFamily="2" charset="0"/>
              </a:rPr>
              <a:t>Regroupement/Classification </a:t>
            </a:r>
            <a:r>
              <a:rPr lang="fr-FR" sz="1500" dirty="0">
                <a:latin typeface="Montserrat" panose="00000500000000000000" pitchFamily="2" charset="0"/>
              </a:rPr>
              <a:t>de biens immobiliers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500" b="1" dirty="0">
                <a:latin typeface="Montserrat" panose="00000500000000000000" pitchFamily="2" charset="0"/>
              </a:rPr>
              <a:t>Vérification</a:t>
            </a:r>
            <a:r>
              <a:rPr lang="fr-FR" sz="1500" dirty="0">
                <a:latin typeface="Montserrat" panose="00000500000000000000" pitchFamily="2" charset="0"/>
              </a:rPr>
              <a:t> résultats  / </a:t>
            </a:r>
            <a:r>
              <a:rPr lang="fr-FR" sz="1500" b="1" dirty="0">
                <a:latin typeface="Montserrat" panose="00000500000000000000" pitchFamily="2" charset="0"/>
              </a:rPr>
              <a:t>classement</a:t>
            </a:r>
            <a:r>
              <a:rPr lang="fr-FR" sz="1500" dirty="0">
                <a:latin typeface="Montserrat" panose="00000500000000000000" pitchFamily="2" charset="0"/>
              </a:rPr>
              <a:t> des équipes « Les plus beaux Logis »</a:t>
            </a:r>
            <a:endParaRPr lang="fr-FR" sz="1500" i="1" dirty="0">
              <a:solidFill>
                <a:srgbClr val="999999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2188424E-EF63-C308-0163-B3C0918C6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46ED9B5F-05B7-E061-EECE-BD33629BE7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2" y="432393"/>
            <a:ext cx="907472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>
              <a:buSzPts val="2940"/>
            </a:pPr>
            <a:r>
              <a:rPr lang="fr-FR" sz="2400" dirty="0">
                <a:latin typeface="Montserrat"/>
              </a:rPr>
              <a:t>Contexte et enjeux de la mission</a:t>
            </a:r>
            <a:br>
              <a:rPr lang="fr-FR" sz="2400" b="1" i="1" dirty="0">
                <a:solidFill>
                  <a:schemeClr val="dk1"/>
                </a:solidFill>
                <a:latin typeface="Montserrat"/>
              </a:rPr>
            </a:br>
            <a:endParaRPr sz="2400" dirty="0">
              <a:latin typeface="Montserrat"/>
            </a:endParaRPr>
          </a:p>
        </p:txBody>
      </p:sp>
      <p:sp>
        <p:nvSpPr>
          <p:cNvPr id="4" name="Google Shape;63;p4">
            <a:extLst>
              <a:ext uri="{FF2B5EF4-FFF2-40B4-BE49-F238E27FC236}">
                <a16:creationId xmlns:a16="http://schemas.microsoft.com/office/drawing/2014/main" id="{4CFB978F-9C5E-227D-8DCD-666BD052DBE8}"/>
              </a:ext>
            </a:extLst>
          </p:cNvPr>
          <p:cNvSpPr txBox="1">
            <a:spLocks/>
          </p:cNvSpPr>
          <p:nvPr/>
        </p:nvSpPr>
        <p:spPr>
          <a:xfrm>
            <a:off x="69272" y="1269424"/>
            <a:ext cx="9144000" cy="393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fr-FR" sz="3300" b="1" i="1" dirty="0">
                <a:solidFill>
                  <a:schemeClr val="dk1"/>
                </a:solidFill>
                <a:latin typeface="Montserrat" panose="00000500000000000000" pitchFamily="2" charset="0"/>
              </a:rPr>
              <a:t>Les Plus Beaux Logis de Paris:</a:t>
            </a:r>
          </a:p>
          <a:p>
            <a:pPr lvl="2">
              <a:buClr>
                <a:schemeClr val="accent3"/>
              </a:buClr>
            </a:pPr>
            <a:r>
              <a:rPr lang="fr-FR" sz="2500" dirty="0">
                <a:latin typeface="Montserrat" panose="00000500000000000000" pitchFamily="2" charset="0"/>
              </a:rPr>
              <a:t>société de </a:t>
            </a:r>
            <a:r>
              <a:rPr lang="fr-FR" sz="2500" b="1" dirty="0">
                <a:latin typeface="Montserrat" panose="00000500000000000000" pitchFamily="2" charset="0"/>
              </a:rPr>
              <a:t>gestion immobilière </a:t>
            </a:r>
            <a:r>
              <a:rPr lang="fr-FR" sz="2500" dirty="0">
                <a:latin typeface="Montserrat" panose="00000500000000000000" pitchFamily="2" charset="0"/>
              </a:rPr>
              <a:t>familiale</a:t>
            </a:r>
          </a:p>
          <a:p>
            <a:pPr lvl="2">
              <a:buClr>
                <a:schemeClr val="accent3"/>
              </a:buClr>
            </a:pPr>
            <a:r>
              <a:rPr lang="fr-FR" sz="2500" b="1" dirty="0">
                <a:latin typeface="Montserrat" panose="00000500000000000000" pitchFamily="2" charset="0"/>
              </a:rPr>
              <a:t>Achat</a:t>
            </a:r>
            <a:r>
              <a:rPr lang="fr-FR" sz="2500" dirty="0">
                <a:latin typeface="Montserrat" panose="00000500000000000000" pitchFamily="2" charset="0"/>
              </a:rPr>
              <a:t> de biens immobiliers =&gt; </a:t>
            </a:r>
            <a:r>
              <a:rPr lang="fr-FR" sz="2500" b="1" dirty="0">
                <a:latin typeface="Montserrat" panose="00000500000000000000" pitchFamily="2" charset="0"/>
              </a:rPr>
              <a:t>revente</a:t>
            </a:r>
          </a:p>
          <a:p>
            <a:pPr lvl="2">
              <a:buClr>
                <a:schemeClr val="accent3"/>
              </a:buClr>
            </a:pPr>
            <a:r>
              <a:rPr lang="fr-FR" sz="2500" b="1" dirty="0">
                <a:latin typeface="Montserrat" panose="00000500000000000000" pitchFamily="2" charset="0"/>
              </a:rPr>
              <a:t>2</a:t>
            </a:r>
            <a:r>
              <a:rPr lang="fr-FR" sz="2500" dirty="0">
                <a:latin typeface="Montserrat" panose="00000500000000000000" pitchFamily="2" charset="0"/>
              </a:rPr>
              <a:t> Directeurs Généraux Adjoints:.</a:t>
            </a:r>
          </a:p>
          <a:p>
            <a:pPr lvl="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latin typeface="Montserrat" panose="00000500000000000000" pitchFamily="2" charset="0"/>
              </a:rPr>
              <a:t>Louise</a:t>
            </a:r>
            <a:r>
              <a:rPr lang="fr-FR" sz="2500" dirty="0">
                <a:latin typeface="Montserrat" panose="00000500000000000000" pitchFamily="2" charset="0"/>
              </a:rPr>
              <a:t>  =&gt; offre "</a:t>
            </a:r>
            <a:r>
              <a:rPr lang="fr-FR" sz="2500" b="1" dirty="0" err="1">
                <a:latin typeface="Montserrat" panose="00000500000000000000" pitchFamily="2" charset="0"/>
              </a:rPr>
              <a:t>corporate</a:t>
            </a:r>
            <a:r>
              <a:rPr lang="fr-FR" sz="2500" dirty="0">
                <a:latin typeface="Montserrat" panose="00000500000000000000" pitchFamily="2" charset="0"/>
              </a:rPr>
              <a:t>"  =&gt; entreprises  / collectivités</a:t>
            </a:r>
          </a:p>
          <a:p>
            <a:pPr lvl="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latin typeface="Montserrat" panose="00000500000000000000" pitchFamily="2" charset="0"/>
              </a:rPr>
              <a:t>Maxence</a:t>
            </a:r>
            <a:r>
              <a:rPr lang="fr-FR" sz="2500" dirty="0">
                <a:latin typeface="Montserrat" panose="00000500000000000000" pitchFamily="2" charset="0"/>
              </a:rPr>
              <a:t>  =&gt; offre "</a:t>
            </a:r>
            <a:r>
              <a:rPr lang="fr-FR" sz="2500" b="1" dirty="0">
                <a:latin typeface="Montserrat" panose="00000500000000000000" pitchFamily="2" charset="0"/>
              </a:rPr>
              <a:t>particuliers</a:t>
            </a:r>
            <a:r>
              <a:rPr lang="fr-FR" sz="2500" dirty="0">
                <a:latin typeface="Montserrat" panose="00000500000000000000" pitchFamily="2" charset="0"/>
              </a:rPr>
              <a:t>"</a:t>
            </a:r>
          </a:p>
          <a:p>
            <a:pPr lvl="2">
              <a:buClr>
                <a:schemeClr val="accent3"/>
              </a:buClr>
            </a:pPr>
            <a:r>
              <a:rPr lang="fr-FR" sz="2500" b="1" dirty="0">
                <a:latin typeface="Montserrat" panose="00000500000000000000" pitchFamily="2" charset="0"/>
              </a:rPr>
              <a:t>Besoin</a:t>
            </a:r>
            <a:r>
              <a:rPr lang="fr-FR" sz="2500" dirty="0">
                <a:latin typeface="Montserrat" panose="00000500000000000000" pitchFamily="2" charset="0"/>
              </a:rPr>
              <a:t> : </a:t>
            </a:r>
            <a:r>
              <a:rPr lang="fr-FR" sz="2500" b="1" dirty="0">
                <a:latin typeface="Montserrat" panose="00000500000000000000" pitchFamily="2" charset="0"/>
              </a:rPr>
              <a:t>vendre</a:t>
            </a:r>
            <a:r>
              <a:rPr lang="fr-FR" sz="2500" dirty="0">
                <a:latin typeface="Montserrat" panose="00000500000000000000" pitchFamily="2" charset="0"/>
              </a:rPr>
              <a:t> des actifs =&gt; garantir/récupérer </a:t>
            </a:r>
            <a:r>
              <a:rPr lang="fr-FR" sz="2500" b="1" dirty="0">
                <a:latin typeface="Montserrat" panose="00000500000000000000" pitchFamily="2" charset="0"/>
              </a:rPr>
              <a:t>trésorerie</a:t>
            </a:r>
            <a:r>
              <a:rPr lang="fr-FR" sz="2500" dirty="0">
                <a:latin typeface="Montserrat" panose="00000500000000000000" pitchFamily="2" charset="0"/>
              </a:rPr>
              <a:t> 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8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fr-FR" sz="3300" b="1" i="1" dirty="0">
                <a:solidFill>
                  <a:schemeClr val="dk1"/>
                </a:solidFill>
                <a:latin typeface="Montserrat" panose="00000500000000000000" pitchFamily="2" charset="0"/>
              </a:rPr>
              <a:t>Enjeux:</a:t>
            </a:r>
          </a:p>
          <a:p>
            <a:pPr lvl="2">
              <a:buClr>
                <a:schemeClr val="accent3"/>
              </a:buClr>
            </a:pPr>
            <a:r>
              <a:rPr lang="fr-FR" sz="2500" b="1" dirty="0">
                <a:latin typeface="Montserrat" panose="00000500000000000000" pitchFamily="2" charset="0"/>
              </a:rPr>
              <a:t>Recommandations</a:t>
            </a:r>
            <a:r>
              <a:rPr lang="fr-FR" sz="2500" dirty="0">
                <a:latin typeface="Montserrat" panose="00000500000000000000" pitchFamily="2" charset="0"/>
              </a:rPr>
              <a:t> - analyse  / portefeuilles actifs  =&gt;   </a:t>
            </a:r>
            <a:r>
              <a:rPr lang="fr-FR" sz="2500" b="1" dirty="0">
                <a:solidFill>
                  <a:srgbClr val="FF0000"/>
                </a:solidFill>
                <a:latin typeface="Montserrat" panose="00000500000000000000" pitchFamily="2" charset="0"/>
              </a:rPr>
              <a:t>segment moins porteur  </a:t>
            </a:r>
            <a:r>
              <a:rPr lang="fr-FR" sz="2500" dirty="0">
                <a:latin typeface="Montserrat" panose="00000500000000000000" pitchFamily="2" charset="0"/>
              </a:rPr>
              <a:t>=&gt; </a:t>
            </a:r>
            <a:r>
              <a:rPr lang="fr-FR" sz="2500" b="1" dirty="0">
                <a:solidFill>
                  <a:srgbClr val="FF0000"/>
                </a:solidFill>
                <a:latin typeface="Montserrat" panose="00000500000000000000" pitchFamily="2" charset="0"/>
              </a:rPr>
              <a:t>vente</a:t>
            </a:r>
            <a:r>
              <a:rPr lang="fr-FR" sz="2500" dirty="0">
                <a:latin typeface="Montserrat" panose="00000500000000000000" pitchFamily="2" charset="0"/>
              </a:rPr>
              <a:t> </a:t>
            </a:r>
            <a:r>
              <a:rPr lang="fr-FR" sz="2500" b="1" dirty="0">
                <a:solidFill>
                  <a:srgbClr val="FF0000"/>
                </a:solidFill>
                <a:latin typeface="Montserrat" panose="00000500000000000000" pitchFamily="2" charset="0"/>
              </a:rPr>
              <a:t>!</a:t>
            </a:r>
          </a:p>
          <a:p>
            <a:pPr lvl="2">
              <a:buClr>
                <a:schemeClr val="accent3"/>
              </a:buClr>
            </a:pPr>
            <a:r>
              <a:rPr lang="fr-FR" sz="2500" b="1" dirty="0">
                <a:latin typeface="Montserrat" panose="00000500000000000000" pitchFamily="2" charset="0"/>
              </a:rPr>
              <a:t>Regroupement / classification</a:t>
            </a:r>
            <a:r>
              <a:rPr lang="fr-FR" sz="2500" dirty="0">
                <a:latin typeface="Montserrat" panose="00000500000000000000" pitchFamily="2" charset="0"/>
              </a:rPr>
              <a:t> automatique du </a:t>
            </a:r>
            <a:r>
              <a:rPr lang="fr-FR" sz="2500" b="1" dirty="0">
                <a:solidFill>
                  <a:srgbClr val="FF0000"/>
                </a:solidFill>
                <a:latin typeface="Montserrat" panose="00000500000000000000" pitchFamily="2" charset="0"/>
              </a:rPr>
              <a:t>type de bien </a:t>
            </a:r>
            <a:r>
              <a:rPr lang="fr-FR" sz="2500" dirty="0">
                <a:latin typeface="Montserrat" panose="00000500000000000000" pitchFamily="2" charset="0"/>
              </a:rPr>
              <a:t>immobilier du portefeuille de l’entreprise :  </a:t>
            </a:r>
          </a:p>
          <a:p>
            <a:pPr lvl="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2500" dirty="0">
                <a:latin typeface="Montserrat" panose="00000500000000000000" pitchFamily="2" charset="0"/>
              </a:rPr>
              <a:t>Local </a:t>
            </a:r>
            <a:r>
              <a:rPr lang="fr-FR" sz="2500" b="1" dirty="0">
                <a:latin typeface="Montserrat" panose="00000500000000000000" pitchFamily="2" charset="0"/>
              </a:rPr>
              <a:t>commercial</a:t>
            </a:r>
          </a:p>
          <a:p>
            <a:pPr lvl="3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2500" b="1" dirty="0">
                <a:latin typeface="Montserrat" panose="00000500000000000000" pitchFamily="2" charset="0"/>
              </a:rPr>
              <a:t>Appartement</a:t>
            </a:r>
            <a:r>
              <a:rPr lang="fr-FR" sz="2500" dirty="0">
                <a:latin typeface="Montserrat" panose="00000500000000000000" pitchFamily="2" charset="0"/>
              </a:rPr>
              <a:t> </a:t>
            </a:r>
          </a:p>
          <a:p>
            <a:pPr lvl="3"/>
            <a:endParaRPr lang="fr-FR" sz="3300" b="1" i="1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146050" indent="0">
              <a:buNone/>
            </a:pPr>
            <a:r>
              <a:rPr lang="fr-FR" sz="3300" b="1" i="1" dirty="0">
                <a:solidFill>
                  <a:schemeClr val="dk1"/>
                </a:solidFill>
                <a:latin typeface="Montserrat" panose="00000500000000000000" pitchFamily="2" charset="0"/>
              </a:rPr>
              <a:t>Données Projet:</a:t>
            </a:r>
          </a:p>
          <a:p>
            <a:pPr lvl="2">
              <a:buClr>
                <a:schemeClr val="accent3"/>
              </a:buClr>
              <a:tabLst>
                <a:tab pos="457200" algn="l"/>
              </a:tabLst>
            </a:pPr>
            <a:r>
              <a:rPr lang="fr-FR" sz="2500" b="1" dirty="0">
                <a:latin typeface="Montserrat" panose="00000500000000000000" pitchFamily="2" charset="0"/>
              </a:rPr>
              <a:t>Données</a:t>
            </a:r>
            <a:r>
              <a:rPr lang="fr-FR" sz="2500" dirty="0">
                <a:latin typeface="Montserrat" panose="00000500000000000000" pitchFamily="2" charset="0"/>
              </a:rPr>
              <a:t> immobilières historiques Paris : </a:t>
            </a:r>
            <a:r>
              <a:rPr lang="fr-FR" sz="2500" b="1" dirty="0">
                <a:latin typeface="Montserrat" panose="00000500000000000000" pitchFamily="2" charset="0"/>
              </a:rPr>
              <a:t>prix – surface –</a:t>
            </a:r>
            <a:r>
              <a:rPr lang="fr-FR" sz="2500" dirty="0">
                <a:latin typeface="Montserrat" panose="00000500000000000000" pitchFamily="2" charset="0"/>
              </a:rPr>
              <a:t> </a:t>
            </a:r>
            <a:r>
              <a:rPr lang="fr-FR" sz="2500" b="1" dirty="0">
                <a:latin typeface="Montserrat" panose="00000500000000000000" pitchFamily="2" charset="0"/>
              </a:rPr>
              <a:t>arrondissement</a:t>
            </a:r>
            <a:r>
              <a:rPr lang="fr-FR" sz="2500" dirty="0">
                <a:latin typeface="Montserrat" panose="00000500000000000000" pitchFamily="2" charset="0"/>
              </a:rPr>
              <a:t> – </a:t>
            </a:r>
            <a:r>
              <a:rPr lang="fr-FR" sz="2500" b="1" dirty="0">
                <a:latin typeface="Montserrat" panose="00000500000000000000" pitchFamily="2" charset="0"/>
              </a:rPr>
              <a:t>type </a:t>
            </a:r>
            <a:r>
              <a:rPr lang="fr-FR" sz="2500" b="1" dirty="0" err="1">
                <a:latin typeface="Montserrat" panose="00000500000000000000" pitchFamily="2" charset="0"/>
              </a:rPr>
              <a:t>etc</a:t>
            </a:r>
            <a:r>
              <a:rPr lang="fr-FR" sz="2500" b="1" dirty="0">
                <a:latin typeface="Montserrat" panose="00000500000000000000" pitchFamily="2" charset="0"/>
              </a:rPr>
              <a:t> </a:t>
            </a:r>
            <a:r>
              <a:rPr lang="fr-FR" sz="2500" dirty="0">
                <a:latin typeface="Montserrat" panose="00000500000000000000" pitchFamily="2" charset="0"/>
              </a:rPr>
              <a:t> …</a:t>
            </a:r>
          </a:p>
          <a:p>
            <a:pPr lvl="2">
              <a:buClr>
                <a:schemeClr val="accent3"/>
              </a:buClr>
              <a:tabLst>
                <a:tab pos="457200" algn="l"/>
              </a:tabLst>
            </a:pPr>
            <a:r>
              <a:rPr lang="fr-FR" sz="2500" dirty="0">
                <a:latin typeface="Montserrat" panose="00000500000000000000" pitchFamily="2" charset="0"/>
              </a:rPr>
              <a:t>Années  </a:t>
            </a:r>
            <a:r>
              <a:rPr lang="fr-FR" sz="2500" b="1" dirty="0">
                <a:latin typeface="Montserrat" panose="00000500000000000000" pitchFamily="2" charset="0"/>
              </a:rPr>
              <a:t>2017 =&gt;  2021</a:t>
            </a:r>
          </a:p>
          <a:p>
            <a:pPr lvl="2">
              <a:buClr>
                <a:schemeClr val="accent3"/>
              </a:buClr>
              <a:tabLst>
                <a:tab pos="457200" algn="l"/>
              </a:tabLst>
            </a:pPr>
            <a:r>
              <a:rPr lang="fr-FR" sz="2500" b="1" dirty="0">
                <a:latin typeface="Montserrat" panose="00000500000000000000" pitchFamily="2" charset="0"/>
              </a:rPr>
              <a:t>Liste actif </a:t>
            </a:r>
            <a:r>
              <a:rPr lang="fr-FR" sz="2500" dirty="0">
                <a:latin typeface="Montserrat" panose="00000500000000000000" pitchFamily="2" charset="0"/>
              </a:rPr>
              <a:t>/ biens immobiliers « </a:t>
            </a:r>
            <a:r>
              <a:rPr lang="fr-FR" sz="2500" dirty="0">
                <a:latin typeface="Montserrat" panose="00000500000000000000" pitchFamily="2" charset="0"/>
                <a:sym typeface="Arial"/>
              </a:rPr>
              <a:t>Les Plus Beaux Logis de Paris » </a:t>
            </a:r>
            <a:r>
              <a:rPr lang="fr-FR" sz="2500" dirty="0">
                <a:latin typeface="Montserrat" panose="00000500000000000000" pitchFamily="2" charset="0"/>
              </a:rPr>
              <a:t>=&gt; </a:t>
            </a:r>
            <a:r>
              <a:rPr lang="fr-FR" sz="2500" b="1" dirty="0">
                <a:latin typeface="Montserrat" panose="00000500000000000000" pitchFamily="2" charset="0"/>
              </a:rPr>
              <a:t>à valoriser (€) sur 2022</a:t>
            </a:r>
          </a:p>
          <a:p>
            <a:pPr lvl="2">
              <a:buClr>
                <a:schemeClr val="accent3"/>
              </a:buClr>
            </a:pPr>
            <a:r>
              <a:rPr lang="fr-FR" sz="2500" b="1" dirty="0">
                <a:latin typeface="Montserrat" panose="00000500000000000000" pitchFamily="2" charset="0"/>
              </a:rPr>
              <a:t>Liste de </a:t>
            </a:r>
            <a:r>
              <a:rPr lang="fr-FR" sz="2500" b="1" dirty="0">
                <a:latin typeface="Montserrat" panose="00000500000000000000" pitchFamily="2" charset="0"/>
                <a:sym typeface="Arial"/>
              </a:rPr>
              <a:t>biens </a:t>
            </a:r>
            <a:r>
              <a:rPr lang="fr-FR" sz="2500" dirty="0">
                <a:latin typeface="Montserrat" panose="00000500000000000000" pitchFamily="2" charset="0"/>
                <a:sym typeface="Arial"/>
              </a:rPr>
              <a:t>immobiliers </a:t>
            </a:r>
            <a:r>
              <a:rPr lang="fr-FR" sz="2500" dirty="0">
                <a:latin typeface="Montserrat" panose="00000500000000000000" pitchFamily="2" charset="0"/>
              </a:rPr>
              <a:t>=&gt; </a:t>
            </a:r>
            <a:r>
              <a:rPr lang="fr-FR" sz="2500" b="1" dirty="0">
                <a:latin typeface="Montserrat" panose="00000500000000000000" pitchFamily="2" charset="0"/>
              </a:rPr>
              <a:t>à classifier  </a:t>
            </a:r>
            <a:r>
              <a:rPr lang="fr-FR" sz="2500" dirty="0">
                <a:latin typeface="Montserrat" panose="00000500000000000000" pitchFamily="2" charset="0"/>
              </a:rPr>
              <a:t>/ </a:t>
            </a:r>
            <a:r>
              <a:rPr lang="fr-FR" sz="2500" b="1" dirty="0">
                <a:latin typeface="Montserrat" panose="00000500000000000000" pitchFamily="2" charset="0"/>
              </a:rPr>
              <a:t>Type </a:t>
            </a:r>
            <a:r>
              <a:rPr lang="fr-FR" sz="2500" dirty="0">
                <a:latin typeface="Montserrat" panose="00000500000000000000" pitchFamily="2" charset="0"/>
              </a:rPr>
              <a:t>(commercial ou Appartement)</a:t>
            </a: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44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1039CAB-0209-2731-E94C-C43935C5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37ADF0C1-A400-0260-2071-9F376940E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66552"/>
            <a:ext cx="886690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-FR" sz="2400" b="1" dirty="0">
                <a:latin typeface="Montserrat" panose="00000500000000000000" pitchFamily="2" charset="0"/>
              </a:rPr>
              <a:t>Analyse</a:t>
            </a:r>
            <a:r>
              <a:rPr lang="fr-FR" sz="2400" dirty="0">
                <a:latin typeface="Montserrat" panose="00000500000000000000" pitchFamily="2" charset="0"/>
              </a:rPr>
              <a:t> du marché de </a:t>
            </a:r>
            <a:r>
              <a:rPr lang="fr-FR" sz="2400" b="1" dirty="0">
                <a:latin typeface="Montserrat" panose="00000500000000000000" pitchFamily="2" charset="0"/>
              </a:rPr>
              <a:t>l’immobilier : </a:t>
            </a:r>
            <a:r>
              <a:rPr lang="fr-FR" sz="2400" b="1" dirty="0">
                <a:solidFill>
                  <a:schemeClr val="accent3"/>
                </a:solidFill>
                <a:latin typeface="Montserrat" panose="00000500000000000000" pitchFamily="2" charset="0"/>
              </a:rPr>
              <a:t>les données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CB8B74-E9C7-3694-FD2C-09B4C710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63;p4">
            <a:extLst>
              <a:ext uri="{FF2B5EF4-FFF2-40B4-BE49-F238E27FC236}">
                <a16:creationId xmlns:a16="http://schemas.microsoft.com/office/drawing/2014/main" id="{30190A76-F2D0-5DFE-26CB-CDB53ABEA0D6}"/>
              </a:ext>
            </a:extLst>
          </p:cNvPr>
          <p:cNvSpPr txBox="1">
            <a:spLocks/>
          </p:cNvSpPr>
          <p:nvPr/>
        </p:nvSpPr>
        <p:spPr>
          <a:xfrm>
            <a:off x="-171475" y="1309799"/>
            <a:ext cx="8966970" cy="106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2">
              <a:buClr>
                <a:schemeClr val="accent3"/>
              </a:buClr>
            </a:pPr>
            <a:r>
              <a:rPr lang="fr-FR" altLang="fr-FR" sz="5200" b="1" dirty="0">
                <a:latin typeface="Montserrat" panose="00000500000000000000" pitchFamily="2" charset="0"/>
              </a:rPr>
              <a:t>2 types de biens immobiliers: 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Appartement</a:t>
            </a:r>
            <a:r>
              <a:rPr lang="fr-FR" altLang="fr-FR" sz="5200" b="1" dirty="0">
                <a:latin typeface="Montserrat" panose="00000500000000000000" pitchFamily="2" charset="0"/>
              </a:rPr>
              <a:t> /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Local industriel. commercial ou assimilé</a:t>
            </a:r>
          </a:p>
          <a:p>
            <a:pPr lvl="2">
              <a:buClr>
                <a:schemeClr val="accent3"/>
              </a:buClr>
            </a:pPr>
            <a:r>
              <a:rPr lang="fr-FR" altLang="fr-FR" sz="5200" b="1" dirty="0">
                <a:latin typeface="Montserrat" panose="00000500000000000000" pitchFamily="2" charset="0"/>
              </a:rPr>
              <a:t>Période: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01/02/2017 </a:t>
            </a:r>
            <a:r>
              <a:rPr lang="fr-FR" altLang="fr-FR" sz="5200" b="1" dirty="0">
                <a:latin typeface="Montserrat" panose="00000500000000000000" pitchFamily="2" charset="0"/>
              </a:rPr>
              <a:t>=&gt;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31/12/2021</a:t>
            </a:r>
            <a:endParaRPr lang="fr-FR" sz="52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lvl="2">
              <a:buClr>
                <a:schemeClr val="accent3"/>
              </a:buClr>
            </a:pPr>
            <a:r>
              <a:rPr lang="fr-FR" altLang="fr-FR" sz="5200" b="1" dirty="0">
                <a:latin typeface="Montserrat" panose="00000500000000000000" pitchFamily="2" charset="0"/>
              </a:rPr>
              <a:t>Nombre de transactions totale: 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26180</a:t>
            </a:r>
            <a:r>
              <a:rPr lang="fr-FR" altLang="fr-FR" sz="5200" b="1" dirty="0">
                <a:latin typeface="Montserrat" panose="00000500000000000000" pitchFamily="2" charset="0"/>
              </a:rPr>
              <a:t>  (appartements:  24338  / locaux commerciaux:  1842) </a:t>
            </a:r>
          </a:p>
          <a:p>
            <a:pPr lvl="2">
              <a:buClr>
                <a:schemeClr val="accent3"/>
              </a:buClr>
            </a:pP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16</a:t>
            </a:r>
            <a:r>
              <a:rPr lang="fr-FR" altLang="fr-FR" sz="5200" b="1" dirty="0">
                <a:latin typeface="Montserrat" panose="00000500000000000000" pitchFamily="2" charset="0"/>
              </a:rPr>
              <a:t> doublons dans les données d’historique  =&gt;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supprimer</a:t>
            </a:r>
          </a:p>
          <a:p>
            <a:pPr lvl="2">
              <a:buClr>
                <a:schemeClr val="accent3"/>
              </a:buClr>
            </a:pPr>
            <a:endParaRPr lang="fr-FR" altLang="fr-FR" sz="2400" b="1" dirty="0"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BAFD5F-E98B-787B-46CA-70AE748B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" y="2571750"/>
            <a:ext cx="3539745" cy="2571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764FDF-3E7A-C690-C439-56F9753E2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3" y="2571750"/>
            <a:ext cx="2872594" cy="23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DF6DF918-3825-522D-ACEE-09193C47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2ACBEE26-2E52-72C7-6A5B-C327BCBB2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763" y="535825"/>
            <a:ext cx="886690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-FR" sz="2400" dirty="0">
                <a:latin typeface="Montserrat" panose="00000500000000000000" pitchFamily="2" charset="0"/>
              </a:rPr>
              <a:t>A</a:t>
            </a:r>
            <a:r>
              <a:rPr lang="fr-FR" sz="2400" b="1" dirty="0">
                <a:latin typeface="Montserrat" panose="00000500000000000000" pitchFamily="2" charset="0"/>
              </a:rPr>
              <a:t>nalyse</a:t>
            </a:r>
            <a:r>
              <a:rPr lang="fr-FR" sz="2400" dirty="0">
                <a:latin typeface="Montserrat" panose="00000500000000000000" pitchFamily="2" charset="0"/>
              </a:rPr>
              <a:t> </a:t>
            </a:r>
            <a:r>
              <a:rPr lang="fr-FR" sz="2400" b="1" dirty="0">
                <a:solidFill>
                  <a:schemeClr val="accent3"/>
                </a:solidFill>
                <a:latin typeface="Montserrat" panose="00000500000000000000" pitchFamily="2" charset="0"/>
              </a:rPr>
              <a:t>Appartements</a:t>
            </a:r>
            <a:r>
              <a:rPr lang="fr-FR" sz="2400" b="1" dirty="0">
                <a:latin typeface="Montserrat" panose="00000500000000000000" pitchFamily="2" charset="0"/>
              </a:rPr>
              <a:t> Parisien : Prix m²</a:t>
            </a:r>
            <a:endParaRPr sz="2400" dirty="0"/>
          </a:p>
        </p:txBody>
      </p:sp>
      <p:sp>
        <p:nvSpPr>
          <p:cNvPr id="2" name="Google Shape;63;p4">
            <a:extLst>
              <a:ext uri="{FF2B5EF4-FFF2-40B4-BE49-F238E27FC236}">
                <a16:creationId xmlns:a16="http://schemas.microsoft.com/office/drawing/2014/main" id="{EFE4FEA9-95C2-0D27-7188-3575C9DD7F24}"/>
              </a:ext>
            </a:extLst>
          </p:cNvPr>
          <p:cNvSpPr txBox="1">
            <a:spLocks/>
          </p:cNvSpPr>
          <p:nvPr/>
        </p:nvSpPr>
        <p:spPr>
          <a:xfrm>
            <a:off x="59846" y="1764792"/>
            <a:ext cx="4572001" cy="361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eaLnBrk="0" fontAlgn="base" hangingPunct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accent3"/>
                </a:solidFill>
                <a:latin typeface="Montserrat" panose="00000500000000000000" pitchFamily="2" charset="0"/>
                <a:sym typeface="Montserrat"/>
              </a:rPr>
              <a:t>prix_m² </a:t>
            </a:r>
            <a:r>
              <a:rPr lang="fr-FR" sz="1600" b="1" dirty="0">
                <a:latin typeface="Montserrat" panose="00000500000000000000" pitchFamily="2" charset="0"/>
                <a:sym typeface="Montserrat"/>
              </a:rPr>
              <a:t>= '</a:t>
            </a:r>
            <a:r>
              <a:rPr lang="fr-FR" sz="1600" b="1" dirty="0" err="1">
                <a:latin typeface="Montserrat" panose="00000500000000000000" pitchFamily="2" charset="0"/>
                <a:sym typeface="Montserrat"/>
              </a:rPr>
              <a:t>valeur_fonciere</a:t>
            </a:r>
            <a:r>
              <a:rPr lang="fr-FR" sz="1600" b="1" dirty="0">
                <a:latin typeface="Montserrat" panose="00000500000000000000" pitchFamily="2" charset="0"/>
                <a:sym typeface="Montserrat"/>
              </a:rPr>
              <a:t>’ / ‘</a:t>
            </a:r>
            <a:r>
              <a:rPr lang="fr-FR" sz="1600" b="1" dirty="0" err="1">
                <a:latin typeface="Montserrat" panose="00000500000000000000" pitchFamily="2" charset="0"/>
                <a:sym typeface="Montserrat"/>
              </a:rPr>
              <a:t>surface_reelle</a:t>
            </a:r>
            <a:r>
              <a:rPr lang="fr-FR" sz="1600" b="1" dirty="0">
                <a:latin typeface="Montserrat" panose="00000500000000000000" pitchFamily="2" charset="0"/>
                <a:sym typeface="Montserrat"/>
              </a:rPr>
              <a:t>’</a:t>
            </a:r>
            <a:r>
              <a:rPr lang="fr-FR" sz="1600" b="1" dirty="0">
                <a:latin typeface="Montserrat" panose="00000500000000000000" pitchFamily="2" charset="0"/>
              </a:rPr>
              <a:t> </a:t>
            </a:r>
          </a:p>
          <a:p>
            <a:pPr marL="146050" indent="0" eaLnBrk="0" fontAlgn="base" hangingPunct="0">
              <a:buClr>
                <a:schemeClr val="accent3"/>
              </a:buClr>
              <a:buNone/>
            </a:pPr>
            <a:endParaRPr lang="fr-FR" sz="1600" b="1" dirty="0"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Evolution</a:t>
            </a:r>
            <a:r>
              <a:rPr lang="fr-FR" sz="1600" b="1" dirty="0">
                <a:latin typeface="Montserrat" panose="00000500000000000000" pitchFamily="2" charset="0"/>
              </a:rPr>
              <a:t> Globale du </a:t>
            </a:r>
            <a:r>
              <a:rPr lang="fr-FR" sz="1600" b="1" dirty="0">
                <a:solidFill>
                  <a:schemeClr val="accent3"/>
                </a:solidFill>
                <a:latin typeface="Montserrat" panose="00000500000000000000" pitchFamily="2" charset="0"/>
              </a:rPr>
              <a:t>prix au mètre carré</a:t>
            </a:r>
            <a:r>
              <a:rPr lang="fr-FR" sz="1600" b="1" dirty="0">
                <a:latin typeface="Montserrat" panose="00000500000000000000" pitchFamily="2" charset="0"/>
              </a:rPr>
              <a:t> des appartements dans Paris: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accent3"/>
                </a:solidFill>
                <a:latin typeface="Montserrat" panose="00000500000000000000" pitchFamily="2" charset="0"/>
              </a:rPr>
              <a:t>Bonne Croissance</a:t>
            </a:r>
            <a:r>
              <a:rPr lang="fr-FR" sz="1600" b="1" dirty="0">
                <a:latin typeface="Montserrat" panose="00000500000000000000" pitchFamily="2" charset="0"/>
              </a:rPr>
              <a:t> &lt;= </a:t>
            </a:r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2020</a:t>
            </a:r>
          </a:p>
          <a:p>
            <a:pPr marL="615950" lvl="1" indent="0">
              <a:buClr>
                <a:schemeClr val="accent3"/>
              </a:buClr>
              <a:buNone/>
            </a:pPr>
            <a:r>
              <a:rPr lang="fr-FR" sz="1600" b="1" dirty="0">
                <a:latin typeface="Montserrat" panose="00000500000000000000" pitchFamily="2" charset="0"/>
              </a:rPr>
              <a:t>	vs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accent3"/>
                </a:solidFill>
                <a:latin typeface="Montserrat" panose="00000500000000000000" pitchFamily="2" charset="0"/>
              </a:rPr>
              <a:t>Chute</a:t>
            </a:r>
            <a:r>
              <a:rPr lang="fr-FR" sz="1600" b="1" dirty="0">
                <a:latin typeface="Montserrat" panose="00000500000000000000" pitchFamily="2" charset="0"/>
              </a:rPr>
              <a:t> &gt; </a:t>
            </a:r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2020</a:t>
            </a:r>
            <a:r>
              <a:rPr lang="fr-FR" sz="1600" b="1" dirty="0">
                <a:latin typeface="Montserrat" panose="00000500000000000000" pitchFamily="2" charset="0"/>
              </a:rPr>
              <a:t> </a:t>
            </a:r>
          </a:p>
          <a:p>
            <a:pPr lvl="2">
              <a:buClr>
                <a:schemeClr val="accent3"/>
              </a:buClr>
            </a:pPr>
            <a:endParaRPr lang="fr-FR" sz="2500" b="1" dirty="0">
              <a:latin typeface="Montserrat" panose="000005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03B153-4533-A720-3F24-6ED2B16C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334" y="1071025"/>
            <a:ext cx="4355820" cy="40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E47DC8A8-4932-7DAE-47DE-2B0C5442A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B398C550-DE24-A6D7-E43C-A91A2900F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763" y="535825"/>
            <a:ext cx="886690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-FR" sz="2400" b="1" dirty="0">
                <a:latin typeface="Montserrat" panose="00000500000000000000" pitchFamily="2" charset="0"/>
              </a:rPr>
              <a:t>Analyse</a:t>
            </a:r>
            <a:r>
              <a:rPr lang="fr-FR" sz="2400" dirty="0">
                <a:latin typeface="Montserrat" panose="00000500000000000000" pitchFamily="2" charset="0"/>
              </a:rPr>
              <a:t> </a:t>
            </a:r>
            <a:r>
              <a:rPr lang="fr-FR" sz="2400" b="1" dirty="0">
                <a:solidFill>
                  <a:schemeClr val="accent3"/>
                </a:solidFill>
                <a:latin typeface="Montserrat" panose="00000500000000000000" pitchFamily="2" charset="0"/>
              </a:rPr>
              <a:t>Appartements</a:t>
            </a:r>
            <a:r>
              <a:rPr lang="fr-FR" sz="2400" b="1" dirty="0">
                <a:latin typeface="Montserrat" panose="00000500000000000000" pitchFamily="2" charset="0"/>
              </a:rPr>
              <a:t>: Prix m² / arrondissements</a:t>
            </a:r>
            <a:endParaRPr sz="2400" dirty="0"/>
          </a:p>
        </p:txBody>
      </p:sp>
      <p:sp>
        <p:nvSpPr>
          <p:cNvPr id="4" name="Google Shape;63;p4">
            <a:extLst>
              <a:ext uri="{FF2B5EF4-FFF2-40B4-BE49-F238E27FC236}">
                <a16:creationId xmlns:a16="http://schemas.microsoft.com/office/drawing/2014/main" id="{6810D619-6741-BE0F-B5AE-AFE3C527474E}"/>
              </a:ext>
            </a:extLst>
          </p:cNvPr>
          <p:cNvSpPr txBox="1">
            <a:spLocks/>
          </p:cNvSpPr>
          <p:nvPr/>
        </p:nvSpPr>
        <p:spPr>
          <a:xfrm>
            <a:off x="63736" y="1288542"/>
            <a:ext cx="4666200" cy="370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fr-FR" altLang="fr-FR" sz="2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Différences</a:t>
            </a:r>
            <a:r>
              <a:rPr lang="fr-FR" sz="4000" b="1" i="0" dirty="0">
                <a:effectLst/>
                <a:latin typeface="Montserrat" panose="00000500000000000000" pitchFamily="2" charset="0"/>
              </a:rPr>
              <a:t> de prix au mètre carré entre les arrondissements:</a:t>
            </a:r>
          </a:p>
          <a:p>
            <a:pPr marL="146050" indent="0" algn="l">
              <a:buClr>
                <a:schemeClr val="accent3"/>
              </a:buClr>
              <a:buNone/>
            </a:pPr>
            <a:endParaRPr lang="fr-FR" sz="4000" b="1" i="0" dirty="0">
              <a:effectLst/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suivent</a:t>
            </a:r>
            <a:r>
              <a:rPr lang="fr-FR" sz="4000" b="1" i="0" dirty="0">
                <a:effectLst/>
                <a:latin typeface="Montserrat" panose="00000500000000000000" pitchFamily="2" charset="0"/>
              </a:rPr>
              <a:t> tendance globale (chute &gt;2020)</a:t>
            </a:r>
          </a:p>
          <a:p>
            <a:pPr marL="615950" lvl="1" indent="0">
              <a:buClr>
                <a:schemeClr val="accent3"/>
              </a:buClr>
              <a:buNone/>
            </a:pPr>
            <a:endParaRPr lang="fr-FR" sz="4000" b="1" i="0" dirty="0">
              <a:effectLst/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i="0" dirty="0"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chute</a:t>
            </a:r>
            <a:r>
              <a:rPr lang="fr-FR" sz="4000" b="1" i="0" dirty="0">
                <a:effectLst/>
                <a:latin typeface="Montserrat" panose="00000500000000000000" pitchFamily="2" charset="0"/>
              </a:rPr>
              <a:t> précoce 2019: </a:t>
            </a:r>
            <a:r>
              <a:rPr lang="fr-FR" sz="3000" b="1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75004</a:t>
            </a:r>
          </a:p>
          <a:p>
            <a:pPr marL="615950" lvl="1" indent="0">
              <a:buClr>
                <a:schemeClr val="accent3"/>
              </a:buClr>
              <a:buNone/>
            </a:pPr>
            <a:endParaRPr lang="fr-FR" sz="3000" b="1" i="0" dirty="0">
              <a:solidFill>
                <a:srgbClr val="FFC000"/>
              </a:solidFill>
              <a:effectLst/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dirty="0">
                <a:latin typeface="Montserrat" panose="00000500000000000000" pitchFamily="2" charset="0"/>
              </a:rPr>
              <a:t>Relativement </a:t>
            </a: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stable</a:t>
            </a:r>
            <a:r>
              <a:rPr lang="fr-FR" sz="4000" b="1" dirty="0">
                <a:latin typeface="Montserrat" panose="00000500000000000000" pitchFamily="2" charset="0"/>
              </a:rPr>
              <a:t> après 2020: </a:t>
            </a:r>
            <a:r>
              <a:rPr lang="fr-FR" sz="3000" b="1" dirty="0">
                <a:solidFill>
                  <a:srgbClr val="FF0000"/>
                </a:solidFill>
                <a:latin typeface="Montserrat" panose="00000500000000000000" pitchFamily="2" charset="0"/>
              </a:rPr>
              <a:t>75001</a:t>
            </a:r>
            <a:r>
              <a:rPr lang="fr-FR" sz="3000" b="1" dirty="0">
                <a:latin typeface="Montserrat" panose="00000500000000000000" pitchFamily="2" charset="0"/>
              </a:rPr>
              <a:t>/</a:t>
            </a:r>
            <a:r>
              <a:rPr lang="fr-FR" sz="3000" b="1" dirty="0">
                <a:solidFill>
                  <a:schemeClr val="accent6"/>
                </a:solidFill>
                <a:latin typeface="Montserrat" panose="00000500000000000000" pitchFamily="2" charset="0"/>
              </a:rPr>
              <a:t>75008</a:t>
            </a:r>
            <a:r>
              <a:rPr lang="fr-FR" sz="3000" b="1" dirty="0">
                <a:latin typeface="Montserrat" panose="00000500000000000000" pitchFamily="2" charset="0"/>
              </a:rPr>
              <a:t>/</a:t>
            </a:r>
            <a:r>
              <a:rPr lang="fr-FR" sz="3000" b="1" dirty="0">
                <a:solidFill>
                  <a:srgbClr val="92D050"/>
                </a:solidFill>
                <a:latin typeface="Montserrat" panose="00000500000000000000" pitchFamily="2" charset="0"/>
              </a:rPr>
              <a:t>75006</a:t>
            </a:r>
            <a:r>
              <a:rPr lang="fr-FR" sz="3000" b="1" dirty="0">
                <a:solidFill>
                  <a:schemeClr val="bg2"/>
                </a:solidFill>
                <a:latin typeface="Montserrat" panose="00000500000000000000" pitchFamily="2" charset="0"/>
              </a:rPr>
              <a:t>/</a:t>
            </a:r>
            <a:r>
              <a:rPr lang="fr-FR" sz="3000" b="1" dirty="0">
                <a:solidFill>
                  <a:srgbClr val="92D050"/>
                </a:solidFill>
                <a:latin typeface="Montserrat" panose="00000500000000000000" pitchFamily="2" charset="0"/>
              </a:rPr>
              <a:t> </a:t>
            </a:r>
            <a:r>
              <a:rPr lang="fr-FR" sz="3000" b="1" dirty="0">
                <a:solidFill>
                  <a:srgbClr val="A70B1E"/>
                </a:solidFill>
                <a:latin typeface="Montserrat" panose="00000500000000000000" pitchFamily="2" charset="0"/>
              </a:rPr>
              <a:t>75007</a:t>
            </a:r>
          </a:p>
          <a:p>
            <a:pPr marL="615950" lvl="1" indent="0">
              <a:buClr>
                <a:schemeClr val="accent3"/>
              </a:buClr>
              <a:buNone/>
            </a:pPr>
            <a:endParaRPr lang="fr-FR" sz="3000" b="1" dirty="0">
              <a:solidFill>
                <a:srgbClr val="A70B1E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i="0" dirty="0">
                <a:effectLst/>
                <a:latin typeface="Montserrat" panose="00000500000000000000" pitchFamily="2" charset="0"/>
              </a:rPr>
              <a:t>Prix </a:t>
            </a:r>
            <a:r>
              <a:rPr lang="fr-FR" sz="4000" b="1" dirty="0">
                <a:latin typeface="Montserrat" panose="00000500000000000000" pitchFamily="2" charset="0"/>
              </a:rPr>
              <a:t>m² le </a:t>
            </a: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+ haut</a:t>
            </a:r>
            <a:r>
              <a:rPr lang="fr-FR" sz="4000" b="1" dirty="0">
                <a:latin typeface="Montserrat" panose="00000500000000000000" pitchFamily="2" charset="0"/>
              </a:rPr>
              <a:t> :  </a:t>
            </a:r>
            <a:r>
              <a:rPr lang="fr-FR" sz="3000" b="1" dirty="0">
                <a:solidFill>
                  <a:srgbClr val="92D050"/>
                </a:solidFill>
                <a:latin typeface="Montserrat" panose="00000500000000000000" pitchFamily="2" charset="0"/>
              </a:rPr>
              <a:t>75006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3000" b="1" dirty="0">
              <a:solidFill>
                <a:srgbClr val="92D050"/>
              </a:solidFill>
              <a:latin typeface="Montserrat" panose="00000500000000000000" pitchFamily="2" charset="0"/>
            </a:endParaRPr>
          </a:p>
          <a:p>
            <a:pPr marL="615950" lvl="1" indent="0">
              <a:buClr>
                <a:schemeClr val="accent3"/>
              </a:buClr>
              <a:buNone/>
            </a:pPr>
            <a:endParaRPr lang="fr-FR" sz="3000" b="1" dirty="0">
              <a:solidFill>
                <a:srgbClr val="92D050"/>
              </a:solidFill>
              <a:latin typeface="Montserrat" panose="00000500000000000000" pitchFamily="2" charset="0"/>
            </a:endParaRPr>
          </a:p>
          <a:p>
            <a:pPr marL="146050" indent="0" algn="l">
              <a:buClr>
                <a:schemeClr val="accent3"/>
              </a:buClr>
              <a:buNone/>
            </a:pPr>
            <a:endParaRPr lang="fr-FR" sz="4000" b="1" i="0" dirty="0">
              <a:effectLst/>
              <a:latin typeface="Montserrat" panose="00000500000000000000" pitchFamily="2" charset="0"/>
            </a:endParaRPr>
          </a:p>
          <a:p>
            <a:pPr marL="146050" indent="0" algn="l">
              <a:buClr>
                <a:schemeClr val="accent3"/>
              </a:buClr>
              <a:buNone/>
            </a:pPr>
            <a:r>
              <a:rPr lang="fr-FR" sz="4000" b="1" i="0" dirty="0">
                <a:effectLst/>
                <a:latin typeface="Montserrat" panose="00000500000000000000" pitchFamily="2" charset="0"/>
              </a:rPr>
              <a:t>=&gt; </a:t>
            </a:r>
            <a:r>
              <a:rPr lang="fr-FR" sz="4000" b="1" dirty="0">
                <a:solidFill>
                  <a:schemeClr val="tx1"/>
                </a:solidFill>
                <a:latin typeface="Montserrat" panose="00000500000000000000" pitchFamily="2" charset="0"/>
              </a:rPr>
              <a:t>Visuellement: t</a:t>
            </a:r>
            <a:r>
              <a:rPr lang="fr-FR" sz="4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endance globale prix m² / anné</a:t>
            </a:r>
            <a:r>
              <a:rPr lang="fr-FR" sz="4000" b="1" dirty="0">
                <a:solidFill>
                  <a:schemeClr val="tx1"/>
                </a:solidFill>
                <a:latin typeface="Montserrat" panose="00000500000000000000" pitchFamily="2" charset="0"/>
              </a:rPr>
              <a:t>e </a:t>
            </a:r>
            <a:r>
              <a:rPr lang="fr-FR" sz="4000" b="1" dirty="0">
                <a:latin typeface="Montserrat" panose="00000500000000000000" pitchFamily="2" charset="0"/>
              </a:rPr>
              <a:t>: </a:t>
            </a: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relation de croissance assez linéaire 2017-2020! </a:t>
            </a:r>
            <a:endParaRPr lang="fr-FR" sz="4000" b="1" i="0" dirty="0">
              <a:solidFill>
                <a:schemeClr val="accent3"/>
              </a:solidFill>
              <a:effectLst/>
              <a:latin typeface="Montserrat" panose="00000500000000000000" pitchFamily="2" charset="0"/>
            </a:endParaRPr>
          </a:p>
          <a:p>
            <a:pPr algn="l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i="0" dirty="0">
              <a:effectLst/>
              <a:latin typeface="Montserrat" panose="00000500000000000000" pitchFamily="2" charset="0"/>
            </a:endParaRPr>
          </a:p>
          <a:p>
            <a:pPr algn="l"/>
            <a:endParaRPr lang="fr-FR" sz="4400" b="1" i="0" dirty="0">
              <a:effectLst/>
              <a:latin typeface="Montserrat" panose="00000500000000000000" pitchFamily="2" charset="0"/>
            </a:endParaRPr>
          </a:p>
          <a:p>
            <a:pPr algn="l"/>
            <a:endParaRPr lang="fr-FR" sz="4400" b="1" i="0" dirty="0">
              <a:effectLst/>
              <a:latin typeface="Montserrat" panose="00000500000000000000" pitchFamily="2" charset="0"/>
            </a:endParaRPr>
          </a:p>
          <a:p>
            <a:pPr lvl="2">
              <a:buClr>
                <a:schemeClr val="accent3"/>
              </a:buClr>
            </a:pPr>
            <a:endParaRPr lang="fr-FR" sz="2500" b="1" dirty="0">
              <a:latin typeface="Montserrat" panose="000005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3C38C0-716D-1072-F63C-C2CF7DA3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36" y="1134410"/>
            <a:ext cx="4136998" cy="40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5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5976B70F-0944-E495-2FCA-01F49BA2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047274C2-6F0B-CEA5-6BC0-5F6566A6A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535825"/>
            <a:ext cx="9144000" cy="52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-FR" sz="2400" b="1" dirty="0">
                <a:latin typeface="Montserrat" panose="00000500000000000000" pitchFamily="2" charset="0"/>
              </a:rPr>
              <a:t>Analyse</a:t>
            </a:r>
            <a:r>
              <a:rPr lang="fr-FR" sz="2400" dirty="0">
                <a:latin typeface="Montserrat" panose="00000500000000000000" pitchFamily="2" charset="0"/>
              </a:rPr>
              <a:t> </a:t>
            </a:r>
            <a:r>
              <a:rPr lang="fr-FR" sz="2400" b="1" dirty="0">
                <a:solidFill>
                  <a:schemeClr val="accent3"/>
                </a:solidFill>
                <a:latin typeface="Montserrat" panose="00000500000000000000" pitchFamily="2" charset="0"/>
              </a:rPr>
              <a:t>Appart</a:t>
            </a:r>
            <a:r>
              <a:rPr lang="fr-FR" sz="2400" b="1" dirty="0">
                <a:latin typeface="Montserrat" panose="00000500000000000000" pitchFamily="2" charset="0"/>
              </a:rPr>
              <a:t>: Prix m² / Focus 6</a:t>
            </a:r>
            <a:r>
              <a:rPr lang="fr-FR" sz="2400" b="1" baseline="30000" dirty="0">
                <a:latin typeface="Montserrat" panose="00000500000000000000" pitchFamily="2" charset="0"/>
              </a:rPr>
              <a:t>e</a:t>
            </a:r>
            <a:r>
              <a:rPr lang="fr-FR" sz="2400" b="1" dirty="0">
                <a:latin typeface="Montserrat" panose="00000500000000000000" pitchFamily="2" charset="0"/>
              </a:rPr>
              <a:t> arrondissements</a:t>
            </a:r>
            <a:endParaRPr sz="2400" dirty="0"/>
          </a:p>
        </p:txBody>
      </p:sp>
      <p:sp>
        <p:nvSpPr>
          <p:cNvPr id="4" name="Google Shape;63;p4">
            <a:extLst>
              <a:ext uri="{FF2B5EF4-FFF2-40B4-BE49-F238E27FC236}">
                <a16:creationId xmlns:a16="http://schemas.microsoft.com/office/drawing/2014/main" id="{9CAF71F2-95A5-E2FB-8553-9128787ECAAE}"/>
              </a:ext>
            </a:extLst>
          </p:cNvPr>
          <p:cNvSpPr txBox="1">
            <a:spLocks/>
          </p:cNvSpPr>
          <p:nvPr/>
        </p:nvSpPr>
        <p:spPr>
          <a:xfrm>
            <a:off x="117762" y="1134410"/>
            <a:ext cx="4854036" cy="370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fr-FR" altLang="fr-FR" sz="2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lvl="2">
              <a:buClr>
                <a:schemeClr val="accent3"/>
              </a:buClr>
            </a:pPr>
            <a:endParaRPr lang="fr-FR" sz="5400" b="0" i="0" dirty="0">
              <a:effectLst/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dirty="0">
                <a:solidFill>
                  <a:schemeClr val="tx1"/>
                </a:solidFill>
                <a:latin typeface="Montserrat" panose="00000500000000000000" pitchFamily="2" charset="0"/>
              </a:rPr>
              <a:t>6 </a:t>
            </a:r>
            <a:r>
              <a:rPr lang="fr-FR" sz="40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ème</a:t>
            </a:r>
            <a:r>
              <a:rPr lang="fr-FR" sz="4000" b="1" dirty="0">
                <a:solidFill>
                  <a:schemeClr val="tx1"/>
                </a:solidFill>
                <a:latin typeface="Montserrat" panose="00000500000000000000" pitchFamily="2" charset="0"/>
              </a:rPr>
              <a:t> arrondissement :</a:t>
            </a:r>
          </a:p>
          <a:p>
            <a:pPr marL="146050" indent="0">
              <a:buClr>
                <a:schemeClr val="accent3"/>
              </a:buClr>
              <a:buNone/>
            </a:pPr>
            <a:endParaRPr lang="fr-FR" sz="40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Prix au M² </a:t>
            </a: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les plus hauts </a:t>
            </a: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+++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Non liées à un nombre limité de transaction: </a:t>
            </a: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709 transactions </a:t>
            </a: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!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Dispersion</a:t>
            </a: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 des transactions =&gt; </a:t>
            </a: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même tendances</a:t>
            </a: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 : Croissance &lt;=2020 / plateau &gt;2020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4000" b="1" dirty="0">
                <a:solidFill>
                  <a:schemeClr val="tx1"/>
                </a:solidFill>
                <a:latin typeface="Montserrat" panose="00000500000000000000" pitchFamily="2" charset="0"/>
              </a:rPr>
              <a:t>Visuellement : relation</a:t>
            </a: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 assez </a:t>
            </a:r>
            <a:r>
              <a:rPr lang="fr-FR" sz="4000" b="1" dirty="0">
                <a:solidFill>
                  <a:schemeClr val="accent3"/>
                </a:solidFill>
                <a:latin typeface="Montserrat" panose="00000500000000000000" pitchFamily="2" charset="0"/>
              </a:rPr>
              <a:t>linéaire </a:t>
            </a:r>
            <a:r>
              <a:rPr lang="fr-FR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entre tous les prix au m² /  dates de vente 2017 – 2020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sz="4000" b="1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615950" lvl="1" indent="0">
              <a:buClr>
                <a:schemeClr val="accent3"/>
              </a:buClr>
              <a:buNone/>
            </a:pPr>
            <a:endParaRPr lang="fr-FR" sz="4000" b="1" i="0" dirty="0">
              <a:effectLst/>
              <a:latin typeface="Montserrat" panose="00000500000000000000" pitchFamily="2" charset="0"/>
            </a:endParaRPr>
          </a:p>
          <a:p>
            <a:pPr lvl="2">
              <a:buClr>
                <a:schemeClr val="accent3"/>
              </a:buClr>
            </a:pPr>
            <a:endParaRPr lang="fr-FR" sz="2500" b="1" dirty="0"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209950-2EB0-603A-F7A4-6CDE084E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018" y="1018635"/>
            <a:ext cx="4170220" cy="41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DC59933A-2763-FA58-D31B-0869512B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;p4">
            <a:extLst>
              <a:ext uri="{FF2B5EF4-FFF2-40B4-BE49-F238E27FC236}">
                <a16:creationId xmlns:a16="http://schemas.microsoft.com/office/drawing/2014/main" id="{A2F24FB8-B616-1760-F8CE-13CB70138037}"/>
              </a:ext>
            </a:extLst>
          </p:cNvPr>
          <p:cNvSpPr txBox="1">
            <a:spLocks/>
          </p:cNvSpPr>
          <p:nvPr/>
        </p:nvSpPr>
        <p:spPr>
          <a:xfrm>
            <a:off x="-1" y="1059873"/>
            <a:ext cx="9143999" cy="143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fr-FR" altLang="fr-FR" sz="2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Méthode Statistique: 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corrélation de </a:t>
            </a:r>
            <a:r>
              <a:rPr 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Pearson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5000" b="1" dirty="0">
                <a:solidFill>
                  <a:schemeClr val="accent3"/>
                </a:solidFill>
                <a:latin typeface="Montserrat" panose="00000500000000000000" pitchFamily="2" charset="0"/>
              </a:rPr>
              <a:t>Coefficient</a:t>
            </a:r>
            <a:r>
              <a:rPr lang="fr-FR" altLang="fr-FR" sz="50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fr-FR" altLang="fr-FR" sz="5000" b="1" dirty="0">
                <a:solidFill>
                  <a:schemeClr val="bg2"/>
                </a:solidFill>
                <a:latin typeface="Montserrat" panose="00000500000000000000" pitchFamily="2" charset="0"/>
              </a:rPr>
              <a:t>de corrélation de Pearson: </a:t>
            </a:r>
            <a:r>
              <a:rPr lang="fr-FR" altLang="fr-FR" sz="5000" b="1" dirty="0">
                <a:solidFill>
                  <a:schemeClr val="accent3"/>
                </a:solidFill>
                <a:latin typeface="Montserrat" panose="00000500000000000000" pitchFamily="2" charset="0"/>
              </a:rPr>
              <a:t>0.90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5000" b="1" dirty="0">
                <a:solidFill>
                  <a:schemeClr val="bg2"/>
                </a:solidFill>
                <a:latin typeface="Montserrat" panose="00000500000000000000" pitchFamily="2" charset="0"/>
              </a:rPr>
              <a:t>Valeur</a:t>
            </a:r>
            <a:r>
              <a:rPr lang="fr-FR" altLang="fr-FR" sz="50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fr-FR" altLang="fr-FR" sz="5000" b="1" dirty="0">
                <a:solidFill>
                  <a:schemeClr val="accent3"/>
                </a:solidFill>
                <a:latin typeface="Montserrat" panose="00000500000000000000" pitchFamily="2" charset="0"/>
              </a:rPr>
              <a:t>p: ~0,0 &lt; 0,05 =&gt; 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statistiquement </a:t>
            </a: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significatif </a:t>
            </a:r>
            <a:r>
              <a:rPr lang="fr-FR" sz="5400" b="0" i="0" dirty="0">
                <a:effectLst/>
                <a:latin typeface="Montserrat" panose="00000500000000000000" pitchFamily="2" charset="0"/>
              </a:rPr>
              <a:t>/ </a:t>
            </a:r>
            <a:r>
              <a:rPr lang="fr-FR" altLang="fr-FR" sz="5000" b="1" dirty="0">
                <a:solidFill>
                  <a:schemeClr val="bg2"/>
                </a:solidFill>
                <a:latin typeface="Montserrat" panose="00000500000000000000" pitchFamily="2" charset="0"/>
              </a:rPr>
              <a:t>non lié au </a:t>
            </a:r>
            <a:r>
              <a:rPr lang="fr-FR" altLang="fr-FR" sz="5000" b="1" dirty="0">
                <a:solidFill>
                  <a:schemeClr val="tx1"/>
                </a:solidFill>
                <a:latin typeface="Montserrat" panose="00000500000000000000" pitchFamily="2" charset="0"/>
              </a:rPr>
              <a:t>hasard !</a:t>
            </a:r>
          </a:p>
          <a:p>
            <a:pPr marL="615950" lvl="1" indent="0">
              <a:buClr>
                <a:schemeClr val="accent3"/>
              </a:buClr>
              <a:buNone/>
            </a:pPr>
            <a:endParaRPr lang="fr-FR" altLang="fr-FR" sz="50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Relation </a:t>
            </a:r>
            <a:r>
              <a:rPr 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prix au m² /  dates de vente </a:t>
            </a:r>
            <a:r>
              <a:rPr lang="fr-FR" alt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=&gt; Forte corrélation </a:t>
            </a:r>
            <a:r>
              <a:rPr lang="fr-FR" alt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confirmée </a:t>
            </a:r>
            <a:r>
              <a:rPr lang="fr-FR" altLang="fr-FR" sz="5200" b="1" dirty="0">
                <a:solidFill>
                  <a:schemeClr val="bg2"/>
                </a:solidFill>
                <a:latin typeface="Montserrat" panose="00000500000000000000" pitchFamily="2" charset="0"/>
              </a:rPr>
              <a:t>statistiquement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altLang="fr-FR" sz="52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Temps</a:t>
            </a:r>
            <a:r>
              <a:rPr 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 influence </a:t>
            </a:r>
            <a:r>
              <a:rPr lang="fr-FR" sz="5200" b="1" dirty="0">
                <a:solidFill>
                  <a:schemeClr val="tx1"/>
                </a:solidFill>
                <a:latin typeface="Montserrat" panose="00000500000000000000" pitchFamily="2" charset="0"/>
              </a:rPr>
              <a:t>le prix </a:t>
            </a:r>
            <a:r>
              <a:rPr lang="fr-FR" sz="5200" b="1" dirty="0">
                <a:solidFill>
                  <a:schemeClr val="accent3"/>
                </a:solidFill>
                <a:latin typeface="Montserrat" panose="00000500000000000000" pitchFamily="2" charset="0"/>
              </a:rPr>
              <a:t>!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altLang="fr-FR" sz="5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altLang="fr-FR" sz="5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  <a:p>
            <a:pPr marL="146050" indent="0">
              <a:buClr>
                <a:schemeClr val="accent3"/>
              </a:buClr>
              <a:buNone/>
            </a:pPr>
            <a:endParaRPr lang="fr-FR" altLang="fr-FR" sz="5200" b="1" dirty="0">
              <a:solidFill>
                <a:schemeClr val="accent3"/>
              </a:solidFill>
              <a:highlight>
                <a:srgbClr val="FFFF00"/>
              </a:highlight>
              <a:latin typeface="Montserrat" panose="00000500000000000000" pitchFamily="2" charset="0"/>
            </a:endParaRPr>
          </a:p>
          <a:p>
            <a:pPr algn="l"/>
            <a:endParaRPr lang="fr-FR" sz="5400" b="1" i="0" dirty="0">
              <a:effectLst/>
              <a:latin typeface="Montserrat" panose="00000500000000000000" pitchFamily="2" charset="0"/>
            </a:endParaRPr>
          </a:p>
          <a:p>
            <a:pPr lvl="2">
              <a:buClr>
                <a:schemeClr val="accent3"/>
              </a:buClr>
            </a:pPr>
            <a:endParaRPr lang="fr-FR" sz="4400" b="0" i="0" dirty="0">
              <a:effectLst/>
              <a:latin typeface="Montserrat" panose="00000500000000000000" pitchFamily="2" charset="0"/>
            </a:endParaRPr>
          </a:p>
          <a:p>
            <a:pPr lvl="2">
              <a:buClr>
                <a:schemeClr val="accent3"/>
              </a:buClr>
            </a:pPr>
            <a:endParaRPr lang="fr-FR" sz="2500" b="1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8D94BD-0C97-081A-5F3B-A066337C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D605EE-5E7F-114C-D418-BDCA75A08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945" y="2404815"/>
            <a:ext cx="4738255" cy="2738685"/>
          </a:xfrm>
          <a:prstGeom prst="rect">
            <a:avLst/>
          </a:prstGeom>
        </p:spPr>
      </p:pic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DA3695F5-3F95-F64E-79A2-C76206FDE60E}"/>
              </a:ext>
            </a:extLst>
          </p:cNvPr>
          <p:cNvSpPr txBox="1">
            <a:spLocks/>
          </p:cNvSpPr>
          <p:nvPr/>
        </p:nvSpPr>
        <p:spPr>
          <a:xfrm>
            <a:off x="1" y="535825"/>
            <a:ext cx="9144000" cy="52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1910">
              <a:buSzPts val="2940"/>
            </a:pPr>
            <a:r>
              <a:rPr lang="fr-FR" sz="2400">
                <a:latin typeface="Montserrat" panose="00000500000000000000" pitchFamily="2" charset="0"/>
              </a:rPr>
              <a:t>Analyse </a:t>
            </a:r>
            <a:r>
              <a:rPr lang="fr-FR" sz="2400">
                <a:solidFill>
                  <a:schemeClr val="accent3"/>
                </a:solidFill>
                <a:latin typeface="Montserrat" panose="00000500000000000000" pitchFamily="2" charset="0"/>
              </a:rPr>
              <a:t>Appart</a:t>
            </a:r>
            <a:r>
              <a:rPr lang="fr-FR" sz="2400">
                <a:latin typeface="Montserrat" panose="00000500000000000000" pitchFamily="2" charset="0"/>
              </a:rPr>
              <a:t>: Prix m² / Focus 6</a:t>
            </a:r>
            <a:r>
              <a:rPr lang="fr-FR" sz="2400" baseline="30000">
                <a:latin typeface="Montserrat" panose="00000500000000000000" pitchFamily="2" charset="0"/>
              </a:rPr>
              <a:t>e</a:t>
            </a:r>
            <a:r>
              <a:rPr lang="fr-FR" sz="2400">
                <a:latin typeface="Montserrat" panose="00000500000000000000" pitchFamily="2" charset="0"/>
              </a:rPr>
              <a:t> arrondissements</a:t>
            </a:r>
            <a:endParaRPr lang="fr-FR" sz="2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EEA960E-A868-82CE-4188-B7AC45455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1" y="3833228"/>
            <a:ext cx="2655190" cy="12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14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257AE3F3-5E75-A352-B4D5-7FF087643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7A254BD9-6AC1-45AA-42EB-161C21CBFE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825"/>
            <a:ext cx="9199352" cy="52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>
              <a:buSzPts val="2940"/>
            </a:pPr>
            <a:r>
              <a:rPr lang="fr-FR" sz="2400" b="1" dirty="0">
                <a:latin typeface="Montserrat" panose="00000500000000000000" pitchFamily="2" charset="0"/>
              </a:rPr>
              <a:t>Analyse</a:t>
            </a:r>
            <a:r>
              <a:rPr lang="fr-FR" sz="2400" dirty="0">
                <a:latin typeface="Montserrat" panose="00000500000000000000" pitchFamily="2" charset="0"/>
              </a:rPr>
              <a:t> </a:t>
            </a:r>
            <a:r>
              <a:rPr lang="fr-FR" sz="2400" b="1" dirty="0">
                <a:solidFill>
                  <a:schemeClr val="accent3"/>
                </a:solidFill>
                <a:latin typeface="Montserrat" panose="00000500000000000000" pitchFamily="2" charset="0"/>
              </a:rPr>
              <a:t>Appart</a:t>
            </a:r>
            <a:r>
              <a:rPr lang="fr-FR" sz="2400" b="1" dirty="0">
                <a:latin typeface="Montserrat" panose="00000500000000000000" pitchFamily="2" charset="0"/>
              </a:rPr>
              <a:t>:  </a:t>
            </a:r>
            <a:r>
              <a:rPr lang="fr-FR" sz="2400" dirty="0">
                <a:latin typeface="Montserrat" panose="00000500000000000000" pitchFamily="2" charset="0"/>
              </a:rPr>
              <a:t>relation valeur foncière / surface</a:t>
            </a:r>
            <a:br>
              <a:rPr lang="fr-FR" sz="2400" dirty="0">
                <a:latin typeface="Montserrat" panose="00000500000000000000" pitchFamily="2" charset="0"/>
              </a:rPr>
            </a:br>
            <a:endParaRPr sz="2400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9F56B-8853-BE38-63BA-8E99F8454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2EE357-12A4-E4D8-EB60-EFAEB38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32" y="2667211"/>
            <a:ext cx="3749809" cy="24762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31F73C-0F5A-85D0-4B1C-BF0B32FDD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161" y="2667210"/>
            <a:ext cx="3330367" cy="247628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333905D-2C2F-C0C4-6754-479C23CCF5FC}"/>
              </a:ext>
            </a:extLst>
          </p:cNvPr>
          <p:cNvSpPr txBox="1"/>
          <p:nvPr/>
        </p:nvSpPr>
        <p:spPr>
          <a:xfrm>
            <a:off x="645195" y="1231497"/>
            <a:ext cx="837736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Coefficient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de corrélation de Pearson: 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0.98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Valeur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p: ~0,0 &lt; 0,05 =&gt;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non lié au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hasard !</a:t>
            </a:r>
          </a:p>
          <a:p>
            <a:pPr marL="615950" lvl="1" indent="0">
              <a:buClr>
                <a:schemeClr val="accent3"/>
              </a:buClr>
              <a:buNone/>
            </a:pPr>
            <a:endParaRPr lang="fr-FR" altLang="fr-FR" sz="13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Relation </a:t>
            </a:r>
            <a:r>
              <a:rPr 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valeur foncière /  surface </a:t>
            </a:r>
            <a:r>
              <a:rPr lang="fr-FR" alt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=&gt; Très Forte corrélation </a:t>
            </a:r>
            <a:r>
              <a:rPr lang="fr-FR" alt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confirmée </a:t>
            </a:r>
            <a:r>
              <a:rPr lang="fr-FR" altLang="fr-FR" sz="1300" b="1" dirty="0">
                <a:solidFill>
                  <a:schemeClr val="bg2"/>
                </a:solidFill>
                <a:latin typeface="Montserrat" panose="00000500000000000000" pitchFamily="2" charset="0"/>
              </a:rPr>
              <a:t>statistiquement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fr-FR" altLang="fr-FR" sz="13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Surface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influence 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le prix </a:t>
            </a:r>
            <a:r>
              <a:rPr lang="fr-FR" sz="1300" b="1" dirty="0">
                <a:solidFill>
                  <a:schemeClr val="accent3"/>
                </a:solidFill>
                <a:latin typeface="Montserrat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094794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1366</Words>
  <Application>Microsoft Office PowerPoint</Application>
  <PresentationFormat>Affichage à l'écran (16:9)</PresentationFormat>
  <Paragraphs>262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Raleway</vt:lpstr>
      <vt:lpstr>Montserrat</vt:lpstr>
      <vt:lpstr>Lato</vt:lpstr>
      <vt:lpstr>Helvetica</vt:lpstr>
      <vt:lpstr>Wingdings</vt:lpstr>
      <vt:lpstr>Symbol</vt:lpstr>
      <vt:lpstr>Roboto</vt:lpstr>
      <vt:lpstr>Streamline</vt:lpstr>
      <vt:lpstr>Présentation PowerPoint</vt:lpstr>
      <vt:lpstr>Mission Analyse du marché de l’immobilier</vt:lpstr>
      <vt:lpstr>Contexte et enjeux de la mission </vt:lpstr>
      <vt:lpstr>Analyse du marché de l’immobilier : les données</vt:lpstr>
      <vt:lpstr>Analyse Appartements Parisien : Prix m²</vt:lpstr>
      <vt:lpstr>Analyse Appartements: Prix m² / arrondissements</vt:lpstr>
      <vt:lpstr>Analyse Appart: Prix m² / Focus 6e arrondissements</vt:lpstr>
      <vt:lpstr>Présentation PowerPoint</vt:lpstr>
      <vt:lpstr>Analyse Appart:  relation valeur foncière / surface </vt:lpstr>
      <vt:lpstr>Appartements vs Locaux commerciaux: prix au mètre²</vt:lpstr>
      <vt:lpstr>Technique statistique: Modèle Régression linéaire</vt:lpstr>
      <vt:lpstr>Modèle Régression linéaire: Méthodologie   </vt:lpstr>
      <vt:lpstr>Modèle Régression linéaire: résultats et améliorations     </vt:lpstr>
      <vt:lpstr>Prédiction  / valorisation d’actifs   </vt:lpstr>
      <vt:lpstr>Prédiction: Recommandations Business  </vt:lpstr>
      <vt:lpstr>Classification de biens immobiliers</vt:lpstr>
      <vt:lpstr>Modèle Classification K-MEANS   </vt:lpstr>
      <vt:lpstr>Vérification résultats de la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François Jolly</cp:lastModifiedBy>
  <cp:revision>162</cp:revision>
  <dcterms:modified xsi:type="dcterms:W3CDTF">2025-02-10T09:16:59Z</dcterms:modified>
</cp:coreProperties>
</file>