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handoutMasterIdLst>
    <p:handoutMasterId r:id="rId21"/>
  </p:handoutMasterIdLst>
  <p:sldIdLst>
    <p:sldId id="256" r:id="rId2"/>
    <p:sldId id="306" r:id="rId3"/>
    <p:sldId id="331" r:id="rId4"/>
    <p:sldId id="332" r:id="rId5"/>
    <p:sldId id="356" r:id="rId6"/>
    <p:sldId id="357" r:id="rId7"/>
    <p:sldId id="358" r:id="rId8"/>
    <p:sldId id="342" r:id="rId9"/>
    <p:sldId id="359" r:id="rId10"/>
    <p:sldId id="360" r:id="rId11"/>
    <p:sldId id="354" r:id="rId12"/>
    <p:sldId id="361" r:id="rId13"/>
    <p:sldId id="353" r:id="rId14"/>
    <p:sldId id="362" r:id="rId15"/>
    <p:sldId id="352" r:id="rId16"/>
    <p:sldId id="364" r:id="rId17"/>
    <p:sldId id="355" r:id="rId18"/>
    <p:sldId id="257"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6611"/>
    <a:srgbClr val="002D94"/>
    <a:srgbClr val="658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92"/>
    <p:restoredTop sz="92993" autoAdjust="0"/>
  </p:normalViewPr>
  <p:slideViewPr>
    <p:cSldViewPr snapToGrid="0">
      <p:cViewPr varScale="1">
        <p:scale>
          <a:sx n="119" d="100"/>
          <a:sy n="119" d="100"/>
        </p:scale>
        <p:origin x="13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8978BB-0881-491C-A6BE-AA734F43D4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4C85325-9263-4642-BDB5-56B9CAC8D5F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D8D6F4-D9DC-426F-A3F0-47CB7138BF19}" type="datetimeFigureOut">
              <a:rPr lang="en-US" smtClean="0"/>
              <a:t>1/27/24</a:t>
            </a:fld>
            <a:endParaRPr lang="en-US"/>
          </a:p>
        </p:txBody>
      </p:sp>
      <p:sp>
        <p:nvSpPr>
          <p:cNvPr id="4" name="Footer Placeholder 3">
            <a:extLst>
              <a:ext uri="{FF2B5EF4-FFF2-40B4-BE49-F238E27FC236}">
                <a16:creationId xmlns:a16="http://schemas.microsoft.com/office/drawing/2014/main" id="{72702386-5770-4366-8D53-EF06402992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Sabanci University</a:t>
            </a:r>
          </a:p>
        </p:txBody>
      </p:sp>
      <p:sp>
        <p:nvSpPr>
          <p:cNvPr id="5" name="Slide Number Placeholder 4">
            <a:extLst>
              <a:ext uri="{FF2B5EF4-FFF2-40B4-BE49-F238E27FC236}">
                <a16:creationId xmlns:a16="http://schemas.microsoft.com/office/drawing/2014/main" id="{BFEDEA37-DE21-4ED0-ADF7-CBBC206606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2DA55A-9239-4476-BCA8-95B8648E60BC}" type="slidenum">
              <a:rPr lang="en-US" smtClean="0"/>
              <a:t>‹#›</a:t>
            </a:fld>
            <a:endParaRPr lang="en-US"/>
          </a:p>
        </p:txBody>
      </p:sp>
    </p:spTree>
    <p:extLst>
      <p:ext uri="{BB962C8B-B14F-4D97-AF65-F5344CB8AC3E}">
        <p14:creationId xmlns:p14="http://schemas.microsoft.com/office/powerpoint/2010/main" val="42255985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AD3BDB-9152-44D2-BBA7-12A4D9CD7CC3}" type="datetimeFigureOut">
              <a:rPr lang="tr-TR" smtClean="0"/>
              <a:t>27.01.2024</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tr-TR"/>
              <a:t>Sabanci University</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EF317-6A9B-4DED-8326-49330748F02B}" type="slidenum">
              <a:rPr lang="tr-TR" smtClean="0"/>
              <a:t>‹#›</a:t>
            </a:fld>
            <a:endParaRPr lang="tr-TR"/>
          </a:p>
        </p:txBody>
      </p:sp>
    </p:spTree>
    <p:extLst>
      <p:ext uri="{BB962C8B-B14F-4D97-AF65-F5344CB8AC3E}">
        <p14:creationId xmlns:p14="http://schemas.microsoft.com/office/powerpoint/2010/main" val="21924206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EF317-6A9B-4DED-8326-49330748F02B}" type="slidenum">
              <a:rPr lang="tr-TR" smtClean="0"/>
              <a:t>1</a:t>
            </a:fld>
            <a:endParaRPr lang="tr-TR"/>
          </a:p>
        </p:txBody>
      </p:sp>
    </p:spTree>
    <p:extLst>
      <p:ext uri="{BB962C8B-B14F-4D97-AF65-F5344CB8AC3E}">
        <p14:creationId xmlns:p14="http://schemas.microsoft.com/office/powerpoint/2010/main" val="2764743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1068F-254F-804E-CE23-D80EC976FF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1409BA-792D-6C3E-9FB9-B96AB7372B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242C14-EB75-7475-F8CB-7EE5190C57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F789C4-8A3E-1FF5-47B0-0CD402EC8FC6}"/>
              </a:ext>
            </a:extLst>
          </p:cNvPr>
          <p:cNvSpPr>
            <a:spLocks noGrp="1"/>
          </p:cNvSpPr>
          <p:nvPr>
            <p:ph type="sldNum" sz="quarter" idx="5"/>
          </p:nvPr>
        </p:nvSpPr>
        <p:spPr/>
        <p:txBody>
          <a:bodyPr/>
          <a:lstStyle/>
          <a:p>
            <a:fld id="{017EF317-6A9B-4DED-8326-49330748F02B}" type="slidenum">
              <a:rPr lang="tr-TR" smtClean="0"/>
              <a:t>10</a:t>
            </a:fld>
            <a:endParaRPr lang="tr-TR"/>
          </a:p>
        </p:txBody>
      </p:sp>
    </p:spTree>
    <p:extLst>
      <p:ext uri="{BB962C8B-B14F-4D97-AF65-F5344CB8AC3E}">
        <p14:creationId xmlns:p14="http://schemas.microsoft.com/office/powerpoint/2010/main" val="3075253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EF317-6A9B-4DED-8326-49330748F02B}" type="slidenum">
              <a:rPr lang="tr-TR" smtClean="0"/>
              <a:t>11</a:t>
            </a:fld>
            <a:endParaRPr lang="tr-TR"/>
          </a:p>
        </p:txBody>
      </p:sp>
    </p:spTree>
    <p:extLst>
      <p:ext uri="{BB962C8B-B14F-4D97-AF65-F5344CB8AC3E}">
        <p14:creationId xmlns:p14="http://schemas.microsoft.com/office/powerpoint/2010/main" val="3106429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73C04-B006-F863-EF0B-3213A2BC70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FB8002-123B-CD78-E7F5-A710A793E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A64ADB-609A-BF12-5A82-AF74D6751AE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positive correlation implies that an increase in the feature may slightly increase the target variable. </a:t>
            </a:r>
          </a:p>
          <a:p>
            <a:endParaRPr lang="en-US" dirty="0"/>
          </a:p>
        </p:txBody>
      </p:sp>
      <p:sp>
        <p:nvSpPr>
          <p:cNvPr id="4" name="Slide Number Placeholder 3">
            <a:extLst>
              <a:ext uri="{FF2B5EF4-FFF2-40B4-BE49-F238E27FC236}">
                <a16:creationId xmlns:a16="http://schemas.microsoft.com/office/drawing/2014/main" id="{FC0DDCB2-AD19-A101-D19F-493D684F4BA7}"/>
              </a:ext>
            </a:extLst>
          </p:cNvPr>
          <p:cNvSpPr>
            <a:spLocks noGrp="1"/>
          </p:cNvSpPr>
          <p:nvPr>
            <p:ph type="sldNum" sz="quarter" idx="5"/>
          </p:nvPr>
        </p:nvSpPr>
        <p:spPr/>
        <p:txBody>
          <a:bodyPr/>
          <a:lstStyle/>
          <a:p>
            <a:fld id="{017EF317-6A9B-4DED-8326-49330748F02B}" type="slidenum">
              <a:rPr lang="tr-TR" smtClean="0"/>
              <a:t>12</a:t>
            </a:fld>
            <a:endParaRPr lang="tr-TR"/>
          </a:p>
        </p:txBody>
      </p:sp>
    </p:spTree>
    <p:extLst>
      <p:ext uri="{BB962C8B-B14F-4D97-AF65-F5344CB8AC3E}">
        <p14:creationId xmlns:p14="http://schemas.microsoft.com/office/powerpoint/2010/main" val="3895013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EF317-6A9B-4DED-8326-49330748F02B}" type="slidenum">
              <a:rPr lang="tr-TR" smtClean="0"/>
              <a:t>13</a:t>
            </a:fld>
            <a:endParaRPr lang="tr-TR"/>
          </a:p>
        </p:txBody>
      </p:sp>
    </p:spTree>
    <p:extLst>
      <p:ext uri="{BB962C8B-B14F-4D97-AF65-F5344CB8AC3E}">
        <p14:creationId xmlns:p14="http://schemas.microsoft.com/office/powerpoint/2010/main" val="537049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AD240-45D1-578F-35C6-905B4BDD97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132DB-9194-D0B4-1613-3D4254163D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0BD367-A57F-8ADD-F8F3-3185C01D35A7}"/>
              </a:ext>
            </a:extLst>
          </p:cNvPr>
          <p:cNvSpPr>
            <a:spLocks noGrp="1"/>
          </p:cNvSpPr>
          <p:nvPr>
            <p:ph type="body" idx="1"/>
          </p:nvPr>
        </p:nvSpPr>
        <p:spPr/>
        <p:txBody>
          <a:bodyPr/>
          <a:lstStyle/>
          <a:p>
            <a:endParaRPr lang="en-US" dirty="0">
              <a:solidFill>
                <a:srgbClr val="FF0000"/>
              </a:solidFill>
            </a:endParaRPr>
          </a:p>
        </p:txBody>
      </p:sp>
      <p:sp>
        <p:nvSpPr>
          <p:cNvPr id="4" name="Slide Number Placeholder 3">
            <a:extLst>
              <a:ext uri="{FF2B5EF4-FFF2-40B4-BE49-F238E27FC236}">
                <a16:creationId xmlns:a16="http://schemas.microsoft.com/office/drawing/2014/main" id="{D1D4E502-A976-7863-C72A-690D808B28B9}"/>
              </a:ext>
            </a:extLst>
          </p:cNvPr>
          <p:cNvSpPr>
            <a:spLocks noGrp="1"/>
          </p:cNvSpPr>
          <p:nvPr>
            <p:ph type="sldNum" sz="quarter" idx="5"/>
          </p:nvPr>
        </p:nvSpPr>
        <p:spPr/>
        <p:txBody>
          <a:bodyPr/>
          <a:lstStyle/>
          <a:p>
            <a:fld id="{017EF317-6A9B-4DED-8326-49330748F02B}" type="slidenum">
              <a:rPr lang="tr-TR" smtClean="0"/>
              <a:t>14</a:t>
            </a:fld>
            <a:endParaRPr lang="tr-TR"/>
          </a:p>
        </p:txBody>
      </p:sp>
    </p:spTree>
    <p:extLst>
      <p:ext uri="{BB962C8B-B14F-4D97-AF65-F5344CB8AC3E}">
        <p14:creationId xmlns:p14="http://schemas.microsoft.com/office/powerpoint/2010/main" val="3104521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SHAP Analysis: </a:t>
            </a:r>
            <a:r>
              <a:rPr lang="en-US" sz="1200" dirty="0"/>
              <a:t>Conducted SHAP analysis to understand the impact of features on model predictions.</a:t>
            </a:r>
          </a:p>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017EF317-6A9B-4DED-8326-49330748F02B}" type="slidenum">
              <a:rPr lang="tr-TR" smtClean="0"/>
              <a:t>15</a:t>
            </a:fld>
            <a:endParaRPr lang="tr-TR"/>
          </a:p>
        </p:txBody>
      </p:sp>
    </p:spTree>
    <p:extLst>
      <p:ext uri="{BB962C8B-B14F-4D97-AF65-F5344CB8AC3E}">
        <p14:creationId xmlns:p14="http://schemas.microsoft.com/office/powerpoint/2010/main" val="4285175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DBF09-D942-D890-CD5C-C317FC067D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3F1BBC-0BCC-6221-77E4-0C233FC781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AADDD2-8D7C-1A0C-0F2A-3C07D8072A5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SHAP Analysis: </a:t>
            </a:r>
            <a:r>
              <a:rPr lang="en-US" sz="1200" dirty="0"/>
              <a:t>Conducted SHAP analysis to understand the impact of features on model predictions.</a:t>
            </a:r>
          </a:p>
          <a:p>
            <a:endParaRPr lang="en-US" dirty="0">
              <a:solidFill>
                <a:srgbClr val="FF0000"/>
              </a:solidFill>
            </a:endParaRPr>
          </a:p>
        </p:txBody>
      </p:sp>
      <p:sp>
        <p:nvSpPr>
          <p:cNvPr id="4" name="Slide Number Placeholder 3">
            <a:extLst>
              <a:ext uri="{FF2B5EF4-FFF2-40B4-BE49-F238E27FC236}">
                <a16:creationId xmlns:a16="http://schemas.microsoft.com/office/drawing/2014/main" id="{4D8FF80D-F49F-3A93-F30A-80A7E4E651DB}"/>
              </a:ext>
            </a:extLst>
          </p:cNvPr>
          <p:cNvSpPr>
            <a:spLocks noGrp="1"/>
          </p:cNvSpPr>
          <p:nvPr>
            <p:ph type="sldNum" sz="quarter" idx="5"/>
          </p:nvPr>
        </p:nvSpPr>
        <p:spPr/>
        <p:txBody>
          <a:bodyPr/>
          <a:lstStyle/>
          <a:p>
            <a:fld id="{017EF317-6A9B-4DED-8326-49330748F02B}" type="slidenum">
              <a:rPr lang="tr-TR" smtClean="0"/>
              <a:t>16</a:t>
            </a:fld>
            <a:endParaRPr lang="tr-TR"/>
          </a:p>
        </p:txBody>
      </p:sp>
    </p:spTree>
    <p:extLst>
      <p:ext uri="{BB962C8B-B14F-4D97-AF65-F5344CB8AC3E}">
        <p14:creationId xmlns:p14="http://schemas.microsoft.com/office/powerpoint/2010/main" val="1957630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FAFA7-9EF5-9BE3-7D97-EC4259E3FA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B6F6F2-2546-60E7-0408-46B69AE86E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E5DC42-D834-EF99-BCFD-9F9BFFC3DB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ECC6F9-6062-2D3C-3F25-B7E12DA2FE4F}"/>
              </a:ext>
            </a:extLst>
          </p:cNvPr>
          <p:cNvSpPr>
            <a:spLocks noGrp="1"/>
          </p:cNvSpPr>
          <p:nvPr>
            <p:ph type="sldNum" sz="quarter" idx="5"/>
          </p:nvPr>
        </p:nvSpPr>
        <p:spPr/>
        <p:txBody>
          <a:bodyPr/>
          <a:lstStyle/>
          <a:p>
            <a:fld id="{017EF317-6A9B-4DED-8326-49330748F02B}" type="slidenum">
              <a:rPr lang="tr-TR" smtClean="0"/>
              <a:t>17</a:t>
            </a:fld>
            <a:endParaRPr lang="tr-TR"/>
          </a:p>
        </p:txBody>
      </p:sp>
    </p:spTree>
    <p:extLst>
      <p:ext uri="{BB962C8B-B14F-4D97-AF65-F5344CB8AC3E}">
        <p14:creationId xmlns:p14="http://schemas.microsoft.com/office/powerpoint/2010/main" val="4155215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EF317-6A9B-4DED-8326-49330748F02B}" type="slidenum">
              <a:rPr lang="tr-TR" smtClean="0"/>
              <a:t>18</a:t>
            </a:fld>
            <a:endParaRPr lang="tr-TR"/>
          </a:p>
        </p:txBody>
      </p:sp>
    </p:spTree>
    <p:extLst>
      <p:ext uri="{BB962C8B-B14F-4D97-AF65-F5344CB8AC3E}">
        <p14:creationId xmlns:p14="http://schemas.microsoft.com/office/powerpoint/2010/main" val="316208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EF317-6A9B-4DED-8326-49330748F02B}" type="slidenum">
              <a:rPr lang="tr-TR" smtClean="0"/>
              <a:t>2</a:t>
            </a:fld>
            <a:endParaRPr lang="tr-TR"/>
          </a:p>
        </p:txBody>
      </p:sp>
    </p:spTree>
    <p:extLst>
      <p:ext uri="{BB962C8B-B14F-4D97-AF65-F5344CB8AC3E}">
        <p14:creationId xmlns:p14="http://schemas.microsoft.com/office/powerpoint/2010/main" val="3584425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 typeface="Wingdings" pitchFamily="2" charset="2"/>
              <a:buNone/>
              <a:tabLst/>
              <a:defRPr/>
            </a:pPr>
            <a:endParaRPr lang="en-US" dirty="0"/>
          </a:p>
        </p:txBody>
      </p:sp>
      <p:sp>
        <p:nvSpPr>
          <p:cNvPr id="4" name="Slide Number Placeholder 3"/>
          <p:cNvSpPr>
            <a:spLocks noGrp="1"/>
          </p:cNvSpPr>
          <p:nvPr>
            <p:ph type="sldNum" sz="quarter" idx="5"/>
          </p:nvPr>
        </p:nvSpPr>
        <p:spPr/>
        <p:txBody>
          <a:bodyPr/>
          <a:lstStyle/>
          <a:p>
            <a:fld id="{017EF317-6A9B-4DED-8326-49330748F02B}" type="slidenum">
              <a:rPr lang="tr-TR" smtClean="0"/>
              <a:t>3</a:t>
            </a:fld>
            <a:endParaRPr lang="tr-TR"/>
          </a:p>
        </p:txBody>
      </p:sp>
    </p:spTree>
    <p:extLst>
      <p:ext uri="{BB962C8B-B14F-4D97-AF65-F5344CB8AC3E}">
        <p14:creationId xmlns:p14="http://schemas.microsoft.com/office/powerpoint/2010/main" val="1379296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017EF317-6A9B-4DED-8326-49330748F02B}" type="slidenum">
              <a:rPr lang="tr-TR" smtClean="0"/>
              <a:t>4</a:t>
            </a:fld>
            <a:endParaRPr lang="tr-TR"/>
          </a:p>
        </p:txBody>
      </p:sp>
    </p:spTree>
    <p:extLst>
      <p:ext uri="{BB962C8B-B14F-4D97-AF65-F5344CB8AC3E}">
        <p14:creationId xmlns:p14="http://schemas.microsoft.com/office/powerpoint/2010/main" val="483540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E4899-218B-081E-6A0A-D170CDA9B4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97DF3E-4FE9-ACA9-A371-988E22646B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88E5BC-4CF4-BAB7-E29E-42DBE915F2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2A299B1-303C-63E6-D6B5-BCD7024295C8}"/>
              </a:ext>
            </a:extLst>
          </p:cNvPr>
          <p:cNvSpPr>
            <a:spLocks noGrp="1"/>
          </p:cNvSpPr>
          <p:nvPr>
            <p:ph type="sldNum" sz="quarter" idx="5"/>
          </p:nvPr>
        </p:nvSpPr>
        <p:spPr/>
        <p:txBody>
          <a:bodyPr/>
          <a:lstStyle/>
          <a:p>
            <a:fld id="{017EF317-6A9B-4DED-8326-49330748F02B}" type="slidenum">
              <a:rPr lang="tr-TR" smtClean="0"/>
              <a:t>5</a:t>
            </a:fld>
            <a:endParaRPr lang="tr-TR"/>
          </a:p>
        </p:txBody>
      </p:sp>
    </p:spTree>
    <p:extLst>
      <p:ext uri="{BB962C8B-B14F-4D97-AF65-F5344CB8AC3E}">
        <p14:creationId xmlns:p14="http://schemas.microsoft.com/office/powerpoint/2010/main" val="2430303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7A8AE-7B23-40BE-4153-D4FA7475DA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BB3375-FEAA-1CD7-2208-D8AA56577E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A50D18-A047-6562-C439-EF272D984A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FE72CE-09C9-92D5-7F76-D93D582CD24C}"/>
              </a:ext>
            </a:extLst>
          </p:cNvPr>
          <p:cNvSpPr>
            <a:spLocks noGrp="1"/>
          </p:cNvSpPr>
          <p:nvPr>
            <p:ph type="sldNum" sz="quarter" idx="5"/>
          </p:nvPr>
        </p:nvSpPr>
        <p:spPr/>
        <p:txBody>
          <a:bodyPr/>
          <a:lstStyle/>
          <a:p>
            <a:fld id="{017EF317-6A9B-4DED-8326-49330748F02B}" type="slidenum">
              <a:rPr lang="tr-TR" smtClean="0"/>
              <a:t>6</a:t>
            </a:fld>
            <a:endParaRPr lang="tr-TR"/>
          </a:p>
        </p:txBody>
      </p:sp>
    </p:spTree>
    <p:extLst>
      <p:ext uri="{BB962C8B-B14F-4D97-AF65-F5344CB8AC3E}">
        <p14:creationId xmlns:p14="http://schemas.microsoft.com/office/powerpoint/2010/main" val="2275033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8236B-BCEB-619C-401A-B590945568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390620-7E73-C62F-8442-6B47F929DF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294361-258A-7234-A9FD-5D687BB44A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19CAE7-7A93-536F-F212-4B3A86EA3EF6}"/>
              </a:ext>
            </a:extLst>
          </p:cNvPr>
          <p:cNvSpPr>
            <a:spLocks noGrp="1"/>
          </p:cNvSpPr>
          <p:nvPr>
            <p:ph type="sldNum" sz="quarter" idx="5"/>
          </p:nvPr>
        </p:nvSpPr>
        <p:spPr/>
        <p:txBody>
          <a:bodyPr/>
          <a:lstStyle/>
          <a:p>
            <a:fld id="{017EF317-6A9B-4DED-8326-49330748F02B}" type="slidenum">
              <a:rPr lang="tr-TR" smtClean="0"/>
              <a:t>7</a:t>
            </a:fld>
            <a:endParaRPr lang="tr-TR"/>
          </a:p>
        </p:txBody>
      </p:sp>
    </p:spTree>
    <p:extLst>
      <p:ext uri="{BB962C8B-B14F-4D97-AF65-F5344CB8AC3E}">
        <p14:creationId xmlns:p14="http://schemas.microsoft.com/office/powerpoint/2010/main" val="2926375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EF317-6A9B-4DED-8326-49330748F02B}" type="slidenum">
              <a:rPr lang="tr-TR" smtClean="0"/>
              <a:t>8</a:t>
            </a:fld>
            <a:endParaRPr lang="tr-TR"/>
          </a:p>
        </p:txBody>
      </p:sp>
    </p:spTree>
    <p:extLst>
      <p:ext uri="{BB962C8B-B14F-4D97-AF65-F5344CB8AC3E}">
        <p14:creationId xmlns:p14="http://schemas.microsoft.com/office/powerpoint/2010/main" val="3925772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E3969-F310-F817-5193-F5597E8D23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B3B2FE-37FB-AD7A-0A1E-C07DF4764F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14431F-1F67-8C83-07C6-EDFF60DEEB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058331-0874-DD43-0881-5F9EC15C48EA}"/>
              </a:ext>
            </a:extLst>
          </p:cNvPr>
          <p:cNvSpPr>
            <a:spLocks noGrp="1"/>
          </p:cNvSpPr>
          <p:nvPr>
            <p:ph type="sldNum" sz="quarter" idx="5"/>
          </p:nvPr>
        </p:nvSpPr>
        <p:spPr/>
        <p:txBody>
          <a:bodyPr/>
          <a:lstStyle/>
          <a:p>
            <a:fld id="{017EF317-6A9B-4DED-8326-49330748F02B}" type="slidenum">
              <a:rPr lang="tr-TR" smtClean="0"/>
              <a:t>9</a:t>
            </a:fld>
            <a:endParaRPr lang="tr-TR"/>
          </a:p>
        </p:txBody>
      </p:sp>
    </p:spTree>
    <p:extLst>
      <p:ext uri="{BB962C8B-B14F-4D97-AF65-F5344CB8AC3E}">
        <p14:creationId xmlns:p14="http://schemas.microsoft.com/office/powerpoint/2010/main" val="2409745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4D6D-9A9A-43E5-FCF8-528E6A7D10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0D75BA1B-BAC9-0FFD-F3CD-CD9506035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FA6B87BF-0DC9-6005-4685-391188A3B152}"/>
              </a:ext>
            </a:extLst>
          </p:cNvPr>
          <p:cNvSpPr>
            <a:spLocks noGrp="1"/>
          </p:cNvSpPr>
          <p:nvPr>
            <p:ph type="dt" sz="half" idx="10"/>
          </p:nvPr>
        </p:nvSpPr>
        <p:spPr/>
        <p:txBody>
          <a:bodyPr/>
          <a:lstStyle/>
          <a:p>
            <a:fld id="{5C2533C5-1A4F-F742-BC5B-F92149A0ED3E}" type="datetime1">
              <a:rPr lang="tr-TR" smtClean="0"/>
              <a:t>27.01.2024</a:t>
            </a:fld>
            <a:endParaRPr lang="tr-TR"/>
          </a:p>
        </p:txBody>
      </p:sp>
      <p:sp>
        <p:nvSpPr>
          <p:cNvPr id="5" name="Footer Placeholder 4">
            <a:extLst>
              <a:ext uri="{FF2B5EF4-FFF2-40B4-BE49-F238E27FC236}">
                <a16:creationId xmlns:a16="http://schemas.microsoft.com/office/drawing/2014/main" id="{704DF862-1948-0AAB-1DD6-E78B1F41EC5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D2A1615-00E8-77BF-B01B-87FDBBB6AA9A}"/>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542131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669E-B585-4CF7-055B-3272062F99E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FEECE8D7-25D9-437A-69B9-300E7C741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8A8F0CE-00D2-3F14-6E53-060BA34EDB74}"/>
              </a:ext>
            </a:extLst>
          </p:cNvPr>
          <p:cNvSpPr>
            <a:spLocks noGrp="1"/>
          </p:cNvSpPr>
          <p:nvPr>
            <p:ph type="dt" sz="half" idx="10"/>
          </p:nvPr>
        </p:nvSpPr>
        <p:spPr/>
        <p:txBody>
          <a:bodyPr/>
          <a:lstStyle/>
          <a:p>
            <a:fld id="{9F3BDF1E-A321-2D40-A520-FEA2D4C5C3D6}" type="datetime1">
              <a:rPr lang="tr-TR" smtClean="0"/>
              <a:t>27.01.2024</a:t>
            </a:fld>
            <a:endParaRPr lang="tr-TR"/>
          </a:p>
        </p:txBody>
      </p:sp>
      <p:sp>
        <p:nvSpPr>
          <p:cNvPr id="5" name="Footer Placeholder 4">
            <a:extLst>
              <a:ext uri="{FF2B5EF4-FFF2-40B4-BE49-F238E27FC236}">
                <a16:creationId xmlns:a16="http://schemas.microsoft.com/office/drawing/2014/main" id="{91D54F44-4D1E-DC8C-62F2-EC0051299E1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6B5DEFB-2579-A167-6EC7-8EE90E18BBFF}"/>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208944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09003-69F9-0253-7609-2D8D87BD64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D612DB17-DDF7-0FC7-3D7D-3F889FA691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2195007-B2F5-D5E4-9B15-50EE78EC46A2}"/>
              </a:ext>
            </a:extLst>
          </p:cNvPr>
          <p:cNvSpPr>
            <a:spLocks noGrp="1"/>
          </p:cNvSpPr>
          <p:nvPr>
            <p:ph type="dt" sz="half" idx="10"/>
          </p:nvPr>
        </p:nvSpPr>
        <p:spPr/>
        <p:txBody>
          <a:bodyPr/>
          <a:lstStyle/>
          <a:p>
            <a:fld id="{CB109D93-1BEC-634F-99E3-0282D47E614A}" type="datetime1">
              <a:rPr lang="tr-TR" smtClean="0"/>
              <a:t>27.01.2024</a:t>
            </a:fld>
            <a:endParaRPr lang="tr-TR"/>
          </a:p>
        </p:txBody>
      </p:sp>
      <p:sp>
        <p:nvSpPr>
          <p:cNvPr id="5" name="Footer Placeholder 4">
            <a:extLst>
              <a:ext uri="{FF2B5EF4-FFF2-40B4-BE49-F238E27FC236}">
                <a16:creationId xmlns:a16="http://schemas.microsoft.com/office/drawing/2014/main" id="{51108E92-3B29-52E5-7F09-D10F2F7FAD3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C73C81B-A139-0806-B68C-B46B0A5A1055}"/>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371914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0B08-F737-9A3E-E2D7-EE0D4179866C}"/>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A770BC33-B9E1-256C-CE4C-609B86311F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18BA36A-1197-E05F-34AF-C52F23C6A212}"/>
              </a:ext>
            </a:extLst>
          </p:cNvPr>
          <p:cNvSpPr>
            <a:spLocks noGrp="1"/>
          </p:cNvSpPr>
          <p:nvPr>
            <p:ph type="dt" sz="half" idx="10"/>
          </p:nvPr>
        </p:nvSpPr>
        <p:spPr/>
        <p:txBody>
          <a:bodyPr/>
          <a:lstStyle/>
          <a:p>
            <a:fld id="{54DBB6F2-3BA4-7A44-91B8-59190EF92C1C}" type="datetime1">
              <a:rPr lang="tr-TR" smtClean="0"/>
              <a:t>27.01.2024</a:t>
            </a:fld>
            <a:endParaRPr lang="tr-TR"/>
          </a:p>
        </p:txBody>
      </p:sp>
      <p:sp>
        <p:nvSpPr>
          <p:cNvPr id="5" name="Footer Placeholder 4">
            <a:extLst>
              <a:ext uri="{FF2B5EF4-FFF2-40B4-BE49-F238E27FC236}">
                <a16:creationId xmlns:a16="http://schemas.microsoft.com/office/drawing/2014/main" id="{CA269F86-0E87-C962-6903-4B8079DF3CC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76959FC-4BFE-0BD2-B548-22A4F3279A8A}"/>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161197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2E01-C543-7475-EFDD-75B274C119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01FDDC9C-D2E2-B454-7611-93DC596F2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BC09BD-E997-17C4-BBDB-98641DCDC6FA}"/>
              </a:ext>
            </a:extLst>
          </p:cNvPr>
          <p:cNvSpPr>
            <a:spLocks noGrp="1"/>
          </p:cNvSpPr>
          <p:nvPr>
            <p:ph type="dt" sz="half" idx="10"/>
          </p:nvPr>
        </p:nvSpPr>
        <p:spPr/>
        <p:txBody>
          <a:bodyPr/>
          <a:lstStyle/>
          <a:p>
            <a:fld id="{79F6F9A8-A6D9-B148-AD9E-438BCB45A456}" type="datetime1">
              <a:rPr lang="tr-TR" smtClean="0"/>
              <a:t>27.01.2024</a:t>
            </a:fld>
            <a:endParaRPr lang="tr-TR"/>
          </a:p>
        </p:txBody>
      </p:sp>
      <p:sp>
        <p:nvSpPr>
          <p:cNvPr id="5" name="Footer Placeholder 4">
            <a:extLst>
              <a:ext uri="{FF2B5EF4-FFF2-40B4-BE49-F238E27FC236}">
                <a16:creationId xmlns:a16="http://schemas.microsoft.com/office/drawing/2014/main" id="{840E74D0-0340-212B-8C79-CC475C9B799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ED46432-8564-8ABA-CA51-469AEF508D05}"/>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415479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AD1B-CC3B-2877-56D8-9A4281D36E6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A8E6B342-0416-BD5E-39EF-0447E4D4AE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C287761A-DF1B-8761-B2F0-56D3CD8AB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CDF36B8D-4262-B536-5259-098196FFFEF2}"/>
              </a:ext>
            </a:extLst>
          </p:cNvPr>
          <p:cNvSpPr>
            <a:spLocks noGrp="1"/>
          </p:cNvSpPr>
          <p:nvPr>
            <p:ph type="dt" sz="half" idx="10"/>
          </p:nvPr>
        </p:nvSpPr>
        <p:spPr/>
        <p:txBody>
          <a:bodyPr/>
          <a:lstStyle/>
          <a:p>
            <a:fld id="{59B08467-DC5A-9F45-95F4-67EF79C65997}" type="datetime1">
              <a:rPr lang="tr-TR" smtClean="0"/>
              <a:t>27.01.2024</a:t>
            </a:fld>
            <a:endParaRPr lang="tr-TR"/>
          </a:p>
        </p:txBody>
      </p:sp>
      <p:sp>
        <p:nvSpPr>
          <p:cNvPr id="6" name="Footer Placeholder 5">
            <a:extLst>
              <a:ext uri="{FF2B5EF4-FFF2-40B4-BE49-F238E27FC236}">
                <a16:creationId xmlns:a16="http://schemas.microsoft.com/office/drawing/2014/main" id="{60EC0615-4959-F743-F9D7-3E62EEAE1D95}"/>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E1AD6CA-8CC8-2BE3-112D-12D02FC47B2A}"/>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76429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5F99-F953-D525-05D1-2A377D46C253}"/>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A6449407-2E8E-29FC-BA47-F40B8A9D69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2D454C-25B9-DED9-5F39-C3C8403A43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E57D523B-78A9-E6E2-58DD-A24861B34D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59C3BC-78F3-5E5A-AECA-0091205D8F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280EDBB-CC4E-CBE5-527B-B9496BB3B74A}"/>
              </a:ext>
            </a:extLst>
          </p:cNvPr>
          <p:cNvSpPr>
            <a:spLocks noGrp="1"/>
          </p:cNvSpPr>
          <p:nvPr>
            <p:ph type="dt" sz="half" idx="10"/>
          </p:nvPr>
        </p:nvSpPr>
        <p:spPr/>
        <p:txBody>
          <a:bodyPr/>
          <a:lstStyle/>
          <a:p>
            <a:fld id="{42297CE6-7B39-8144-B7B2-13977B449CDB}" type="datetime1">
              <a:rPr lang="tr-TR" smtClean="0"/>
              <a:t>27.01.2024</a:t>
            </a:fld>
            <a:endParaRPr lang="tr-TR"/>
          </a:p>
        </p:txBody>
      </p:sp>
      <p:sp>
        <p:nvSpPr>
          <p:cNvPr id="8" name="Footer Placeholder 7">
            <a:extLst>
              <a:ext uri="{FF2B5EF4-FFF2-40B4-BE49-F238E27FC236}">
                <a16:creationId xmlns:a16="http://schemas.microsoft.com/office/drawing/2014/main" id="{A7A125C8-068E-95B8-4701-2F185D8D9E47}"/>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7A4B7376-7800-E55C-EF7A-85B723F50790}"/>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133207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BF4A-AB98-725E-2280-ABA9A70DDB24}"/>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4B22E4B6-BC48-6BE0-DDB3-2FCB63D4DEF0}"/>
              </a:ext>
            </a:extLst>
          </p:cNvPr>
          <p:cNvSpPr>
            <a:spLocks noGrp="1"/>
          </p:cNvSpPr>
          <p:nvPr>
            <p:ph type="dt" sz="half" idx="10"/>
          </p:nvPr>
        </p:nvSpPr>
        <p:spPr/>
        <p:txBody>
          <a:bodyPr/>
          <a:lstStyle/>
          <a:p>
            <a:fld id="{51D4AC26-CD9F-7A47-B66E-0A76FD5A9306}" type="datetime1">
              <a:rPr lang="tr-TR" smtClean="0"/>
              <a:t>27.01.2024</a:t>
            </a:fld>
            <a:endParaRPr lang="tr-TR"/>
          </a:p>
        </p:txBody>
      </p:sp>
      <p:sp>
        <p:nvSpPr>
          <p:cNvPr id="4" name="Footer Placeholder 3">
            <a:extLst>
              <a:ext uri="{FF2B5EF4-FFF2-40B4-BE49-F238E27FC236}">
                <a16:creationId xmlns:a16="http://schemas.microsoft.com/office/drawing/2014/main" id="{858AC89E-5383-1675-D999-ADBE481977C2}"/>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733F0A94-6350-2C0A-1926-E1E86BFC7934}"/>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147205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3C4E95-3261-98F8-42F6-7A1218E81742}"/>
              </a:ext>
            </a:extLst>
          </p:cNvPr>
          <p:cNvSpPr>
            <a:spLocks noGrp="1"/>
          </p:cNvSpPr>
          <p:nvPr>
            <p:ph type="dt" sz="half" idx="10"/>
          </p:nvPr>
        </p:nvSpPr>
        <p:spPr/>
        <p:txBody>
          <a:bodyPr/>
          <a:lstStyle/>
          <a:p>
            <a:fld id="{A91C0CCC-02C4-D548-A3D2-5533AD2ADD56}" type="datetime1">
              <a:rPr lang="tr-TR" smtClean="0"/>
              <a:t>27.01.2024</a:t>
            </a:fld>
            <a:endParaRPr lang="tr-TR"/>
          </a:p>
        </p:txBody>
      </p:sp>
      <p:sp>
        <p:nvSpPr>
          <p:cNvPr id="3" name="Footer Placeholder 2">
            <a:extLst>
              <a:ext uri="{FF2B5EF4-FFF2-40B4-BE49-F238E27FC236}">
                <a16:creationId xmlns:a16="http://schemas.microsoft.com/office/drawing/2014/main" id="{CFE7AB6B-CB81-59B7-EF79-97CD6F576AD5}"/>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68D9307C-0F09-FF24-0399-7B08EA8EE1C6}"/>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353014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A48B-3522-8075-4C9A-4FFA02BD1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D506D61-718A-77F9-0C46-32C3705DBD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C654AEB2-85F0-D31E-754F-B425598D6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87A8F-88AC-6788-3ECE-9195F228C749}"/>
              </a:ext>
            </a:extLst>
          </p:cNvPr>
          <p:cNvSpPr>
            <a:spLocks noGrp="1"/>
          </p:cNvSpPr>
          <p:nvPr>
            <p:ph type="dt" sz="half" idx="10"/>
          </p:nvPr>
        </p:nvSpPr>
        <p:spPr/>
        <p:txBody>
          <a:bodyPr/>
          <a:lstStyle/>
          <a:p>
            <a:fld id="{B871B4E4-67CA-1C43-B480-29F2A9896CA9}" type="datetime1">
              <a:rPr lang="tr-TR" smtClean="0"/>
              <a:t>27.01.2024</a:t>
            </a:fld>
            <a:endParaRPr lang="tr-TR"/>
          </a:p>
        </p:txBody>
      </p:sp>
      <p:sp>
        <p:nvSpPr>
          <p:cNvPr id="6" name="Footer Placeholder 5">
            <a:extLst>
              <a:ext uri="{FF2B5EF4-FFF2-40B4-BE49-F238E27FC236}">
                <a16:creationId xmlns:a16="http://schemas.microsoft.com/office/drawing/2014/main" id="{73EC34CF-B150-9234-DD26-478445C403F9}"/>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78F62A3-9ECD-9BEF-7F48-8DA24E47151B}"/>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421150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56AD-18B3-9B38-3709-108E6F40B5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FA3BEFDF-6CD2-BEF8-8F0B-EE54BFFA5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8B3CAFA2-F19A-310F-02FA-32D77BFD2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128E6-B51A-BA49-5711-353C52D7EEAB}"/>
              </a:ext>
            </a:extLst>
          </p:cNvPr>
          <p:cNvSpPr>
            <a:spLocks noGrp="1"/>
          </p:cNvSpPr>
          <p:nvPr>
            <p:ph type="dt" sz="half" idx="10"/>
          </p:nvPr>
        </p:nvSpPr>
        <p:spPr/>
        <p:txBody>
          <a:bodyPr/>
          <a:lstStyle/>
          <a:p>
            <a:fld id="{C9624BF0-42D4-FF49-A79F-CE1357EAA8AD}" type="datetime1">
              <a:rPr lang="tr-TR" smtClean="0"/>
              <a:t>27.01.2024</a:t>
            </a:fld>
            <a:endParaRPr lang="tr-TR"/>
          </a:p>
        </p:txBody>
      </p:sp>
      <p:sp>
        <p:nvSpPr>
          <p:cNvPr id="6" name="Footer Placeholder 5">
            <a:extLst>
              <a:ext uri="{FF2B5EF4-FFF2-40B4-BE49-F238E27FC236}">
                <a16:creationId xmlns:a16="http://schemas.microsoft.com/office/drawing/2014/main" id="{9254642D-D15E-567E-65EF-305BCA78B94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FD4C1FF-0BBB-CDC5-1FA4-9E2B656D4B0E}"/>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1210385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9E8914-1A84-78C2-E501-141D4E3823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D31D315C-C66C-DB4F-E87B-96DB9E590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D1C122B0-D8DC-1110-8404-D4138C349B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24AF5-3950-2640-81C5-676182052EA4}" type="datetime1">
              <a:rPr lang="tr-TR" smtClean="0"/>
              <a:t>27.01.2024</a:t>
            </a:fld>
            <a:endParaRPr lang="tr-TR"/>
          </a:p>
        </p:txBody>
      </p:sp>
      <p:sp>
        <p:nvSpPr>
          <p:cNvPr id="5" name="Footer Placeholder 4">
            <a:extLst>
              <a:ext uri="{FF2B5EF4-FFF2-40B4-BE49-F238E27FC236}">
                <a16:creationId xmlns:a16="http://schemas.microsoft.com/office/drawing/2014/main" id="{664757AA-BCC4-1F2D-C0E1-ED8BA1D21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ADE8F914-1279-FF0C-E175-6BBBAAA6B7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86065-5C12-4F8A-8791-CC7ADD0E19AC}" type="slidenum">
              <a:rPr lang="tr-TR" smtClean="0"/>
              <a:t>‹#›</a:t>
            </a:fld>
            <a:endParaRPr lang="tr-TR"/>
          </a:p>
        </p:txBody>
      </p:sp>
    </p:spTree>
    <p:extLst>
      <p:ext uri="{BB962C8B-B14F-4D97-AF65-F5344CB8AC3E}">
        <p14:creationId xmlns:p14="http://schemas.microsoft.com/office/powerpoint/2010/main" val="4420931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A454B-83DD-63A7-9A70-0FCDED2451AE}"/>
              </a:ext>
            </a:extLst>
          </p:cNvPr>
          <p:cNvSpPr>
            <a:spLocks noGrp="1"/>
          </p:cNvSpPr>
          <p:nvPr>
            <p:ph type="ctrTitle"/>
          </p:nvPr>
        </p:nvSpPr>
        <p:spPr>
          <a:xfrm>
            <a:off x="1477640" y="1908888"/>
            <a:ext cx="9236719" cy="759151"/>
          </a:xfrm>
        </p:spPr>
        <p:txBody>
          <a:bodyPr>
            <a:normAutofit/>
          </a:bodyPr>
          <a:lstStyle/>
          <a:p>
            <a:r>
              <a:rPr lang="en-US" sz="3200" b="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cs typeface="Times New Roman" panose="02020603050405020304" pitchFamily="18" charset="0"/>
              </a:rPr>
              <a:t>Machine Learning Based Solution</a:t>
            </a:r>
            <a:endParaRPr lang="tr-TR" sz="3200" b="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7435C72A-8C91-BCFA-643F-AB5E50908216}"/>
              </a:ext>
            </a:extLst>
          </p:cNvPr>
          <p:cNvSpPr>
            <a:spLocks noGrp="1"/>
          </p:cNvSpPr>
          <p:nvPr>
            <p:ph type="subTitle" idx="1"/>
          </p:nvPr>
        </p:nvSpPr>
        <p:spPr>
          <a:xfrm>
            <a:off x="1454727" y="3094694"/>
            <a:ext cx="9144000" cy="3574066"/>
          </a:xfrm>
        </p:spPr>
        <p:txBody>
          <a:bodyPr>
            <a:normAutofit/>
          </a:bodyPr>
          <a:lstStyle/>
          <a:p>
            <a:r>
              <a:rPr lang="en-US" dirty="0"/>
              <a:t>Improving Loan Portfolio Profitability</a:t>
            </a:r>
          </a:p>
          <a:p>
            <a:endParaRPr lang="en-US" dirty="0">
              <a:latin typeface="Source Sans Pro" panose="020B0503030403020204" pitchFamily="34" charset="0"/>
              <a:ea typeface="Source Sans Pro" panose="020B0503030403020204" pitchFamily="34" charset="0"/>
              <a:cs typeface="Times New Roman" panose="02020603050405020304" pitchFamily="18" charset="0"/>
            </a:endParaRPr>
          </a:p>
          <a:p>
            <a:r>
              <a:rPr lang="en-US" dirty="0">
                <a:latin typeface="Source Sans Pro" panose="020B0503030403020204" pitchFamily="34" charset="0"/>
                <a:ea typeface="Source Sans Pro" panose="020B0503030403020204" pitchFamily="34" charset="0"/>
                <a:cs typeface="Times New Roman" panose="02020603050405020304" pitchFamily="18" charset="0"/>
              </a:rPr>
              <a:t>by</a:t>
            </a:r>
          </a:p>
          <a:p>
            <a:r>
              <a:rPr lang="en-US" dirty="0">
                <a:latin typeface="Source Sans Pro" panose="020B0503030403020204" pitchFamily="34" charset="0"/>
                <a:ea typeface="Source Sans Pro" panose="020B0503030403020204" pitchFamily="34" charset="0"/>
                <a:cs typeface="Times New Roman" panose="02020603050405020304" pitchFamily="18" charset="0"/>
              </a:rPr>
              <a:t>Furkan Gül</a:t>
            </a:r>
          </a:p>
          <a:p>
            <a:endParaRPr lang="en-US" dirty="0">
              <a:latin typeface="Source Sans Pro" panose="020B0503030403020204" pitchFamily="34" charset="0"/>
              <a:ea typeface="Source Sans Pro" panose="020B0503030403020204" pitchFamily="34" charset="0"/>
              <a:cs typeface="Times New Roman" panose="02020603050405020304" pitchFamily="18" charset="0"/>
            </a:endParaRPr>
          </a:p>
          <a:p>
            <a:r>
              <a:rPr lang="en-US" sz="2000" dirty="0" err="1">
                <a:latin typeface="Source Sans Pro" panose="020B0503030403020204" pitchFamily="34" charset="0"/>
                <a:ea typeface="Source Sans Pro" panose="020B0503030403020204" pitchFamily="34" charset="0"/>
                <a:cs typeface="Times New Roman" panose="02020603050405020304" pitchFamily="18" charset="0"/>
              </a:rPr>
              <a:t>frkangul@gmail.com</a:t>
            </a:r>
            <a:endParaRPr lang="en-US" sz="2000" dirty="0">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97A5A7C-2B9B-A2C4-645F-60D342441446}"/>
              </a:ext>
            </a:extLst>
          </p:cNvPr>
          <p:cNvSpPr>
            <a:spLocks noGrp="1"/>
          </p:cNvSpPr>
          <p:nvPr>
            <p:ph type="sldNum" sz="quarter" idx="12"/>
          </p:nvPr>
        </p:nvSpPr>
        <p:spPr/>
        <p:txBody>
          <a:bodyPr/>
          <a:lstStyle/>
          <a:p>
            <a:fld id="{C5F86065-5C12-4F8A-8791-CC7ADD0E19AC}" type="slidenum">
              <a:rPr lang="tr-TR" smtClean="0"/>
              <a:t>1</a:t>
            </a:fld>
            <a:endParaRPr lang="tr-TR"/>
          </a:p>
        </p:txBody>
      </p:sp>
    </p:spTree>
    <p:extLst>
      <p:ext uri="{BB962C8B-B14F-4D97-AF65-F5344CB8AC3E}">
        <p14:creationId xmlns:p14="http://schemas.microsoft.com/office/powerpoint/2010/main" val="2581866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64C31-D2FA-92A0-DD9C-0F79D9D6C4D0}"/>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A451CDA8-ADFA-4BE6-DE90-9B2892708FD9}"/>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a:t>
            </a:r>
            <a:r>
              <a:rPr lang="en-US" sz="1600" b="1" dirty="0">
                <a:solidFill>
                  <a:schemeClr val="bg1"/>
                </a:solidFill>
                <a:effectLst>
                  <a:outerShdw blurRad="38100" dist="38100" dir="2700000" algn="tl">
                    <a:srgbClr val="000000">
                      <a:alpha val="43137"/>
                    </a:srgbClr>
                  </a:outerShdw>
                </a:effectLst>
              </a:rPr>
              <a:t>Finance</a:t>
            </a:r>
            <a:r>
              <a:rPr lang="en-US" sz="1600" dirty="0">
                <a:solidFill>
                  <a:schemeClr val="bg1">
                    <a:lumMod val="85000"/>
                  </a:schemeClr>
                </a:solidFill>
              </a:rPr>
              <a:t> | Delinquency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77BCBE6E-E2AA-B23B-63CC-476E3CB92192}"/>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81D2F663-D672-0D16-FB99-6BA08D74F103}"/>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Financial Data Analysis: </a:t>
            </a:r>
            <a:r>
              <a:rPr lang="en-US" sz="1600" dirty="0"/>
              <a:t>Histograms of Numerical Features</a:t>
            </a:r>
            <a:endParaRPr lang="en-TR" dirty="0"/>
          </a:p>
        </p:txBody>
      </p:sp>
      <p:sp>
        <p:nvSpPr>
          <p:cNvPr id="3" name="Slide Number Placeholder 2">
            <a:extLst>
              <a:ext uri="{FF2B5EF4-FFF2-40B4-BE49-F238E27FC236}">
                <a16:creationId xmlns:a16="http://schemas.microsoft.com/office/drawing/2014/main" id="{34708893-F52F-196C-7CC6-581027BF191A}"/>
              </a:ext>
            </a:extLst>
          </p:cNvPr>
          <p:cNvSpPr>
            <a:spLocks noGrp="1"/>
          </p:cNvSpPr>
          <p:nvPr>
            <p:ph type="sldNum" sz="quarter" idx="12"/>
          </p:nvPr>
        </p:nvSpPr>
        <p:spPr/>
        <p:txBody>
          <a:bodyPr/>
          <a:lstStyle/>
          <a:p>
            <a:fld id="{C5F86065-5C12-4F8A-8791-CC7ADD0E19AC}" type="slidenum">
              <a:rPr lang="tr-TR" smtClean="0"/>
              <a:t>10</a:t>
            </a:fld>
            <a:endParaRPr lang="tr-TR"/>
          </a:p>
        </p:txBody>
      </p:sp>
      <p:sp>
        <p:nvSpPr>
          <p:cNvPr id="7" name="TextBox 6">
            <a:extLst>
              <a:ext uri="{FF2B5EF4-FFF2-40B4-BE49-F238E27FC236}">
                <a16:creationId xmlns:a16="http://schemas.microsoft.com/office/drawing/2014/main" id="{103771CE-CDA1-E552-86A4-A0CB31610478}"/>
              </a:ext>
            </a:extLst>
          </p:cNvPr>
          <p:cNvSpPr txBox="1"/>
          <p:nvPr/>
        </p:nvSpPr>
        <p:spPr>
          <a:xfrm>
            <a:off x="7929604" y="1491376"/>
            <a:ext cx="4105192" cy="4278094"/>
          </a:xfrm>
          <a:prstGeom prst="rect">
            <a:avLst/>
          </a:prstGeom>
          <a:noFill/>
        </p:spPr>
        <p:txBody>
          <a:bodyPr wrap="square" rtlCol="0">
            <a:spAutoFit/>
          </a:bodyPr>
          <a:lstStyle/>
          <a:p>
            <a:pPr marL="285750" indent="-285750" algn="just">
              <a:buFont typeface="Wingdings" pitchFamily="2" charset="2"/>
              <a:buChar char="Ø"/>
            </a:pPr>
            <a:r>
              <a:rPr lang="en-US" sz="1600" b="1" dirty="0"/>
              <a:t>Data Leakage Prevention: </a:t>
            </a:r>
            <a:r>
              <a:rPr lang="en-US" sz="1600" dirty="0"/>
              <a:t>Ensured that financial data utilized was from before the loan disbursement date.</a:t>
            </a:r>
          </a:p>
          <a:p>
            <a:pPr marL="285750" indent="-285750" algn="just">
              <a:buFont typeface="Wingdings" pitchFamily="2" charset="2"/>
              <a:buChar char="Ø"/>
            </a:pPr>
            <a:endParaRPr lang="en-US" sz="1600" b="1" dirty="0"/>
          </a:p>
          <a:p>
            <a:pPr marL="285750" indent="-285750" algn="just">
              <a:buFont typeface="Wingdings" pitchFamily="2" charset="2"/>
              <a:buChar char="Ø"/>
            </a:pPr>
            <a:r>
              <a:rPr lang="en-US" sz="1600" b="1" dirty="0"/>
              <a:t>Feature Engineering: </a:t>
            </a:r>
            <a:r>
              <a:rPr lang="en-US" sz="1600" dirty="0"/>
              <a:t>Calculated average balances and debt-to-income ratios.</a:t>
            </a:r>
          </a:p>
          <a:p>
            <a:pPr marL="285750" indent="-285750" algn="just">
              <a:buFont typeface="Wingdings" pitchFamily="2" charset="2"/>
              <a:buChar char="Ø"/>
            </a:pPr>
            <a:endParaRPr lang="en-US" sz="1600" dirty="0"/>
          </a:p>
          <a:p>
            <a:pPr marL="285750" indent="-285750">
              <a:buFont typeface="Wingdings" pitchFamily="2" charset="2"/>
              <a:buChar char="Ø"/>
            </a:pPr>
            <a:r>
              <a:rPr lang="en-US" sz="1600" dirty="0"/>
              <a:t>The distributions of `</a:t>
            </a:r>
            <a:r>
              <a:rPr lang="en-US" sz="1600" dirty="0" err="1"/>
              <a:t>average_saving_account_balance</a:t>
            </a:r>
            <a:r>
              <a:rPr lang="en-US" sz="1600" dirty="0"/>
              <a:t>`, `</a:t>
            </a:r>
            <a:r>
              <a:rPr lang="en-US" sz="1600" dirty="0" err="1"/>
              <a:t>average_credit_card_balance</a:t>
            </a:r>
            <a:r>
              <a:rPr lang="en-US" sz="1600" dirty="0"/>
              <a:t>`, and `</a:t>
            </a:r>
            <a:r>
              <a:rPr lang="en-US" sz="1600" dirty="0" err="1"/>
              <a:t>average_debt_to_income_ratio</a:t>
            </a:r>
            <a:r>
              <a:rPr lang="en-US" sz="1600" dirty="0"/>
              <a:t>` are highly skewed.</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Outliers from all numerical features were dropped as they constituted a minor proportion (11.7%) of the dataset.</a:t>
            </a:r>
          </a:p>
          <a:p>
            <a:pPr marL="285750" indent="-285750" algn="just">
              <a:buFont typeface="Wingdings" pitchFamily="2" charset="2"/>
              <a:buChar char="Ø"/>
            </a:pPr>
            <a:endParaRPr lang="en-US" sz="1600" dirty="0"/>
          </a:p>
        </p:txBody>
      </p:sp>
      <p:pic>
        <p:nvPicPr>
          <p:cNvPr id="5" name="Picture 4">
            <a:extLst>
              <a:ext uri="{FF2B5EF4-FFF2-40B4-BE49-F238E27FC236}">
                <a16:creationId xmlns:a16="http://schemas.microsoft.com/office/drawing/2014/main" id="{50965776-F4A9-35E0-2A9A-B03A88C473C8}"/>
              </a:ext>
            </a:extLst>
          </p:cNvPr>
          <p:cNvPicPr>
            <a:picLocks noChangeAspect="1"/>
          </p:cNvPicPr>
          <p:nvPr/>
        </p:nvPicPr>
        <p:blipFill>
          <a:blip r:embed="rId3"/>
          <a:stretch>
            <a:fillRect/>
          </a:stretch>
        </p:blipFill>
        <p:spPr>
          <a:xfrm>
            <a:off x="157204" y="1482043"/>
            <a:ext cx="7772400" cy="4975847"/>
          </a:xfrm>
          <a:prstGeom prst="rect">
            <a:avLst/>
          </a:prstGeom>
        </p:spPr>
      </p:pic>
    </p:spTree>
    <p:extLst>
      <p:ext uri="{BB962C8B-B14F-4D97-AF65-F5344CB8AC3E}">
        <p14:creationId xmlns:p14="http://schemas.microsoft.com/office/powerpoint/2010/main" val="3878941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9EB7262-AF4E-6EDE-F725-9040541EC292}"/>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Finance | </a:t>
            </a:r>
            <a:r>
              <a:rPr lang="en-US" sz="1600" b="1" dirty="0">
                <a:solidFill>
                  <a:schemeClr val="bg1"/>
                </a:solidFill>
                <a:effectLst>
                  <a:outerShdw blurRad="38100" dist="38100" dir="2700000" algn="tl">
                    <a:srgbClr val="000000">
                      <a:alpha val="43137"/>
                    </a:srgbClr>
                  </a:outerShdw>
                </a:effectLst>
              </a:rPr>
              <a:t>Delinquency</a:t>
            </a:r>
            <a:r>
              <a:rPr lang="en-US" sz="1600" dirty="0">
                <a:solidFill>
                  <a:schemeClr val="bg1">
                    <a:lumMod val="85000"/>
                  </a:schemeClr>
                </a:solidFill>
              </a:rPr>
              <a:t>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62A7CC9B-E9C5-BD32-BAFF-7E0889BB1994}"/>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0B18AFE0-820B-46A7-2F18-B8098EE83636}"/>
              </a:ext>
            </a:extLst>
          </p:cNvPr>
          <p:cNvSpPr txBox="1"/>
          <p:nvPr/>
        </p:nvSpPr>
        <p:spPr>
          <a:xfrm>
            <a:off x="157204" y="757186"/>
            <a:ext cx="6102626" cy="646331"/>
          </a:xfrm>
          <a:prstGeom prst="rect">
            <a:avLst/>
          </a:prstGeom>
          <a:noFill/>
        </p:spPr>
        <p:txBody>
          <a:bodyPr wrap="square">
            <a:spAutoFit/>
          </a:bodyPr>
          <a:lstStyle/>
          <a:p>
            <a:pPr marL="285750" indent="-285750">
              <a:buFont typeface="Wingdings" pitchFamily="2" charset="2"/>
              <a:buChar char="v"/>
            </a:pPr>
            <a:r>
              <a:rPr lang="en-US" sz="1800" b="1" dirty="0">
                <a:effectLst/>
                <a:latin typeface="CMBX12"/>
              </a:rPr>
              <a:t>Delinquency Data Analysis </a:t>
            </a:r>
            <a:endParaRPr lang="en-US" b="1" dirty="0"/>
          </a:p>
          <a:p>
            <a:pPr marL="285750" indent="-285750">
              <a:buFont typeface="Wingdings" pitchFamily="2" charset="2"/>
              <a:buChar char="v"/>
            </a:pPr>
            <a:endParaRPr lang="en-TR" b="1" dirty="0"/>
          </a:p>
        </p:txBody>
      </p:sp>
      <p:sp>
        <p:nvSpPr>
          <p:cNvPr id="5" name="TextBox 4">
            <a:extLst>
              <a:ext uri="{FF2B5EF4-FFF2-40B4-BE49-F238E27FC236}">
                <a16:creationId xmlns:a16="http://schemas.microsoft.com/office/drawing/2014/main" id="{517D8269-9406-EC1B-39F7-A60F6CCFDB7F}"/>
              </a:ext>
            </a:extLst>
          </p:cNvPr>
          <p:cNvSpPr txBox="1"/>
          <p:nvPr/>
        </p:nvSpPr>
        <p:spPr>
          <a:xfrm>
            <a:off x="7006814" y="1300712"/>
            <a:ext cx="5027982" cy="1323439"/>
          </a:xfrm>
          <a:prstGeom prst="rect">
            <a:avLst/>
          </a:prstGeom>
          <a:noFill/>
        </p:spPr>
        <p:txBody>
          <a:bodyPr wrap="square" rtlCol="0">
            <a:spAutoFit/>
          </a:bodyPr>
          <a:lstStyle/>
          <a:p>
            <a:pPr marL="285750" indent="-285750" algn="just">
              <a:buFont typeface="Wingdings" pitchFamily="2" charset="2"/>
              <a:buChar char="Ø"/>
            </a:pPr>
            <a:r>
              <a:rPr lang="en-US" sz="1600" b="1" dirty="0"/>
              <a:t>Delinquency Calculation: </a:t>
            </a:r>
            <a:r>
              <a:rPr lang="en-US" sz="1600" dirty="0"/>
              <a:t>Calculated the number of months a loan payment was overdue.</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b="1" dirty="0"/>
              <a:t>Default Classification: </a:t>
            </a:r>
            <a:r>
              <a:rPr lang="en-US" sz="1600" dirty="0"/>
              <a:t>Defined a loan as defaulted if delinquency exceeded 3 months. </a:t>
            </a:r>
          </a:p>
        </p:txBody>
      </p:sp>
      <p:pic>
        <p:nvPicPr>
          <p:cNvPr id="4" name="Picture 3">
            <a:extLst>
              <a:ext uri="{FF2B5EF4-FFF2-40B4-BE49-F238E27FC236}">
                <a16:creationId xmlns:a16="http://schemas.microsoft.com/office/drawing/2014/main" id="{A481B5EF-7FEB-07A6-9A14-A5F4FE4A35C2}"/>
              </a:ext>
            </a:extLst>
          </p:cNvPr>
          <p:cNvPicPr>
            <a:picLocks noChangeAspect="1"/>
          </p:cNvPicPr>
          <p:nvPr/>
        </p:nvPicPr>
        <p:blipFill>
          <a:blip r:embed="rId3"/>
          <a:stretch>
            <a:fillRect/>
          </a:stretch>
        </p:blipFill>
        <p:spPr>
          <a:xfrm>
            <a:off x="157204" y="1300712"/>
            <a:ext cx="6768281" cy="5020563"/>
          </a:xfrm>
          <a:prstGeom prst="rect">
            <a:avLst/>
          </a:prstGeom>
        </p:spPr>
      </p:pic>
      <p:sp>
        <p:nvSpPr>
          <p:cNvPr id="7" name="Slide Number Placeholder 2">
            <a:extLst>
              <a:ext uri="{FF2B5EF4-FFF2-40B4-BE49-F238E27FC236}">
                <a16:creationId xmlns:a16="http://schemas.microsoft.com/office/drawing/2014/main" id="{4CDCFD11-6F9E-8391-A7A4-73253DC1B29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F86065-5C12-4F8A-8791-CC7ADD0E19AC}" type="slidenum">
              <a:rPr lang="tr-TR" smtClean="0"/>
              <a:pPr/>
              <a:t>11</a:t>
            </a:fld>
            <a:endParaRPr lang="tr-TR"/>
          </a:p>
        </p:txBody>
      </p:sp>
    </p:spTree>
    <p:extLst>
      <p:ext uri="{BB962C8B-B14F-4D97-AF65-F5344CB8AC3E}">
        <p14:creationId xmlns:p14="http://schemas.microsoft.com/office/powerpoint/2010/main" val="30221152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6EA86-E041-5E94-A6E6-130F7AD0D150}"/>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619D5C71-EC0F-6CA3-7476-E09DC512EF4A}"/>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Finance | Delinquency | </a:t>
            </a:r>
            <a:r>
              <a:rPr lang="en-US" sz="1600" b="1" dirty="0">
                <a:solidFill>
                  <a:schemeClr val="bg1"/>
                </a:solidFill>
                <a:effectLst>
                  <a:outerShdw blurRad="38100" dist="38100" dir="2700000" algn="tl">
                    <a:srgbClr val="000000">
                      <a:alpha val="43137"/>
                    </a:srgbClr>
                  </a:outerShdw>
                </a:effectLst>
              </a:rPr>
              <a:t>Heatmap</a:t>
            </a:r>
            <a:r>
              <a:rPr lang="en-US" sz="1600" dirty="0">
                <a:solidFill>
                  <a:schemeClr val="bg1">
                    <a:lumMod val="85000"/>
                  </a:schemeClr>
                </a:solidFill>
              </a:rPr>
              <a:t>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B3A71C2C-EC26-A2E0-11CB-D820A9AD9AF6}"/>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2FA72033-CF49-E42F-7C37-A3BD96014C39}"/>
              </a:ext>
            </a:extLst>
          </p:cNvPr>
          <p:cNvSpPr txBox="1"/>
          <p:nvPr/>
        </p:nvSpPr>
        <p:spPr>
          <a:xfrm>
            <a:off x="157204" y="757186"/>
            <a:ext cx="6102626" cy="646331"/>
          </a:xfrm>
          <a:prstGeom prst="rect">
            <a:avLst/>
          </a:prstGeom>
          <a:noFill/>
        </p:spPr>
        <p:txBody>
          <a:bodyPr wrap="square">
            <a:spAutoFit/>
          </a:bodyPr>
          <a:lstStyle/>
          <a:p>
            <a:pPr marL="285750" indent="-285750">
              <a:buFont typeface="Wingdings" pitchFamily="2" charset="2"/>
              <a:buChar char="v"/>
            </a:pPr>
            <a:r>
              <a:rPr lang="en-US" sz="1800" b="1" dirty="0">
                <a:effectLst/>
                <a:latin typeface="CMBX12"/>
              </a:rPr>
              <a:t>Heatmap Correlation Analysis</a:t>
            </a:r>
            <a:endParaRPr lang="en-US" b="1" dirty="0"/>
          </a:p>
          <a:p>
            <a:pPr marL="285750" indent="-285750">
              <a:buFont typeface="Wingdings" pitchFamily="2" charset="2"/>
              <a:buChar char="v"/>
            </a:pPr>
            <a:endParaRPr lang="en-TR" b="1" dirty="0"/>
          </a:p>
        </p:txBody>
      </p:sp>
      <p:sp>
        <p:nvSpPr>
          <p:cNvPr id="3" name="Slide Number Placeholder 2">
            <a:extLst>
              <a:ext uri="{FF2B5EF4-FFF2-40B4-BE49-F238E27FC236}">
                <a16:creationId xmlns:a16="http://schemas.microsoft.com/office/drawing/2014/main" id="{E025FAC5-4886-6BAC-D61A-1B0EE840F457}"/>
              </a:ext>
            </a:extLst>
          </p:cNvPr>
          <p:cNvSpPr>
            <a:spLocks noGrp="1"/>
          </p:cNvSpPr>
          <p:nvPr>
            <p:ph type="sldNum" sz="quarter" idx="12"/>
          </p:nvPr>
        </p:nvSpPr>
        <p:spPr>
          <a:xfrm>
            <a:off x="9333052" y="6538928"/>
            <a:ext cx="2743200" cy="153888"/>
          </a:xfrm>
        </p:spPr>
        <p:txBody>
          <a:bodyPr/>
          <a:lstStyle/>
          <a:p>
            <a:fld id="{C5F86065-5C12-4F8A-8791-CC7ADD0E19AC}" type="slidenum">
              <a:rPr lang="tr-TR" smtClean="0"/>
              <a:t>12</a:t>
            </a:fld>
            <a:endParaRPr lang="tr-TR" dirty="0"/>
          </a:p>
        </p:txBody>
      </p:sp>
      <p:pic>
        <p:nvPicPr>
          <p:cNvPr id="7" name="Picture 6">
            <a:extLst>
              <a:ext uri="{FF2B5EF4-FFF2-40B4-BE49-F238E27FC236}">
                <a16:creationId xmlns:a16="http://schemas.microsoft.com/office/drawing/2014/main" id="{8C5414A3-8524-94E9-4723-04EA3D1676D0}"/>
              </a:ext>
            </a:extLst>
          </p:cNvPr>
          <p:cNvPicPr>
            <a:picLocks noChangeAspect="1"/>
          </p:cNvPicPr>
          <p:nvPr/>
        </p:nvPicPr>
        <p:blipFill>
          <a:blip r:embed="rId3"/>
          <a:stretch>
            <a:fillRect/>
          </a:stretch>
        </p:blipFill>
        <p:spPr>
          <a:xfrm>
            <a:off x="4576071" y="400110"/>
            <a:ext cx="7615929" cy="6457890"/>
          </a:xfrm>
          <a:prstGeom prst="rect">
            <a:avLst/>
          </a:prstGeom>
        </p:spPr>
      </p:pic>
      <p:sp>
        <p:nvSpPr>
          <p:cNvPr id="5" name="TextBox 4">
            <a:extLst>
              <a:ext uri="{FF2B5EF4-FFF2-40B4-BE49-F238E27FC236}">
                <a16:creationId xmlns:a16="http://schemas.microsoft.com/office/drawing/2014/main" id="{C027A7AC-6EE2-17E8-FDC0-0C6EBE22C8BD}"/>
              </a:ext>
            </a:extLst>
          </p:cNvPr>
          <p:cNvSpPr txBox="1"/>
          <p:nvPr/>
        </p:nvSpPr>
        <p:spPr>
          <a:xfrm>
            <a:off x="157204" y="1403517"/>
            <a:ext cx="4774653" cy="5509200"/>
          </a:xfrm>
          <a:prstGeom prst="rect">
            <a:avLst/>
          </a:prstGeom>
          <a:noFill/>
        </p:spPr>
        <p:txBody>
          <a:bodyPr wrap="square" rtlCol="0">
            <a:spAutoFit/>
          </a:bodyPr>
          <a:lstStyle/>
          <a:p>
            <a:pPr marL="285750" indent="-285750" algn="just">
              <a:buFont typeface="Wingdings" pitchFamily="2" charset="2"/>
              <a:buChar char="Ø"/>
            </a:pPr>
            <a:r>
              <a:rPr lang="en-US" sz="1600" dirty="0"/>
              <a:t>The feature `</a:t>
            </a:r>
            <a:r>
              <a:rPr lang="en-US" sz="1600" dirty="0" err="1"/>
              <a:t>cat_number_client_calls_from_ING</a:t>
            </a:r>
            <a:r>
              <a:rPr lang="en-US" sz="1600" dirty="0"/>
              <a:t>` exhibits a strong positive correlation of 0.61 with the target variable, indicating a significant relationship.</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dirty="0"/>
              <a:t>Correlation values between 0.16 and 0.20 suggest a weak positive linear relationship with the target variable. </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dirty="0"/>
              <a:t>Most features demonstrate a weak relationship with the target variable, as indicated by correlation coefficients closer to 0 than to +1 or -1.</a:t>
            </a:r>
          </a:p>
          <a:p>
            <a:pPr algn="just"/>
            <a:endParaRPr lang="en-US" sz="1600" dirty="0"/>
          </a:p>
          <a:p>
            <a:pPr marL="285750" indent="-285750" algn="just">
              <a:buFont typeface="Wingdings" pitchFamily="2" charset="2"/>
              <a:buChar char="Ø"/>
            </a:pPr>
            <a:r>
              <a:rPr lang="en-US" sz="1600" dirty="0"/>
              <a:t>A correlation of 0.16 is considered low in terms of strength. While it indicates a positive relationship, the influence on the target variable is likely minimal. When training the baseline model using Logistic Regression, use the highly correlated feature: `</a:t>
            </a:r>
            <a:r>
              <a:rPr lang="en-US" sz="1600" dirty="0" err="1"/>
              <a:t>cat_number_client_calls_from_ING</a:t>
            </a:r>
            <a:r>
              <a:rPr lang="en-US" sz="1600" dirty="0"/>
              <a:t>`. In the case of the </a:t>
            </a:r>
            <a:r>
              <a:rPr lang="en-US" sz="1600" dirty="0" err="1"/>
              <a:t>XGBoost</a:t>
            </a:r>
            <a:r>
              <a:rPr lang="en-US" sz="1600" dirty="0"/>
              <a:t> model, utilized 4 features with the highest correlation to enhance its predictive capabilities.</a:t>
            </a:r>
          </a:p>
        </p:txBody>
      </p:sp>
      <p:sp>
        <p:nvSpPr>
          <p:cNvPr id="8" name="Slide Number Placeholder 2">
            <a:extLst>
              <a:ext uri="{FF2B5EF4-FFF2-40B4-BE49-F238E27FC236}">
                <a16:creationId xmlns:a16="http://schemas.microsoft.com/office/drawing/2014/main" id="{1590808C-BC3E-E651-611F-8C1D85E517C1}"/>
              </a:ext>
            </a:extLst>
          </p:cNvPr>
          <p:cNvSpPr txBox="1">
            <a:spLocks/>
          </p:cNvSpPr>
          <p:nvPr/>
        </p:nvSpPr>
        <p:spPr>
          <a:xfrm>
            <a:off x="9217304" y="6433309"/>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F86065-5C12-4F8A-8791-CC7ADD0E19AC}" type="slidenum">
              <a:rPr lang="tr-TR" smtClean="0"/>
              <a:pPr/>
              <a:t>12</a:t>
            </a:fld>
            <a:endParaRPr lang="tr-TR"/>
          </a:p>
        </p:txBody>
      </p:sp>
    </p:spTree>
    <p:extLst>
      <p:ext uri="{BB962C8B-B14F-4D97-AF65-F5344CB8AC3E}">
        <p14:creationId xmlns:p14="http://schemas.microsoft.com/office/powerpoint/2010/main" val="1278229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9EB7262-AF4E-6EDE-F725-9040541EC292}"/>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Finance | Delinquency | Heatmap | </a:t>
            </a:r>
            <a:r>
              <a:rPr lang="en-US" sz="1600" b="1" dirty="0">
                <a:solidFill>
                  <a:schemeClr val="bg1"/>
                </a:solidFill>
                <a:effectLst>
                  <a:outerShdw blurRad="38100" dist="38100" dir="2700000" algn="tl">
                    <a:srgbClr val="000000">
                      <a:alpha val="43137"/>
                    </a:srgbClr>
                  </a:outerShdw>
                </a:effectLst>
              </a:rPr>
              <a:t>Eval</a:t>
            </a:r>
            <a:r>
              <a:rPr lang="en-US" sz="1600" dirty="0">
                <a:solidFill>
                  <a:schemeClr val="bg1">
                    <a:lumMod val="85000"/>
                  </a:schemeClr>
                </a:solidFill>
              </a:rPr>
              <a:t>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62A7CC9B-E9C5-BD32-BAFF-7E0889BB1994}"/>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0B18AFE0-820B-46A7-2F18-B8098EE83636}"/>
              </a:ext>
            </a:extLst>
          </p:cNvPr>
          <p:cNvSpPr txBox="1"/>
          <p:nvPr/>
        </p:nvSpPr>
        <p:spPr>
          <a:xfrm>
            <a:off x="157204" y="757186"/>
            <a:ext cx="6102626" cy="646331"/>
          </a:xfrm>
          <a:prstGeom prst="rect">
            <a:avLst/>
          </a:prstGeom>
          <a:noFill/>
        </p:spPr>
        <p:txBody>
          <a:bodyPr wrap="square">
            <a:spAutoFit/>
          </a:bodyPr>
          <a:lstStyle/>
          <a:p>
            <a:pPr marL="285750" indent="-285750">
              <a:buFont typeface="Wingdings" pitchFamily="2" charset="2"/>
              <a:buChar char="v"/>
            </a:pPr>
            <a:r>
              <a:rPr lang="en-US" sz="1800" b="1" dirty="0">
                <a:effectLst/>
                <a:latin typeface="CMBX12"/>
              </a:rPr>
              <a:t>Model Evaluation</a:t>
            </a:r>
            <a:endParaRPr lang="en-US" b="1" dirty="0"/>
          </a:p>
          <a:p>
            <a:pPr marL="285750" indent="-285750">
              <a:buFont typeface="Wingdings" pitchFamily="2" charset="2"/>
              <a:buChar char="v"/>
            </a:pPr>
            <a:endParaRPr lang="en-TR" b="1" dirty="0"/>
          </a:p>
        </p:txBody>
      </p:sp>
      <p:sp>
        <p:nvSpPr>
          <p:cNvPr id="4" name="TextBox 3">
            <a:extLst>
              <a:ext uri="{FF2B5EF4-FFF2-40B4-BE49-F238E27FC236}">
                <a16:creationId xmlns:a16="http://schemas.microsoft.com/office/drawing/2014/main" id="{3F2AFF6C-DDBF-7710-A1AC-EF02C7BD0BC5}"/>
              </a:ext>
            </a:extLst>
          </p:cNvPr>
          <p:cNvSpPr txBox="1"/>
          <p:nvPr/>
        </p:nvSpPr>
        <p:spPr>
          <a:xfrm>
            <a:off x="157204" y="1300713"/>
            <a:ext cx="11403425" cy="3785652"/>
          </a:xfrm>
          <a:prstGeom prst="rect">
            <a:avLst/>
          </a:prstGeom>
          <a:noFill/>
        </p:spPr>
        <p:txBody>
          <a:bodyPr wrap="square" rtlCol="0">
            <a:spAutoFit/>
          </a:bodyPr>
          <a:lstStyle/>
          <a:p>
            <a:pPr marL="285750" indent="-285750" algn="just">
              <a:buFont typeface="Wingdings" pitchFamily="2" charset="2"/>
              <a:buChar char="Ø"/>
            </a:pPr>
            <a:r>
              <a:rPr lang="en-US" sz="1600" b="1" dirty="0"/>
              <a:t>Metrics: </a:t>
            </a:r>
            <a:r>
              <a:rPr lang="en-US" sz="1600" dirty="0"/>
              <a:t>Presented a confusion matrix, precision-recall curve, and other relevant metrics to assess the model's performance.</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dirty="0"/>
              <a:t>Thanks to our assumptions, a positive case (false negative) results in the loss to the Bank than incorrectly diagnosing a default loan (false positive). false negatives are most crucial ones to detect for the case. Where our model states there is no default, but actually there is a default. According to my assumptions, this will cause a lot of loss to the bank. So, recall for default category in target is more important than precision and my main evaluation metric.</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dirty="0"/>
              <a:t>Under our assumptions, a false negative—where the model fails to identify a default—incurs a greater loss for the Bank than a false positive, where a non-defaulting loan is incorrectly flagged as a default. Therefore, detecting false negatives is critical for the Bank. Our focus is on maximizing recall for the default category, as it is more crucial than precision in this context.</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dirty="0"/>
              <a:t>It should be noted that if a customer is predicted to default but does not, it could potentially result in a loss for the bank. However, this scenario is not considered a direct loss for the Bank in our current framework. If it were, we would prioritize the AUC of the precision-recall curve as our main evaluation metric and also watch out for F-1 score.</a:t>
            </a:r>
          </a:p>
          <a:p>
            <a:pPr marL="285750" indent="-285750" algn="just">
              <a:buFont typeface="Wingdings" pitchFamily="2" charset="2"/>
              <a:buChar char="Ø"/>
            </a:pPr>
            <a:endParaRPr lang="en-US" sz="1600" dirty="0"/>
          </a:p>
        </p:txBody>
      </p:sp>
      <p:sp>
        <p:nvSpPr>
          <p:cNvPr id="5" name="Slide Number Placeholder 2">
            <a:extLst>
              <a:ext uri="{FF2B5EF4-FFF2-40B4-BE49-F238E27FC236}">
                <a16:creationId xmlns:a16="http://schemas.microsoft.com/office/drawing/2014/main" id="{BF270846-192D-FC23-7E6A-A0C54D6740B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F86065-5C12-4F8A-8791-CC7ADD0E19AC}" type="slidenum">
              <a:rPr lang="tr-TR" smtClean="0"/>
              <a:pPr/>
              <a:t>13</a:t>
            </a:fld>
            <a:endParaRPr lang="tr-TR"/>
          </a:p>
        </p:txBody>
      </p:sp>
    </p:spTree>
    <p:extLst>
      <p:ext uri="{BB962C8B-B14F-4D97-AF65-F5344CB8AC3E}">
        <p14:creationId xmlns:p14="http://schemas.microsoft.com/office/powerpoint/2010/main" val="11457800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93014-A9C7-8375-D85C-2A652FEE0935}"/>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3A3FAFAD-D40D-12EE-1A6E-8CD0225D0A7A}"/>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Finance | Delinquency | Heatmap | Eval | </a:t>
            </a:r>
            <a:r>
              <a:rPr lang="en-US" sz="1600" b="1" dirty="0">
                <a:solidFill>
                  <a:schemeClr val="bg1"/>
                </a:solidFill>
                <a:effectLst>
                  <a:outerShdw blurRad="38100" dist="38100" dir="2700000" algn="tl">
                    <a:srgbClr val="000000">
                      <a:alpha val="43137"/>
                    </a:srgbClr>
                  </a:outerShdw>
                </a:effectLst>
              </a:rPr>
              <a:t>Training</a:t>
            </a:r>
            <a:r>
              <a:rPr lang="en-US" sz="1600" dirty="0">
                <a:solidFill>
                  <a:schemeClr val="bg1">
                    <a:lumMod val="85000"/>
                  </a:schemeClr>
                </a:solidFill>
              </a:rPr>
              <a:t>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C75097E2-9692-BAFD-ED8F-6F92314C71CD}"/>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CFECF6D1-5B54-B35F-E34D-1A087BDF4B23}"/>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Model Training: </a:t>
            </a:r>
            <a:r>
              <a:rPr lang="en-US" sz="1600" dirty="0"/>
              <a:t>Logistic Regression (Baseline) </a:t>
            </a:r>
            <a:endParaRPr lang="en-TR" b="1" dirty="0"/>
          </a:p>
        </p:txBody>
      </p:sp>
      <p:sp>
        <p:nvSpPr>
          <p:cNvPr id="3" name="Slide Number Placeholder 2">
            <a:extLst>
              <a:ext uri="{FF2B5EF4-FFF2-40B4-BE49-F238E27FC236}">
                <a16:creationId xmlns:a16="http://schemas.microsoft.com/office/drawing/2014/main" id="{09BF9BBC-2DAA-F208-76B7-4AF25293C58F}"/>
              </a:ext>
            </a:extLst>
          </p:cNvPr>
          <p:cNvSpPr>
            <a:spLocks noGrp="1"/>
          </p:cNvSpPr>
          <p:nvPr>
            <p:ph type="sldNum" sz="quarter" idx="12"/>
          </p:nvPr>
        </p:nvSpPr>
        <p:spPr>
          <a:xfrm>
            <a:off x="9448800" y="6492875"/>
            <a:ext cx="2743200" cy="365125"/>
          </a:xfrm>
        </p:spPr>
        <p:txBody>
          <a:bodyPr/>
          <a:lstStyle/>
          <a:p>
            <a:fld id="{C5F86065-5C12-4F8A-8791-CC7ADD0E19AC}" type="slidenum">
              <a:rPr lang="tr-TR" smtClean="0"/>
              <a:t>14</a:t>
            </a:fld>
            <a:endParaRPr lang="tr-TR"/>
          </a:p>
        </p:txBody>
      </p:sp>
      <p:sp>
        <p:nvSpPr>
          <p:cNvPr id="5" name="TextBox 4">
            <a:extLst>
              <a:ext uri="{FF2B5EF4-FFF2-40B4-BE49-F238E27FC236}">
                <a16:creationId xmlns:a16="http://schemas.microsoft.com/office/drawing/2014/main" id="{4C0163CD-849F-79DC-A6A2-580BCEFE12F4}"/>
              </a:ext>
            </a:extLst>
          </p:cNvPr>
          <p:cNvSpPr txBox="1"/>
          <p:nvPr/>
        </p:nvSpPr>
        <p:spPr>
          <a:xfrm>
            <a:off x="157205" y="1300713"/>
            <a:ext cx="8004302" cy="2062103"/>
          </a:xfrm>
          <a:prstGeom prst="rect">
            <a:avLst/>
          </a:prstGeom>
          <a:noFill/>
        </p:spPr>
        <p:txBody>
          <a:bodyPr wrap="square" rtlCol="0">
            <a:spAutoFit/>
          </a:bodyPr>
          <a:lstStyle/>
          <a:p>
            <a:pPr marL="285750" indent="-285750" algn="just">
              <a:buFont typeface="Wingdings" pitchFamily="2" charset="2"/>
              <a:buChar char="Ø"/>
            </a:pPr>
            <a:r>
              <a:rPr lang="en-US" sz="1600" dirty="0"/>
              <a:t>90%-10% for train-test split. All features were considered, and Recursive Feature Elimination (RFE) was employed to identify the most significant feature: ‘</a:t>
            </a:r>
            <a:r>
              <a:rPr lang="en-US" sz="1600" dirty="0" err="1"/>
              <a:t>cat_number_client_calls_from_ING</a:t>
            </a:r>
            <a:r>
              <a:rPr lang="en-US" sz="1600" dirty="0"/>
              <a:t>’. The results from the heatmap correlation analysis are in agreement with the RFE findings. </a:t>
            </a:r>
          </a:p>
          <a:p>
            <a:pPr marL="285750" indent="-285750" algn="just">
              <a:buFont typeface="Wingdings" pitchFamily="2" charset="2"/>
              <a:buChar char="Ø"/>
            </a:pPr>
            <a:endParaRPr lang="en-US" sz="1600" b="1" dirty="0"/>
          </a:p>
          <a:p>
            <a:pPr marL="285750" indent="-285750" algn="just">
              <a:buFont typeface="Wingdings" pitchFamily="2" charset="2"/>
              <a:buChar char="Ø"/>
            </a:pPr>
            <a:r>
              <a:rPr lang="en-US" sz="1600" b="1" dirty="0"/>
              <a:t>Evaluation metrics: </a:t>
            </a:r>
            <a:r>
              <a:rPr lang="en-US" sz="1600" dirty="0"/>
              <a:t>Recall: 0.917, Precision: 0.752, AUC-PR: 0.718.</a:t>
            </a:r>
          </a:p>
          <a:p>
            <a:pPr marL="285750" indent="-285750" algn="just">
              <a:buFont typeface="Wingdings" pitchFamily="2" charset="2"/>
              <a:buChar char="Ø"/>
            </a:pPr>
            <a:endParaRPr lang="en-US" sz="1600" dirty="0"/>
          </a:p>
          <a:p>
            <a:pPr marL="285750" indent="-285750" algn="just">
              <a:buFont typeface="Wingdings" pitchFamily="2" charset="2"/>
              <a:buChar char="Ø"/>
            </a:pPr>
            <a:endParaRPr lang="en-US" sz="1600" dirty="0"/>
          </a:p>
        </p:txBody>
      </p:sp>
      <p:pic>
        <p:nvPicPr>
          <p:cNvPr id="7" name="Picture 6" descr="A chart with numbers and a yellow and blue squares&#10;&#10;Description automatically generated with medium confidence">
            <a:extLst>
              <a:ext uri="{FF2B5EF4-FFF2-40B4-BE49-F238E27FC236}">
                <a16:creationId xmlns:a16="http://schemas.microsoft.com/office/drawing/2014/main" id="{EE725EE8-3F06-B596-1115-06314405EB01}"/>
              </a:ext>
            </a:extLst>
          </p:cNvPr>
          <p:cNvPicPr>
            <a:picLocks noChangeAspect="1"/>
          </p:cNvPicPr>
          <p:nvPr/>
        </p:nvPicPr>
        <p:blipFill rotWithShape="1">
          <a:blip r:embed="rId3">
            <a:extLst>
              <a:ext uri="{28A0092B-C50C-407E-A947-70E740481C1C}">
                <a14:useLocalDpi xmlns:a14="http://schemas.microsoft.com/office/drawing/2010/main" val="0"/>
              </a:ext>
            </a:extLst>
          </a:blip>
          <a:srcRect l="8094" t="10592" r="11147" b="1426"/>
          <a:stretch/>
        </p:blipFill>
        <p:spPr>
          <a:xfrm>
            <a:off x="8267089" y="757186"/>
            <a:ext cx="3376949" cy="2759262"/>
          </a:xfrm>
          <a:prstGeom prst="rect">
            <a:avLst/>
          </a:prstGeom>
        </p:spPr>
      </p:pic>
      <p:pic>
        <p:nvPicPr>
          <p:cNvPr id="9" name="Picture 8" descr="A graph of a positive label&#10;&#10;Description automatically generated">
            <a:extLst>
              <a:ext uri="{FF2B5EF4-FFF2-40B4-BE49-F238E27FC236}">
                <a16:creationId xmlns:a16="http://schemas.microsoft.com/office/drawing/2014/main" id="{F94F0946-54DF-6501-B056-E2425646BC98}"/>
              </a:ext>
            </a:extLst>
          </p:cNvPr>
          <p:cNvPicPr>
            <a:picLocks noChangeAspect="1"/>
          </p:cNvPicPr>
          <p:nvPr/>
        </p:nvPicPr>
        <p:blipFill rotWithShape="1">
          <a:blip r:embed="rId4">
            <a:extLst>
              <a:ext uri="{28A0092B-C50C-407E-A947-70E740481C1C}">
                <a14:useLocalDpi xmlns:a14="http://schemas.microsoft.com/office/drawing/2010/main" val="0"/>
              </a:ext>
            </a:extLst>
          </a:blip>
          <a:srcRect l="13922" t="10148" r="18474" b="1425"/>
          <a:stretch/>
        </p:blipFill>
        <p:spPr>
          <a:xfrm>
            <a:off x="8267089" y="3516448"/>
            <a:ext cx="3376948" cy="3312797"/>
          </a:xfrm>
          <a:prstGeom prst="rect">
            <a:avLst/>
          </a:prstGeom>
        </p:spPr>
      </p:pic>
      <p:pic>
        <p:nvPicPr>
          <p:cNvPr id="11" name="Picture 10" descr="A graph with a line and a red dot&#10;&#10;Description automatically generated with medium confidence">
            <a:extLst>
              <a:ext uri="{FF2B5EF4-FFF2-40B4-BE49-F238E27FC236}">
                <a16:creationId xmlns:a16="http://schemas.microsoft.com/office/drawing/2014/main" id="{62D337A0-634B-0056-BE3E-84057A2300E3}"/>
              </a:ext>
            </a:extLst>
          </p:cNvPr>
          <p:cNvPicPr>
            <a:picLocks noChangeAspect="1"/>
          </p:cNvPicPr>
          <p:nvPr/>
        </p:nvPicPr>
        <p:blipFill rotWithShape="1">
          <a:blip r:embed="rId5">
            <a:extLst>
              <a:ext uri="{28A0092B-C50C-407E-A947-70E740481C1C}">
                <a14:useLocalDpi xmlns:a14="http://schemas.microsoft.com/office/drawing/2010/main" val="0"/>
              </a:ext>
            </a:extLst>
          </a:blip>
          <a:srcRect l="6800" t="6988" r="8823" b="3316"/>
          <a:stretch/>
        </p:blipFill>
        <p:spPr>
          <a:xfrm>
            <a:off x="468489" y="2859931"/>
            <a:ext cx="6268290" cy="3998069"/>
          </a:xfrm>
          <a:prstGeom prst="rect">
            <a:avLst/>
          </a:prstGeom>
        </p:spPr>
      </p:pic>
    </p:spTree>
    <p:extLst>
      <p:ext uri="{BB962C8B-B14F-4D97-AF65-F5344CB8AC3E}">
        <p14:creationId xmlns:p14="http://schemas.microsoft.com/office/powerpoint/2010/main" val="24902675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9EB7262-AF4E-6EDE-F725-9040541EC292}"/>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Finance | Delinquency | Heatmap | Eval | </a:t>
            </a:r>
            <a:r>
              <a:rPr lang="en-US" sz="1600" b="1" dirty="0">
                <a:solidFill>
                  <a:schemeClr val="bg1"/>
                </a:solidFill>
                <a:effectLst>
                  <a:outerShdw blurRad="38100" dist="38100" dir="2700000" algn="tl">
                    <a:srgbClr val="000000">
                      <a:alpha val="43137"/>
                    </a:srgbClr>
                  </a:outerShdw>
                </a:effectLst>
              </a:rPr>
              <a:t>Training</a:t>
            </a:r>
            <a:r>
              <a:rPr lang="en-US" sz="1600" dirty="0">
                <a:solidFill>
                  <a:schemeClr val="bg1">
                    <a:lumMod val="85000"/>
                  </a:schemeClr>
                </a:solidFill>
              </a:rPr>
              <a:t>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62A7CC9B-E9C5-BD32-BAFF-7E0889BB1994}"/>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0B18AFE0-820B-46A7-2F18-B8098EE83636}"/>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Model Training: </a:t>
            </a:r>
            <a:r>
              <a:rPr lang="en-US" sz="1600" dirty="0" err="1"/>
              <a:t>XGBoost</a:t>
            </a:r>
            <a:r>
              <a:rPr lang="en-US" sz="1600" dirty="0"/>
              <a:t> I</a:t>
            </a:r>
            <a:endParaRPr lang="en-TR" dirty="0"/>
          </a:p>
        </p:txBody>
      </p:sp>
      <p:sp>
        <p:nvSpPr>
          <p:cNvPr id="5" name="TextBox 4">
            <a:extLst>
              <a:ext uri="{FF2B5EF4-FFF2-40B4-BE49-F238E27FC236}">
                <a16:creationId xmlns:a16="http://schemas.microsoft.com/office/drawing/2014/main" id="{517D8269-9406-EC1B-39F7-A60F6CCFDB7F}"/>
              </a:ext>
            </a:extLst>
          </p:cNvPr>
          <p:cNvSpPr txBox="1"/>
          <p:nvPr/>
        </p:nvSpPr>
        <p:spPr>
          <a:xfrm>
            <a:off x="157204" y="1300713"/>
            <a:ext cx="7741655" cy="1569660"/>
          </a:xfrm>
          <a:prstGeom prst="rect">
            <a:avLst/>
          </a:prstGeom>
          <a:noFill/>
        </p:spPr>
        <p:txBody>
          <a:bodyPr wrap="square" rtlCol="0">
            <a:spAutoFit/>
          </a:bodyPr>
          <a:lstStyle/>
          <a:p>
            <a:pPr marL="285750" indent="-285750" algn="just">
              <a:buFont typeface="Wingdings" pitchFamily="2" charset="2"/>
              <a:buChar char="Ø"/>
            </a:pPr>
            <a:r>
              <a:rPr lang="en-US" sz="1600" dirty="0"/>
              <a:t>90%-10% for train-test split and selected the top 4 features with the highest correlation for training. The model was trained without Hyperparameter Optimization, using the following settings: objective as </a:t>
            </a:r>
            <a:r>
              <a:rPr lang="en-US" sz="1600" dirty="0" err="1"/>
              <a:t>binary:logistic</a:t>
            </a:r>
            <a:r>
              <a:rPr lang="en-US" sz="1600" dirty="0"/>
              <a:t>, </a:t>
            </a:r>
            <a:r>
              <a:rPr lang="en-US" sz="1600" dirty="0" err="1"/>
              <a:t>eval_metric</a:t>
            </a:r>
            <a:r>
              <a:rPr lang="en-US" sz="1600" dirty="0"/>
              <a:t> as </a:t>
            </a:r>
            <a:r>
              <a:rPr lang="en-US" sz="1600" dirty="0" err="1"/>
              <a:t>aucpr</a:t>
            </a:r>
            <a:r>
              <a:rPr lang="en-US" sz="1600" dirty="0"/>
              <a:t>, </a:t>
            </a:r>
            <a:r>
              <a:rPr lang="en-US" sz="1600" dirty="0" err="1"/>
              <a:t>random_state</a:t>
            </a:r>
            <a:r>
              <a:rPr lang="en-US" sz="1600" dirty="0"/>
              <a:t> set to 12345, </a:t>
            </a:r>
            <a:r>
              <a:rPr lang="en-US" sz="1600" dirty="0" err="1"/>
              <a:t>n_estimators</a:t>
            </a:r>
            <a:r>
              <a:rPr lang="en-US" sz="1600" dirty="0"/>
              <a:t> at 100, and all other parameters at </a:t>
            </a:r>
            <a:r>
              <a:rPr lang="en-US" sz="1600" dirty="0" err="1"/>
              <a:t>XGBoost</a:t>
            </a:r>
            <a:r>
              <a:rPr lang="en-US" sz="1600" dirty="0"/>
              <a:t> defaults.</a:t>
            </a:r>
          </a:p>
          <a:p>
            <a:pPr marL="285750" indent="-285750" algn="just">
              <a:buFont typeface="Wingdings" pitchFamily="2" charset="2"/>
              <a:buChar char="Ø"/>
            </a:pPr>
            <a:endParaRPr lang="en-US" sz="1600" b="1" dirty="0"/>
          </a:p>
          <a:p>
            <a:pPr marL="285750" indent="-285750" algn="just">
              <a:buFont typeface="Wingdings" pitchFamily="2" charset="2"/>
              <a:buChar char="Ø"/>
            </a:pPr>
            <a:r>
              <a:rPr lang="en-US" sz="1600" b="1" dirty="0"/>
              <a:t>Evaluation metrics: </a:t>
            </a:r>
            <a:r>
              <a:rPr lang="en-US" sz="1600" dirty="0"/>
              <a:t>Recall: 0.946, Precision: 0.62, AUC-PR: 0.848.</a:t>
            </a:r>
          </a:p>
        </p:txBody>
      </p:sp>
      <p:sp>
        <p:nvSpPr>
          <p:cNvPr id="15" name="Slide Number Placeholder 2">
            <a:extLst>
              <a:ext uri="{FF2B5EF4-FFF2-40B4-BE49-F238E27FC236}">
                <a16:creationId xmlns:a16="http://schemas.microsoft.com/office/drawing/2014/main" id="{C81A2D30-9982-829B-3323-6C2DD4653706}"/>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F86065-5C12-4F8A-8791-CC7ADD0E19AC}" type="slidenum">
              <a:rPr lang="tr-TR" smtClean="0"/>
              <a:pPr/>
              <a:t>15</a:t>
            </a:fld>
            <a:endParaRPr lang="tr-TR"/>
          </a:p>
        </p:txBody>
      </p:sp>
      <p:pic>
        <p:nvPicPr>
          <p:cNvPr id="21" name="Picture 20" descr="A chart with numbers and a yellow and purple squares&#10;&#10;Description automatically generated with medium confidence">
            <a:extLst>
              <a:ext uri="{FF2B5EF4-FFF2-40B4-BE49-F238E27FC236}">
                <a16:creationId xmlns:a16="http://schemas.microsoft.com/office/drawing/2014/main" id="{55770FFB-5D48-7F62-E9EF-3EB0AD218212}"/>
              </a:ext>
            </a:extLst>
          </p:cNvPr>
          <p:cNvPicPr>
            <a:picLocks noChangeAspect="1"/>
          </p:cNvPicPr>
          <p:nvPr/>
        </p:nvPicPr>
        <p:blipFill rotWithShape="1">
          <a:blip r:embed="rId3">
            <a:extLst>
              <a:ext uri="{28A0092B-C50C-407E-A947-70E740481C1C}">
                <a14:useLocalDpi xmlns:a14="http://schemas.microsoft.com/office/drawing/2010/main" val="0"/>
              </a:ext>
            </a:extLst>
          </a:blip>
          <a:srcRect l="9760" t="10435" r="11313" b="1425"/>
          <a:stretch/>
        </p:blipFill>
        <p:spPr>
          <a:xfrm>
            <a:off x="8267086" y="726733"/>
            <a:ext cx="3376949" cy="2828341"/>
          </a:xfrm>
          <a:prstGeom prst="rect">
            <a:avLst/>
          </a:prstGeom>
        </p:spPr>
      </p:pic>
      <p:pic>
        <p:nvPicPr>
          <p:cNvPr id="23" name="Picture 22" descr="A graph of a positive label&#10;&#10;Description automatically generated">
            <a:extLst>
              <a:ext uri="{FF2B5EF4-FFF2-40B4-BE49-F238E27FC236}">
                <a16:creationId xmlns:a16="http://schemas.microsoft.com/office/drawing/2014/main" id="{FEC39685-2729-2030-5751-E3B53EDEB202}"/>
              </a:ext>
            </a:extLst>
          </p:cNvPr>
          <p:cNvPicPr>
            <a:picLocks noChangeAspect="1"/>
          </p:cNvPicPr>
          <p:nvPr/>
        </p:nvPicPr>
        <p:blipFill rotWithShape="1">
          <a:blip r:embed="rId4">
            <a:extLst>
              <a:ext uri="{28A0092B-C50C-407E-A947-70E740481C1C}">
                <a14:useLocalDpi xmlns:a14="http://schemas.microsoft.com/office/drawing/2010/main" val="0"/>
              </a:ext>
            </a:extLst>
          </a:blip>
          <a:srcRect l="14089" t="10435" r="17472" b="1425"/>
          <a:stretch/>
        </p:blipFill>
        <p:spPr>
          <a:xfrm>
            <a:off x="8267086" y="3596229"/>
            <a:ext cx="3376949" cy="3261771"/>
          </a:xfrm>
          <a:prstGeom prst="rect">
            <a:avLst/>
          </a:prstGeom>
        </p:spPr>
      </p:pic>
      <p:pic>
        <p:nvPicPr>
          <p:cNvPr id="27" name="Picture 26" descr="A bar graph with text&#10;&#10;Description automatically generated">
            <a:extLst>
              <a:ext uri="{FF2B5EF4-FFF2-40B4-BE49-F238E27FC236}">
                <a16:creationId xmlns:a16="http://schemas.microsoft.com/office/drawing/2014/main" id="{5E0E845E-AF60-638B-A50C-BB36849D1D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611" y="3024627"/>
            <a:ext cx="7315200" cy="2832100"/>
          </a:xfrm>
          <a:prstGeom prst="rect">
            <a:avLst/>
          </a:prstGeom>
        </p:spPr>
      </p:pic>
    </p:spTree>
    <p:extLst>
      <p:ext uri="{BB962C8B-B14F-4D97-AF65-F5344CB8AC3E}">
        <p14:creationId xmlns:p14="http://schemas.microsoft.com/office/powerpoint/2010/main" val="2255808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C133F-C828-F3F2-676C-58D9C708926F}"/>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BE6B6721-2030-4F39-41D0-9C5CE48CB53F}"/>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Finance | Delinquency | Heatmap | Eval | </a:t>
            </a:r>
            <a:r>
              <a:rPr lang="en-US" sz="1600" b="1" dirty="0">
                <a:solidFill>
                  <a:schemeClr val="bg1"/>
                </a:solidFill>
                <a:effectLst>
                  <a:outerShdw blurRad="38100" dist="38100" dir="2700000" algn="tl">
                    <a:srgbClr val="000000">
                      <a:alpha val="43137"/>
                    </a:srgbClr>
                  </a:outerShdw>
                </a:effectLst>
              </a:rPr>
              <a:t>Training</a:t>
            </a:r>
            <a:r>
              <a:rPr lang="en-US" sz="1600" dirty="0">
                <a:solidFill>
                  <a:schemeClr val="bg1">
                    <a:lumMod val="85000"/>
                  </a:schemeClr>
                </a:solidFill>
              </a:rPr>
              <a:t>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698A3C36-007D-8E51-B8E4-CF6CB4ECD325}"/>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C828E93A-2CEE-7C29-5E84-21F886D8C0F1}"/>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Model Training: </a:t>
            </a:r>
            <a:r>
              <a:rPr lang="en-US" sz="1600" dirty="0" err="1"/>
              <a:t>XGBoost</a:t>
            </a:r>
            <a:r>
              <a:rPr lang="en-US" sz="1600" dirty="0"/>
              <a:t> II</a:t>
            </a:r>
            <a:endParaRPr lang="en-TR" dirty="0"/>
          </a:p>
        </p:txBody>
      </p:sp>
      <p:sp>
        <p:nvSpPr>
          <p:cNvPr id="5" name="TextBox 4">
            <a:extLst>
              <a:ext uri="{FF2B5EF4-FFF2-40B4-BE49-F238E27FC236}">
                <a16:creationId xmlns:a16="http://schemas.microsoft.com/office/drawing/2014/main" id="{2BC698BC-B6DF-C9F0-7C19-A77B444EC90F}"/>
              </a:ext>
            </a:extLst>
          </p:cNvPr>
          <p:cNvSpPr txBox="1"/>
          <p:nvPr/>
        </p:nvSpPr>
        <p:spPr>
          <a:xfrm>
            <a:off x="157205" y="1300713"/>
            <a:ext cx="7586012" cy="1815882"/>
          </a:xfrm>
          <a:prstGeom prst="rect">
            <a:avLst/>
          </a:prstGeom>
          <a:noFill/>
        </p:spPr>
        <p:txBody>
          <a:bodyPr wrap="square" rtlCol="0">
            <a:spAutoFit/>
          </a:bodyPr>
          <a:lstStyle/>
          <a:p>
            <a:pPr marL="285750" indent="-285750" algn="just">
              <a:buFont typeface="Wingdings" pitchFamily="2" charset="2"/>
              <a:buChar char="Ø"/>
            </a:pPr>
            <a:r>
              <a:rPr lang="en-US" sz="1600" dirty="0"/>
              <a:t>90%-10% for train-test split and the 4 most correlated features. Train with Hyperparameter Optimization. Constant parameters included objective as </a:t>
            </a:r>
            <a:r>
              <a:rPr lang="en-US" sz="1600" dirty="0" err="1"/>
              <a:t>binary:logistic</a:t>
            </a:r>
            <a:r>
              <a:rPr lang="en-US" sz="1600" dirty="0"/>
              <a:t>, </a:t>
            </a:r>
            <a:r>
              <a:rPr lang="en-US" sz="1600" dirty="0" err="1"/>
              <a:t>eval_metric</a:t>
            </a:r>
            <a:r>
              <a:rPr lang="en-US" sz="1600" dirty="0"/>
              <a:t> as </a:t>
            </a:r>
            <a:r>
              <a:rPr lang="en-US" sz="1600" dirty="0" err="1"/>
              <a:t>aucpr</a:t>
            </a:r>
            <a:r>
              <a:rPr lang="en-US" sz="1600" dirty="0"/>
              <a:t>, </a:t>
            </a:r>
            <a:r>
              <a:rPr lang="en-US" sz="1600" dirty="0" err="1"/>
              <a:t>random_state</a:t>
            </a:r>
            <a:r>
              <a:rPr lang="en-US" sz="1600" dirty="0"/>
              <a:t> as 12345, and </a:t>
            </a:r>
            <a:r>
              <a:rPr lang="en-US" sz="1600" dirty="0" err="1"/>
              <a:t>num_boost_round</a:t>
            </a:r>
            <a:r>
              <a:rPr lang="en-US" sz="1600" dirty="0"/>
              <a:t> in CV at 100. Key parameters were fine-tuned using </a:t>
            </a:r>
            <a:r>
              <a:rPr lang="en-US" sz="1600" dirty="0" err="1"/>
              <a:t>Optuna</a:t>
            </a:r>
            <a:r>
              <a:rPr lang="en-US" sz="1600" dirty="0"/>
              <a:t> with a 5-fold cross-validation technique.</a:t>
            </a:r>
          </a:p>
          <a:p>
            <a:pPr marL="285750" indent="-285750" algn="just">
              <a:buFont typeface="Wingdings" pitchFamily="2" charset="2"/>
              <a:buChar char="Ø"/>
            </a:pPr>
            <a:endParaRPr lang="en-US" sz="1600" b="1" dirty="0"/>
          </a:p>
          <a:p>
            <a:pPr marL="285750" indent="-285750" algn="just">
              <a:buFont typeface="Wingdings" pitchFamily="2" charset="2"/>
              <a:buChar char="Ø"/>
            </a:pPr>
            <a:r>
              <a:rPr lang="en-US" sz="1600" b="1" dirty="0"/>
              <a:t>Evaluation metrics: </a:t>
            </a:r>
            <a:r>
              <a:rPr lang="en-US" sz="1600" dirty="0"/>
              <a:t>Recall: 0.952, Precision: 0.583, AUC-PR: 0.85.</a:t>
            </a:r>
          </a:p>
        </p:txBody>
      </p:sp>
      <p:sp>
        <p:nvSpPr>
          <p:cNvPr id="15" name="Slide Number Placeholder 2">
            <a:extLst>
              <a:ext uri="{FF2B5EF4-FFF2-40B4-BE49-F238E27FC236}">
                <a16:creationId xmlns:a16="http://schemas.microsoft.com/office/drawing/2014/main" id="{7A7A4EE4-8682-5B2B-3E43-6CFDFCD97C14}"/>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F86065-5C12-4F8A-8791-CC7ADD0E19AC}" type="slidenum">
              <a:rPr lang="tr-TR" smtClean="0"/>
              <a:pPr/>
              <a:t>16</a:t>
            </a:fld>
            <a:endParaRPr lang="tr-TR"/>
          </a:p>
        </p:txBody>
      </p:sp>
      <p:pic>
        <p:nvPicPr>
          <p:cNvPr id="21" name="Picture 20" descr="A chart with numbers and a yellow and purple squares&#10;&#10;Description automatically generated with medium confidence">
            <a:extLst>
              <a:ext uri="{FF2B5EF4-FFF2-40B4-BE49-F238E27FC236}">
                <a16:creationId xmlns:a16="http://schemas.microsoft.com/office/drawing/2014/main" id="{A3EA2707-F147-C381-51BF-DD247BD7F3F7}"/>
              </a:ext>
            </a:extLst>
          </p:cNvPr>
          <p:cNvPicPr>
            <a:picLocks noChangeAspect="1"/>
          </p:cNvPicPr>
          <p:nvPr/>
        </p:nvPicPr>
        <p:blipFill rotWithShape="1">
          <a:blip r:embed="rId3">
            <a:extLst>
              <a:ext uri="{28A0092B-C50C-407E-A947-70E740481C1C}">
                <a14:useLocalDpi xmlns:a14="http://schemas.microsoft.com/office/drawing/2010/main" val="0"/>
              </a:ext>
            </a:extLst>
          </a:blip>
          <a:srcRect l="9760" t="10435" r="11313" b="1425"/>
          <a:stretch/>
        </p:blipFill>
        <p:spPr>
          <a:xfrm>
            <a:off x="8267086" y="726733"/>
            <a:ext cx="3376949" cy="2828341"/>
          </a:xfrm>
          <a:prstGeom prst="rect">
            <a:avLst/>
          </a:prstGeom>
        </p:spPr>
      </p:pic>
      <p:pic>
        <p:nvPicPr>
          <p:cNvPr id="4" name="Picture 3" descr="A chart with numbers and labels&#10;&#10;Description automatically generated">
            <a:extLst>
              <a:ext uri="{FF2B5EF4-FFF2-40B4-BE49-F238E27FC236}">
                <a16:creationId xmlns:a16="http://schemas.microsoft.com/office/drawing/2014/main" id="{63EF181E-2E49-80D1-9613-9C010CE1B6EC}"/>
              </a:ext>
            </a:extLst>
          </p:cNvPr>
          <p:cNvPicPr>
            <a:picLocks noChangeAspect="1"/>
          </p:cNvPicPr>
          <p:nvPr/>
        </p:nvPicPr>
        <p:blipFill rotWithShape="1">
          <a:blip r:embed="rId4">
            <a:extLst>
              <a:ext uri="{28A0092B-C50C-407E-A947-70E740481C1C}">
                <a14:useLocalDpi xmlns:a14="http://schemas.microsoft.com/office/drawing/2010/main" val="0"/>
              </a:ext>
            </a:extLst>
          </a:blip>
          <a:srcRect l="9926" t="10814" r="10519" b="1426"/>
          <a:stretch/>
        </p:blipFill>
        <p:spPr>
          <a:xfrm>
            <a:off x="8267087" y="757186"/>
            <a:ext cx="3381736" cy="2797885"/>
          </a:xfrm>
          <a:prstGeom prst="rect">
            <a:avLst/>
          </a:prstGeom>
        </p:spPr>
      </p:pic>
      <p:pic>
        <p:nvPicPr>
          <p:cNvPr id="7" name="Picture 6" descr="A graph of a positive label&#10;&#10;Description automatically generated">
            <a:extLst>
              <a:ext uri="{FF2B5EF4-FFF2-40B4-BE49-F238E27FC236}">
                <a16:creationId xmlns:a16="http://schemas.microsoft.com/office/drawing/2014/main" id="{6B02AE01-EE44-D661-4162-DBDCD0A3A5F1}"/>
              </a:ext>
            </a:extLst>
          </p:cNvPr>
          <p:cNvPicPr>
            <a:picLocks noChangeAspect="1"/>
          </p:cNvPicPr>
          <p:nvPr/>
        </p:nvPicPr>
        <p:blipFill rotWithShape="1">
          <a:blip r:embed="rId5">
            <a:extLst>
              <a:ext uri="{28A0092B-C50C-407E-A947-70E740481C1C}">
                <a14:useLocalDpi xmlns:a14="http://schemas.microsoft.com/office/drawing/2010/main" val="0"/>
              </a:ext>
            </a:extLst>
          </a:blip>
          <a:srcRect l="14089" t="10814" r="18140" b="1425"/>
          <a:stretch/>
        </p:blipFill>
        <p:spPr>
          <a:xfrm>
            <a:off x="8267086" y="3429000"/>
            <a:ext cx="3376949" cy="3279764"/>
          </a:xfrm>
          <a:prstGeom prst="rect">
            <a:avLst/>
          </a:prstGeom>
        </p:spPr>
      </p:pic>
      <p:pic>
        <p:nvPicPr>
          <p:cNvPr id="9" name="Picture 8" descr="A bar graph with text&#10;&#10;Description automatically generated">
            <a:extLst>
              <a:ext uri="{FF2B5EF4-FFF2-40B4-BE49-F238E27FC236}">
                <a16:creationId xmlns:a16="http://schemas.microsoft.com/office/drawing/2014/main" id="{6CE9F9D9-7D61-A7BF-2B08-85A0DC0401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611" y="3268714"/>
            <a:ext cx="7315200" cy="2832100"/>
          </a:xfrm>
          <a:prstGeom prst="rect">
            <a:avLst/>
          </a:prstGeom>
        </p:spPr>
      </p:pic>
    </p:spTree>
    <p:extLst>
      <p:ext uri="{BB962C8B-B14F-4D97-AF65-F5344CB8AC3E}">
        <p14:creationId xmlns:p14="http://schemas.microsoft.com/office/powerpoint/2010/main" val="59536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1361E-F9E1-368C-0A91-04AF23073F44}"/>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2CF0E558-68BC-95CD-7205-2A3489EE23EC}"/>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Finance | Delinquency | Heatmap | Eval | Training | </a:t>
            </a:r>
            <a:r>
              <a:rPr lang="en-US" sz="1600" b="1" dirty="0">
                <a:solidFill>
                  <a:schemeClr val="bg1"/>
                </a:solidFill>
                <a:effectLst>
                  <a:outerShdw blurRad="38100" dist="38100" dir="2700000" algn="tl">
                    <a:srgbClr val="000000">
                      <a:alpha val="43137"/>
                    </a:srgbClr>
                  </a:outerShdw>
                </a:effectLst>
              </a:rPr>
              <a:t>Conclusion</a:t>
            </a:r>
            <a:endParaRPr lang="tr-TR" sz="1600" b="1" dirty="0">
              <a:solidFill>
                <a:schemeClr val="bg1"/>
              </a:solidFill>
              <a:effectLst>
                <a:outerShdw blurRad="38100" dist="38100" dir="2700000" algn="tl">
                  <a:srgbClr val="000000">
                    <a:alpha val="43137"/>
                  </a:srgbClr>
                </a:outerShdw>
              </a:effectLst>
            </a:endParaRPr>
          </a:p>
        </p:txBody>
      </p:sp>
      <p:cxnSp>
        <p:nvCxnSpPr>
          <p:cNvPr id="26" name="Straight Connector 25">
            <a:extLst>
              <a:ext uri="{FF2B5EF4-FFF2-40B4-BE49-F238E27FC236}">
                <a16:creationId xmlns:a16="http://schemas.microsoft.com/office/drawing/2014/main" id="{F8685F5B-A4A5-34C6-FA1A-05537E391BA6}"/>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89A2F088-13A1-7070-D873-158FF34EEB07}"/>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Conclusion and Future Work</a:t>
            </a:r>
            <a:endParaRPr lang="en-TR" b="1" dirty="0"/>
          </a:p>
        </p:txBody>
      </p:sp>
      <p:sp>
        <p:nvSpPr>
          <p:cNvPr id="3" name="Slide Number Placeholder 2">
            <a:extLst>
              <a:ext uri="{FF2B5EF4-FFF2-40B4-BE49-F238E27FC236}">
                <a16:creationId xmlns:a16="http://schemas.microsoft.com/office/drawing/2014/main" id="{727DC901-5A4C-C439-A4D8-4FC675A00FBE}"/>
              </a:ext>
            </a:extLst>
          </p:cNvPr>
          <p:cNvSpPr>
            <a:spLocks noGrp="1"/>
          </p:cNvSpPr>
          <p:nvPr>
            <p:ph type="sldNum" sz="quarter" idx="12"/>
          </p:nvPr>
        </p:nvSpPr>
        <p:spPr/>
        <p:txBody>
          <a:bodyPr/>
          <a:lstStyle/>
          <a:p>
            <a:fld id="{C5F86065-5C12-4F8A-8791-CC7ADD0E19AC}" type="slidenum">
              <a:rPr lang="tr-TR" smtClean="0"/>
              <a:t>17</a:t>
            </a:fld>
            <a:endParaRPr lang="tr-TR"/>
          </a:p>
        </p:txBody>
      </p:sp>
      <p:sp>
        <p:nvSpPr>
          <p:cNvPr id="5" name="TextBox 4">
            <a:extLst>
              <a:ext uri="{FF2B5EF4-FFF2-40B4-BE49-F238E27FC236}">
                <a16:creationId xmlns:a16="http://schemas.microsoft.com/office/drawing/2014/main" id="{BEE7870A-2FE2-F11E-B3C9-53DFEBCA0275}"/>
              </a:ext>
            </a:extLst>
          </p:cNvPr>
          <p:cNvSpPr txBox="1"/>
          <p:nvPr/>
        </p:nvSpPr>
        <p:spPr>
          <a:xfrm>
            <a:off x="157204" y="1300713"/>
            <a:ext cx="11403425" cy="1569660"/>
          </a:xfrm>
          <a:prstGeom prst="rect">
            <a:avLst/>
          </a:prstGeom>
          <a:noFill/>
        </p:spPr>
        <p:txBody>
          <a:bodyPr wrap="square" rtlCol="0">
            <a:spAutoFit/>
          </a:bodyPr>
          <a:lstStyle/>
          <a:p>
            <a:pPr marL="285750" indent="-285750" algn="just">
              <a:buFont typeface="Wingdings" pitchFamily="2" charset="2"/>
              <a:buChar char="Ø"/>
            </a:pPr>
            <a:r>
              <a:rPr lang="en-US" sz="1600" b="1" dirty="0"/>
              <a:t>Model Performance: </a:t>
            </a:r>
            <a:r>
              <a:rPr lang="en-US" sz="1600" dirty="0"/>
              <a:t>Summarized the model's proficiency in predicting loan defaults, which is instrumental in enhancing the profitability of the loan portfolio. We will select to deploy the tuned </a:t>
            </a:r>
            <a:r>
              <a:rPr lang="en-US" sz="1600" dirty="0" err="1"/>
              <a:t>XGBoost</a:t>
            </a:r>
            <a:r>
              <a:rPr lang="en-US" sz="1600" dirty="0"/>
              <a:t> model since it has the highest recall score.</a:t>
            </a:r>
          </a:p>
          <a:p>
            <a:pPr algn="just"/>
            <a:endParaRPr lang="en-US" sz="1600" dirty="0"/>
          </a:p>
          <a:p>
            <a:pPr marL="285750" indent="-285750" algn="just">
              <a:buFont typeface="Wingdings" pitchFamily="2" charset="2"/>
              <a:buChar char="Ø"/>
            </a:pPr>
            <a:r>
              <a:rPr lang="en-US" sz="1600" b="1" dirty="0"/>
              <a:t>Future Enhancements: </a:t>
            </a:r>
            <a:r>
              <a:rPr lang="en-US" sz="1600" dirty="0"/>
              <a:t>Integrate additional data sources, such as credit scores and macroeconomic indicators. For missing categorical values that exhibit a predictable pattern, develop a classifier to impute these values based on other features. Explore the inference time comparison of models and conduct a cost-benefit analysis to fine-tune the threshold for classifying a loan as high risk.</a:t>
            </a:r>
          </a:p>
        </p:txBody>
      </p:sp>
    </p:spTree>
    <p:extLst>
      <p:ext uri="{BB962C8B-B14F-4D97-AF65-F5344CB8AC3E}">
        <p14:creationId xmlns:p14="http://schemas.microsoft.com/office/powerpoint/2010/main" val="1953731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072853AD-3D3E-242E-1CAC-6A27A1E145FC}"/>
              </a:ext>
            </a:extLst>
          </p:cNvPr>
          <p:cNvSpPr txBox="1">
            <a:spLocks/>
          </p:cNvSpPr>
          <p:nvPr/>
        </p:nvSpPr>
        <p:spPr>
          <a:xfrm>
            <a:off x="1454727" y="3429000"/>
            <a:ext cx="9491947" cy="32698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latin typeface="Source Sans Pro" panose="020B0503030403020204" pitchFamily="34" charset="0"/>
                <a:ea typeface="Source Sans Pro" panose="020B0503030403020204" pitchFamily="34" charset="0"/>
              </a:rPr>
              <a:t>Thank you! </a:t>
            </a:r>
          </a:p>
        </p:txBody>
      </p:sp>
      <p:sp>
        <p:nvSpPr>
          <p:cNvPr id="10" name="Title 1">
            <a:extLst>
              <a:ext uri="{FF2B5EF4-FFF2-40B4-BE49-F238E27FC236}">
                <a16:creationId xmlns:a16="http://schemas.microsoft.com/office/drawing/2014/main" id="{D5D925D3-7C59-C003-B3FC-42B6E90172FD}"/>
              </a:ext>
            </a:extLst>
          </p:cNvPr>
          <p:cNvSpPr txBox="1">
            <a:spLocks/>
          </p:cNvSpPr>
          <p:nvPr/>
        </p:nvSpPr>
        <p:spPr>
          <a:xfrm>
            <a:off x="1454727" y="1912380"/>
            <a:ext cx="9144000" cy="10577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Source Sans Pro" panose="020B0503030403020204" pitchFamily="34" charset="0"/>
                <a:ea typeface="Source Sans Pro" panose="020B0503030403020204" pitchFamily="34" charset="0"/>
              </a:rPr>
              <a:t>Machine Learning Based Solution</a:t>
            </a:r>
            <a:endParaRPr lang="tr-TR" sz="8000" dirty="0">
              <a:latin typeface="Source Sans Pro" panose="020B0503030403020204" pitchFamily="34" charset="0"/>
              <a:ea typeface="Source Sans Pro" panose="020B0503030403020204" pitchFamily="34" charset="0"/>
            </a:endParaRPr>
          </a:p>
        </p:txBody>
      </p:sp>
      <p:sp>
        <p:nvSpPr>
          <p:cNvPr id="12" name="TextBox 11">
            <a:extLst>
              <a:ext uri="{FF2B5EF4-FFF2-40B4-BE49-F238E27FC236}">
                <a16:creationId xmlns:a16="http://schemas.microsoft.com/office/drawing/2014/main" id="{C900E1C1-85A1-D3EA-B295-EF25E4DA8C04}"/>
              </a:ext>
            </a:extLst>
          </p:cNvPr>
          <p:cNvSpPr txBox="1"/>
          <p:nvPr/>
        </p:nvSpPr>
        <p:spPr>
          <a:xfrm>
            <a:off x="1898072" y="4790603"/>
            <a:ext cx="8395855" cy="1446550"/>
          </a:xfrm>
          <a:prstGeom prst="rect">
            <a:avLst/>
          </a:prstGeom>
          <a:noFill/>
        </p:spPr>
        <p:txBody>
          <a:bodyPr wrap="square">
            <a:spAutoFit/>
          </a:bodyPr>
          <a:lstStyle/>
          <a:p>
            <a:pPr algn="ctr"/>
            <a:r>
              <a:rPr lang="en-US" dirty="0">
                <a:latin typeface="Source Sans Pro" panose="020B0503030403020204" pitchFamily="34" charset="0"/>
                <a:ea typeface="Source Sans Pro" panose="020B0503030403020204" pitchFamily="34" charset="0"/>
              </a:rPr>
              <a:t>Furkan Gül</a:t>
            </a:r>
          </a:p>
          <a:p>
            <a:pPr algn="ctr"/>
            <a:endParaRPr lang="en-US" dirty="0">
              <a:latin typeface="Source Sans Pro" panose="020B0503030403020204" pitchFamily="34" charset="0"/>
              <a:ea typeface="Source Sans Pro" panose="020B0503030403020204" pitchFamily="34" charset="0"/>
            </a:endParaRPr>
          </a:p>
          <a:p>
            <a:pPr algn="ctr"/>
            <a:r>
              <a:rPr lang="en-US" i="1" dirty="0">
                <a:latin typeface="Source Sans Pro" panose="020B0503030403020204" pitchFamily="34" charset="0"/>
                <a:ea typeface="Source Sans Pro" panose="020B0503030403020204" pitchFamily="34" charset="0"/>
              </a:rPr>
              <a:t>Senior Data Scientist</a:t>
            </a:r>
          </a:p>
          <a:p>
            <a:pPr algn="ctr"/>
            <a:endParaRPr lang="en-US" dirty="0">
              <a:latin typeface="Source Sans Pro" panose="020B0503030403020204" pitchFamily="34" charset="0"/>
              <a:ea typeface="Source Sans Pro" panose="020B0503030403020204" pitchFamily="34" charset="0"/>
            </a:endParaRPr>
          </a:p>
          <a:p>
            <a:pPr algn="ctr"/>
            <a:r>
              <a:rPr lang="en-US" sz="1600" dirty="0" err="1">
                <a:latin typeface="Source Sans Pro" panose="020B0503030403020204" pitchFamily="34" charset="0"/>
                <a:ea typeface="Source Sans Pro" panose="020B0503030403020204" pitchFamily="34" charset="0"/>
              </a:rPr>
              <a:t>frkangul@gmail.com</a:t>
            </a:r>
            <a:endParaRPr lang="en-US" sz="1600" dirty="0">
              <a:latin typeface="Source Sans Pro" panose="020B0503030403020204" pitchFamily="34" charset="0"/>
              <a:ea typeface="Source Sans Pro" panose="020B0503030403020204" pitchFamily="34" charset="0"/>
            </a:endParaRPr>
          </a:p>
        </p:txBody>
      </p:sp>
      <p:sp>
        <p:nvSpPr>
          <p:cNvPr id="2" name="Slide Number Placeholder 1">
            <a:extLst>
              <a:ext uri="{FF2B5EF4-FFF2-40B4-BE49-F238E27FC236}">
                <a16:creationId xmlns:a16="http://schemas.microsoft.com/office/drawing/2014/main" id="{5CF88891-8961-0A5E-7B07-C73F501918C9}"/>
              </a:ext>
            </a:extLst>
          </p:cNvPr>
          <p:cNvSpPr>
            <a:spLocks noGrp="1"/>
          </p:cNvSpPr>
          <p:nvPr>
            <p:ph type="sldNum" sz="quarter" idx="12"/>
          </p:nvPr>
        </p:nvSpPr>
        <p:spPr/>
        <p:txBody>
          <a:bodyPr/>
          <a:lstStyle/>
          <a:p>
            <a:fld id="{C5F86065-5C12-4F8A-8791-CC7ADD0E19AC}" type="slidenum">
              <a:rPr lang="tr-TR" smtClean="0"/>
              <a:t>18</a:t>
            </a:fld>
            <a:endParaRPr lang="tr-TR"/>
          </a:p>
        </p:txBody>
      </p:sp>
    </p:spTree>
    <p:extLst>
      <p:ext uri="{BB962C8B-B14F-4D97-AF65-F5344CB8AC3E}">
        <p14:creationId xmlns:p14="http://schemas.microsoft.com/office/powerpoint/2010/main" val="335837416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6C0B-FB56-C86E-7A3C-FA514F6147CF}"/>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Agenda</a:t>
            </a:r>
            <a:endParaRPr lang="tr-TR"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FDF717FF-666E-C3F7-3673-EDDE9AADB3D4}"/>
              </a:ext>
            </a:extLst>
          </p:cNvPr>
          <p:cNvSpPr txBox="1"/>
          <p:nvPr/>
        </p:nvSpPr>
        <p:spPr>
          <a:xfrm>
            <a:off x="1018903" y="1859339"/>
            <a:ext cx="5538376" cy="3693319"/>
          </a:xfrm>
          <a:prstGeom prst="rect">
            <a:avLst/>
          </a:prstGeom>
          <a:noFill/>
        </p:spPr>
        <p:txBody>
          <a:bodyPr wrap="none" rtlCol="0">
            <a:spAutoFit/>
          </a:bodyPr>
          <a:lstStyle/>
          <a:p>
            <a:pPr marL="285750" indent="-285750">
              <a:buFont typeface="Wingdings" panose="05000000000000000000" pitchFamily="2" charset="2"/>
              <a:buChar char="q"/>
            </a:pPr>
            <a:r>
              <a:rPr lang="en-US" b="1" dirty="0"/>
              <a:t>Case</a:t>
            </a:r>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US" b="1" dirty="0"/>
              <a:t>Data Preprocessing</a:t>
            </a:r>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US" b="1" dirty="0"/>
              <a:t>Loan, Customer, Financial, </a:t>
            </a:r>
            <a:r>
              <a:rPr lang="en-US" sz="1800" b="1" dirty="0">
                <a:effectLst/>
                <a:latin typeface="CMBX12"/>
              </a:rPr>
              <a:t>Delinquency</a:t>
            </a:r>
            <a:r>
              <a:rPr lang="en-US" b="1" dirty="0"/>
              <a:t> Data Analysis</a:t>
            </a:r>
          </a:p>
          <a:p>
            <a:endParaRPr lang="en-US" b="1" dirty="0"/>
          </a:p>
          <a:p>
            <a:pPr marL="285750" indent="-285750">
              <a:buFont typeface="Wingdings" panose="05000000000000000000" pitchFamily="2" charset="2"/>
              <a:buChar char="q"/>
            </a:pPr>
            <a:r>
              <a:rPr lang="en-US" b="1" dirty="0"/>
              <a:t>Heatmap Correlation Analysis</a:t>
            </a:r>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US" b="1" dirty="0"/>
              <a:t>Model Evaluation</a:t>
            </a:r>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US" b="1" dirty="0"/>
              <a:t>Model Training</a:t>
            </a:r>
          </a:p>
          <a:p>
            <a:endParaRPr lang="en-US" b="1" dirty="0"/>
          </a:p>
          <a:p>
            <a:pPr marL="285750" indent="-285750">
              <a:buFont typeface="Wingdings" panose="05000000000000000000" pitchFamily="2" charset="2"/>
              <a:buChar char="q"/>
            </a:pPr>
            <a:r>
              <a:rPr lang="en-US" b="1" dirty="0"/>
              <a:t>Conclusion</a:t>
            </a:r>
            <a:endParaRPr lang="tr-TR" b="1" dirty="0"/>
          </a:p>
        </p:txBody>
      </p:sp>
      <p:sp>
        <p:nvSpPr>
          <p:cNvPr id="7" name="TextBox 6">
            <a:extLst>
              <a:ext uri="{FF2B5EF4-FFF2-40B4-BE49-F238E27FC236}">
                <a16:creationId xmlns:a16="http://schemas.microsoft.com/office/drawing/2014/main" id="{A74D2D2A-33F8-EBBB-5E34-F3E09F424EA6}"/>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endParaRPr lang="tr-TR" sz="2000" dirty="0">
              <a:solidFill>
                <a:schemeClr val="bg1">
                  <a:lumMod val="85000"/>
                </a:schemeClr>
              </a:solidFill>
            </a:endParaRPr>
          </a:p>
        </p:txBody>
      </p:sp>
      <p:cxnSp>
        <p:nvCxnSpPr>
          <p:cNvPr id="8" name="Straight Connector 7">
            <a:extLst>
              <a:ext uri="{FF2B5EF4-FFF2-40B4-BE49-F238E27FC236}">
                <a16:creationId xmlns:a16="http://schemas.microsoft.com/office/drawing/2014/main" id="{DF4659C3-E2C3-8372-D38D-A23140317BA6}"/>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7288F341-C4B8-2750-C930-10F77994D401}"/>
              </a:ext>
            </a:extLst>
          </p:cNvPr>
          <p:cNvSpPr>
            <a:spLocks noGrp="1"/>
          </p:cNvSpPr>
          <p:nvPr>
            <p:ph type="sldNum" sz="quarter" idx="12"/>
          </p:nvPr>
        </p:nvSpPr>
        <p:spPr/>
        <p:txBody>
          <a:bodyPr/>
          <a:lstStyle/>
          <a:p>
            <a:fld id="{C5F86065-5C12-4F8A-8791-CC7ADD0E19AC}" type="slidenum">
              <a:rPr lang="tr-TR" smtClean="0"/>
              <a:t>2</a:t>
            </a:fld>
            <a:endParaRPr lang="tr-TR"/>
          </a:p>
        </p:txBody>
      </p:sp>
    </p:spTree>
    <p:extLst>
      <p:ext uri="{BB962C8B-B14F-4D97-AF65-F5344CB8AC3E}">
        <p14:creationId xmlns:p14="http://schemas.microsoft.com/office/powerpoint/2010/main" val="25938365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9EB7262-AF4E-6EDE-F725-9040541EC292}"/>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Finance | Delinquency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62A7CC9B-E9C5-BD32-BAFF-7E0889BB1994}"/>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65DCC69E-1E40-47C5-A8C3-A7153C71AFE5}"/>
              </a:ext>
            </a:extLst>
          </p:cNvPr>
          <p:cNvSpPr txBox="1"/>
          <p:nvPr/>
        </p:nvSpPr>
        <p:spPr>
          <a:xfrm>
            <a:off x="157204" y="1483593"/>
            <a:ext cx="11389528" cy="3539430"/>
          </a:xfrm>
          <a:prstGeom prst="rect">
            <a:avLst/>
          </a:prstGeom>
          <a:noFill/>
        </p:spPr>
        <p:txBody>
          <a:bodyPr wrap="square" rtlCol="0">
            <a:spAutoFit/>
          </a:bodyPr>
          <a:lstStyle/>
          <a:p>
            <a:pPr marL="285750" indent="-285750" algn="just">
              <a:buFont typeface="Wingdings" pitchFamily="2" charset="2"/>
              <a:buChar char="Ø"/>
            </a:pPr>
            <a:r>
              <a:rPr lang="en-US" sz="1600" b="1" dirty="0"/>
              <a:t>Client: </a:t>
            </a:r>
            <a:r>
              <a:rPr lang="en-US" sz="1600" dirty="0"/>
              <a:t>Personal Loans Lending Manager at a Bank.</a:t>
            </a:r>
          </a:p>
          <a:p>
            <a:pPr marL="285750" indent="-285750" algn="just">
              <a:buFont typeface="Wingdings" pitchFamily="2" charset="2"/>
              <a:buChar char="Ø"/>
            </a:pPr>
            <a:endParaRPr lang="en-US" sz="1600" b="1" dirty="0"/>
          </a:p>
          <a:p>
            <a:pPr marL="285750" indent="-285750" algn="just">
              <a:buFont typeface="Wingdings" pitchFamily="2" charset="2"/>
              <a:buChar char="Ø"/>
            </a:pPr>
            <a:r>
              <a:rPr lang="en-US" sz="1600" b="1" dirty="0"/>
              <a:t>Objective: </a:t>
            </a:r>
            <a:r>
              <a:rPr lang="en-US" sz="1600" dirty="0"/>
              <a:t>Enhance the profitability of Bank’s personal loan portfolio.</a:t>
            </a:r>
          </a:p>
          <a:p>
            <a:pPr algn="just"/>
            <a:endParaRPr lang="en-US" sz="1600" dirty="0"/>
          </a:p>
          <a:p>
            <a:pPr marL="285750" indent="-285750" algn="just">
              <a:buFont typeface="Wingdings" pitchFamily="2" charset="2"/>
              <a:buChar char="Ø"/>
            </a:pPr>
            <a:r>
              <a:rPr lang="en-US" sz="1600" b="1" dirty="0"/>
              <a:t>Data Provided: </a:t>
            </a:r>
            <a:r>
              <a:rPr lang="en-US" sz="1600" dirty="0"/>
              <a:t>Four comprehensive datasets encompassing loan details, customer demographics, financial backgrounds, and delinquency records.</a:t>
            </a:r>
            <a:endParaRPr lang="en-US" sz="1600" dirty="0">
              <a:latin typeface="CMR12"/>
            </a:endParaRPr>
          </a:p>
          <a:p>
            <a:pPr marL="285750" indent="-285750" algn="just">
              <a:buFont typeface="Wingdings" pitchFamily="2" charset="2"/>
              <a:buChar char="Ø"/>
            </a:pPr>
            <a:endParaRPr lang="en-US" sz="1600" dirty="0">
              <a:latin typeface="CMR12"/>
            </a:endParaRPr>
          </a:p>
          <a:p>
            <a:pPr marL="285750" indent="-285750" algn="just">
              <a:buFont typeface="Wingdings" pitchFamily="2" charset="2"/>
              <a:buChar char="Ø"/>
            </a:pPr>
            <a:r>
              <a:rPr lang="en-US" sz="1600" b="1" dirty="0"/>
              <a:t>Proposed Solution</a:t>
            </a:r>
            <a:r>
              <a:rPr lang="en-US" sz="1600" dirty="0"/>
              <a:t>: Develop a machine learning model to predict and identify potential loan defaults. </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b="1" dirty="0"/>
              <a:t>Assumptions:</a:t>
            </a:r>
          </a:p>
          <a:p>
            <a:pPr marL="742950" lvl="1" indent="-285750" algn="just">
              <a:buFont typeface="Arial" panose="020B0604020202020204" pitchFamily="34" charset="0"/>
              <a:buChar char="•"/>
            </a:pPr>
            <a:r>
              <a:rPr lang="en-US" sz="1600" b="1" dirty="0"/>
              <a:t>Definition</a:t>
            </a:r>
            <a:r>
              <a:rPr lang="en-US" sz="1600" dirty="0"/>
              <a:t>: Loans are financial agreements where customers receive funds and agree to repay in monthly installments.</a:t>
            </a:r>
          </a:p>
          <a:p>
            <a:pPr marL="742950" lvl="1" indent="-285750" algn="just">
              <a:buFont typeface="Arial" panose="020B0604020202020204" pitchFamily="34" charset="0"/>
              <a:buChar char="•"/>
            </a:pPr>
            <a:r>
              <a:rPr lang="en-US" sz="1600" b="1" dirty="0"/>
              <a:t>Profitability</a:t>
            </a:r>
            <a:r>
              <a:rPr lang="en-US" sz="1600" dirty="0"/>
              <a:t>: Timely repayments by customers ensure loan profitability.</a:t>
            </a:r>
          </a:p>
          <a:p>
            <a:pPr marL="742950" lvl="1" indent="-285750" algn="just">
              <a:buFont typeface="Arial" panose="020B0604020202020204" pitchFamily="34" charset="0"/>
              <a:buChar char="•"/>
            </a:pPr>
            <a:r>
              <a:rPr lang="en-US" sz="1600" b="1" dirty="0"/>
              <a:t>Default</a:t>
            </a:r>
            <a:r>
              <a:rPr lang="en-US" sz="1600" dirty="0"/>
              <a:t>: A loan is marked as defaulted after three consecutive missed payments.</a:t>
            </a:r>
          </a:p>
          <a:p>
            <a:pPr marL="285750" indent="-285750" algn="just">
              <a:buFont typeface="Wingdings" pitchFamily="2" charset="2"/>
              <a:buChar char="Ø"/>
            </a:pPr>
            <a:endParaRPr lang="en-US" sz="1600" dirty="0"/>
          </a:p>
        </p:txBody>
      </p:sp>
      <p:sp>
        <p:nvSpPr>
          <p:cNvPr id="5" name="TextBox 4">
            <a:extLst>
              <a:ext uri="{FF2B5EF4-FFF2-40B4-BE49-F238E27FC236}">
                <a16:creationId xmlns:a16="http://schemas.microsoft.com/office/drawing/2014/main" id="{5F68ECCB-3EC6-6AA9-D165-3A98C8EB4DDE}"/>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Case Overview</a:t>
            </a:r>
            <a:endParaRPr lang="en-TR" b="1" dirty="0"/>
          </a:p>
        </p:txBody>
      </p:sp>
      <p:sp>
        <p:nvSpPr>
          <p:cNvPr id="3" name="Slide Number Placeholder 2">
            <a:extLst>
              <a:ext uri="{FF2B5EF4-FFF2-40B4-BE49-F238E27FC236}">
                <a16:creationId xmlns:a16="http://schemas.microsoft.com/office/drawing/2014/main" id="{0B375D81-666F-1274-2DAF-29D936930FB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F86065-5C12-4F8A-8791-CC7ADD0E19AC}" type="slidenum">
              <a:rPr lang="tr-TR" smtClean="0"/>
              <a:pPr/>
              <a:t>3</a:t>
            </a:fld>
            <a:endParaRPr lang="tr-TR"/>
          </a:p>
        </p:txBody>
      </p:sp>
    </p:spTree>
    <p:extLst>
      <p:ext uri="{BB962C8B-B14F-4D97-AF65-F5344CB8AC3E}">
        <p14:creationId xmlns:p14="http://schemas.microsoft.com/office/powerpoint/2010/main" val="37342946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9EB7262-AF4E-6EDE-F725-9040541EC292}"/>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a:t>
            </a:r>
            <a:r>
              <a:rPr lang="en-US" sz="1600" b="1" dirty="0">
                <a:solidFill>
                  <a:schemeClr val="bg1"/>
                </a:solidFill>
                <a:effectLst>
                  <a:outerShdw blurRad="38100" dist="38100" dir="2700000" algn="tl">
                    <a:srgbClr val="000000">
                      <a:alpha val="43137"/>
                    </a:srgbClr>
                  </a:outerShdw>
                </a:effectLst>
              </a:rPr>
              <a:t>Data Prep </a:t>
            </a:r>
            <a:r>
              <a:rPr lang="en-US" sz="1600" dirty="0">
                <a:solidFill>
                  <a:schemeClr val="bg1">
                    <a:lumMod val="85000"/>
                  </a:schemeClr>
                </a:solidFill>
              </a:rPr>
              <a:t>|</a:t>
            </a:r>
            <a:r>
              <a:rPr lang="en-US" sz="1600" dirty="0"/>
              <a:t> </a:t>
            </a:r>
            <a:r>
              <a:rPr lang="en-US" sz="1600" dirty="0">
                <a:solidFill>
                  <a:schemeClr val="bg1">
                    <a:lumMod val="85000"/>
                  </a:schemeClr>
                </a:solidFill>
              </a:rPr>
              <a:t>Loan | Customer | Finance | Delinquency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62A7CC9B-E9C5-BD32-BAFF-7E0889BB1994}"/>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65DCC69E-1E40-47C5-A8C3-A7153C71AFE5}"/>
              </a:ext>
            </a:extLst>
          </p:cNvPr>
          <p:cNvSpPr txBox="1"/>
          <p:nvPr/>
        </p:nvSpPr>
        <p:spPr>
          <a:xfrm>
            <a:off x="157204" y="1483593"/>
            <a:ext cx="10309758" cy="3293209"/>
          </a:xfrm>
          <a:prstGeom prst="rect">
            <a:avLst/>
          </a:prstGeom>
          <a:noFill/>
        </p:spPr>
        <p:txBody>
          <a:bodyPr wrap="square" rtlCol="0">
            <a:spAutoFit/>
          </a:bodyPr>
          <a:lstStyle/>
          <a:p>
            <a:pPr marL="285750" indent="-285750" algn="just">
              <a:buFont typeface="Wingdings" pitchFamily="2" charset="2"/>
              <a:buChar char="Ø"/>
            </a:pPr>
            <a:r>
              <a:rPr lang="en-US" sz="1600" b="1" dirty="0"/>
              <a:t>Data Cleaning: </a:t>
            </a:r>
            <a:r>
              <a:rPr lang="en-US" sz="1600" dirty="0"/>
              <a:t>Addressed missing values, outliers, and data type discrepancies.</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b="1" dirty="0"/>
              <a:t>Missing Value Analysis: </a:t>
            </a:r>
            <a:r>
              <a:rPr lang="en-US" sz="1600" dirty="0"/>
              <a:t>Evaluated and addressed missing data by calculating missing value percentages. </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b="1" dirty="0"/>
              <a:t>Missing Value Handling: </a:t>
            </a:r>
            <a:r>
              <a:rPr lang="en-US" sz="1600" dirty="0"/>
              <a:t>For minor instances of missing values, rows were removed to maintain data integrity. Alternatively, a distinct category was created for missing values to allow the model to account for information absence. </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b="1" dirty="0"/>
              <a:t>Outlier Detection: </a:t>
            </a:r>
            <a:r>
              <a:rPr lang="en-US" sz="1600" dirty="0"/>
              <a:t>Applied Interquartile Range (IQR) method to detect and handle outliers.</a:t>
            </a:r>
          </a:p>
          <a:p>
            <a:pPr marL="285750" indent="-285750" algn="just">
              <a:buFont typeface="Wingdings" pitchFamily="2" charset="2"/>
              <a:buChar char="Ø"/>
            </a:pPr>
            <a:endParaRPr lang="en-US" sz="1600" dirty="0"/>
          </a:p>
          <a:p>
            <a:pPr marL="285750" indent="-285750" algn="just">
              <a:buFont typeface="Wingdings" pitchFamily="2" charset="2"/>
              <a:buChar char="Ø"/>
            </a:pPr>
            <a:endParaRPr lang="en-US" sz="1600" dirty="0"/>
          </a:p>
          <a:p>
            <a:pPr marL="285750" indent="-285750" algn="just">
              <a:buFont typeface="Arial" panose="020B0604020202020204" pitchFamily="34" charset="0"/>
              <a:buChar char="•"/>
            </a:pPr>
            <a:endParaRPr lang="en-US" sz="1600" dirty="0"/>
          </a:p>
          <a:p>
            <a:pPr marL="285750" indent="-285750" algn="just">
              <a:buFont typeface="Wingdings" pitchFamily="2" charset="2"/>
              <a:buChar char="Ø"/>
            </a:pPr>
            <a:endParaRPr lang="en-US" sz="1600" dirty="0"/>
          </a:p>
          <a:p>
            <a:pPr marL="285750" indent="-285750" algn="just">
              <a:buFont typeface="Wingdings" pitchFamily="2" charset="2"/>
              <a:buChar char="Ø"/>
            </a:pPr>
            <a:endParaRPr lang="en-US" sz="1600" dirty="0"/>
          </a:p>
        </p:txBody>
      </p:sp>
      <p:sp>
        <p:nvSpPr>
          <p:cNvPr id="5" name="TextBox 4">
            <a:extLst>
              <a:ext uri="{FF2B5EF4-FFF2-40B4-BE49-F238E27FC236}">
                <a16:creationId xmlns:a16="http://schemas.microsoft.com/office/drawing/2014/main" id="{2904A099-D52E-3B2A-6612-CB4F56EF72A2}"/>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Data Preprocessing Overview</a:t>
            </a:r>
            <a:endParaRPr lang="en-TR" b="1" dirty="0"/>
          </a:p>
        </p:txBody>
      </p:sp>
      <p:sp>
        <p:nvSpPr>
          <p:cNvPr id="2" name="Slide Number Placeholder 1">
            <a:extLst>
              <a:ext uri="{FF2B5EF4-FFF2-40B4-BE49-F238E27FC236}">
                <a16:creationId xmlns:a16="http://schemas.microsoft.com/office/drawing/2014/main" id="{A46EC8B1-7A31-9877-A7A5-2510A7DC0C62}"/>
              </a:ext>
            </a:extLst>
          </p:cNvPr>
          <p:cNvSpPr>
            <a:spLocks noGrp="1"/>
          </p:cNvSpPr>
          <p:nvPr>
            <p:ph type="sldNum" sz="quarter" idx="12"/>
          </p:nvPr>
        </p:nvSpPr>
        <p:spPr/>
        <p:txBody>
          <a:bodyPr/>
          <a:lstStyle/>
          <a:p>
            <a:fld id="{C5F86065-5C12-4F8A-8791-CC7ADD0E19AC}" type="slidenum">
              <a:rPr lang="tr-TR" smtClean="0"/>
              <a:t>4</a:t>
            </a:fld>
            <a:endParaRPr lang="tr-TR"/>
          </a:p>
        </p:txBody>
      </p:sp>
    </p:spTree>
    <p:extLst>
      <p:ext uri="{BB962C8B-B14F-4D97-AF65-F5344CB8AC3E}">
        <p14:creationId xmlns:p14="http://schemas.microsoft.com/office/powerpoint/2010/main" val="327533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2B1FF-A2FB-6ED0-CE41-380E8E8CE728}"/>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E3EE2AD6-5942-BAAF-5399-D24C7F83F68A}"/>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b="1" dirty="0">
                <a:solidFill>
                  <a:schemeClr val="bg1"/>
                </a:solidFill>
                <a:effectLst>
                  <a:outerShdw blurRad="38100" dist="38100" dir="2700000" algn="tl">
                    <a:srgbClr val="000000">
                      <a:alpha val="43137"/>
                    </a:srgbClr>
                  </a:outerShdw>
                </a:effectLst>
              </a:rPr>
              <a:t>Loan</a:t>
            </a:r>
            <a:r>
              <a:rPr lang="en-US" sz="1600" dirty="0">
                <a:solidFill>
                  <a:schemeClr val="bg1">
                    <a:lumMod val="85000"/>
                  </a:schemeClr>
                </a:solidFill>
              </a:rPr>
              <a:t> | Customer | Finance | Delinquency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283A170B-40D7-0E2D-C514-901308F9EF74}"/>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47572FFB-84CF-7E68-7E55-410A80C4DA3D}"/>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Loan Data Examination</a:t>
            </a:r>
            <a:endParaRPr lang="en-TR" b="1" dirty="0"/>
          </a:p>
        </p:txBody>
      </p:sp>
      <p:sp>
        <p:nvSpPr>
          <p:cNvPr id="3" name="Slide Number Placeholder 2">
            <a:extLst>
              <a:ext uri="{FF2B5EF4-FFF2-40B4-BE49-F238E27FC236}">
                <a16:creationId xmlns:a16="http://schemas.microsoft.com/office/drawing/2014/main" id="{FE898393-79CA-3858-6B4F-517BF1AC3CDE}"/>
              </a:ext>
            </a:extLst>
          </p:cNvPr>
          <p:cNvSpPr>
            <a:spLocks noGrp="1"/>
          </p:cNvSpPr>
          <p:nvPr>
            <p:ph type="sldNum" sz="quarter" idx="12"/>
          </p:nvPr>
        </p:nvSpPr>
        <p:spPr/>
        <p:txBody>
          <a:bodyPr/>
          <a:lstStyle/>
          <a:p>
            <a:fld id="{C5F86065-5C12-4F8A-8791-CC7ADD0E19AC}" type="slidenum">
              <a:rPr lang="tr-TR" smtClean="0"/>
              <a:t>5</a:t>
            </a:fld>
            <a:endParaRPr lang="tr-TR"/>
          </a:p>
        </p:txBody>
      </p:sp>
      <p:sp>
        <p:nvSpPr>
          <p:cNvPr id="5" name="TextBox 4">
            <a:extLst>
              <a:ext uri="{FF2B5EF4-FFF2-40B4-BE49-F238E27FC236}">
                <a16:creationId xmlns:a16="http://schemas.microsoft.com/office/drawing/2014/main" id="{A871F3E0-7BF6-0E03-2C2D-140E37CB7D59}"/>
              </a:ext>
            </a:extLst>
          </p:cNvPr>
          <p:cNvSpPr txBox="1"/>
          <p:nvPr/>
        </p:nvSpPr>
        <p:spPr>
          <a:xfrm>
            <a:off x="157204" y="1483593"/>
            <a:ext cx="11403425" cy="3631763"/>
          </a:xfrm>
          <a:prstGeom prst="rect">
            <a:avLst/>
          </a:prstGeom>
          <a:noFill/>
        </p:spPr>
        <p:txBody>
          <a:bodyPr wrap="square" rtlCol="0">
            <a:spAutoFit/>
          </a:bodyPr>
          <a:lstStyle/>
          <a:p>
            <a:pPr marL="285750" indent="-285750" algn="just">
              <a:buFont typeface="Wingdings" pitchFamily="2" charset="2"/>
              <a:buChar char="Ø"/>
            </a:pPr>
            <a:r>
              <a:rPr lang="en-US" sz="1600" b="1" dirty="0"/>
              <a:t>Uniqueness Verification: </a:t>
            </a:r>
            <a:r>
              <a:rPr lang="en-US" sz="1600" dirty="0"/>
              <a:t>Confirmed the uniqueness of customer and loan IDs.</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b="1" dirty="0"/>
              <a:t>Feature Engineering: </a:t>
            </a:r>
            <a:r>
              <a:rPr lang="en-US" sz="1600" dirty="0"/>
              <a:t>Created new features such as `</a:t>
            </a:r>
            <a:r>
              <a:rPr lang="en-US" sz="1600" dirty="0" err="1"/>
              <a:t>payback_amount</a:t>
            </a:r>
            <a:r>
              <a:rPr lang="en-US" sz="1600" dirty="0"/>
              <a:t>`, `</a:t>
            </a:r>
            <a:r>
              <a:rPr lang="en-US" sz="1600" dirty="0" err="1"/>
              <a:t>overall_interest_percentage</a:t>
            </a:r>
            <a:r>
              <a:rPr lang="en-US" sz="1600" dirty="0"/>
              <a:t>`, and transformed numerical features into categories for enhanced analysis.</a:t>
            </a:r>
          </a:p>
          <a:p>
            <a:pPr marL="742950" lvl="1" indent="-285750" algn="just">
              <a:buFont typeface="Arial" panose="020B0604020202020204" pitchFamily="34" charset="0"/>
              <a:buChar char="•"/>
            </a:pPr>
            <a:r>
              <a:rPr lang="en-US" sz="1600" dirty="0"/>
              <a:t>Note: The dataset contains 26 unique yearly interest rates, with extreme values such as 535%, 560%, and 590%. Due to limited domain expertise, a deep dive into these anomalies will not be conducted. Approximately 10,000 outliers in `</a:t>
            </a:r>
            <a:r>
              <a:rPr lang="en-US" sz="1600" dirty="0" err="1"/>
              <a:t>overall_interest_percentage</a:t>
            </a:r>
            <a:r>
              <a:rPr lang="en-US" sz="1600" dirty="0"/>
              <a:t>` were kept to avoid a significant data reduction of 25%.</a:t>
            </a:r>
          </a:p>
          <a:p>
            <a:pPr marL="742950" lvl="1" indent="-285750" algn="just">
              <a:buFont typeface="Arial" panose="020B0604020202020204" pitchFamily="34" charset="0"/>
              <a:buChar char="•"/>
            </a:pPr>
            <a:endParaRPr lang="en-US" sz="1600" dirty="0"/>
          </a:p>
          <a:p>
            <a:pPr marL="285750" indent="-285750" algn="just">
              <a:buFont typeface="Wingdings" pitchFamily="2" charset="2"/>
              <a:buChar char="Ø"/>
            </a:pPr>
            <a:r>
              <a:rPr lang="en-US" sz="1600" b="1" dirty="0"/>
              <a:t>Outlier Removal: </a:t>
            </a:r>
            <a:r>
              <a:rPr lang="en-US" sz="1600" dirty="0"/>
              <a:t>Excluded outliers in `</a:t>
            </a:r>
            <a:r>
              <a:rPr lang="en-US" sz="1600" dirty="0" err="1"/>
              <a:t>requested_amount</a:t>
            </a:r>
            <a:r>
              <a:rPr lang="en-US" sz="1600" dirty="0"/>
              <a:t>`, `installment`, and `</a:t>
            </a:r>
            <a:r>
              <a:rPr lang="en-US" sz="1600" dirty="0" err="1"/>
              <a:t>payback_amount</a:t>
            </a:r>
            <a:r>
              <a:rPr lang="en-US" sz="1600" dirty="0"/>
              <a:t>` based on IQR criteria.</a:t>
            </a:r>
            <a:endParaRPr lang="en-US" dirty="0"/>
          </a:p>
          <a:p>
            <a:pPr marL="285750" indent="-285750" algn="just">
              <a:buFont typeface="Wingdings" pitchFamily="2" charset="2"/>
              <a:buChar char="Ø"/>
            </a:pPr>
            <a:endParaRPr lang="en-US" dirty="0"/>
          </a:p>
          <a:p>
            <a:pPr marL="285750" indent="-285750" algn="just">
              <a:buFont typeface="Wingdings" pitchFamily="2" charset="2"/>
              <a:buChar char="Ø"/>
            </a:pPr>
            <a:endParaRPr lang="en-US" dirty="0"/>
          </a:p>
          <a:p>
            <a:pPr marL="285750"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endParaRPr lang="en-US" sz="1600" dirty="0"/>
          </a:p>
          <a:p>
            <a:pPr marL="285750" indent="-285750" algn="just">
              <a:buFont typeface="Wingdings" pitchFamily="2" charset="2"/>
              <a:buChar char="Ø"/>
            </a:pPr>
            <a:endParaRPr lang="en-US" sz="1600" dirty="0"/>
          </a:p>
        </p:txBody>
      </p:sp>
    </p:spTree>
    <p:extLst>
      <p:ext uri="{BB962C8B-B14F-4D97-AF65-F5344CB8AC3E}">
        <p14:creationId xmlns:p14="http://schemas.microsoft.com/office/powerpoint/2010/main" val="29453966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30161-EBAB-7B8E-13A3-BD6C93014CAB}"/>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333764BC-3ECF-4AB4-CF34-7B977644F18C}"/>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b="1" dirty="0">
                <a:solidFill>
                  <a:schemeClr val="bg1"/>
                </a:solidFill>
                <a:effectLst>
                  <a:outerShdw blurRad="38100" dist="38100" dir="2700000" algn="tl">
                    <a:srgbClr val="000000">
                      <a:alpha val="43137"/>
                    </a:srgbClr>
                  </a:outerShdw>
                </a:effectLst>
              </a:rPr>
              <a:t>Loan</a:t>
            </a:r>
            <a:r>
              <a:rPr lang="en-US" sz="1600" dirty="0">
                <a:solidFill>
                  <a:schemeClr val="bg1">
                    <a:lumMod val="85000"/>
                  </a:schemeClr>
                </a:solidFill>
              </a:rPr>
              <a:t> | Customer | Finance | Delinquency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18FE6B9E-9BB4-064B-435D-C46D8F0A697D}"/>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1ADA5EB1-84C6-B9F2-DE8D-F4961383E2D1}"/>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Loan Data Analysis: </a:t>
            </a:r>
            <a:r>
              <a:rPr lang="en-US" sz="1600" dirty="0"/>
              <a:t>Histograms of Numerical Features</a:t>
            </a:r>
            <a:endParaRPr lang="en-TR" dirty="0"/>
          </a:p>
        </p:txBody>
      </p:sp>
      <p:sp>
        <p:nvSpPr>
          <p:cNvPr id="3" name="Slide Number Placeholder 2">
            <a:extLst>
              <a:ext uri="{FF2B5EF4-FFF2-40B4-BE49-F238E27FC236}">
                <a16:creationId xmlns:a16="http://schemas.microsoft.com/office/drawing/2014/main" id="{4964DE2B-ED3B-9A77-4297-21A547FEE833}"/>
              </a:ext>
            </a:extLst>
          </p:cNvPr>
          <p:cNvSpPr>
            <a:spLocks noGrp="1"/>
          </p:cNvSpPr>
          <p:nvPr>
            <p:ph type="sldNum" sz="quarter" idx="12"/>
          </p:nvPr>
        </p:nvSpPr>
        <p:spPr/>
        <p:txBody>
          <a:bodyPr/>
          <a:lstStyle/>
          <a:p>
            <a:fld id="{C5F86065-5C12-4F8A-8791-CC7ADD0E19AC}" type="slidenum">
              <a:rPr lang="tr-TR" smtClean="0"/>
              <a:t>6</a:t>
            </a:fld>
            <a:endParaRPr lang="tr-TR"/>
          </a:p>
        </p:txBody>
      </p:sp>
      <p:pic>
        <p:nvPicPr>
          <p:cNvPr id="4" name="Picture 3">
            <a:extLst>
              <a:ext uri="{FF2B5EF4-FFF2-40B4-BE49-F238E27FC236}">
                <a16:creationId xmlns:a16="http://schemas.microsoft.com/office/drawing/2014/main" id="{322166AA-BC4D-0177-4145-418FAE8D4807}"/>
              </a:ext>
            </a:extLst>
          </p:cNvPr>
          <p:cNvPicPr>
            <a:picLocks noChangeAspect="1"/>
          </p:cNvPicPr>
          <p:nvPr/>
        </p:nvPicPr>
        <p:blipFill>
          <a:blip r:embed="rId3"/>
          <a:stretch>
            <a:fillRect/>
          </a:stretch>
        </p:blipFill>
        <p:spPr>
          <a:xfrm>
            <a:off x="157204" y="1387478"/>
            <a:ext cx="10202410" cy="5070412"/>
          </a:xfrm>
          <a:prstGeom prst="rect">
            <a:avLst/>
          </a:prstGeom>
        </p:spPr>
      </p:pic>
      <p:sp>
        <p:nvSpPr>
          <p:cNvPr id="7" name="TextBox 6">
            <a:extLst>
              <a:ext uri="{FF2B5EF4-FFF2-40B4-BE49-F238E27FC236}">
                <a16:creationId xmlns:a16="http://schemas.microsoft.com/office/drawing/2014/main" id="{6C143283-8744-5FD4-45A9-4B8759C6BC9D}"/>
              </a:ext>
            </a:extLst>
          </p:cNvPr>
          <p:cNvSpPr txBox="1"/>
          <p:nvPr/>
        </p:nvSpPr>
        <p:spPr>
          <a:xfrm>
            <a:off x="3658836" y="4773801"/>
            <a:ext cx="7989633" cy="1815882"/>
          </a:xfrm>
          <a:prstGeom prst="rect">
            <a:avLst/>
          </a:prstGeom>
          <a:noFill/>
        </p:spPr>
        <p:txBody>
          <a:bodyPr wrap="square" rtlCol="0">
            <a:spAutoFit/>
          </a:bodyPr>
          <a:lstStyle/>
          <a:p>
            <a:pPr marL="285750" indent="-285750" algn="just">
              <a:buFont typeface="Wingdings" pitchFamily="2" charset="2"/>
              <a:buChar char="Ø"/>
            </a:pPr>
            <a:r>
              <a:rPr lang="en-US" sz="1600" b="1" dirty="0"/>
              <a:t>Distribution Analysis: </a:t>
            </a:r>
            <a:r>
              <a:rPr lang="en-US" sz="1600" dirty="0"/>
              <a:t>The distributions of `</a:t>
            </a:r>
            <a:r>
              <a:rPr lang="en-US" sz="1600" dirty="0" err="1"/>
              <a:t>requested_amount</a:t>
            </a:r>
            <a:r>
              <a:rPr lang="en-US" sz="1600" dirty="0"/>
              <a:t>`, `installment`, and `</a:t>
            </a:r>
            <a:r>
              <a:rPr lang="en-US" sz="1600" dirty="0" err="1"/>
              <a:t>payback_amount</a:t>
            </a:r>
            <a:r>
              <a:rPr lang="en-US" sz="1600" dirty="0"/>
              <a:t>` are skewed. Skewness indicates an asymmetrical distribution of data values.</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dirty="0"/>
              <a:t>The histograms reveal that all numerical features, except for `installment`, `</a:t>
            </a:r>
            <a:r>
              <a:rPr lang="en-US" sz="1600" dirty="0" err="1"/>
              <a:t>payback_amount</a:t>
            </a:r>
            <a:r>
              <a:rPr lang="en-US" sz="1600" dirty="0"/>
              <a:t>`, and `</a:t>
            </a:r>
            <a:r>
              <a:rPr lang="en-US" sz="1600" dirty="0" err="1"/>
              <a:t>overall_interest_percentage</a:t>
            </a:r>
            <a:r>
              <a:rPr lang="en-US" sz="1600" dirty="0"/>
              <a:t>`, look alike categorical data due to their limited discrete values. These will be analyzed as categorical variables.</a:t>
            </a:r>
          </a:p>
        </p:txBody>
      </p:sp>
    </p:spTree>
    <p:extLst>
      <p:ext uri="{BB962C8B-B14F-4D97-AF65-F5344CB8AC3E}">
        <p14:creationId xmlns:p14="http://schemas.microsoft.com/office/powerpoint/2010/main" val="1617230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51C51-15BF-B8A7-BDDA-286222B85A4B}"/>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EA009437-C0E2-9692-FCEA-B0F95DEAF45F}"/>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b="1" dirty="0">
                <a:solidFill>
                  <a:schemeClr val="bg1"/>
                </a:solidFill>
                <a:effectLst>
                  <a:outerShdw blurRad="38100" dist="38100" dir="2700000" algn="tl">
                    <a:srgbClr val="000000">
                      <a:alpha val="43137"/>
                    </a:srgbClr>
                  </a:outerShdw>
                </a:effectLst>
              </a:rPr>
              <a:t>Loan</a:t>
            </a:r>
            <a:r>
              <a:rPr lang="en-US" sz="1600" dirty="0">
                <a:solidFill>
                  <a:schemeClr val="bg1">
                    <a:lumMod val="85000"/>
                  </a:schemeClr>
                </a:solidFill>
              </a:rPr>
              <a:t> | Customer | Finance | Delinquency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5293F496-035E-9899-B49B-7BFEA76B36C2}"/>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F37CD5F0-7BFE-617E-DAD5-FDB3597A5762}"/>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Loan Data Analysis: </a:t>
            </a:r>
            <a:r>
              <a:rPr lang="en-US" sz="1600" dirty="0"/>
              <a:t>Categorical Feature Bar Plots</a:t>
            </a:r>
            <a:endParaRPr lang="en-TR" dirty="0"/>
          </a:p>
        </p:txBody>
      </p:sp>
      <p:sp>
        <p:nvSpPr>
          <p:cNvPr id="3" name="Slide Number Placeholder 2">
            <a:extLst>
              <a:ext uri="{FF2B5EF4-FFF2-40B4-BE49-F238E27FC236}">
                <a16:creationId xmlns:a16="http://schemas.microsoft.com/office/drawing/2014/main" id="{4C7452B3-FB5E-F9E2-55AC-E93C59EB6FD5}"/>
              </a:ext>
            </a:extLst>
          </p:cNvPr>
          <p:cNvSpPr>
            <a:spLocks noGrp="1"/>
          </p:cNvSpPr>
          <p:nvPr>
            <p:ph type="sldNum" sz="quarter" idx="12"/>
          </p:nvPr>
        </p:nvSpPr>
        <p:spPr/>
        <p:txBody>
          <a:bodyPr/>
          <a:lstStyle/>
          <a:p>
            <a:fld id="{C5F86065-5C12-4F8A-8791-CC7ADD0E19AC}" type="slidenum">
              <a:rPr lang="tr-TR" smtClean="0"/>
              <a:t>7</a:t>
            </a:fld>
            <a:endParaRPr lang="tr-TR"/>
          </a:p>
        </p:txBody>
      </p:sp>
      <p:pic>
        <p:nvPicPr>
          <p:cNvPr id="5" name="Picture 4">
            <a:extLst>
              <a:ext uri="{FF2B5EF4-FFF2-40B4-BE49-F238E27FC236}">
                <a16:creationId xmlns:a16="http://schemas.microsoft.com/office/drawing/2014/main" id="{4CC49E1B-3C71-5BC7-6053-792B053E86D3}"/>
              </a:ext>
            </a:extLst>
          </p:cNvPr>
          <p:cNvPicPr>
            <a:picLocks noChangeAspect="1"/>
          </p:cNvPicPr>
          <p:nvPr/>
        </p:nvPicPr>
        <p:blipFill>
          <a:blip r:embed="rId3"/>
          <a:stretch>
            <a:fillRect/>
          </a:stretch>
        </p:blipFill>
        <p:spPr>
          <a:xfrm>
            <a:off x="157204" y="1483593"/>
            <a:ext cx="8400542" cy="4174916"/>
          </a:xfrm>
          <a:prstGeom prst="rect">
            <a:avLst/>
          </a:prstGeom>
        </p:spPr>
      </p:pic>
      <p:sp>
        <p:nvSpPr>
          <p:cNvPr id="7" name="TextBox 6">
            <a:extLst>
              <a:ext uri="{FF2B5EF4-FFF2-40B4-BE49-F238E27FC236}">
                <a16:creationId xmlns:a16="http://schemas.microsoft.com/office/drawing/2014/main" id="{5AB97591-40FB-FB6A-426A-691FDFC1946D}"/>
              </a:ext>
            </a:extLst>
          </p:cNvPr>
          <p:cNvSpPr txBox="1"/>
          <p:nvPr/>
        </p:nvSpPr>
        <p:spPr>
          <a:xfrm>
            <a:off x="6096000" y="4140015"/>
            <a:ext cx="5674468" cy="1323439"/>
          </a:xfrm>
          <a:prstGeom prst="rect">
            <a:avLst/>
          </a:prstGeom>
          <a:noFill/>
        </p:spPr>
        <p:txBody>
          <a:bodyPr wrap="square" rtlCol="0">
            <a:spAutoFit/>
          </a:bodyPr>
          <a:lstStyle/>
          <a:p>
            <a:pPr marL="285750" indent="-285750" algn="just">
              <a:buFont typeface="Wingdings" pitchFamily="2" charset="2"/>
              <a:buChar char="Ø"/>
            </a:pPr>
            <a:r>
              <a:rPr lang="en-US" sz="1600" b="1" dirty="0"/>
              <a:t>Categorical Transformation: </a:t>
            </a:r>
            <a:r>
              <a:rPr lang="en-US" sz="1600" dirty="0"/>
              <a:t>Converted specific numerical features (e.g., `</a:t>
            </a:r>
            <a:r>
              <a:rPr lang="en-US" sz="1600" dirty="0" err="1"/>
              <a:t>number_accounts</a:t>
            </a:r>
            <a:r>
              <a:rPr lang="en-US" sz="1600" dirty="0"/>
              <a:t>`, `</a:t>
            </a:r>
            <a:r>
              <a:rPr lang="en-US" sz="1600" dirty="0" err="1"/>
              <a:t>number_loans_accounts</a:t>
            </a:r>
            <a:r>
              <a:rPr lang="en-US" sz="1600" dirty="0"/>
              <a:t>`) into categorical data to better represent customer behavior. Grouped rare categories within these features simplify the feature space.</a:t>
            </a:r>
            <a:endParaRPr lang="en-US" dirty="0"/>
          </a:p>
        </p:txBody>
      </p:sp>
    </p:spTree>
    <p:extLst>
      <p:ext uri="{BB962C8B-B14F-4D97-AF65-F5344CB8AC3E}">
        <p14:creationId xmlns:p14="http://schemas.microsoft.com/office/powerpoint/2010/main" val="341507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9EB7262-AF4E-6EDE-F725-9040541EC292}"/>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a:t>
            </a:r>
            <a:r>
              <a:rPr lang="en-US" sz="1600" b="1" dirty="0">
                <a:solidFill>
                  <a:schemeClr val="bg1"/>
                </a:solidFill>
                <a:effectLst>
                  <a:outerShdw blurRad="38100" dist="38100" dir="2700000" algn="tl">
                    <a:srgbClr val="000000">
                      <a:alpha val="43137"/>
                    </a:srgbClr>
                  </a:outerShdw>
                </a:effectLst>
              </a:rPr>
              <a:t>Customer</a:t>
            </a:r>
            <a:r>
              <a:rPr lang="en-US" sz="1600" dirty="0">
                <a:solidFill>
                  <a:schemeClr val="bg1">
                    <a:lumMod val="85000"/>
                  </a:schemeClr>
                </a:solidFill>
              </a:rPr>
              <a:t> | Finance | Delinquency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62A7CC9B-E9C5-BD32-BAFF-7E0889BB1994}"/>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0B18AFE0-820B-46A7-2F18-B8098EE83636}"/>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Customer Data Examination</a:t>
            </a:r>
            <a:endParaRPr lang="en-TR" b="1" dirty="0"/>
          </a:p>
        </p:txBody>
      </p:sp>
      <p:sp>
        <p:nvSpPr>
          <p:cNvPr id="3" name="Slide Number Placeholder 2">
            <a:extLst>
              <a:ext uri="{FF2B5EF4-FFF2-40B4-BE49-F238E27FC236}">
                <a16:creationId xmlns:a16="http://schemas.microsoft.com/office/drawing/2014/main" id="{A99FAFC4-395D-9833-3C6A-64F3ECF887EB}"/>
              </a:ext>
            </a:extLst>
          </p:cNvPr>
          <p:cNvSpPr>
            <a:spLocks noGrp="1"/>
          </p:cNvSpPr>
          <p:nvPr>
            <p:ph type="sldNum" sz="quarter" idx="12"/>
          </p:nvPr>
        </p:nvSpPr>
        <p:spPr/>
        <p:txBody>
          <a:bodyPr/>
          <a:lstStyle/>
          <a:p>
            <a:fld id="{C5F86065-5C12-4F8A-8791-CC7ADD0E19AC}" type="slidenum">
              <a:rPr lang="tr-TR" smtClean="0"/>
              <a:t>8</a:t>
            </a:fld>
            <a:endParaRPr lang="tr-TR"/>
          </a:p>
        </p:txBody>
      </p:sp>
      <p:sp>
        <p:nvSpPr>
          <p:cNvPr id="5" name="TextBox 4">
            <a:extLst>
              <a:ext uri="{FF2B5EF4-FFF2-40B4-BE49-F238E27FC236}">
                <a16:creationId xmlns:a16="http://schemas.microsoft.com/office/drawing/2014/main" id="{517D8269-9406-EC1B-39F7-A60F6CCFDB7F}"/>
              </a:ext>
            </a:extLst>
          </p:cNvPr>
          <p:cNvSpPr txBox="1"/>
          <p:nvPr/>
        </p:nvSpPr>
        <p:spPr>
          <a:xfrm>
            <a:off x="157204" y="1300713"/>
            <a:ext cx="11403425" cy="1815882"/>
          </a:xfrm>
          <a:prstGeom prst="rect">
            <a:avLst/>
          </a:prstGeom>
          <a:noFill/>
        </p:spPr>
        <p:txBody>
          <a:bodyPr wrap="square" rtlCol="0">
            <a:spAutoFit/>
          </a:bodyPr>
          <a:lstStyle/>
          <a:p>
            <a:pPr marL="285750" indent="-285750" algn="just">
              <a:buFont typeface="Wingdings" pitchFamily="2" charset="2"/>
              <a:buChar char="Ø"/>
            </a:pPr>
            <a:r>
              <a:rPr lang="en-US" sz="1600" b="1" dirty="0"/>
              <a:t>Demographics: </a:t>
            </a:r>
            <a:r>
              <a:rPr lang="en-US" sz="1600" dirty="0"/>
              <a:t>Calculated the age of customers and the length of their relationship with the Bank </a:t>
            </a:r>
            <a:r>
              <a:rPr lang="en-US" sz="1600" b="1" dirty="0"/>
              <a:t>at the time of loan issuance</a:t>
            </a:r>
            <a:r>
              <a:rPr lang="en-US" sz="1600" dirty="0"/>
              <a:t>.</a:t>
            </a:r>
            <a:endParaRPr lang="en-US" sz="1600" b="1" dirty="0"/>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dirty="0"/>
              <a:t>The histogram analysis indicates that features like `</a:t>
            </a:r>
            <a:r>
              <a:rPr lang="en-US" sz="1600" dirty="0" err="1"/>
              <a:t>number_client_calls_to_ING</a:t>
            </a:r>
            <a:r>
              <a:rPr lang="en-US" sz="1600" dirty="0"/>
              <a:t>` and `</a:t>
            </a:r>
            <a:r>
              <a:rPr lang="en-US" sz="1600" dirty="0" err="1"/>
              <a:t>number_client_calls_from_ING</a:t>
            </a:r>
            <a:r>
              <a:rPr lang="en-US" sz="1600" dirty="0"/>
              <a:t>` exhibit categorical characteristics due to their limited discrete values. These will also be treated as categorical variables. Ages outside the range of 19 to 51 years are considered outliers based on IQR analysis. </a:t>
            </a:r>
          </a:p>
          <a:p>
            <a:pPr marL="285750" indent="-285750" algn="just">
              <a:buFont typeface="Wingdings" pitchFamily="2" charset="2"/>
              <a:buChar char="Ø"/>
            </a:pPr>
            <a:endParaRPr lang="en-US" sz="1600" b="1" dirty="0"/>
          </a:p>
          <a:p>
            <a:pPr marL="285750" indent="-285750" algn="just">
              <a:buFont typeface="Wingdings" pitchFamily="2" charset="2"/>
              <a:buChar char="Ø"/>
            </a:pPr>
            <a:endParaRPr lang="en-US" sz="1600" dirty="0"/>
          </a:p>
        </p:txBody>
      </p:sp>
      <p:pic>
        <p:nvPicPr>
          <p:cNvPr id="4" name="Picture 3">
            <a:extLst>
              <a:ext uri="{FF2B5EF4-FFF2-40B4-BE49-F238E27FC236}">
                <a16:creationId xmlns:a16="http://schemas.microsoft.com/office/drawing/2014/main" id="{3C87614A-962B-3766-7A61-CABAF18AB948}"/>
              </a:ext>
            </a:extLst>
          </p:cNvPr>
          <p:cNvPicPr>
            <a:picLocks noChangeAspect="1"/>
          </p:cNvPicPr>
          <p:nvPr/>
        </p:nvPicPr>
        <p:blipFill>
          <a:blip r:embed="rId3"/>
          <a:stretch>
            <a:fillRect/>
          </a:stretch>
        </p:blipFill>
        <p:spPr>
          <a:xfrm>
            <a:off x="1527371" y="2556364"/>
            <a:ext cx="8638034" cy="4301636"/>
          </a:xfrm>
          <a:prstGeom prst="rect">
            <a:avLst/>
          </a:prstGeom>
        </p:spPr>
      </p:pic>
    </p:spTree>
    <p:extLst>
      <p:ext uri="{BB962C8B-B14F-4D97-AF65-F5344CB8AC3E}">
        <p14:creationId xmlns:p14="http://schemas.microsoft.com/office/powerpoint/2010/main" val="8527927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E22524DF-2669-2708-D192-DC0996855C1E}"/>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D72D1B00-3614-D7AB-A99C-84BBE120E7B9}"/>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a:t>
            </a:r>
            <a:r>
              <a:rPr lang="en-US" sz="1600" b="1" dirty="0">
                <a:solidFill>
                  <a:schemeClr val="bg1"/>
                </a:solidFill>
                <a:effectLst>
                  <a:outerShdw blurRad="38100" dist="38100" dir="2700000" algn="tl">
                    <a:srgbClr val="000000">
                      <a:alpha val="43137"/>
                    </a:srgbClr>
                  </a:outerShdw>
                </a:effectLst>
              </a:rPr>
              <a:t>Customer</a:t>
            </a:r>
            <a:r>
              <a:rPr lang="en-US" sz="1600" dirty="0">
                <a:solidFill>
                  <a:schemeClr val="bg1">
                    <a:lumMod val="85000"/>
                  </a:schemeClr>
                </a:solidFill>
              </a:rPr>
              <a:t> | Finance | Delinquency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E43C451D-D4BB-052A-D89E-440F441E6FD8}"/>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95BCF8A2-197D-F6E8-BE9F-466CAF3C131B}"/>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Customer Data Analysis: </a:t>
            </a:r>
            <a:r>
              <a:rPr lang="en-US" sz="1600" dirty="0"/>
              <a:t>Categorical Feature Bar Plots</a:t>
            </a:r>
            <a:endParaRPr lang="en-TR" dirty="0"/>
          </a:p>
        </p:txBody>
      </p:sp>
      <p:sp>
        <p:nvSpPr>
          <p:cNvPr id="3" name="Slide Number Placeholder 2">
            <a:extLst>
              <a:ext uri="{FF2B5EF4-FFF2-40B4-BE49-F238E27FC236}">
                <a16:creationId xmlns:a16="http://schemas.microsoft.com/office/drawing/2014/main" id="{BD923268-1D46-83B6-177B-1337DB83E449}"/>
              </a:ext>
            </a:extLst>
          </p:cNvPr>
          <p:cNvSpPr>
            <a:spLocks noGrp="1"/>
          </p:cNvSpPr>
          <p:nvPr>
            <p:ph type="sldNum" sz="quarter" idx="12"/>
          </p:nvPr>
        </p:nvSpPr>
        <p:spPr/>
        <p:txBody>
          <a:bodyPr/>
          <a:lstStyle/>
          <a:p>
            <a:fld id="{C5F86065-5C12-4F8A-8791-CC7ADD0E19AC}" type="slidenum">
              <a:rPr lang="tr-TR" smtClean="0"/>
              <a:t>9</a:t>
            </a:fld>
            <a:endParaRPr lang="tr-TR"/>
          </a:p>
        </p:txBody>
      </p:sp>
      <p:sp>
        <p:nvSpPr>
          <p:cNvPr id="7" name="TextBox 6">
            <a:extLst>
              <a:ext uri="{FF2B5EF4-FFF2-40B4-BE49-F238E27FC236}">
                <a16:creationId xmlns:a16="http://schemas.microsoft.com/office/drawing/2014/main" id="{0F0843C6-091D-197C-4BF7-1DF8444B3E07}"/>
              </a:ext>
            </a:extLst>
          </p:cNvPr>
          <p:cNvSpPr txBox="1"/>
          <p:nvPr/>
        </p:nvSpPr>
        <p:spPr>
          <a:xfrm>
            <a:off x="8697594" y="1483593"/>
            <a:ext cx="3337201" cy="3077766"/>
          </a:xfrm>
          <a:prstGeom prst="rect">
            <a:avLst/>
          </a:prstGeom>
          <a:noFill/>
        </p:spPr>
        <p:txBody>
          <a:bodyPr wrap="square" rtlCol="0">
            <a:spAutoFit/>
          </a:bodyPr>
          <a:lstStyle/>
          <a:p>
            <a:pPr marL="285750" indent="-285750" algn="just">
              <a:buFont typeface="Wingdings" pitchFamily="2" charset="2"/>
              <a:buChar char="Ø"/>
            </a:pPr>
            <a:r>
              <a:rPr lang="en-US" sz="1600" dirty="0"/>
              <a:t>From IQR outlier analysis, values greater than 5 in ‘</a:t>
            </a:r>
            <a:r>
              <a:rPr lang="en-US" sz="1600" dirty="0" err="1"/>
              <a:t>number_client_calls_from_ING</a:t>
            </a:r>
            <a:r>
              <a:rPr lang="en-US" sz="1600" dirty="0"/>
              <a:t>’ are outliers. The differentiation between the counts of 5, 6, and 7 calls is deemed insignificant for the analysis. Therefore, these values will be consolidated into a single categorical feature.</a:t>
            </a:r>
            <a:endParaRPr lang="en-US" dirty="0"/>
          </a:p>
          <a:p>
            <a:pPr marL="285750"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endParaRPr lang="en-US" sz="1600" dirty="0"/>
          </a:p>
          <a:p>
            <a:pPr marL="285750" indent="-285750" algn="just">
              <a:buFont typeface="Wingdings" pitchFamily="2" charset="2"/>
              <a:buChar char="Ø"/>
            </a:pPr>
            <a:endParaRPr lang="en-US" sz="1600" dirty="0"/>
          </a:p>
        </p:txBody>
      </p:sp>
      <p:pic>
        <p:nvPicPr>
          <p:cNvPr id="4" name="Picture 3">
            <a:extLst>
              <a:ext uri="{FF2B5EF4-FFF2-40B4-BE49-F238E27FC236}">
                <a16:creationId xmlns:a16="http://schemas.microsoft.com/office/drawing/2014/main" id="{8EDD599C-DC6C-2E5D-EC1E-F5C619D450D5}"/>
              </a:ext>
            </a:extLst>
          </p:cNvPr>
          <p:cNvPicPr>
            <a:picLocks noChangeAspect="1"/>
          </p:cNvPicPr>
          <p:nvPr/>
        </p:nvPicPr>
        <p:blipFill>
          <a:blip r:embed="rId4"/>
          <a:stretch>
            <a:fillRect/>
          </a:stretch>
        </p:blipFill>
        <p:spPr>
          <a:xfrm>
            <a:off x="157203" y="1483592"/>
            <a:ext cx="8539003" cy="4239465"/>
          </a:xfrm>
          <a:prstGeom prst="rect">
            <a:avLst/>
          </a:prstGeom>
        </p:spPr>
      </p:pic>
    </p:spTree>
    <p:extLst>
      <p:ext uri="{BB962C8B-B14F-4D97-AF65-F5344CB8AC3E}">
        <p14:creationId xmlns:p14="http://schemas.microsoft.com/office/powerpoint/2010/main" val="1977605224"/>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1635</TotalTime>
  <Words>1950</Words>
  <Application>Microsoft Macintosh PowerPoint</Application>
  <PresentationFormat>Widescreen</PresentationFormat>
  <Paragraphs>174</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CMBX12</vt:lpstr>
      <vt:lpstr>CMR12</vt:lpstr>
      <vt:lpstr>Source Sans Pro</vt:lpstr>
      <vt:lpstr>Wingdings</vt:lpstr>
      <vt:lpstr>Office Theme</vt:lpstr>
      <vt:lpstr>Machine Learning Based Solution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Image-Based Path Planning Algorithm Using a UAV Equipped with Stereo Vision</dc:title>
  <dc:creator>Selim Ahmet Iz</dc:creator>
  <cp:lastModifiedBy>Furkan Gul</cp:lastModifiedBy>
  <cp:revision>484</cp:revision>
  <dcterms:created xsi:type="dcterms:W3CDTF">2022-09-02T17:59:06Z</dcterms:created>
  <dcterms:modified xsi:type="dcterms:W3CDTF">2024-01-27T14:24:57Z</dcterms:modified>
</cp:coreProperties>
</file>