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dc7b5ca0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dc7b5ca0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dc7b5ca09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dc7b5ca0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dc7b5ca0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dc7b5ca0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dc7b5ca0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dc7b5ca0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dc7b5ca0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dc7b5ca0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dc7b5ca0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dc7b5ca0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dc7b5ca0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dc7b5ca0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dc7b5ca0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dc7b5ca0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dc7b5ca09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dc7b5ca09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dc7b5ca0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dc7b5ca0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dc7b5ca0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dc7b5ca0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dc7b5ca0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dc7b5ca0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dc7b5ca0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dc7b5ca0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dc7b5ca0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dc7b5ca0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t>Cat &amp; Dog Classification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tr" sz="8469"/>
              <a:t>                           FURKAN DEMİR</a:t>
            </a:r>
            <a:endParaRPr sz="8469"/>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200">
                <a:solidFill>
                  <a:srgbClr val="000000"/>
                </a:solidFill>
                <a:latin typeface="Arial"/>
                <a:ea typeface="Arial"/>
                <a:cs typeface="Arial"/>
                <a:sym typeface="Arial"/>
              </a:rPr>
              <a:t>2. Model Seçimi ve Eğitimi:</a:t>
            </a:r>
            <a:endParaRPr sz="4100"/>
          </a:p>
          <a:p>
            <a:pPr indent="0" lvl="0" marL="0" rtl="0" algn="l">
              <a:spcBef>
                <a:spcPts val="200"/>
              </a:spcBef>
              <a:spcAft>
                <a:spcPts val="0"/>
              </a:spcAft>
              <a:buNone/>
            </a:pPr>
            <a:r>
              <a:t/>
            </a:r>
            <a:endParaRPr/>
          </a:p>
        </p:txBody>
      </p:sp>
      <p:sp>
        <p:nvSpPr>
          <p:cNvPr id="184" name="Google Shape;184;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Modelin eğitim süreci tamamlanmış ve sonuçlar analiz edilmiştir. Eğitim sırasında modelin başarımı, doğrulama verisi üzerinde gözlemlenmiş ve modelin sınıflandırma yetenekleri sınıflandırma raporu ve karışıklık matrisi ile değerlendirilmiştir.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Model, aşağıdaki parametreler ile eğitilmiştir: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Epochs:</a:t>
            </a:r>
            <a:r>
              <a:rPr lang="tr" sz="1100">
                <a:solidFill>
                  <a:srgbClr val="000000"/>
                </a:solidFill>
                <a:latin typeface="Arial"/>
                <a:ea typeface="Arial"/>
                <a:cs typeface="Arial"/>
                <a:sym typeface="Arial"/>
              </a:rPr>
              <a:t> Model belirli bir sayıdaki epoch boyunca eğitim almıştır. Epoch sayısı modelin ne kadar süreyle veriler üzerinden öğrenim gerçekleştirdiğini gösterir.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300">
                <a:solidFill>
                  <a:srgbClr val="000000"/>
                </a:solidFill>
                <a:latin typeface="Arial"/>
                <a:ea typeface="Arial"/>
                <a:cs typeface="Arial"/>
                <a:sym typeface="Arial"/>
              </a:rPr>
              <a:t>3. Model Değerlendirme:</a:t>
            </a:r>
            <a:endParaRPr sz="4200"/>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Validation Data:</a:t>
            </a:r>
            <a:r>
              <a:rPr lang="tr" sz="1100">
                <a:solidFill>
                  <a:srgbClr val="000000"/>
                </a:solidFill>
                <a:latin typeface="Arial"/>
                <a:ea typeface="Arial"/>
                <a:cs typeface="Arial"/>
                <a:sym typeface="Arial"/>
              </a:rPr>
              <a:t> Eğitim sırasında her epoch sonunda model doğrulama verisi üzerinden de test edilmiş ve doğrulama kaybı (validation loss) ile doğrulama doğruluğu (validation accuracy) ölçülmüştür.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Callbacks:</a:t>
            </a:r>
            <a:r>
              <a:rPr lang="tr" sz="1100">
                <a:solidFill>
                  <a:srgbClr val="000000"/>
                </a:solidFill>
                <a:latin typeface="Arial"/>
                <a:ea typeface="Arial"/>
                <a:cs typeface="Arial"/>
                <a:sym typeface="Arial"/>
              </a:rPr>
              <a:t> Erken durdurma ve öğrenme hızının azaltılması için tanımlanan callback fonksiyonları eğitim sürecinde etkin bir şekilde kullanılmıştır.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Eğitim süreci sonunda, modelin eğitim ve doğrulama aşamalarındaki kayıp ve doğruluk değerleri çizilerek görselleştirilmiştir. Bu grafikler, modelin öğrenme sürecini ve overfitting olup olmadığını anlamaya yardımcı olur.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300">
                <a:solidFill>
                  <a:srgbClr val="000000"/>
                </a:solidFill>
                <a:latin typeface="Arial"/>
                <a:ea typeface="Arial"/>
                <a:cs typeface="Arial"/>
                <a:sym typeface="Arial"/>
              </a:rPr>
              <a:t>3. Model Değerlendirme:</a:t>
            </a:r>
            <a:endParaRPr sz="4200"/>
          </a:p>
          <a:p>
            <a:pPr indent="0" lvl="0" marL="0" rtl="0" algn="l">
              <a:spcBef>
                <a:spcPts val="200"/>
              </a:spcBef>
              <a:spcAft>
                <a:spcPts val="0"/>
              </a:spcAft>
              <a:buNone/>
            </a:pPr>
            <a:r>
              <a:t/>
            </a:r>
            <a:endParaRPr/>
          </a:p>
        </p:txBody>
      </p:sp>
      <p:sp>
        <p:nvSpPr>
          <p:cNvPr id="196" name="Google Shape;196;p24"/>
          <p:cNvSpPr txBox="1"/>
          <p:nvPr>
            <p:ph idx="1" type="body"/>
          </p:nvPr>
        </p:nvSpPr>
        <p:spPr>
          <a:xfrm>
            <a:off x="819150" y="1980850"/>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Eğitim ve Doğrulama Kayıp Grafiği:</a:t>
            </a:r>
            <a:r>
              <a:rPr lang="tr" sz="1100">
                <a:solidFill>
                  <a:srgbClr val="000000"/>
                </a:solidFill>
                <a:latin typeface="Arial"/>
                <a:ea typeface="Arial"/>
                <a:cs typeface="Arial"/>
                <a:sym typeface="Arial"/>
              </a:rPr>
              <a:t> Eğitim ve doğrulama kayıpları, modelin overfitting yapıp yapmadığını anlamak için incelenmiştir. Doğrulama kaybı eğitim kaybına göre yükselmeye başlarsa modelin aşırı öğrenme yapmaya başladığı anlaşılabilir.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Eğitim ve Doğrulama Doğruluk Grafiği:</a:t>
            </a:r>
            <a:r>
              <a:rPr lang="tr" sz="1100">
                <a:solidFill>
                  <a:srgbClr val="000000"/>
                </a:solidFill>
                <a:latin typeface="Arial"/>
                <a:ea typeface="Arial"/>
                <a:cs typeface="Arial"/>
                <a:sym typeface="Arial"/>
              </a:rPr>
              <a:t> Modelin eğitim ve doğrulama doğrulukları da eğitim boyunca izlenmiştir. Modelin doğrulama doğruluğunun artışı, modelin genel olarak başarılı bir şekilde öğrenim gerçekleştirdiğini gösterir.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300">
                <a:solidFill>
                  <a:srgbClr val="000000"/>
                </a:solidFill>
                <a:latin typeface="Arial"/>
                <a:ea typeface="Arial"/>
                <a:cs typeface="Arial"/>
                <a:sym typeface="Arial"/>
              </a:rPr>
              <a:t>3. Model Değerlendirme:</a:t>
            </a:r>
            <a:endParaRPr sz="4200"/>
          </a:p>
          <a:p>
            <a:pPr indent="0" lvl="0" marL="0" rtl="0" algn="l">
              <a:spcBef>
                <a:spcPts val="200"/>
              </a:spcBef>
              <a:spcAft>
                <a:spcPts val="0"/>
              </a:spcAft>
              <a:buNone/>
            </a:pPr>
            <a:r>
              <a:t/>
            </a:r>
            <a:endParaRPr/>
          </a:p>
        </p:txBody>
      </p:sp>
      <p:sp>
        <p:nvSpPr>
          <p:cNvPr id="202" name="Google Shape;202;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tr" sz="1100">
                <a:solidFill>
                  <a:srgbClr val="000000"/>
                </a:solidFill>
                <a:latin typeface="Arial"/>
                <a:ea typeface="Arial"/>
                <a:cs typeface="Arial"/>
                <a:sym typeface="Arial"/>
              </a:rPr>
              <a:t>Model eğitildikten sonra, doğrulama seti üzerindeki performansı aşağıdaki metrikler ile değerlendirilmiştir: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Sınıflandırma Raporu (Classification Report):</a:t>
            </a:r>
            <a:r>
              <a:rPr lang="tr" sz="1100">
                <a:solidFill>
                  <a:srgbClr val="000000"/>
                </a:solidFill>
                <a:latin typeface="Arial"/>
                <a:ea typeface="Arial"/>
                <a:cs typeface="Arial"/>
                <a:sym typeface="Arial"/>
              </a:rPr>
              <a:t> Sınıflandırma raporu, doğruluk (precision), hatırlama (recall) ve F1 skoru gibi metrikleri içerir.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Sınıflandırma Raporu:</a:t>
            </a:r>
            <a:r>
              <a:rPr lang="tr" sz="1100">
                <a:solidFill>
                  <a:srgbClr val="000000"/>
                </a:solidFill>
                <a:latin typeface="Arial"/>
                <a:ea typeface="Arial"/>
                <a:cs typeface="Arial"/>
                <a:sym typeface="Arial"/>
              </a:rPr>
              <a:t> Bu rapor, modelin her bir sınıf (kedi ve köpek) için doğruluk, hatırlama ve F1 skorlarını sunar. Bu metrikler, modelin sınıflandırma başarımını farklı açılardan değerlendirir.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Karışıklık Matrisi:</a:t>
            </a:r>
            <a:r>
              <a:rPr lang="tr" sz="1100">
                <a:solidFill>
                  <a:srgbClr val="000000"/>
                </a:solidFill>
                <a:latin typeface="Arial"/>
                <a:ea typeface="Arial"/>
                <a:cs typeface="Arial"/>
                <a:sym typeface="Arial"/>
              </a:rPr>
              <a:t> Modelin tahmin performansını daha görsel bir biçimde anlamak için karışıklık matrisi kullanılmıştır. Bu matriste, satırlar gerçek sınıfları, sütunlar ise tahmin edilen sınıfları temsil eder. Diyagonal üzerindeki değerler doğru tahminleri, diyagonal dışındaki değerler ise yanlış tahminleri gösterir.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300">
                <a:solidFill>
                  <a:srgbClr val="000000"/>
                </a:solidFill>
                <a:latin typeface="Arial"/>
                <a:ea typeface="Arial"/>
                <a:cs typeface="Arial"/>
                <a:sym typeface="Arial"/>
              </a:rPr>
              <a:t>3. Model Değerlendirme:</a:t>
            </a:r>
            <a:endParaRPr sz="4200"/>
          </a:p>
          <a:p>
            <a:pPr indent="0" lvl="0" marL="0" rtl="0" algn="l">
              <a:spcBef>
                <a:spcPts val="200"/>
              </a:spcBef>
              <a:spcAft>
                <a:spcPts val="0"/>
              </a:spcAft>
              <a:buNone/>
            </a:pPr>
            <a:r>
              <a:t/>
            </a:r>
            <a:endParaRPr/>
          </a:p>
        </p:txBody>
      </p:sp>
      <p:sp>
        <p:nvSpPr>
          <p:cNvPr id="208" name="Google Shape;208;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9" name="Google Shape;209;p26"/>
          <p:cNvPicPr preferRelativeResize="0"/>
          <p:nvPr/>
        </p:nvPicPr>
        <p:blipFill>
          <a:blip r:embed="rId3">
            <a:alphaModFix/>
          </a:blip>
          <a:stretch>
            <a:fillRect/>
          </a:stretch>
        </p:blipFill>
        <p:spPr>
          <a:xfrm>
            <a:off x="2778425" y="1307475"/>
            <a:ext cx="3838575" cy="32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300">
                <a:solidFill>
                  <a:srgbClr val="000000"/>
                </a:solidFill>
                <a:latin typeface="Arial"/>
                <a:ea typeface="Arial"/>
                <a:cs typeface="Arial"/>
                <a:sym typeface="Arial"/>
              </a:rPr>
              <a:t>3. Model Değerlendirme:</a:t>
            </a:r>
            <a:endParaRPr sz="4200"/>
          </a:p>
          <a:p>
            <a:pPr indent="0" lvl="0" marL="0" rtl="0" algn="l">
              <a:spcBef>
                <a:spcPts val="200"/>
              </a:spcBef>
              <a:spcAft>
                <a:spcPts val="0"/>
              </a:spcAft>
              <a:buNone/>
            </a:pPr>
            <a:r>
              <a:t/>
            </a:r>
            <a:endParaRPr/>
          </a:p>
        </p:txBody>
      </p:sp>
      <p:sp>
        <p:nvSpPr>
          <p:cNvPr id="215" name="Google Shape;215;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Modelin performansını anlamak ve iyileştirmek adına, yanlış sınıflandırılan görüntülerin analizi önemli bir adımdır. Yanlış sınıflandırmalar modelin sınıflandırma sınırlarını, zayıflıklarını ve olası iyileştirme alanlarını gösterir.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Modelin doğrulama setinde yaptığı hataları analiz etmek için, yanlış sınıflandırılan görüntüler tespit edilmiştir. Bu amaçla, tahmin edilen etiketler ile gerçek etiketler karşılaştırılarak hatalı sınıflandırılan örnekler seçilmiştir.</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tr" sz="1100">
                <a:solidFill>
                  <a:srgbClr val="000000"/>
                </a:solidFill>
                <a:latin typeface="Arial"/>
                <a:ea typeface="Arial"/>
                <a:cs typeface="Arial"/>
                <a:sym typeface="Arial"/>
              </a:rPr>
              <a:t>Yanlış sınıflandırılan görüntüler, modelin sınıflandırmada zorluk yaşadığı durumları daha iyi anlamak için görselleştirilmiştir. Görüntüler, yanlış sınıflandırmanın nedenlerini anlamak açısından önemli ipuçları sunacaktır.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800">
                <a:solidFill>
                  <a:srgbClr val="000000"/>
                </a:solidFill>
                <a:latin typeface="Arial"/>
                <a:ea typeface="Arial"/>
                <a:cs typeface="Arial"/>
                <a:sym typeface="Arial"/>
              </a:rPr>
              <a:t>1. Veri Keşfi ve Ön İşleme:</a:t>
            </a:r>
            <a:endParaRPr sz="470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tr" sz="1100">
                <a:solidFill>
                  <a:srgbClr val="000000"/>
                </a:solidFill>
                <a:latin typeface="Arial"/>
                <a:ea typeface="Arial"/>
                <a:cs typeface="Arial"/>
                <a:sym typeface="Arial"/>
              </a:rPr>
              <a:t>Görüntü işleme alanında makine öğrenmesi ve derin öğrenme yöntemlerinin kullanımı, özellikle sınıflandırma problemlerinde yaygınlaşmıştır. Bu çalışmada, kediler ile köpeklerin görüntülerinden yola çıkarak, hangi görüntünün kediye, hangisinin köpeğe ait olduğunu tahmin eden bir model geliştirilmiştir. Proje kapsamında Kaggle'dan temin edilen "Dogs vs. Cats" veri seti kullanılmıştır. Amacımız, derin öğrenme teknikleri ile bu görüntülerin doğru şekilde sınıflandırılmasını sağlamaktır.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 seti, Kaggle platformunda bulunan "Dogs vs. Cats" yarışmasından alınmıştır. Bu veri seti, kedi ve köpeklerin çeşitli açılardan çekilmiş resimlerini içerir. Veri setini indirirken gerekli izinler alınmış ve veri işleme sürecinde etik kurallar dikkate alınmıştır.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 seti, eğitim ve test olmak üzere iki ana kısımdan oluşmaktadır:</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Eğitim veri seti: 25.000 etiketlenmiş kedi ve köpek görüntüsü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Test veri seti: Etiketi bulunmayan görüntüler.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800">
                <a:solidFill>
                  <a:srgbClr val="000000"/>
                </a:solidFill>
                <a:latin typeface="Arial"/>
                <a:ea typeface="Arial"/>
                <a:cs typeface="Arial"/>
                <a:sym typeface="Arial"/>
              </a:rPr>
              <a:t>1. Veri Keşfi ve Ön İşleme: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100">
                <a:solidFill>
                  <a:srgbClr val="000000"/>
                </a:solidFill>
                <a:latin typeface="Arial"/>
                <a:ea typeface="Arial"/>
                <a:cs typeface="Arial"/>
                <a:sym typeface="Arial"/>
              </a:rPr>
              <a:t>Verileri işlemek için ilk olarak, Kaggle'dan indirilen </a:t>
            </a:r>
            <a:r>
              <a:rPr lang="tr" sz="1100">
                <a:solidFill>
                  <a:srgbClr val="188038"/>
                </a:solidFill>
                <a:latin typeface="Roboto Mono"/>
                <a:ea typeface="Roboto Mono"/>
                <a:cs typeface="Roboto Mono"/>
                <a:sym typeface="Roboto Mono"/>
              </a:rPr>
              <a:t>.zip</a:t>
            </a:r>
            <a:r>
              <a:rPr lang="tr" sz="1100">
                <a:solidFill>
                  <a:srgbClr val="000000"/>
                </a:solidFill>
                <a:latin typeface="Arial"/>
                <a:ea typeface="Arial"/>
                <a:cs typeface="Arial"/>
                <a:sym typeface="Arial"/>
              </a:rPr>
              <a:t> dosyaları açıldı ve ham görüntüler uygun dizinlere çıkarıldı. Bu işlem sonucunda, </a:t>
            </a:r>
            <a:r>
              <a:rPr lang="tr" sz="1100">
                <a:solidFill>
                  <a:srgbClr val="188038"/>
                </a:solidFill>
                <a:latin typeface="Roboto Mono"/>
                <a:ea typeface="Roboto Mono"/>
                <a:cs typeface="Roboto Mono"/>
                <a:sym typeface="Roboto Mono"/>
              </a:rPr>
              <a:t>../data/raw/train</a:t>
            </a:r>
            <a:r>
              <a:rPr lang="tr" sz="1100">
                <a:solidFill>
                  <a:srgbClr val="000000"/>
                </a:solidFill>
                <a:latin typeface="Arial"/>
                <a:ea typeface="Arial"/>
                <a:cs typeface="Arial"/>
                <a:sym typeface="Arial"/>
              </a:rPr>
              <a:t> dizininde eğitilmiş veri setinin, </a:t>
            </a:r>
            <a:r>
              <a:rPr lang="tr" sz="1100">
                <a:solidFill>
                  <a:srgbClr val="188038"/>
                </a:solidFill>
                <a:latin typeface="Roboto Mono"/>
                <a:ea typeface="Roboto Mono"/>
                <a:cs typeface="Roboto Mono"/>
                <a:sym typeface="Roboto Mono"/>
              </a:rPr>
              <a:t>../data/raw/test1</a:t>
            </a:r>
            <a:r>
              <a:rPr lang="tr" sz="1100">
                <a:solidFill>
                  <a:srgbClr val="000000"/>
                </a:solidFill>
                <a:latin typeface="Arial"/>
                <a:ea typeface="Arial"/>
                <a:cs typeface="Arial"/>
                <a:sym typeface="Arial"/>
              </a:rPr>
              <a:t> dizininde ise test verilerinin kaydedilmesi sağlanmıştır.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 işleme sürecinde, görsellerin kategorilere ayrılması ve etiketlenmesi kritik bir adımdır. Bu projede, kedi ve köpek resimlerini sınıflandırmak için dosya isimleri üzerinden bir etiketleme işlemi gerçekleştirilmiştir.</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lang="tr" sz="1100">
                <a:solidFill>
                  <a:srgbClr val="000000"/>
                </a:solidFill>
                <a:latin typeface="Arial"/>
                <a:ea typeface="Arial"/>
                <a:cs typeface="Arial"/>
                <a:sym typeface="Arial"/>
              </a:rPr>
              <a:t>Görüntüler, dosya isimlerinde hangi kategoriye ait olduklarını belirtir bir yapıya sahiptir. Dosya isimleri, </a:t>
            </a:r>
            <a:r>
              <a:rPr lang="tr" sz="1100">
                <a:solidFill>
                  <a:srgbClr val="188038"/>
                </a:solidFill>
                <a:latin typeface="Roboto Mono"/>
                <a:ea typeface="Roboto Mono"/>
                <a:cs typeface="Roboto Mono"/>
                <a:sym typeface="Roboto Mono"/>
              </a:rPr>
              <a:t>cat.0.jpg</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dog.0.jpg</a:t>
            </a:r>
            <a:r>
              <a:rPr lang="tr" sz="1100">
                <a:solidFill>
                  <a:srgbClr val="000000"/>
                </a:solidFill>
                <a:latin typeface="Arial"/>
                <a:ea typeface="Arial"/>
                <a:cs typeface="Arial"/>
                <a:sym typeface="Arial"/>
              </a:rPr>
              <a:t> gibi yapıdadır. Bu yapı sayesinde, dosya isminin başındaki "cat" veya "dog" kelimeleri, görüntünün bir kedi mi yoksa köpek mi olduğunu belirtmektedir.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800">
                <a:solidFill>
                  <a:srgbClr val="000000"/>
                </a:solidFill>
                <a:latin typeface="Arial"/>
                <a:ea typeface="Arial"/>
                <a:cs typeface="Arial"/>
                <a:sym typeface="Arial"/>
              </a:rPr>
              <a:t>1. Veri Keşfi ve Ön İşleme:</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lang="tr" sz="1100">
                <a:solidFill>
                  <a:srgbClr val="000000"/>
                </a:solidFill>
                <a:latin typeface="Arial"/>
                <a:ea typeface="Arial"/>
                <a:cs typeface="Arial"/>
                <a:sym typeface="Arial"/>
              </a:rPr>
              <a:t>İlk olarak, </a:t>
            </a:r>
            <a:r>
              <a:rPr lang="tr" sz="1100">
                <a:solidFill>
                  <a:srgbClr val="188038"/>
                </a:solidFill>
                <a:latin typeface="Roboto Mono"/>
                <a:ea typeface="Roboto Mono"/>
                <a:cs typeface="Roboto Mono"/>
                <a:sym typeface="Roboto Mono"/>
              </a:rPr>
              <a:t>os.listdir()</a:t>
            </a:r>
            <a:r>
              <a:rPr lang="tr" sz="1100">
                <a:solidFill>
                  <a:srgbClr val="000000"/>
                </a:solidFill>
                <a:latin typeface="Arial"/>
                <a:ea typeface="Arial"/>
                <a:cs typeface="Arial"/>
                <a:sym typeface="Arial"/>
              </a:rPr>
              <a:t> fonksiyonu kullanılarak </a:t>
            </a:r>
            <a:r>
              <a:rPr lang="tr" sz="1100">
                <a:solidFill>
                  <a:srgbClr val="188038"/>
                </a:solidFill>
                <a:latin typeface="Roboto Mono"/>
                <a:ea typeface="Roboto Mono"/>
                <a:cs typeface="Roboto Mono"/>
                <a:sym typeface="Roboto Mono"/>
              </a:rPr>
              <a:t>../data/raw/train</a:t>
            </a:r>
            <a:r>
              <a:rPr lang="tr" sz="1100">
                <a:solidFill>
                  <a:srgbClr val="000000"/>
                </a:solidFill>
                <a:latin typeface="Arial"/>
                <a:ea typeface="Arial"/>
                <a:cs typeface="Arial"/>
                <a:sym typeface="Arial"/>
              </a:rPr>
              <a:t> dizininde bulunan dosya isimleri listelenir. Bu dizin, ham eğitim verilerinin bulunduğu yerdir.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Her bir dosya ismi, </a:t>
            </a:r>
            <a:r>
              <a:rPr lang="tr" sz="1100">
                <a:solidFill>
                  <a:srgbClr val="188038"/>
                </a:solidFill>
                <a:latin typeface="Roboto Mono"/>
                <a:ea typeface="Roboto Mono"/>
                <a:cs typeface="Roboto Mono"/>
                <a:sym typeface="Roboto Mono"/>
              </a:rPr>
              <a:t>"cat"</a:t>
            </a:r>
            <a:r>
              <a:rPr lang="tr" sz="1100">
                <a:solidFill>
                  <a:srgbClr val="000000"/>
                </a:solidFill>
                <a:latin typeface="Arial"/>
                <a:ea typeface="Arial"/>
                <a:cs typeface="Arial"/>
                <a:sym typeface="Arial"/>
              </a:rPr>
              <a:t> ya da </a:t>
            </a:r>
            <a:r>
              <a:rPr lang="tr" sz="1100">
                <a:solidFill>
                  <a:srgbClr val="188038"/>
                </a:solidFill>
                <a:latin typeface="Roboto Mono"/>
                <a:ea typeface="Roboto Mono"/>
                <a:cs typeface="Roboto Mono"/>
                <a:sym typeface="Roboto Mono"/>
              </a:rPr>
              <a:t>"dog"</a:t>
            </a:r>
            <a:r>
              <a:rPr lang="tr" sz="1100">
                <a:solidFill>
                  <a:srgbClr val="000000"/>
                </a:solidFill>
                <a:latin typeface="Arial"/>
                <a:ea typeface="Arial"/>
                <a:cs typeface="Arial"/>
                <a:sym typeface="Arial"/>
              </a:rPr>
              <a:t> ifadesini içerir. Dosya isimleri, nokta (</a:t>
            </a:r>
            <a:r>
              <a:rPr lang="tr" sz="1100">
                <a:solidFill>
                  <a:srgbClr val="188038"/>
                </a:solidFill>
                <a:latin typeface="Roboto Mono"/>
                <a:ea typeface="Roboto Mono"/>
                <a:cs typeface="Roboto Mono"/>
                <a:sym typeface="Roboto Mono"/>
              </a:rPr>
              <a:t>.</a:t>
            </a:r>
            <a:r>
              <a:rPr lang="tr" sz="1100">
                <a:solidFill>
                  <a:srgbClr val="000000"/>
                </a:solidFill>
                <a:latin typeface="Arial"/>
                <a:ea typeface="Arial"/>
                <a:cs typeface="Arial"/>
                <a:sym typeface="Arial"/>
              </a:rPr>
              <a:t>) karakteri ile bölünerek ilk kısım alınır (örneğin, </a:t>
            </a:r>
            <a:r>
              <a:rPr lang="tr" sz="1100">
                <a:solidFill>
                  <a:srgbClr val="188038"/>
                </a:solidFill>
                <a:latin typeface="Roboto Mono"/>
                <a:ea typeface="Roboto Mono"/>
                <a:cs typeface="Roboto Mono"/>
                <a:sym typeface="Roboto Mono"/>
              </a:rPr>
              <a:t>cat.0.jpg</a:t>
            </a:r>
            <a:r>
              <a:rPr lang="tr" sz="1100">
                <a:solidFill>
                  <a:srgbClr val="000000"/>
                </a:solidFill>
                <a:latin typeface="Arial"/>
                <a:ea typeface="Arial"/>
                <a:cs typeface="Arial"/>
                <a:sym typeface="Arial"/>
              </a:rPr>
              <a:t> dosya isminde "cat" kısmı alınır). Bu işleme göre:</a:t>
            </a:r>
            <a:endParaRPr sz="1100">
              <a:solidFill>
                <a:srgbClr val="000000"/>
              </a:solidFill>
              <a:latin typeface="Arial"/>
              <a:ea typeface="Arial"/>
              <a:cs typeface="Arial"/>
              <a:sym typeface="Arial"/>
            </a:endParaRPr>
          </a:p>
          <a:p>
            <a:pPr indent="-282733" lvl="1" marL="914400" rtl="0" algn="l">
              <a:spcBef>
                <a:spcPts val="1200"/>
              </a:spcBef>
              <a:spcAft>
                <a:spcPts val="0"/>
              </a:spcAft>
              <a:buClr>
                <a:srgbClr val="000000"/>
              </a:buClr>
              <a:buSzPct val="100000"/>
              <a:buFont typeface="Arial"/>
              <a:buChar char="○"/>
            </a:pPr>
            <a:r>
              <a:rPr lang="tr">
                <a:solidFill>
                  <a:srgbClr val="000000"/>
                </a:solidFill>
                <a:latin typeface="Arial"/>
                <a:ea typeface="Arial"/>
                <a:cs typeface="Arial"/>
                <a:sym typeface="Arial"/>
              </a:rPr>
              <a:t>Eğer dosya ismi "dog" ile başlıyorsa, kategori olarak </a:t>
            </a:r>
            <a:r>
              <a:rPr lang="tr">
                <a:solidFill>
                  <a:srgbClr val="188038"/>
                </a:solidFill>
                <a:latin typeface="Roboto Mono"/>
                <a:ea typeface="Roboto Mono"/>
                <a:cs typeface="Roboto Mono"/>
                <a:sym typeface="Roboto Mono"/>
              </a:rPr>
              <a:t>1</a:t>
            </a:r>
            <a:r>
              <a:rPr lang="tr">
                <a:solidFill>
                  <a:srgbClr val="000000"/>
                </a:solidFill>
                <a:latin typeface="Arial"/>
                <a:ea typeface="Arial"/>
                <a:cs typeface="Arial"/>
                <a:sym typeface="Arial"/>
              </a:rPr>
              <a:t> atanır (köpek).</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tr">
                <a:solidFill>
                  <a:srgbClr val="000000"/>
                </a:solidFill>
                <a:latin typeface="Arial"/>
                <a:ea typeface="Arial"/>
                <a:cs typeface="Arial"/>
                <a:sym typeface="Arial"/>
              </a:rPr>
              <a:t>Eğer dosya ismi "cat" ile başlıyorsa, kategori olarak </a:t>
            </a:r>
            <a:r>
              <a:rPr lang="tr">
                <a:solidFill>
                  <a:srgbClr val="188038"/>
                </a:solidFill>
                <a:latin typeface="Roboto Mono"/>
                <a:ea typeface="Roboto Mono"/>
                <a:cs typeface="Roboto Mono"/>
                <a:sym typeface="Roboto Mono"/>
              </a:rPr>
              <a:t>0</a:t>
            </a:r>
            <a:r>
              <a:rPr lang="tr">
                <a:solidFill>
                  <a:srgbClr val="000000"/>
                </a:solidFill>
                <a:latin typeface="Arial"/>
                <a:ea typeface="Arial"/>
                <a:cs typeface="Arial"/>
                <a:sym typeface="Arial"/>
              </a:rPr>
              <a:t> atanır (kedi).</a:t>
            </a:r>
            <a:endParaRPr>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Tüm dosya isimleri ve kategoriler bir pandas veri çerçevesine (DataFrame) dönüştürülür. Bu yapı, ileride modelin eğitimi için kullanılacak tabloyu oluşturur. Bu tablo şu iki sütundan oluşur:</a:t>
            </a:r>
            <a:endParaRPr sz="1100">
              <a:solidFill>
                <a:srgbClr val="000000"/>
              </a:solidFill>
              <a:latin typeface="Arial"/>
              <a:ea typeface="Arial"/>
              <a:cs typeface="Arial"/>
              <a:sym typeface="Arial"/>
            </a:endParaRPr>
          </a:p>
          <a:p>
            <a:pPr indent="-282733" lvl="1" marL="914400" rtl="0" algn="l">
              <a:spcBef>
                <a:spcPts val="1200"/>
              </a:spcBef>
              <a:spcAft>
                <a:spcPts val="0"/>
              </a:spcAft>
              <a:buClr>
                <a:srgbClr val="000000"/>
              </a:buClr>
              <a:buSzPct val="100000"/>
              <a:buFont typeface="Arial"/>
              <a:buChar char="○"/>
            </a:pPr>
            <a:r>
              <a:rPr lang="tr">
                <a:solidFill>
                  <a:srgbClr val="188038"/>
                </a:solidFill>
                <a:latin typeface="Roboto Mono"/>
                <a:ea typeface="Roboto Mono"/>
                <a:cs typeface="Roboto Mono"/>
                <a:sym typeface="Roboto Mono"/>
              </a:rPr>
              <a:t>filename</a:t>
            </a:r>
            <a:r>
              <a:rPr lang="tr">
                <a:solidFill>
                  <a:srgbClr val="000000"/>
                </a:solidFill>
                <a:latin typeface="Arial"/>
                <a:ea typeface="Arial"/>
                <a:cs typeface="Arial"/>
                <a:sym typeface="Arial"/>
              </a:rPr>
              <a:t>: Görüntü dosyalarının isimleri.</a:t>
            </a:r>
            <a:endParaRPr>
              <a:solidFill>
                <a:srgbClr val="000000"/>
              </a:solidFill>
              <a:latin typeface="Arial"/>
              <a:ea typeface="Arial"/>
              <a:cs typeface="Arial"/>
              <a:sym typeface="Arial"/>
            </a:endParaRPr>
          </a:p>
          <a:p>
            <a:pPr indent="-282733" lvl="1" marL="914400" rtl="0" algn="l">
              <a:spcBef>
                <a:spcPts val="0"/>
              </a:spcBef>
              <a:spcAft>
                <a:spcPts val="0"/>
              </a:spcAft>
              <a:buClr>
                <a:srgbClr val="000000"/>
              </a:buClr>
              <a:buSzPct val="100000"/>
              <a:buFont typeface="Arial"/>
              <a:buChar char="○"/>
            </a:pPr>
            <a:r>
              <a:rPr lang="tr">
                <a:solidFill>
                  <a:srgbClr val="188038"/>
                </a:solidFill>
                <a:latin typeface="Roboto Mono"/>
                <a:ea typeface="Roboto Mono"/>
                <a:cs typeface="Roboto Mono"/>
                <a:sym typeface="Roboto Mono"/>
              </a:rPr>
              <a:t>category</a:t>
            </a:r>
            <a:r>
              <a:rPr lang="tr">
                <a:solidFill>
                  <a:srgbClr val="000000"/>
                </a:solidFill>
                <a:latin typeface="Arial"/>
                <a:ea typeface="Arial"/>
                <a:cs typeface="Arial"/>
                <a:sym typeface="Arial"/>
              </a:rPr>
              <a:t>: Görüntünün kedi (0) veya köpek (1) olup olmadığını belirten etiket.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800">
                <a:solidFill>
                  <a:srgbClr val="000000"/>
                </a:solidFill>
                <a:latin typeface="Arial"/>
                <a:ea typeface="Arial"/>
                <a:cs typeface="Arial"/>
                <a:sym typeface="Arial"/>
              </a:rPr>
              <a:t>1. Veri Keşfi ve Ön İşleme:</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tr" sz="1100">
                <a:solidFill>
                  <a:srgbClr val="000000"/>
                </a:solidFill>
                <a:latin typeface="Arial"/>
                <a:ea typeface="Arial"/>
                <a:cs typeface="Arial"/>
                <a:sym typeface="Arial"/>
              </a:rPr>
              <a:t>Oluşturulan veri çerçevesi, modelin eğitimi sırasında kullanılacak etiketli veri setini tanımlar. Görseller ve onların ait oldukları sınıflar (kedi ya da köpek) bu çerçevede tutulur. Bu, modelin hangi resmin hangi kategoriye ait olduğunu öğrenmesi ve sınıflandırmayı doğru yapabilmesi için gerekli bir adımdır.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 seti üzerinde temel keşifsel analizlerin yapılması ve görüntülerin görselleştirilmesi, projeyi daha iyi anlamak açısından önemlidir. Bu aşamada, kategori dağılımlarının incelenmesi ve rastgele seçilen bir görüntünün görselleştirilmesi yapılmıştır. Veri setindeki kedi ve köpek görüntülerinin dağılımını incelemek için </a:t>
            </a:r>
            <a:r>
              <a:rPr lang="tr" sz="1100">
                <a:solidFill>
                  <a:srgbClr val="188038"/>
                </a:solidFill>
                <a:latin typeface="Roboto Mono"/>
                <a:ea typeface="Roboto Mono"/>
                <a:cs typeface="Roboto Mono"/>
                <a:sym typeface="Roboto Mono"/>
              </a:rPr>
              <a:t>category</a:t>
            </a:r>
            <a:r>
              <a:rPr lang="tr" sz="1100">
                <a:solidFill>
                  <a:srgbClr val="000000"/>
                </a:solidFill>
                <a:latin typeface="Arial"/>
                <a:ea typeface="Arial"/>
                <a:cs typeface="Arial"/>
                <a:sym typeface="Arial"/>
              </a:rPr>
              <a:t> sütununda yer alan verilerin frekansları analiz edilmiştir. Bu dağılımın bar grafiği ile görselleştirilmesi, sınıflar arasındaki dengeli veya dengesiz durumu incelemeye olanak tanır.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value_counts()</a:t>
            </a:r>
            <a:r>
              <a:rPr b="1" lang="tr" sz="1100">
                <a:solidFill>
                  <a:srgbClr val="000000"/>
                </a:solidFill>
                <a:latin typeface="Arial"/>
                <a:ea typeface="Arial"/>
                <a:cs typeface="Arial"/>
                <a:sym typeface="Arial"/>
              </a:rPr>
              <a:t> Fonksiyonu:</a:t>
            </a:r>
            <a:r>
              <a:rPr lang="tr" sz="1100">
                <a:solidFill>
                  <a:srgbClr val="000000"/>
                </a:solidFill>
                <a:latin typeface="Arial"/>
                <a:ea typeface="Arial"/>
                <a:cs typeface="Arial"/>
                <a:sym typeface="Arial"/>
              </a:rPr>
              <a:t> Bu fonksiyon, veri çerçevesindeki </a:t>
            </a:r>
            <a:r>
              <a:rPr lang="tr" sz="1100">
                <a:solidFill>
                  <a:srgbClr val="188038"/>
                </a:solidFill>
                <a:latin typeface="Roboto Mono"/>
                <a:ea typeface="Roboto Mono"/>
                <a:cs typeface="Roboto Mono"/>
                <a:sym typeface="Roboto Mono"/>
              </a:rPr>
              <a:t>category</a:t>
            </a:r>
            <a:r>
              <a:rPr lang="tr" sz="1100">
                <a:solidFill>
                  <a:srgbClr val="000000"/>
                </a:solidFill>
                <a:latin typeface="Arial"/>
                <a:ea typeface="Arial"/>
                <a:cs typeface="Arial"/>
                <a:sym typeface="Arial"/>
              </a:rPr>
              <a:t> sütunundaki her bir sınıfın (0: kedi, 1: köpek) kaç kez tekrarlandığını sayar.</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tr" sz="1100">
                <a:solidFill>
                  <a:srgbClr val="000000"/>
                </a:solidFill>
                <a:latin typeface="Arial"/>
                <a:ea typeface="Arial"/>
                <a:cs typeface="Arial"/>
                <a:sym typeface="Arial"/>
              </a:rPr>
              <a:t>Bar Grafiği:</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plot.bar()</a:t>
            </a:r>
            <a:r>
              <a:rPr lang="tr" sz="1100">
                <a:solidFill>
                  <a:srgbClr val="000000"/>
                </a:solidFill>
                <a:latin typeface="Arial"/>
                <a:ea typeface="Arial"/>
                <a:cs typeface="Arial"/>
                <a:sym typeface="Arial"/>
              </a:rPr>
              <a:t> komutu ile bu sayılar bir çubuk grafiği şeklinde görselleştirilir. Bu sayede, veri setindeki kedi ve köpek görüntülerinin dengeli olup olmadığı incelenebilir.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800">
                <a:solidFill>
                  <a:srgbClr val="000000"/>
                </a:solidFill>
                <a:latin typeface="Arial"/>
                <a:ea typeface="Arial"/>
                <a:cs typeface="Arial"/>
                <a:sym typeface="Arial"/>
              </a:rPr>
              <a:t>1. Veri Keşfi ve Ön İşleme:</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100">
                <a:solidFill>
                  <a:srgbClr val="000000"/>
                </a:solidFill>
                <a:latin typeface="Arial"/>
                <a:ea typeface="Arial"/>
                <a:cs typeface="Arial"/>
                <a:sym typeface="Arial"/>
              </a:rPr>
              <a:t>Görüntü Yükleme ve Gösterme:</a:t>
            </a:r>
            <a:r>
              <a:rPr lang="tr" sz="1100">
                <a:solidFill>
                  <a:srgbClr val="000000"/>
                </a:solidFill>
                <a:latin typeface="Arial"/>
                <a:ea typeface="Arial"/>
                <a:cs typeface="Arial"/>
                <a:sym typeface="Arial"/>
              </a:rPr>
              <a:t> Seçilen görüntü dosyası </a:t>
            </a:r>
            <a:r>
              <a:rPr lang="tr" sz="1100">
                <a:solidFill>
                  <a:srgbClr val="188038"/>
                </a:solidFill>
                <a:latin typeface="Roboto Mono"/>
                <a:ea typeface="Roboto Mono"/>
                <a:cs typeface="Roboto Mono"/>
                <a:sym typeface="Roboto Mono"/>
              </a:rPr>
              <a:t>load_img()</a:t>
            </a:r>
            <a:r>
              <a:rPr lang="tr" sz="1100">
                <a:solidFill>
                  <a:srgbClr val="000000"/>
                </a:solidFill>
                <a:latin typeface="Arial"/>
                <a:ea typeface="Arial"/>
                <a:cs typeface="Arial"/>
                <a:sym typeface="Arial"/>
              </a:rPr>
              <a:t> fonksiyonu ile yüklenir ve </a:t>
            </a:r>
            <a:r>
              <a:rPr lang="tr" sz="1100">
                <a:solidFill>
                  <a:srgbClr val="188038"/>
                </a:solidFill>
                <a:latin typeface="Roboto Mono"/>
                <a:ea typeface="Roboto Mono"/>
                <a:cs typeface="Roboto Mono"/>
                <a:sym typeface="Roboto Mono"/>
              </a:rPr>
              <a:t>plt.imshow()</a:t>
            </a:r>
            <a:r>
              <a:rPr lang="tr" sz="1100">
                <a:solidFill>
                  <a:srgbClr val="000000"/>
                </a:solidFill>
                <a:latin typeface="Arial"/>
                <a:ea typeface="Arial"/>
                <a:cs typeface="Arial"/>
                <a:sym typeface="Arial"/>
              </a:rPr>
              <a:t> fonksiyonu ile ekranda gösterilir. Bu işlem, görüntünün ham haliyle projede kullanıldığı şekliyle incelenmesine olanak sağlar.</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pic>
        <p:nvPicPr>
          <p:cNvPr id="160" name="Google Shape;160;p18"/>
          <p:cNvPicPr preferRelativeResize="0"/>
          <p:nvPr/>
        </p:nvPicPr>
        <p:blipFill>
          <a:blip r:embed="rId3">
            <a:alphaModFix/>
          </a:blip>
          <a:stretch>
            <a:fillRect/>
          </a:stretch>
        </p:blipFill>
        <p:spPr>
          <a:xfrm>
            <a:off x="1835000" y="2624800"/>
            <a:ext cx="5734050" cy="1895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2200">
                <a:solidFill>
                  <a:srgbClr val="000000"/>
                </a:solidFill>
                <a:latin typeface="Arial"/>
                <a:ea typeface="Arial"/>
                <a:cs typeface="Arial"/>
                <a:sym typeface="Arial"/>
              </a:rPr>
              <a:t>2. Model Seçimi ve Eğitimi:</a:t>
            </a:r>
            <a:endParaRPr sz="4100"/>
          </a:p>
        </p:txBody>
      </p:sp>
      <p:sp>
        <p:nvSpPr>
          <p:cNvPr id="166" name="Google Shape;166;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Kedi ve köpek sınıflandırma problemi için bir Convolutional Neural Network (CNN) modeli tanımlanmıştır. Modelin eğitimi için gerekli veri hazırlama işlemleri gerçekleştirilmiş ve eğitim sırasında kullanılacak optimizasyon ve erken durdurma stratejileri belirlenmiştir.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Görüntü sınıflandırma problemlerinde yaygın olarak kullanılan Convolutional Neural Networks (CNN) mimarisi bu projede tercih edilmiştir. CNN, görüntü verilerindeki mekansal hiyerarşileri öğrenerek başarılı sınıflandırmalar yapabilen bir yapay sinir ağı mimarisidir.</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200">
                <a:solidFill>
                  <a:srgbClr val="000000"/>
                </a:solidFill>
                <a:latin typeface="Arial"/>
                <a:ea typeface="Arial"/>
                <a:cs typeface="Arial"/>
                <a:sym typeface="Arial"/>
              </a:rPr>
              <a:t>2. Model Seçimi ve Eğitimi:</a:t>
            </a:r>
            <a:endParaRPr sz="4100"/>
          </a:p>
          <a:p>
            <a:pPr indent="0" lvl="0" marL="0" rtl="0" algn="l">
              <a:spcBef>
                <a:spcPts val="200"/>
              </a:spcBef>
              <a:spcAft>
                <a:spcPts val="0"/>
              </a:spcAft>
              <a:buNone/>
            </a:pPr>
            <a:r>
              <a:t/>
            </a:r>
            <a:endParaRPr/>
          </a:p>
        </p:txBody>
      </p:sp>
      <p:sp>
        <p:nvSpPr>
          <p:cNvPr id="172" name="Google Shape;172;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1100">
                <a:solidFill>
                  <a:srgbClr val="000000"/>
                </a:solidFill>
                <a:latin typeface="Arial"/>
                <a:ea typeface="Arial"/>
                <a:cs typeface="Arial"/>
                <a:sym typeface="Arial"/>
              </a:rPr>
              <a:t>Katmanlar:</a:t>
            </a:r>
            <a:r>
              <a:rPr lang="tr" sz="1100">
                <a:solidFill>
                  <a:srgbClr val="000000"/>
                </a:solidFill>
                <a:latin typeface="Arial"/>
                <a:ea typeface="Arial"/>
                <a:cs typeface="Arial"/>
                <a:sym typeface="Arial"/>
              </a:rPr>
              <a:t> CNN modeli üç adet evrişim (convolutional) katmanı, her birinin ardından gelen max-pooling katmanları ve dropout katmanlarından oluşur. Bu katmanlar, görüntüdeki mekansal hiyerarşiyi öğrenir ve özellikleri çıkartır.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Dropout:</a:t>
            </a:r>
            <a:r>
              <a:rPr lang="tr" sz="1100">
                <a:solidFill>
                  <a:srgbClr val="000000"/>
                </a:solidFill>
                <a:latin typeface="Arial"/>
                <a:ea typeface="Arial"/>
                <a:cs typeface="Arial"/>
                <a:sym typeface="Arial"/>
              </a:rPr>
              <a:t> Modeldeki </a:t>
            </a:r>
            <a:r>
              <a:rPr lang="tr" sz="1100">
                <a:solidFill>
                  <a:srgbClr val="188038"/>
                </a:solidFill>
                <a:latin typeface="Roboto Mono"/>
                <a:ea typeface="Roboto Mono"/>
                <a:cs typeface="Roboto Mono"/>
                <a:sym typeface="Roboto Mono"/>
              </a:rPr>
              <a:t>Dropout</a:t>
            </a:r>
            <a:r>
              <a:rPr lang="tr" sz="1100">
                <a:solidFill>
                  <a:srgbClr val="000000"/>
                </a:solidFill>
                <a:latin typeface="Arial"/>
                <a:ea typeface="Arial"/>
                <a:cs typeface="Arial"/>
                <a:sym typeface="Arial"/>
              </a:rPr>
              <a:t> katmanları aşırı öğrenmeyi (overfitting) engellemek için kullanılır. Dropout, eğitim sırasında bazı nöronların rastgele devre dışı bırakılmasını sağlar.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Aktivasyon Fonksiyonları:</a:t>
            </a:r>
            <a:r>
              <a:rPr lang="tr" sz="1100">
                <a:solidFill>
                  <a:srgbClr val="000000"/>
                </a:solidFill>
                <a:latin typeface="Arial"/>
                <a:ea typeface="Arial"/>
                <a:cs typeface="Arial"/>
                <a:sym typeface="Arial"/>
              </a:rPr>
              <a:t> Evrişim katmanlarında ReLU (Rectified Linear Unit) aktivasyon fonksiyonu kullanılırken, çıkış katmanında iki sınıfı (kedi ve köpek) tahmin etmek için softmax aktivasyonu kullanılmıştır.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Modelin Derlenmesi:</a:t>
            </a:r>
            <a:r>
              <a:rPr lang="tr" sz="1100">
                <a:solidFill>
                  <a:srgbClr val="000000"/>
                </a:solidFill>
                <a:latin typeface="Arial"/>
                <a:ea typeface="Arial"/>
                <a:cs typeface="Arial"/>
                <a:sym typeface="Arial"/>
              </a:rPr>
              <a:t> Model </a:t>
            </a:r>
            <a:r>
              <a:rPr lang="tr" sz="1100">
                <a:solidFill>
                  <a:srgbClr val="188038"/>
                </a:solidFill>
                <a:latin typeface="Roboto Mono"/>
                <a:ea typeface="Roboto Mono"/>
                <a:cs typeface="Roboto Mono"/>
                <a:sym typeface="Roboto Mono"/>
              </a:rPr>
              <a:t>categorical_crossentropy</a:t>
            </a:r>
            <a:r>
              <a:rPr lang="tr" sz="1100">
                <a:solidFill>
                  <a:srgbClr val="000000"/>
                </a:solidFill>
                <a:latin typeface="Arial"/>
                <a:ea typeface="Arial"/>
                <a:cs typeface="Arial"/>
                <a:sym typeface="Arial"/>
              </a:rPr>
              <a:t> kaybı ile derlenmiş ve optimizer olarak </a:t>
            </a:r>
            <a:r>
              <a:rPr lang="tr" sz="1100">
                <a:solidFill>
                  <a:srgbClr val="188038"/>
                </a:solidFill>
                <a:latin typeface="Roboto Mono"/>
                <a:ea typeface="Roboto Mono"/>
                <a:cs typeface="Roboto Mono"/>
                <a:sym typeface="Roboto Mono"/>
              </a:rPr>
              <a:t>rmsprop</a:t>
            </a:r>
            <a:r>
              <a:rPr lang="tr" sz="1100">
                <a:solidFill>
                  <a:srgbClr val="000000"/>
                </a:solidFill>
                <a:latin typeface="Arial"/>
                <a:ea typeface="Arial"/>
                <a:cs typeface="Arial"/>
                <a:sym typeface="Arial"/>
              </a:rPr>
              <a:t> kullanılmıştır. Modelin performansını değerlendirmek için </a:t>
            </a:r>
            <a:r>
              <a:rPr lang="tr" sz="1100">
                <a:solidFill>
                  <a:srgbClr val="188038"/>
                </a:solidFill>
                <a:latin typeface="Roboto Mono"/>
                <a:ea typeface="Roboto Mono"/>
                <a:cs typeface="Roboto Mono"/>
                <a:sym typeface="Roboto Mono"/>
              </a:rPr>
              <a:t>accuracy</a:t>
            </a:r>
            <a:r>
              <a:rPr lang="tr" sz="1100">
                <a:solidFill>
                  <a:srgbClr val="000000"/>
                </a:solidFill>
                <a:latin typeface="Arial"/>
                <a:ea typeface="Arial"/>
                <a:cs typeface="Arial"/>
                <a:sym typeface="Arial"/>
              </a:rPr>
              <a:t> metriği seçilmiştir.</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b="1" lang="tr" sz="2200">
                <a:solidFill>
                  <a:srgbClr val="000000"/>
                </a:solidFill>
                <a:latin typeface="Arial"/>
                <a:ea typeface="Arial"/>
                <a:cs typeface="Arial"/>
                <a:sym typeface="Arial"/>
              </a:rPr>
              <a:t>2. Model Seçimi ve Eğitimi:</a:t>
            </a:r>
            <a:endParaRPr sz="4100"/>
          </a:p>
          <a:p>
            <a:pPr indent="0" lvl="0" marL="0" rtl="0" algn="l">
              <a:spcBef>
                <a:spcPts val="200"/>
              </a:spcBef>
              <a:spcAft>
                <a:spcPts val="0"/>
              </a:spcAft>
              <a:buNone/>
            </a:pPr>
            <a:r>
              <a:t/>
            </a:r>
            <a:endParaRPr/>
          </a:p>
        </p:txBody>
      </p:sp>
      <p:sp>
        <p:nvSpPr>
          <p:cNvPr id="178" name="Google Shape;178;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1100">
                <a:solidFill>
                  <a:srgbClr val="000000"/>
                </a:solidFill>
                <a:latin typeface="Arial"/>
                <a:ea typeface="Arial"/>
                <a:cs typeface="Arial"/>
                <a:sym typeface="Arial"/>
              </a:rPr>
              <a:t>EarlyStopping:</a:t>
            </a:r>
            <a:r>
              <a:rPr lang="tr" sz="1100">
                <a:solidFill>
                  <a:srgbClr val="000000"/>
                </a:solidFill>
                <a:latin typeface="Arial"/>
                <a:ea typeface="Arial"/>
                <a:cs typeface="Arial"/>
                <a:sym typeface="Arial"/>
              </a:rPr>
              <a:t> Eğitim sırasında, belirli bir süre boyunca modelin doğruluğu iyileşmediğinde eğitim durdurulur. Bu, modelin gereksiz yere eğitim görmesini ve aşırı öğrenmeyi önler.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ReduceLROnPlateau:</a:t>
            </a:r>
            <a:r>
              <a:rPr lang="tr" sz="1100">
                <a:solidFill>
                  <a:srgbClr val="000000"/>
                </a:solidFill>
                <a:latin typeface="Arial"/>
                <a:ea typeface="Arial"/>
                <a:cs typeface="Arial"/>
                <a:sym typeface="Arial"/>
              </a:rPr>
              <a:t> Eğer validation doğruluğu iyileşmezse, öğrenme hızı yarıya düşürülür. Bu, modelin daha düşük bir öğrenme hızı ile daha iyi sonuçlar elde etmesine yardımcı olabilir.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Veri Arttırma:</a:t>
            </a:r>
            <a:r>
              <a:rPr lang="tr" sz="1100">
                <a:solidFill>
                  <a:srgbClr val="000000"/>
                </a:solidFill>
                <a:latin typeface="Arial"/>
                <a:ea typeface="Arial"/>
                <a:cs typeface="Arial"/>
                <a:sym typeface="Arial"/>
              </a:rPr>
              <a:t> Görüntülere çeşitli dönüşümler (dönme, yatay çevirme, yakınlaştırma, kaydırma vb.) uygulanarak veri seti çeşitlendirilmiştir. Bu, modelin farklı görüntüleme koşullarına karşı daha sağlam olmasını sağlar.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tr" sz="1100">
                <a:solidFill>
                  <a:srgbClr val="000000"/>
                </a:solidFill>
                <a:latin typeface="Arial"/>
                <a:ea typeface="Arial"/>
                <a:cs typeface="Arial"/>
                <a:sym typeface="Arial"/>
              </a:rPr>
              <a:t>Rescale:</a:t>
            </a:r>
            <a:r>
              <a:rPr lang="tr" sz="1100">
                <a:solidFill>
                  <a:srgbClr val="000000"/>
                </a:solidFill>
                <a:latin typeface="Arial"/>
                <a:ea typeface="Arial"/>
                <a:cs typeface="Arial"/>
                <a:sym typeface="Arial"/>
              </a:rPr>
              <a:t> Görüntülerdeki pikseller 0 ile 255 arasında değerler içerir. </a:t>
            </a:r>
            <a:r>
              <a:rPr lang="tr" sz="1100">
                <a:solidFill>
                  <a:srgbClr val="188038"/>
                </a:solidFill>
                <a:latin typeface="Roboto Mono"/>
                <a:ea typeface="Roboto Mono"/>
                <a:cs typeface="Roboto Mono"/>
                <a:sym typeface="Roboto Mono"/>
              </a:rPr>
              <a:t>rescale=1./255</a:t>
            </a:r>
            <a:r>
              <a:rPr lang="tr" sz="1100">
                <a:solidFill>
                  <a:srgbClr val="000000"/>
                </a:solidFill>
                <a:latin typeface="Arial"/>
                <a:ea typeface="Arial"/>
                <a:cs typeface="Arial"/>
                <a:sym typeface="Arial"/>
              </a:rPr>
              <a:t> ile bu değerler normalize edilerek 0 ile 1 arasına çekilmiştir.</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