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8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06DE1-0B73-4B37-8EE2-E9A89C1A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AAB967-980B-4BA9-AF7D-44344E3D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693B70-72AB-4620-9FE7-FBF40790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AF65C9-B9AA-4CE4-A960-0AFEBFF0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8F9966-4643-40C6-8D62-AF673BAC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3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88AE05-9F0B-4BDE-9A2F-B76D196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044B50-4665-4CD8-AF4B-2E789D7CD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318F73-F25E-4763-AB66-80FCDA4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FA347-7CB2-44AC-8EC9-2B82A639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7E7F5C-7F97-4A40-9A76-48B44CFD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007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7F04C15-00C6-4B77-BE63-DCA522FF0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28A662-2FCA-4CED-8AE5-B0BA0446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8A244C-D322-428D-A468-3B7755AF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B24E1D-4C13-4F1B-A576-600A6EB4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BE3201-F0A1-4C44-87A7-87B2BCE9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5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3E999-AA2E-4554-AD7A-AFD409A3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D8F1D1-947B-46E4-9DF2-3FC67421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5E0EB0-8637-42EC-B667-17172F9E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F0C94F-C088-48C6-B28D-34A434EE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47E9F1-3947-46F2-BB36-E270901A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9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7845E0-4A25-4FD5-A0FD-C55C9EDB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FD5962-8E0E-4656-8692-CFA174C9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044702-2358-4F55-AEE4-E9697BCE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C6C28A-05FF-4197-A5D5-539F835E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6CDBD0-8374-45D3-AC73-15FCA0B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49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0A069A-A475-411D-855D-58B27E4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5A1C7B-18D9-48F5-9AE6-947CC0115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CAF542-9D3D-4744-AEBC-A9E6AE5C5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1C12D-5391-43BE-8FFC-C1C1CC8E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64E2580-F717-47A0-9F18-C82780AA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577C0F-66DD-4221-A324-2AE5043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1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D610D5-206F-4F93-B3F0-C1CF8B5C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50D1E5-65A0-4DB2-8BC3-A5D5B722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7D587C-C0BA-40E2-8630-222CCE86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650F92-F114-4872-99D4-AC18376D4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4D82042-DABE-431B-B441-0F1276D7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0314720-9D26-44E7-BDE8-4FA13B7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81C9FE3-B7DB-4EFF-904D-691C0F2D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1196B-D42E-471E-9FD6-8B407FA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8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D97ABF-0BC1-409D-866A-342EF1D8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3260731-533A-4AC0-9DE3-B69C044A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3080D2C-1C37-432A-AE31-D2329B94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F34EA70-B982-447E-9A39-E710E835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2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B327945-DBF8-49AA-81FD-7470F45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CBF26F-583F-44BA-A3FA-CE97F3D6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E252B3-CEDA-4D29-9BD7-65259E9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AD7196-B72E-4CC0-8E3A-C660028D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F22992-E1B9-4244-A356-5E94FF51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B44C04-9F6E-4123-803D-A324F550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58BDB2-0DFD-4321-BFC5-2DAAE98D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C9946E-6E04-4DCD-B7CF-C2940242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8FFA1C-C03C-459D-94AF-719F1543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0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88FD6F-F875-492C-8A73-F51EBFEF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DD052FC-FE55-4A01-9A55-A5938E8B0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31FC95-45DC-42A3-9F21-65ABCAD7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F51426-07F0-46DC-B5B3-15C53EFF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EC5A2B-2D63-4EBD-BE95-C37EAF2D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F07F1C-2726-4E17-85E1-0835D89C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0F23758-C420-40E6-BA01-6D9E690B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7CC892-A6FA-483A-8925-35FC7925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018AED-62CB-4F89-A499-32140FC67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EA35-F6F6-4A63-951F-A71F33388425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B81B35-5DAF-4D94-B7E0-F20EC0207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F14FD4-43E2-45EB-BF7A-CABC47003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A4C0-8F82-4B5F-BE1B-295C06CDA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69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71FFB655-6BE7-472F-B1F2-AA4CD656442D}"/>
              </a:ext>
            </a:extLst>
          </p:cNvPr>
          <p:cNvSpPr txBox="1"/>
          <p:nvPr/>
        </p:nvSpPr>
        <p:spPr>
          <a:xfrm>
            <a:off x="591127" y="1496291"/>
            <a:ext cx="11009746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calculates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event's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occurrence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expressed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of 1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certainty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*** Hava güneşli ise gökyüzü bulutsuz ve akiktir. Gökyüzü siyah bulutlu ise yağmur yağar. Bebek aç kalırsa ağlar.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Assigment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ve projelerden 50 ustu almazsak sertifika alamayız gibi...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68ACAE7-5320-44E6-96D6-DB395F9519CA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OF PROBABILITY  (OLASILIK)</a:t>
            </a:r>
          </a:p>
        </p:txBody>
      </p:sp>
    </p:spTree>
    <p:extLst>
      <p:ext uri="{BB962C8B-B14F-4D97-AF65-F5344CB8AC3E}">
        <p14:creationId xmlns:p14="http://schemas.microsoft.com/office/powerpoint/2010/main" val="27578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89222FE-B74F-406C-AF46-4BF82C96D115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081E309-5B23-451C-B2E4-BAA6E59CA627}"/>
              </a:ext>
            </a:extLst>
          </p:cNvPr>
          <p:cNvSpPr txBox="1"/>
          <p:nvPr/>
        </p:nvSpPr>
        <p:spPr>
          <a:xfrm>
            <a:off x="538899" y="954226"/>
            <a:ext cx="1111420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	Nesnelerin seçilme sırası önemsiz olan bir dizi nesnenin tamamının veya bir kısminin seçilmesi.</a:t>
            </a:r>
          </a:p>
          <a:p>
            <a:r>
              <a:rPr lang="tr-TR" dirty="0"/>
              <a:t>* Elimizde 3 kalem 2 marker olsun.</a:t>
            </a:r>
          </a:p>
          <a:p>
            <a:r>
              <a:rPr lang="tr-TR" dirty="0"/>
              <a:t>	P1   M1</a:t>
            </a:r>
          </a:p>
          <a:p>
            <a:r>
              <a:rPr lang="tr-TR" dirty="0"/>
              <a:t>        	P2   M2</a:t>
            </a:r>
          </a:p>
          <a:p>
            <a:r>
              <a:rPr lang="tr-TR" dirty="0"/>
              <a:t>        	P3       </a:t>
            </a:r>
          </a:p>
          <a:p>
            <a:r>
              <a:rPr lang="tr-TR" dirty="0"/>
              <a:t>     bunların içinden 1 kalem veya 1 marker seçme ol </a:t>
            </a:r>
            <a:r>
              <a:rPr lang="tr-TR" dirty="0" err="1"/>
              <a:t>osılığımız</a:t>
            </a:r>
            <a:r>
              <a:rPr lang="tr-TR" dirty="0"/>
              <a:t>: </a:t>
            </a:r>
          </a:p>
          <a:p>
            <a:r>
              <a:rPr lang="tr-TR" dirty="0"/>
              <a:t>       1/5 </a:t>
            </a:r>
            <a:r>
              <a:rPr lang="tr-TR" dirty="0" err="1"/>
              <a:t>dir</a:t>
            </a:r>
            <a:r>
              <a:rPr lang="tr-TR" dirty="0"/>
              <a:t>. yani 3+2 = 5 farklı yol vardır.</a:t>
            </a:r>
          </a:p>
        </p:txBody>
      </p:sp>
    </p:spTree>
    <p:extLst>
      <p:ext uri="{BB962C8B-B14F-4D97-AF65-F5344CB8AC3E}">
        <p14:creationId xmlns:p14="http://schemas.microsoft.com/office/powerpoint/2010/main" val="388404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EF1001D-D271-4EB5-8C08-958878ED0BD5}"/>
              </a:ext>
            </a:extLst>
          </p:cNvPr>
          <p:cNvSpPr txBox="1"/>
          <p:nvPr/>
        </p:nvSpPr>
        <p:spPr>
          <a:xfrm>
            <a:off x="905164" y="1094984"/>
            <a:ext cx="10640290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Bunların içinden 1 kalem  ve 1 marker seçme olasılığımız ise:</a:t>
            </a:r>
          </a:p>
          <a:p>
            <a:r>
              <a:rPr lang="tr-TR" dirty="0"/>
              <a:t>        P1 ==&gt; 	M1</a:t>
            </a:r>
          </a:p>
          <a:p>
            <a:r>
              <a:rPr lang="tr-TR" dirty="0"/>
              <a:t>              	M2</a:t>
            </a:r>
          </a:p>
          <a:p>
            <a:r>
              <a:rPr lang="tr-TR" dirty="0"/>
              <a:t>        P2 ==&gt;	M1</a:t>
            </a:r>
          </a:p>
          <a:p>
            <a:r>
              <a:rPr lang="tr-TR" dirty="0"/>
              <a:t>            	M2</a:t>
            </a:r>
          </a:p>
          <a:p>
            <a:r>
              <a:rPr lang="tr-TR" dirty="0"/>
              <a:t>        P3 ==&gt;	M1</a:t>
            </a:r>
          </a:p>
          <a:p>
            <a:r>
              <a:rPr lang="tr-TR" dirty="0"/>
              <a:t>            	M2  seçebiliriz yani toplamda 3*2 = 6 farklı yolumuz vardır.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B72AA45-3030-4799-8E27-89382C865A2C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71784F-342B-4E78-BD46-A0CB78A00B3C}"/>
              </a:ext>
            </a:extLst>
          </p:cNvPr>
          <p:cNvSpPr txBox="1"/>
          <p:nvPr/>
        </p:nvSpPr>
        <p:spPr>
          <a:xfrm>
            <a:off x="1062182" y="5661416"/>
            <a:ext cx="1032625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tr-TR" dirty="0">
                <a:solidFill>
                  <a:srgbClr val="002060"/>
                </a:solidFill>
              </a:rPr>
              <a:t>Yani eğer soruda ve (AND) var ise *, veya (OR) var ise + yapılır.</a:t>
            </a:r>
          </a:p>
        </p:txBody>
      </p:sp>
    </p:spTree>
    <p:extLst>
      <p:ext uri="{BB962C8B-B14F-4D97-AF65-F5344CB8AC3E}">
        <p14:creationId xmlns:p14="http://schemas.microsoft.com/office/powerpoint/2010/main" val="190821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35E72D5-F324-487E-9640-48DEDD4778FD}"/>
              </a:ext>
            </a:extLst>
          </p:cNvPr>
          <p:cNvSpPr txBox="1"/>
          <p:nvPr/>
        </p:nvSpPr>
        <p:spPr>
          <a:xfrm>
            <a:off x="544945" y="2032079"/>
            <a:ext cx="1110211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*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18 </a:t>
            </a:r>
            <a:r>
              <a:rPr lang="tr-TR" dirty="0" err="1"/>
              <a:t>girls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12 </a:t>
            </a:r>
            <a:r>
              <a:rPr lang="tr-TR" dirty="0" err="1"/>
              <a:t>boys</a:t>
            </a:r>
            <a:r>
              <a:rPr lang="tr-TR" dirty="0"/>
              <a:t> in 6th </a:t>
            </a:r>
            <a:r>
              <a:rPr lang="tr-TR" dirty="0" err="1"/>
              <a:t>class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Teacher</a:t>
            </a:r>
            <a:r>
              <a:rPr lang="tr-TR" dirty="0"/>
              <a:t> Richard </a:t>
            </a:r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selects</a:t>
            </a:r>
            <a:r>
              <a:rPr lang="tr-TR" dirty="0"/>
              <a:t> a </a:t>
            </a:r>
            <a:r>
              <a:rPr lang="tr-TR" dirty="0" err="1"/>
              <a:t>member</a:t>
            </a:r>
            <a:r>
              <a:rPr lang="tr-TR" dirty="0"/>
              <a:t> of 6th </a:t>
            </a:r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a boy?</a:t>
            </a:r>
          </a:p>
          <a:p>
            <a:r>
              <a:rPr lang="tr-TR" dirty="0"/>
              <a:t>     </a:t>
            </a:r>
          </a:p>
          <a:p>
            <a:r>
              <a:rPr lang="tr-TR" dirty="0"/>
              <a:t>     (12/18) +12 = 12/30 = 2/5</a:t>
            </a:r>
          </a:p>
          <a:p>
            <a:r>
              <a:rPr lang="tr-TR" dirty="0"/>
              <a:t>   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62DE5B-BA7C-46E1-BFF0-9B5ED57ACA03}"/>
              </a:ext>
            </a:extLst>
          </p:cNvPr>
          <p:cNvSpPr txBox="1"/>
          <p:nvPr/>
        </p:nvSpPr>
        <p:spPr>
          <a:xfrm>
            <a:off x="0" y="36843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406835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35E72D5-F324-487E-9640-48DEDD4778FD}"/>
              </a:ext>
            </a:extLst>
          </p:cNvPr>
          <p:cNvSpPr txBox="1"/>
          <p:nvPr/>
        </p:nvSpPr>
        <p:spPr>
          <a:xfrm>
            <a:off x="434109" y="1187348"/>
            <a:ext cx="1110211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    </a:t>
            </a:r>
          </a:p>
          <a:p>
            <a:r>
              <a:rPr lang="tr-TR" dirty="0"/>
              <a:t>*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20 </a:t>
            </a:r>
            <a:r>
              <a:rPr lang="tr-TR" dirty="0" err="1"/>
              <a:t>marbles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in a </a:t>
            </a:r>
            <a:r>
              <a:rPr lang="tr-TR" dirty="0" err="1"/>
              <a:t>bag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is </a:t>
            </a:r>
            <a:r>
              <a:rPr lang="tr-TR" dirty="0" err="1"/>
              <a:t>red</a:t>
            </a:r>
            <a:r>
              <a:rPr lang="tr-TR" dirty="0"/>
              <a:t>.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 of </a:t>
            </a:r>
            <a:r>
              <a:rPr lang="tr-TR" dirty="0" err="1"/>
              <a:t>reaching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bag</a:t>
            </a:r>
            <a:r>
              <a:rPr lang="tr-TR" dirty="0"/>
              <a:t>,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looking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selecting</a:t>
            </a:r>
            <a:r>
              <a:rPr lang="tr-TR" dirty="0"/>
              <a:t> a </a:t>
            </a:r>
            <a:r>
              <a:rPr lang="tr-TR" dirty="0" err="1"/>
              <a:t>red</a:t>
            </a:r>
            <a:r>
              <a:rPr lang="tr-TR" dirty="0"/>
              <a:t> </a:t>
            </a:r>
            <a:r>
              <a:rPr lang="tr-TR" dirty="0" err="1"/>
              <a:t>marble</a:t>
            </a:r>
            <a:r>
              <a:rPr lang="tr-TR" dirty="0"/>
              <a:t>?</a:t>
            </a:r>
          </a:p>
          <a:p>
            <a:r>
              <a:rPr lang="tr-TR" dirty="0"/>
              <a:t>      	1/20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62DE5B-BA7C-46E1-BFF0-9B5ED57ACA03}"/>
              </a:ext>
            </a:extLst>
          </p:cNvPr>
          <p:cNvSpPr txBox="1"/>
          <p:nvPr/>
        </p:nvSpPr>
        <p:spPr>
          <a:xfrm>
            <a:off x="0" y="36843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268462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0398744-F69C-407C-8F0B-10842E203D78}"/>
              </a:ext>
            </a:extLst>
          </p:cNvPr>
          <p:cNvSpPr txBox="1"/>
          <p:nvPr/>
        </p:nvSpPr>
        <p:spPr>
          <a:xfrm>
            <a:off x="554182" y="1215057"/>
            <a:ext cx="11323782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*How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can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arrange</a:t>
            </a:r>
            <a:r>
              <a:rPr lang="tr-TR" dirty="0"/>
              <a:t> 2 </a:t>
            </a:r>
            <a:r>
              <a:rPr lang="tr-TR" dirty="0" err="1"/>
              <a:t>letters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 F A M I L Y?</a:t>
            </a:r>
          </a:p>
          <a:p>
            <a:r>
              <a:rPr lang="tr-TR" dirty="0"/>
              <a:t>(FA </a:t>
            </a:r>
            <a:r>
              <a:rPr lang="tr-TR" dirty="0" err="1"/>
              <a:t>and</a:t>
            </a:r>
            <a:r>
              <a:rPr lang="tr-TR" dirty="0"/>
              <a:t> AF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)</a:t>
            </a:r>
          </a:p>
          <a:p>
            <a:r>
              <a:rPr lang="tr-TR" dirty="0"/>
              <a:t>     </a:t>
            </a:r>
          </a:p>
          <a:p>
            <a:r>
              <a:rPr lang="tr-TR" dirty="0"/>
              <a:t>     6!/(6-2)!=6*5*4!/4!=30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547781E-2589-411A-A125-0DE70ECC1147}"/>
              </a:ext>
            </a:extLst>
          </p:cNvPr>
          <p:cNvSpPr txBox="1"/>
          <p:nvPr/>
        </p:nvSpPr>
        <p:spPr>
          <a:xfrm>
            <a:off x="0" y="36843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119037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0398744-F69C-407C-8F0B-10842E203D78}"/>
              </a:ext>
            </a:extLst>
          </p:cNvPr>
          <p:cNvSpPr txBox="1"/>
          <p:nvPr/>
        </p:nvSpPr>
        <p:spPr>
          <a:xfrm>
            <a:off x="554182" y="1215057"/>
            <a:ext cx="11323782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     </a:t>
            </a:r>
          </a:p>
          <a:p>
            <a:r>
              <a:rPr lang="tr-TR" dirty="0"/>
              <a:t>* </a:t>
            </a:r>
            <a:r>
              <a:rPr lang="tr-TR" dirty="0" err="1"/>
              <a:t>Picking</a:t>
            </a:r>
            <a:r>
              <a:rPr lang="tr-TR" dirty="0"/>
              <a:t> a </a:t>
            </a:r>
            <a:r>
              <a:rPr lang="tr-TR" dirty="0" err="1"/>
              <a:t>team</a:t>
            </a:r>
            <a:r>
              <a:rPr lang="tr-TR" dirty="0"/>
              <a:t> of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of a </a:t>
            </a:r>
            <a:r>
              <a:rPr lang="tr-TR" dirty="0" err="1"/>
              <a:t>group</a:t>
            </a:r>
            <a:r>
              <a:rPr lang="tr-TR" dirty="0"/>
              <a:t> of 6. (</a:t>
            </a:r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 is not </a:t>
            </a:r>
            <a:r>
              <a:rPr lang="tr-TR" dirty="0" err="1"/>
              <a:t>important</a:t>
            </a:r>
            <a:r>
              <a:rPr lang="tr-TR" dirty="0"/>
              <a:t>)</a:t>
            </a:r>
          </a:p>
          <a:p>
            <a:r>
              <a:rPr lang="tr-TR" dirty="0"/>
              <a:t>      </a:t>
            </a:r>
          </a:p>
          <a:p>
            <a:r>
              <a:rPr lang="tr-TR" dirty="0"/>
              <a:t>      6!/(6-2)!*2!=6*5*4!/4!.2=15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547781E-2589-411A-A125-0DE70ECC1147}"/>
              </a:ext>
            </a:extLst>
          </p:cNvPr>
          <p:cNvSpPr txBox="1"/>
          <p:nvPr/>
        </p:nvSpPr>
        <p:spPr>
          <a:xfrm>
            <a:off x="0" y="36843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38688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D46C4D3-4746-4E07-82B9-6C9CA3A30F25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OF PROBABILITY  (OLASILIK)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9DB305F-1DC2-4AA7-8005-8C1DBD5B0C04}"/>
              </a:ext>
            </a:extLst>
          </p:cNvPr>
          <p:cNvSpPr txBox="1"/>
          <p:nvPr/>
        </p:nvSpPr>
        <p:spPr>
          <a:xfrm>
            <a:off x="360218" y="2415647"/>
            <a:ext cx="1147156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 $$$</a:t>
            </a:r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OLASILIK BIR OLAYIN MEYDANA GELME IHTIMALININ OLCUSUDUR</a:t>
            </a:r>
            <a:r>
              <a:rPr lang="tr-TR" dirty="0"/>
              <a:t>$$$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    Olasılık  bir olayın kesin olması veya olmaması durumunda 0 ve 1’ler ile ifade edilen bir İstatistik dalıdır. Bir olayın kesin olması 1  olmaması 0 ile ifade edilir. </a:t>
            </a:r>
          </a:p>
        </p:txBody>
      </p:sp>
    </p:spTree>
    <p:extLst>
      <p:ext uri="{BB962C8B-B14F-4D97-AF65-F5344CB8AC3E}">
        <p14:creationId xmlns:p14="http://schemas.microsoft.com/office/powerpoint/2010/main" val="10339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64EE3CC-214B-4263-AC54-649439758D6B}"/>
              </a:ext>
            </a:extLst>
          </p:cNvPr>
          <p:cNvSpPr txBox="1"/>
          <p:nvPr/>
        </p:nvSpPr>
        <p:spPr>
          <a:xfrm>
            <a:off x="341745" y="2000148"/>
            <a:ext cx="11508510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* Mesela para atıldığında yazı yada tura dan başka bir ihtimal yoktur.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* Bir olayın 1/2 olasılığı gerçekleşme olasılığının eşit olduğu kabul edilir. Ve burada 0 olasılığı imkânsız kabul edilir. Örneğin para atıldığında sadece 1/2 olasılık vardır iki taraf için dik gelme olasılığı yoktur.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* Bir olay için '1' olayın olma olasılığının kesin olacağı  anlamına gelir.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87F3865-41CE-45C1-A102-5331AED69AD6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OF PROBABILITY  (OLASILIK)</a:t>
            </a:r>
          </a:p>
        </p:txBody>
      </p:sp>
    </p:spTree>
    <p:extLst>
      <p:ext uri="{BB962C8B-B14F-4D97-AF65-F5344CB8AC3E}">
        <p14:creationId xmlns:p14="http://schemas.microsoft.com/office/powerpoint/2010/main" val="36631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AC5B7BB-C6BB-4991-8E64-1DDAE3A463F8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OF PROBABILITY  (OLASILIK)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9F1BD19-3B6E-49E0-8F3C-5A909ABB9F9F}"/>
              </a:ext>
            </a:extLst>
          </p:cNvPr>
          <p:cNvSpPr txBox="1"/>
          <p:nvPr/>
        </p:nvSpPr>
        <p:spPr>
          <a:xfrm>
            <a:off x="544945" y="1035632"/>
            <a:ext cx="11102109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b="1" dirty="0" err="1">
                <a:solidFill>
                  <a:srgbClr val="002060"/>
                </a:solidFill>
              </a:rPr>
              <a:t>Probability</a:t>
            </a:r>
            <a:r>
              <a:rPr lang="tr-TR" b="1" dirty="0">
                <a:solidFill>
                  <a:srgbClr val="002060"/>
                </a:solidFill>
              </a:rPr>
              <a:t> = </a:t>
            </a:r>
            <a:r>
              <a:rPr lang="tr-TR" b="1" dirty="0" err="1">
                <a:solidFill>
                  <a:srgbClr val="002060"/>
                </a:solidFill>
              </a:rPr>
              <a:t>number</a:t>
            </a:r>
            <a:r>
              <a:rPr lang="tr-TR" b="1" dirty="0">
                <a:solidFill>
                  <a:srgbClr val="002060"/>
                </a:solidFill>
              </a:rPr>
              <a:t> of </a:t>
            </a:r>
            <a:r>
              <a:rPr lang="tr-TR" b="1" dirty="0" err="1">
                <a:solidFill>
                  <a:srgbClr val="002060"/>
                </a:solidFill>
              </a:rPr>
              <a:t>ways</a:t>
            </a:r>
            <a:r>
              <a:rPr lang="tr-TR" b="1" dirty="0">
                <a:solidFill>
                  <a:srgbClr val="002060"/>
                </a:solidFill>
              </a:rPr>
              <a:t> it can </a:t>
            </a:r>
            <a:r>
              <a:rPr lang="tr-TR" b="1" dirty="0" err="1">
                <a:solidFill>
                  <a:srgbClr val="002060"/>
                </a:solidFill>
              </a:rPr>
              <a:t>happened</a:t>
            </a:r>
            <a:r>
              <a:rPr lang="tr-TR" b="1" dirty="0">
                <a:solidFill>
                  <a:srgbClr val="002060"/>
                </a:solidFill>
              </a:rPr>
              <a:t> / Total </a:t>
            </a:r>
            <a:r>
              <a:rPr lang="tr-TR" b="1" dirty="0" err="1">
                <a:solidFill>
                  <a:srgbClr val="002060"/>
                </a:solidFill>
              </a:rPr>
              <a:t>number</a:t>
            </a:r>
            <a:r>
              <a:rPr lang="tr-TR" b="1" dirty="0">
                <a:solidFill>
                  <a:srgbClr val="002060"/>
                </a:solidFill>
              </a:rPr>
              <a:t> of </a:t>
            </a:r>
            <a:r>
              <a:rPr lang="tr-TR" b="1" dirty="0" err="1">
                <a:solidFill>
                  <a:srgbClr val="002060"/>
                </a:solidFill>
              </a:rPr>
              <a:t>outcomes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D17B9A7-29F8-414B-8D17-543393E2E622}"/>
              </a:ext>
            </a:extLst>
          </p:cNvPr>
          <p:cNvSpPr txBox="1"/>
          <p:nvPr/>
        </p:nvSpPr>
        <p:spPr>
          <a:xfrm>
            <a:off x="443345" y="1851682"/>
            <a:ext cx="11490036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* tek atışta paranın yazı yada tura gelme ol asiliği</a:t>
            </a:r>
          </a:p>
          <a:p>
            <a:r>
              <a:rPr lang="tr-TR" dirty="0"/>
              <a:t>        1/2 =0.5 yada % 50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</a:p>
          <a:p>
            <a:r>
              <a:rPr lang="tr-TR" dirty="0"/>
              <a:t>* tek atışta 6 numaralık zar da '5' gelme olasılığı 1/6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r>
              <a:rPr lang="tr-TR" dirty="0"/>
              <a:t>* 20 farklı renkli top dolu bir torbadan kırmızı gelme olasılığı 1/20 </a:t>
            </a:r>
            <a:r>
              <a:rPr lang="tr-TR" dirty="0" err="1"/>
              <a:t>dir</a:t>
            </a:r>
            <a:endParaRPr lang="tr-TR" dirty="0"/>
          </a:p>
          <a:p>
            <a:r>
              <a:rPr lang="tr-TR" dirty="0"/>
              <a:t>     </a:t>
            </a:r>
          </a:p>
          <a:p>
            <a:r>
              <a:rPr lang="tr-TR" dirty="0"/>
              <a:t>* tek atışta 6 </a:t>
            </a:r>
            <a:r>
              <a:rPr lang="tr-TR" dirty="0" err="1"/>
              <a:t>lik</a:t>
            </a:r>
            <a:r>
              <a:rPr lang="tr-TR" dirty="0"/>
              <a:t> bir zarda '2' yada '6' gelme olasılığı 2/6=1/3 dur </a:t>
            </a:r>
          </a:p>
        </p:txBody>
      </p:sp>
    </p:spTree>
    <p:extLst>
      <p:ext uri="{BB962C8B-B14F-4D97-AF65-F5344CB8AC3E}">
        <p14:creationId xmlns:p14="http://schemas.microsoft.com/office/powerpoint/2010/main" val="126081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948A911-F892-4101-BDA8-2AA46D4D9BC4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</a:t>
            </a:r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tr-T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E717129-5D10-4C1C-B3F6-2B7B718D1B8F}"/>
              </a:ext>
            </a:extLst>
          </p:cNvPr>
          <p:cNvSpPr txBox="1"/>
          <p:nvPr/>
        </p:nvSpPr>
        <p:spPr>
          <a:xfrm>
            <a:off x="397163" y="1556941"/>
            <a:ext cx="11573163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 Set U= {1,2,3,4,5,6,7,8,9,10,11,12}</a:t>
            </a:r>
          </a:p>
          <a:p>
            <a:r>
              <a:rPr lang="tr-TR" dirty="0"/>
              <a:t>  </a:t>
            </a:r>
          </a:p>
          <a:p>
            <a:r>
              <a:rPr lang="tr-TR" dirty="0"/>
              <a:t>  Set A = {1, 2, 3, 4, 5}				 A' = {6,7,8,9,10,11,12}</a:t>
            </a:r>
          </a:p>
          <a:p>
            <a:endParaRPr lang="tr-TR" dirty="0"/>
          </a:p>
          <a:p>
            <a:r>
              <a:rPr lang="tr-TR" dirty="0"/>
              <a:t>  Set B = {3, 4, 6, 7, 8, 9}				 B'= {1,2,5,10,11,12}</a:t>
            </a:r>
          </a:p>
          <a:p>
            <a:endParaRPr lang="tr-TR" dirty="0"/>
          </a:p>
          <a:p>
            <a:pPr algn="ctr"/>
            <a:r>
              <a:rPr lang="tr-TR" dirty="0"/>
              <a:t>  A∪B = {1, 2, 3, 4, 5, 6, 7, 8, 9}</a:t>
            </a:r>
          </a:p>
          <a:p>
            <a:pPr algn="ctr"/>
            <a:r>
              <a:rPr lang="tr-TR" dirty="0"/>
              <a:t>  </a:t>
            </a:r>
          </a:p>
          <a:p>
            <a:pPr algn="ctr"/>
            <a:r>
              <a:rPr lang="tr-TR" dirty="0"/>
              <a:t>  A ∩ B = {3, 4}  </a:t>
            </a:r>
          </a:p>
        </p:txBody>
      </p:sp>
    </p:spTree>
    <p:extLst>
      <p:ext uri="{BB962C8B-B14F-4D97-AF65-F5344CB8AC3E}">
        <p14:creationId xmlns:p14="http://schemas.microsoft.com/office/powerpoint/2010/main" val="41088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CEAB194-1066-49AA-A203-EAD21E5EBD3F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lang="tr-T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C00A697-3F46-4B71-B042-421A0F39215F}"/>
              </a:ext>
            </a:extLst>
          </p:cNvPr>
          <p:cNvSpPr txBox="1"/>
          <p:nvPr/>
        </p:nvSpPr>
        <p:spPr>
          <a:xfrm>
            <a:off x="415636" y="1233390"/>
            <a:ext cx="11360728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PERMUTASYON :Bir kümedeki ögelerin sıralı bir şekilde düzenleyebileceği tüm olası yollar olarak tanımlanır.</a:t>
            </a:r>
          </a:p>
          <a:p>
            <a:r>
              <a:rPr lang="tr-TR" dirty="0"/>
              <a:t>* Mesela bir torbada </a:t>
            </a:r>
            <a:r>
              <a:rPr lang="tr-TR" dirty="0">
                <a:solidFill>
                  <a:srgbClr val="002060"/>
                </a:solidFill>
              </a:rPr>
              <a:t>4 farklı renkte </a:t>
            </a:r>
            <a:r>
              <a:rPr lang="tr-TR" dirty="0"/>
              <a:t>top var. Biz sadece 2 renk istiyoruz, kaç farklı yolu olabilir?</a:t>
            </a:r>
          </a:p>
          <a:p>
            <a:endParaRPr lang="tr-TR" dirty="0"/>
          </a:p>
          <a:p>
            <a:r>
              <a:rPr lang="tr-TR" dirty="0"/>
              <a:t>   bizim ilk ihtimalimiz </a:t>
            </a:r>
            <a:r>
              <a:rPr lang="tr-TR" dirty="0">
                <a:solidFill>
                  <a:srgbClr val="002060"/>
                </a:solidFill>
              </a:rPr>
              <a:t>1/4</a:t>
            </a:r>
            <a:r>
              <a:rPr lang="tr-TR" dirty="0"/>
              <a:t> dur. </a:t>
            </a:r>
          </a:p>
          <a:p>
            <a:r>
              <a:rPr lang="tr-TR" dirty="0"/>
              <a:t>* Daha sonra geriye 3 top kalır buradan da istediğimizin gelme ihtimali </a:t>
            </a:r>
            <a:r>
              <a:rPr lang="tr-TR" dirty="0">
                <a:solidFill>
                  <a:srgbClr val="002060"/>
                </a:solidFill>
              </a:rPr>
              <a:t>1/3</a:t>
            </a:r>
            <a:r>
              <a:rPr lang="tr-TR" dirty="0"/>
              <a:t> dur.</a:t>
            </a:r>
          </a:p>
          <a:p>
            <a:r>
              <a:rPr lang="tr-TR" dirty="0"/>
              <a:t>  yani toplamda </a:t>
            </a:r>
            <a:r>
              <a:rPr lang="tr-TR" dirty="0">
                <a:solidFill>
                  <a:srgbClr val="002060"/>
                </a:solidFill>
              </a:rPr>
              <a:t>(1/4)*(1/3) = 1/12 </a:t>
            </a:r>
            <a:r>
              <a:rPr lang="tr-TR" dirty="0"/>
              <a:t>yani bizim </a:t>
            </a:r>
            <a:r>
              <a:rPr lang="tr-TR" dirty="0" err="1"/>
              <a:t>Permutasyonumuz</a:t>
            </a:r>
            <a:r>
              <a:rPr lang="tr-TR" dirty="0"/>
              <a:t> </a:t>
            </a:r>
            <a:r>
              <a:rPr lang="tr-TR" dirty="0">
                <a:solidFill>
                  <a:srgbClr val="002060"/>
                </a:solidFill>
              </a:rPr>
              <a:t>12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80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7D6969-7E36-4B5C-B048-5276D7417BCD}"/>
              </a:ext>
            </a:extLst>
          </p:cNvPr>
          <p:cNvSpPr txBox="1"/>
          <p:nvPr/>
        </p:nvSpPr>
        <p:spPr>
          <a:xfrm>
            <a:off x="424872" y="954226"/>
            <a:ext cx="868218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tr-TR" dirty="0"/>
              <a:t> </a:t>
            </a:r>
            <a:r>
              <a:rPr lang="tr-TR" u="sng" dirty="0" err="1"/>
              <a:t>Order</a:t>
            </a:r>
            <a:r>
              <a:rPr lang="tr-TR" dirty="0"/>
              <a:t>	    </a:t>
            </a:r>
            <a:r>
              <a:rPr lang="tr-TR" u="sng" dirty="0"/>
              <a:t>1st</a:t>
            </a:r>
            <a:r>
              <a:rPr lang="tr-TR" dirty="0"/>
              <a:t>	           </a:t>
            </a:r>
            <a:r>
              <a:rPr lang="tr-TR" u="sng" dirty="0"/>
              <a:t>2nd</a:t>
            </a:r>
          </a:p>
          <a:p>
            <a:pPr>
              <a:lnSpc>
                <a:spcPct val="100000"/>
              </a:lnSpc>
            </a:pPr>
            <a:r>
              <a:rPr lang="tr-TR" dirty="0"/>
              <a:t>     1	    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r>
              <a:rPr lang="tr-TR" dirty="0"/>
              <a:t>	</a:t>
            </a:r>
            <a:r>
              <a:rPr lang="tr-TR" dirty="0" err="1">
                <a:solidFill>
                  <a:srgbClr val="FF0066"/>
                </a:solidFill>
              </a:rPr>
              <a:t>pink</a:t>
            </a:r>
            <a:endParaRPr lang="tr-TR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2	    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r>
              <a:rPr lang="tr-TR" dirty="0"/>
              <a:t>	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endParaRPr lang="tr-TR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3	    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r>
              <a:rPr lang="tr-TR" dirty="0"/>
              <a:t>	</a:t>
            </a:r>
            <a:r>
              <a:rPr lang="tr-TR" dirty="0" err="1"/>
              <a:t>white</a:t>
            </a:r>
            <a:endParaRPr lang="tr-TR" dirty="0"/>
          </a:p>
          <a:p>
            <a:pPr>
              <a:lnSpc>
                <a:spcPct val="100000"/>
              </a:lnSpc>
            </a:pPr>
            <a:r>
              <a:rPr lang="tr-TR" dirty="0"/>
              <a:t>     </a:t>
            </a:r>
          </a:p>
          <a:p>
            <a:pPr>
              <a:lnSpc>
                <a:spcPct val="100000"/>
              </a:lnSpc>
            </a:pPr>
            <a:r>
              <a:rPr lang="tr-TR" dirty="0"/>
              <a:t>     4	    </a:t>
            </a:r>
            <a:r>
              <a:rPr lang="tr-TR" dirty="0" err="1">
                <a:solidFill>
                  <a:srgbClr val="FF0066"/>
                </a:solidFill>
              </a:rPr>
              <a:t>pink</a:t>
            </a:r>
            <a:r>
              <a:rPr lang="tr-TR" dirty="0"/>
              <a:t>	           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endParaRPr lang="tr-TR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5	    </a:t>
            </a:r>
            <a:r>
              <a:rPr lang="tr-TR" dirty="0" err="1">
                <a:solidFill>
                  <a:srgbClr val="FF0066"/>
                </a:solidFill>
              </a:rPr>
              <a:t>pink</a:t>
            </a:r>
            <a:r>
              <a:rPr lang="tr-TR" dirty="0"/>
              <a:t>	           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endParaRPr lang="tr-TR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6	    </a:t>
            </a:r>
            <a:r>
              <a:rPr lang="tr-TR" dirty="0" err="1">
                <a:solidFill>
                  <a:srgbClr val="FF0066"/>
                </a:solidFill>
              </a:rPr>
              <a:t>pink</a:t>
            </a:r>
            <a:r>
              <a:rPr lang="tr-TR" dirty="0"/>
              <a:t>	           </a:t>
            </a:r>
            <a:r>
              <a:rPr lang="tr-TR" dirty="0" err="1"/>
              <a:t>white</a:t>
            </a:r>
            <a:endParaRPr lang="tr-TR" dirty="0"/>
          </a:p>
          <a:p>
            <a:pPr>
              <a:lnSpc>
                <a:spcPct val="100000"/>
              </a:lnSpc>
            </a:pPr>
            <a:r>
              <a:rPr lang="tr-TR" dirty="0"/>
              <a:t>     </a:t>
            </a:r>
          </a:p>
          <a:p>
            <a:pPr>
              <a:lnSpc>
                <a:spcPct val="100000"/>
              </a:lnSpc>
            </a:pPr>
            <a:r>
              <a:rPr lang="tr-TR" dirty="0"/>
              <a:t>     7	    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r>
              <a:rPr lang="tr-TR" dirty="0"/>
              <a:t>	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endParaRPr lang="tr-TR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8	    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r>
              <a:rPr lang="tr-TR" dirty="0"/>
              <a:t>	</a:t>
            </a:r>
            <a:r>
              <a:rPr lang="tr-TR" dirty="0" err="1">
                <a:solidFill>
                  <a:srgbClr val="FF0066"/>
                </a:solidFill>
              </a:rPr>
              <a:t>pink</a:t>
            </a:r>
            <a:endParaRPr lang="tr-TR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9	   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r>
              <a:rPr lang="tr-TR" dirty="0"/>
              <a:t>	</a:t>
            </a:r>
            <a:r>
              <a:rPr lang="tr-TR" dirty="0" err="1"/>
              <a:t>white</a:t>
            </a:r>
            <a:endParaRPr lang="tr-TR" dirty="0"/>
          </a:p>
          <a:p>
            <a:pPr>
              <a:lnSpc>
                <a:spcPct val="100000"/>
              </a:lnSpc>
            </a:pPr>
            <a:r>
              <a:rPr lang="tr-TR" dirty="0"/>
              <a:t>     </a:t>
            </a:r>
          </a:p>
          <a:p>
            <a:pPr>
              <a:lnSpc>
                <a:spcPct val="100000"/>
              </a:lnSpc>
            </a:pPr>
            <a:r>
              <a:rPr lang="tr-TR" dirty="0"/>
              <a:t>     10	   </a:t>
            </a:r>
            <a:r>
              <a:rPr lang="tr-TR" dirty="0" err="1"/>
              <a:t>white</a:t>
            </a:r>
            <a:r>
              <a:rPr lang="tr-TR" dirty="0"/>
              <a:t>	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endParaRPr lang="tr-TR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11	   </a:t>
            </a:r>
            <a:r>
              <a:rPr lang="tr-TR" dirty="0" err="1"/>
              <a:t>white</a:t>
            </a:r>
            <a:r>
              <a:rPr lang="tr-TR" dirty="0"/>
              <a:t>	</a:t>
            </a:r>
            <a:r>
              <a:rPr lang="tr-TR" dirty="0" err="1">
                <a:solidFill>
                  <a:srgbClr val="FF0066"/>
                </a:solidFill>
              </a:rPr>
              <a:t>pink</a:t>
            </a:r>
            <a:endParaRPr lang="tr-TR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</a:pPr>
            <a:r>
              <a:rPr lang="tr-TR" dirty="0"/>
              <a:t>     12	   </a:t>
            </a:r>
            <a:r>
              <a:rPr lang="tr-TR" dirty="0" err="1"/>
              <a:t>white</a:t>
            </a:r>
            <a:r>
              <a:rPr lang="tr-TR" dirty="0"/>
              <a:t>	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3966D1E-DF09-4F61-AE16-FAB47A8FC41C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lang="tr-T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AE5B928-1571-4B71-A2B8-E5BC050FC214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lang="tr-T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9BF1D1E-5955-41F8-9086-F3DA0A8122A6}"/>
              </a:ext>
            </a:extLst>
          </p:cNvPr>
          <p:cNvSpPr txBox="1"/>
          <p:nvPr/>
        </p:nvSpPr>
        <p:spPr>
          <a:xfrm>
            <a:off x="1006764" y="1533271"/>
            <a:ext cx="10178472" cy="24245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tr-TR" dirty="0" err="1"/>
              <a:t>formul</a:t>
            </a:r>
            <a:r>
              <a:rPr lang="tr-TR" dirty="0"/>
              <a:t> sekli ise:			</a:t>
            </a:r>
            <a:r>
              <a:rPr lang="tr-TR" b="1" dirty="0"/>
              <a:t> 𝑃(𝑛,𝑟) = </a:t>
            </a:r>
            <a:r>
              <a:rPr lang="tr-TR" b="1" u="sng" dirty="0"/>
              <a:t>   𝑛!   </a:t>
            </a:r>
          </a:p>
          <a:p>
            <a:pPr>
              <a:lnSpc>
                <a:spcPct val="100000"/>
              </a:lnSpc>
            </a:pPr>
            <a:r>
              <a:rPr lang="tr-TR" b="1" dirty="0"/>
              <a:t>						    (𝑛−𝑟)!</a:t>
            </a:r>
            <a:r>
              <a:rPr lang="tr-TR" dirty="0"/>
              <a:t> 			</a:t>
            </a:r>
          </a:p>
          <a:p>
            <a:r>
              <a:rPr lang="tr-TR" dirty="0"/>
              <a:t>	4 renkten 2 sini istiyoruz</a:t>
            </a:r>
          </a:p>
          <a:p>
            <a:r>
              <a:rPr lang="tr-TR" dirty="0"/>
              <a:t>           				 p(4,2) = 4!/(4-2)!</a:t>
            </a:r>
          </a:p>
          <a:p>
            <a:r>
              <a:rPr lang="tr-TR" dirty="0"/>
              <a:t>                   				= 12</a:t>
            </a:r>
          </a:p>
        </p:txBody>
      </p:sp>
      <p:cxnSp>
        <p:nvCxnSpPr>
          <p:cNvPr id="6" name="Bağlayıcı: Dirsek 5">
            <a:extLst>
              <a:ext uri="{FF2B5EF4-FFF2-40B4-BE49-F238E27FC236}">
                <a16:creationId xmlns:a16="http://schemas.microsoft.com/office/drawing/2014/main" id="{A1577611-71E1-43BE-8591-A5A2B5872B0B}"/>
              </a:ext>
            </a:extLst>
          </p:cNvPr>
          <p:cNvCxnSpPr/>
          <p:nvPr/>
        </p:nvCxnSpPr>
        <p:spPr>
          <a:xfrm>
            <a:off x="4331854" y="2817090"/>
            <a:ext cx="1200728" cy="378691"/>
          </a:xfrm>
          <a:prstGeom prst="bentConnector3">
            <a:avLst>
              <a:gd name="adj1" fmla="val 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9781B0D9-1A51-4E3F-A95F-D08003A59C85}"/>
              </a:ext>
            </a:extLst>
          </p:cNvPr>
          <p:cNvSpPr txBox="1"/>
          <p:nvPr/>
        </p:nvSpPr>
        <p:spPr>
          <a:xfrm>
            <a:off x="1080656" y="4456770"/>
            <a:ext cx="10104580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tr-TR" dirty="0"/>
              <a:t>Burada </a:t>
            </a:r>
            <a:r>
              <a:rPr lang="tr-TR" b="1" dirty="0">
                <a:solidFill>
                  <a:srgbClr val="002060"/>
                </a:solidFill>
              </a:rPr>
              <a:t>sıra önemli </a:t>
            </a:r>
            <a:r>
              <a:rPr lang="tr-TR" dirty="0"/>
              <a:t>olduğu için </a:t>
            </a:r>
            <a:r>
              <a:rPr lang="tr-TR" dirty="0" err="1"/>
              <a:t>blue-green</a:t>
            </a:r>
            <a:r>
              <a:rPr lang="tr-TR" dirty="0"/>
              <a:t> ile </a:t>
            </a:r>
            <a:r>
              <a:rPr lang="tr-TR" dirty="0" err="1"/>
              <a:t>green-blue</a:t>
            </a:r>
            <a:r>
              <a:rPr lang="tr-TR" dirty="0"/>
              <a:t> kombinasyonu ayni değildir.</a:t>
            </a:r>
          </a:p>
          <a:p>
            <a:pPr>
              <a:lnSpc>
                <a:spcPct val="150000"/>
              </a:lnSpc>
            </a:pPr>
            <a:r>
              <a:rPr lang="tr-TR" b="1" dirty="0" err="1">
                <a:solidFill>
                  <a:srgbClr val="002060"/>
                </a:solidFill>
              </a:rPr>
              <a:t>Permutation</a:t>
            </a:r>
            <a:r>
              <a:rPr lang="tr-TR" dirty="0"/>
              <a:t> : Düzenlemenin sırasına göre biz dizi nesnenin tamamının veya bir kısminin düzenlenmesidir.</a:t>
            </a:r>
          </a:p>
        </p:txBody>
      </p:sp>
    </p:spTree>
    <p:extLst>
      <p:ext uri="{BB962C8B-B14F-4D97-AF65-F5344CB8AC3E}">
        <p14:creationId xmlns:p14="http://schemas.microsoft.com/office/powerpoint/2010/main" val="52954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A655B7E-A054-482C-8F83-E0209D94030D}"/>
              </a:ext>
            </a:extLst>
          </p:cNvPr>
          <p:cNvSpPr txBox="1"/>
          <p:nvPr/>
        </p:nvSpPr>
        <p:spPr>
          <a:xfrm>
            <a:off x="0" y="3694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465FDB5-55CD-49A2-BECC-E1EDEE0DABFF}"/>
              </a:ext>
            </a:extLst>
          </p:cNvPr>
          <p:cNvSpPr txBox="1"/>
          <p:nvPr/>
        </p:nvSpPr>
        <p:spPr>
          <a:xfrm>
            <a:off x="720436" y="1307145"/>
            <a:ext cx="10751128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lnSpc>
                <a:spcPct val="15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tr-TR" dirty="0"/>
              <a:t>	</a:t>
            </a:r>
            <a:r>
              <a:rPr lang="tr-TR" dirty="0" err="1"/>
              <a:t>Permutasyona</a:t>
            </a:r>
            <a:r>
              <a:rPr lang="tr-TR" dirty="0"/>
              <a:t> çok benzer. Ancak </a:t>
            </a:r>
            <a:r>
              <a:rPr lang="tr-TR" b="1" u="sng" dirty="0"/>
              <a:t>sıra önemli değildir</a:t>
            </a:r>
            <a:r>
              <a:rPr lang="tr-TR" dirty="0"/>
              <a:t>. Burada yukardaki örnek kullanılırsa topların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blue-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/>
              <a:t>ve 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r>
              <a:rPr lang="tr-TR" dirty="0" err="1">
                <a:solidFill>
                  <a:srgbClr val="00B0F0"/>
                </a:solidFill>
              </a:rPr>
              <a:t>-blue</a:t>
            </a:r>
            <a:r>
              <a:rPr lang="tr-TR" dirty="0"/>
              <a:t> gelmesi ayni şeyi ifade eder. Çünkü her hâlükârda bir </a:t>
            </a:r>
            <a:r>
              <a:rPr lang="tr-TR" dirty="0" err="1">
                <a:solidFill>
                  <a:srgbClr val="00B050"/>
                </a:solidFill>
              </a:rPr>
              <a:t>green</a:t>
            </a:r>
            <a:r>
              <a:rPr lang="tr-TR" dirty="0"/>
              <a:t> bir </a:t>
            </a:r>
            <a:r>
              <a:rPr lang="tr-TR" dirty="0" err="1">
                <a:solidFill>
                  <a:srgbClr val="00B0F0"/>
                </a:solidFill>
              </a:rPr>
              <a:t>blue</a:t>
            </a:r>
            <a:r>
              <a:rPr lang="tr-TR" dirty="0"/>
              <a:t> top elde edeceğiz.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01F89E3-3944-4235-928D-2EC30AEED28C}"/>
              </a:ext>
            </a:extLst>
          </p:cNvPr>
          <p:cNvSpPr txBox="1"/>
          <p:nvPr/>
        </p:nvSpPr>
        <p:spPr>
          <a:xfrm>
            <a:off x="8941085" y="3449511"/>
            <a:ext cx="243706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(𝑛) =  </a:t>
            </a:r>
            <a:r>
              <a:rPr lang="tr-T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    𝑛!   _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(𝑛−𝑟)!𝑟!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E019A36-C6EB-450A-9D85-E5004924C869}"/>
              </a:ext>
            </a:extLst>
          </p:cNvPr>
          <p:cNvSpPr txBox="1"/>
          <p:nvPr/>
        </p:nvSpPr>
        <p:spPr>
          <a:xfrm>
            <a:off x="882882" y="3349228"/>
            <a:ext cx="82328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tr-TR" sz="2400" u="sng" dirty="0" err="1"/>
              <a:t>Order</a:t>
            </a:r>
            <a:r>
              <a:rPr lang="tr-TR" sz="2400" dirty="0"/>
              <a:t>	    </a:t>
            </a:r>
            <a:r>
              <a:rPr lang="tr-TR" sz="2400" u="sng" dirty="0"/>
              <a:t>1st</a:t>
            </a:r>
            <a:r>
              <a:rPr lang="tr-TR" sz="2400" dirty="0"/>
              <a:t>	  </a:t>
            </a:r>
            <a:r>
              <a:rPr lang="tr-TR" sz="2400" u="sng" dirty="0"/>
              <a:t>2nd</a:t>
            </a:r>
          </a:p>
          <a:p>
            <a:pPr>
              <a:lnSpc>
                <a:spcPct val="100000"/>
              </a:lnSpc>
            </a:pPr>
            <a:r>
              <a:rPr lang="tr-TR" sz="2400" dirty="0"/>
              <a:t>     1	    </a:t>
            </a:r>
            <a:r>
              <a:rPr lang="tr-TR" sz="2400" dirty="0" err="1">
                <a:solidFill>
                  <a:srgbClr val="00B0F0"/>
                </a:solidFill>
              </a:rPr>
              <a:t>blue</a:t>
            </a:r>
            <a:r>
              <a:rPr lang="tr-TR" sz="2400" dirty="0"/>
              <a:t>	  </a:t>
            </a:r>
            <a:r>
              <a:rPr lang="tr-TR" sz="2400" dirty="0" err="1">
                <a:solidFill>
                  <a:srgbClr val="FF0066"/>
                </a:solidFill>
              </a:rPr>
              <a:t>pink</a:t>
            </a:r>
            <a:endParaRPr lang="tr-TR" sz="2400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2400" dirty="0"/>
              <a:t>     2	    </a:t>
            </a:r>
            <a:r>
              <a:rPr lang="tr-TR" sz="2400" dirty="0" err="1">
                <a:solidFill>
                  <a:srgbClr val="00B0F0"/>
                </a:solidFill>
              </a:rPr>
              <a:t>blue</a:t>
            </a:r>
            <a:r>
              <a:rPr lang="tr-TR" sz="2400" dirty="0"/>
              <a:t>	  </a:t>
            </a:r>
            <a:r>
              <a:rPr lang="tr-TR" sz="2400" dirty="0" err="1">
                <a:solidFill>
                  <a:srgbClr val="00B050"/>
                </a:solidFill>
              </a:rPr>
              <a:t>green</a:t>
            </a:r>
            <a:endParaRPr lang="tr-TR" sz="24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2400" dirty="0"/>
              <a:t>     3	    </a:t>
            </a:r>
            <a:r>
              <a:rPr lang="tr-TR" sz="2400" dirty="0" err="1">
                <a:solidFill>
                  <a:srgbClr val="00B0F0"/>
                </a:solidFill>
              </a:rPr>
              <a:t>blue</a:t>
            </a:r>
            <a:r>
              <a:rPr lang="tr-TR" sz="2400" dirty="0"/>
              <a:t>	  </a:t>
            </a:r>
            <a:r>
              <a:rPr lang="tr-TR" sz="2400" dirty="0" err="1"/>
              <a:t>white</a:t>
            </a:r>
            <a:endParaRPr lang="tr-TR" sz="2400" dirty="0"/>
          </a:p>
          <a:p>
            <a:pPr>
              <a:lnSpc>
                <a:spcPct val="100000"/>
              </a:lnSpc>
            </a:pPr>
            <a:r>
              <a:rPr lang="tr-TR" sz="2400" dirty="0"/>
              <a:t>     </a:t>
            </a:r>
          </a:p>
          <a:p>
            <a:r>
              <a:rPr lang="tr-TR" sz="2400" dirty="0"/>
              <a:t>     4	    </a:t>
            </a:r>
            <a:r>
              <a:rPr lang="tr-TR" sz="2400" dirty="0" err="1">
                <a:solidFill>
                  <a:srgbClr val="FF0066"/>
                </a:solidFill>
              </a:rPr>
              <a:t>pink</a:t>
            </a:r>
            <a:r>
              <a:rPr lang="tr-TR" sz="2400" dirty="0"/>
              <a:t>	   </a:t>
            </a:r>
            <a:r>
              <a:rPr lang="tr-TR" sz="2400" dirty="0" err="1">
                <a:solidFill>
                  <a:srgbClr val="00B050"/>
                </a:solidFill>
              </a:rPr>
              <a:t>green</a:t>
            </a:r>
            <a:r>
              <a:rPr lang="tr-TR" sz="2400" dirty="0">
                <a:solidFill>
                  <a:srgbClr val="00B050"/>
                </a:solidFill>
              </a:rPr>
              <a:t>          </a:t>
            </a:r>
            <a:r>
              <a:rPr lang="tr-TR" sz="2400" dirty="0"/>
              <a:t>4 un 2 </a:t>
            </a:r>
            <a:r>
              <a:rPr lang="tr-TR" sz="2400" dirty="0" err="1"/>
              <a:t>li</a:t>
            </a:r>
            <a:r>
              <a:rPr lang="tr-TR" sz="2400" dirty="0"/>
              <a:t> </a:t>
            </a:r>
            <a:r>
              <a:rPr lang="tr-TR" sz="2400" dirty="0" err="1"/>
              <a:t>comb</a:t>
            </a:r>
            <a:r>
              <a:rPr lang="tr-TR" sz="2400" dirty="0"/>
              <a:t>=	</a:t>
            </a:r>
            <a:r>
              <a:rPr lang="tr-TR" sz="2400" u="sng" dirty="0"/>
              <a:t>       4!       </a:t>
            </a:r>
            <a:r>
              <a:rPr lang="tr-TR" sz="2400" dirty="0"/>
              <a:t>    = 6</a:t>
            </a:r>
            <a:endParaRPr lang="tr-TR" sz="2400" u="sng" dirty="0"/>
          </a:p>
          <a:p>
            <a:r>
              <a:rPr lang="tr-TR" sz="2400" dirty="0"/>
              <a:t>					              (4-2)!*2!</a:t>
            </a:r>
          </a:p>
          <a:p>
            <a:r>
              <a:rPr lang="tr-TR" sz="2400" dirty="0"/>
              <a:t>     5	    </a:t>
            </a:r>
            <a:r>
              <a:rPr lang="tr-TR" sz="2400" dirty="0" err="1">
                <a:solidFill>
                  <a:srgbClr val="FF0066"/>
                </a:solidFill>
              </a:rPr>
              <a:t>pink</a:t>
            </a:r>
            <a:r>
              <a:rPr lang="tr-TR" sz="2400" dirty="0"/>
              <a:t>	   </a:t>
            </a:r>
            <a:r>
              <a:rPr lang="tr-TR" sz="2400" dirty="0" err="1"/>
              <a:t>white</a:t>
            </a:r>
            <a:endParaRPr lang="tr-TR" sz="2400" dirty="0"/>
          </a:p>
          <a:p>
            <a:pPr>
              <a:lnSpc>
                <a:spcPct val="100000"/>
              </a:lnSpc>
            </a:pPr>
            <a:r>
              <a:rPr lang="tr-TR" sz="2400" dirty="0"/>
              <a:t>     6          </a:t>
            </a:r>
            <a:r>
              <a:rPr lang="tr-TR" sz="2400" dirty="0" err="1">
                <a:solidFill>
                  <a:srgbClr val="00B050"/>
                </a:solidFill>
              </a:rPr>
              <a:t>green</a:t>
            </a:r>
            <a:r>
              <a:rPr lang="tr-TR" sz="2400" dirty="0">
                <a:solidFill>
                  <a:srgbClr val="00B050"/>
                </a:solidFill>
              </a:rPr>
              <a:t>  </a:t>
            </a:r>
            <a:r>
              <a:rPr lang="tr-TR" sz="2400" dirty="0" err="1"/>
              <a:t>white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9277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1061</Words>
  <Application>Microsoft Office PowerPoint</Application>
  <PresentationFormat>Geniş ekran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3</cp:revision>
  <dcterms:created xsi:type="dcterms:W3CDTF">2022-02-13T21:11:03Z</dcterms:created>
  <dcterms:modified xsi:type="dcterms:W3CDTF">2022-02-13T21:35:12Z</dcterms:modified>
</cp:coreProperties>
</file>