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8" r:id="rId3"/>
    <p:sldId id="257" r:id="rId4"/>
    <p:sldId id="270" r:id="rId5"/>
    <p:sldId id="271" r:id="rId6"/>
    <p:sldId id="272" r:id="rId7"/>
    <p:sldId id="275" r:id="rId8"/>
    <p:sldId id="276" r:id="rId9"/>
    <p:sldId id="289" r:id="rId10"/>
    <p:sldId id="277" r:id="rId11"/>
    <p:sldId id="278" r:id="rId12"/>
    <p:sldId id="291" r:id="rId13"/>
    <p:sldId id="279" r:id="rId14"/>
    <p:sldId id="262" r:id="rId15"/>
    <p:sldId id="280" r:id="rId16"/>
    <p:sldId id="282" r:id="rId17"/>
    <p:sldId id="283" r:id="rId18"/>
    <p:sldId id="284" r:id="rId19"/>
    <p:sldId id="290" r:id="rId20"/>
    <p:sldId id="292" r:id="rId21"/>
    <p:sldId id="293" r:id="rId22"/>
    <p:sldId id="294" r:id="rId23"/>
    <p:sldId id="285" r:id="rId24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5.02.2023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5.02.2023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7393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438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574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9406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9130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1550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9125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5947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3427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79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9825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807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2760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1052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372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6494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080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054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784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026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08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5.02.2023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5.02.2023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5.02.2023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5.02.2023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5.02.2023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5.02.2023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5.02.2023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5.02.2023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5.02.2023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5.02.2023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5.02.2023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FurkanSonmez10" TargetMode="External"/><Relationship Id="rId7" Type="http://schemas.openxmlformats.org/officeDocument/2006/relationships/hyperlink" Target="https://twitter.com/fsnmz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user/furkan-47472/" TargetMode="External"/><Relationship Id="rId5" Type="http://schemas.openxmlformats.org/officeDocument/2006/relationships/hyperlink" Target="https://github.com/frknsnmz/" TargetMode="External"/><Relationship Id="rId4" Type="http://schemas.openxmlformats.org/officeDocument/2006/relationships/hyperlink" Target="https://www.linkedin.com/in/furkansonmez1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/>
              <a:t>Makine Öğrenmesi &amp;</a:t>
            </a:r>
            <a:br>
              <a:rPr lang="tr-TR" dirty="0"/>
            </a:br>
            <a:r>
              <a:rPr lang="tr-TR" dirty="0"/>
              <a:t>Bilgisayar Mühendisliği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Furkan Sönmez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6E31651D-7AC2-4495-BD90-CC26E4A2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" y="908720"/>
            <a:ext cx="105346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299B95-5D12-430B-8189-337B2488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tr-TR" sz="4000" dirty="0"/>
              <a:t>İnsan </a:t>
            </a:r>
            <a:r>
              <a:rPr lang="tr-TR" sz="4000" dirty="0" err="1"/>
              <a:t>vs</a:t>
            </a:r>
            <a:r>
              <a:rPr lang="tr-TR" sz="4000" dirty="0"/>
              <a:t> Makine Öğrenmesi?</a:t>
            </a:r>
            <a:endParaRPr lang="en-US" sz="4000" dirty="0"/>
          </a:p>
        </p:txBody>
      </p:sp>
      <p:pic>
        <p:nvPicPr>
          <p:cNvPr id="14" name="İçerik Yer Tutucusu 3">
            <a:extLst>
              <a:ext uri="{FF2B5EF4-FFF2-40B4-BE49-F238E27FC236}">
                <a16:creationId xmlns:a16="http://schemas.microsoft.com/office/drawing/2014/main" id="{1F5E2AD2-A0BF-4D79-9907-E015F2686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93" y="1884311"/>
            <a:ext cx="4553969" cy="4041648"/>
          </a:xfrm>
          <a:prstGeom prst="rect">
            <a:avLst/>
          </a:prstGeom>
          <a:noFill/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E522D5-A0D3-C1FB-860A-25A530892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644" y="2657231"/>
            <a:ext cx="2743200" cy="2495807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tr-TR" sz="2800" b="1" dirty="0"/>
              <a:t>Ütopik </a:t>
            </a:r>
            <a:r>
              <a:rPr lang="tr-TR" sz="2800" b="1" dirty="0" err="1"/>
              <a:t>Distopik</a:t>
            </a:r>
            <a:r>
              <a:rPr lang="tr-TR" sz="2800" b="1" dirty="0"/>
              <a:t>?</a:t>
            </a:r>
          </a:p>
          <a:p>
            <a:pPr marL="285750" indent="-285750">
              <a:buFontTx/>
              <a:buChar char="-"/>
            </a:pPr>
            <a:r>
              <a:rPr lang="tr-TR" sz="2800" b="1" dirty="0"/>
              <a:t>İnsanların işsiz kalma durumu?</a:t>
            </a:r>
          </a:p>
        </p:txBody>
      </p:sp>
    </p:spTree>
    <p:extLst>
      <p:ext uri="{BB962C8B-B14F-4D97-AF65-F5344CB8AC3E}">
        <p14:creationId xmlns:p14="http://schemas.microsoft.com/office/powerpoint/2010/main" val="18956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A1D644-0ECA-4D09-8965-3D655851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Nasıl Popüler Oldu?</a:t>
            </a:r>
            <a:endParaRPr lang="en-US" sz="4000" dirty="0"/>
          </a:p>
        </p:txBody>
      </p:sp>
      <p:pic>
        <p:nvPicPr>
          <p:cNvPr id="6" name="Picture 2" descr="History of Computer: From First Generation Of Computer To Third Generation">
            <a:extLst>
              <a:ext uri="{FF2B5EF4-FFF2-40B4-BE49-F238E27FC236}">
                <a16:creationId xmlns:a16="http://schemas.microsoft.com/office/drawing/2014/main" id="{093CCBDB-F65E-4138-ADE7-A867C0CD25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45" y="2316162"/>
            <a:ext cx="758613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92A193F-0C00-4C3E-A06D-0A0861EDF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" y="1628800"/>
            <a:ext cx="1102622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A1D644-0ECA-4D09-8965-3D655851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Nereden Başlamalı?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874FD4-2A00-4576-AAD1-399B3DFB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20344"/>
          </a:xfrm>
        </p:spPr>
        <p:txBody>
          <a:bodyPr/>
          <a:lstStyle/>
          <a:p>
            <a:r>
              <a:rPr lang="tr-TR" dirty="0"/>
              <a:t>Bilinmesi gereken en temel noktalar:</a:t>
            </a:r>
          </a:p>
          <a:p>
            <a:pPr lvl="1"/>
            <a:r>
              <a:rPr lang="tr-TR" dirty="0"/>
              <a:t>Verinin Önemi (Her veri bilgi değildir)</a:t>
            </a:r>
          </a:p>
          <a:p>
            <a:pPr lvl="1"/>
            <a:r>
              <a:rPr lang="tr-TR" dirty="0"/>
              <a:t>Veri Toplama</a:t>
            </a:r>
          </a:p>
          <a:p>
            <a:pPr lvl="1"/>
            <a:r>
              <a:rPr lang="tr-TR" dirty="0"/>
              <a:t>Veriyi Düzenleme ve Hazırlama (Data </a:t>
            </a:r>
            <a:r>
              <a:rPr lang="tr-TR" dirty="0" err="1"/>
              <a:t>Preprocessing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Makine Öğrenmesi Temel Algoritmalar (</a:t>
            </a:r>
            <a:r>
              <a:rPr lang="tr-TR" dirty="0" err="1"/>
              <a:t>Supervised</a:t>
            </a:r>
            <a:r>
              <a:rPr lang="tr-TR" dirty="0"/>
              <a:t> – </a:t>
            </a:r>
            <a:r>
              <a:rPr lang="tr-TR" dirty="0" err="1"/>
              <a:t>Unsupervised</a:t>
            </a:r>
            <a:r>
              <a:rPr lang="tr-TR" dirty="0"/>
              <a:t> Learning)</a:t>
            </a:r>
          </a:p>
          <a:p>
            <a:pPr lvl="1"/>
            <a:r>
              <a:rPr lang="tr-TR" dirty="0"/>
              <a:t>Sonuçları Analiz Etme. (</a:t>
            </a:r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Analizi)</a:t>
            </a:r>
          </a:p>
          <a:p>
            <a:pPr lvl="1"/>
            <a:endParaRPr lang="tr-TR" dirty="0"/>
          </a:p>
          <a:p>
            <a:r>
              <a:rPr lang="tr-TR" dirty="0"/>
              <a:t>Teknik gereksinimler:</a:t>
            </a:r>
          </a:p>
          <a:p>
            <a:pPr lvl="1"/>
            <a:r>
              <a:rPr lang="tr-TR" dirty="0" err="1"/>
              <a:t>Python</a:t>
            </a:r>
            <a:r>
              <a:rPr lang="tr-TR" dirty="0"/>
              <a:t> veya R</a:t>
            </a:r>
          </a:p>
          <a:p>
            <a:pPr lvl="1"/>
            <a:r>
              <a:rPr lang="tr-TR" dirty="0"/>
              <a:t>Analitik düşünme zekası ve olayları anlamak için matematik.</a:t>
            </a:r>
          </a:p>
        </p:txBody>
      </p:sp>
      <p:pic>
        <p:nvPicPr>
          <p:cNvPr id="5" name="Resim 4" descr="çiçek, bitki, oturma, gül içeren bir resim&#10;&#10;Açıklama otomatik olarak oluşturuldu">
            <a:extLst>
              <a:ext uri="{FF2B5EF4-FFF2-40B4-BE49-F238E27FC236}">
                <a16:creationId xmlns:a16="http://schemas.microsoft.com/office/drawing/2014/main" id="{CD9E8A8A-EB52-4868-AF2A-91BAB7208B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25" y="4343400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00CAF9C-68A0-448A-9369-76CB1255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87" y="404664"/>
            <a:ext cx="8172450" cy="61722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129CE22-E344-49DA-897C-EA2A33691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660" y="6181725"/>
            <a:ext cx="14001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A3A02E0-48CD-4216-8419-51D9ED6C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Cross-industry standard process for data mining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7EC5455-BD4B-49A1-B70E-B50B4DD7E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1904296"/>
            <a:ext cx="6624736" cy="4678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62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524AB5-45FA-4C90-870F-81655BF7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70F8983-C21A-41B4-90EC-1F24EA06D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40" y="908720"/>
            <a:ext cx="10297143" cy="5389911"/>
          </a:xfrm>
        </p:spPr>
      </p:pic>
    </p:spTree>
    <p:extLst>
      <p:ext uri="{BB962C8B-B14F-4D97-AF65-F5344CB8AC3E}">
        <p14:creationId xmlns:p14="http://schemas.microsoft.com/office/powerpoint/2010/main" val="36453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Classification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Regression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4BE4A-1428-4F6E-9CA9-8FB821C3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76EF79F-5425-4A09-B86C-F982DC9B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62" y="2428875"/>
            <a:ext cx="77343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Unsupervised</a:t>
            </a:r>
            <a:r>
              <a:rPr lang="tr-TR" sz="4000" dirty="0"/>
              <a:t> Learning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4BE4A-1428-4F6E-9CA9-8FB821C3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CE3BC3-FE88-4E56-8DA1-CA5466AE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87" y="2357437"/>
            <a:ext cx="86296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0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Öğrenme Metodolojisi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4BE4A-1428-4F6E-9CA9-8FB821C3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916832"/>
            <a:ext cx="9144000" cy="4116288"/>
          </a:xfrm>
        </p:spPr>
        <p:txBody>
          <a:bodyPr>
            <a:normAutofit/>
          </a:bodyPr>
          <a:lstStyle/>
          <a:p>
            <a:r>
              <a:rPr lang="tr-TR" sz="2800" dirty="0"/>
              <a:t>Çok gerideyim bir sürü konu var kafasında bir şey öğrenmeyin. (Java örnek) </a:t>
            </a:r>
          </a:p>
          <a:p>
            <a:r>
              <a:rPr lang="tr-TR" sz="2800" dirty="0"/>
              <a:t>Sektördeki insanlardan, hocalarınızdan </a:t>
            </a:r>
            <a:r>
              <a:rPr lang="tr-TR" sz="2800" dirty="0" err="1"/>
              <a:t>vs</a:t>
            </a:r>
            <a:r>
              <a:rPr lang="tr-TR" sz="2800" dirty="0"/>
              <a:t> tavsiye alın.</a:t>
            </a:r>
          </a:p>
          <a:p>
            <a:r>
              <a:rPr lang="tr-TR" sz="2800" dirty="0"/>
              <a:t>İş ilanlarındaki yoğunluklara ve açıklamalara bakın.</a:t>
            </a:r>
          </a:p>
          <a:p>
            <a:r>
              <a:rPr lang="tr-TR" sz="2800" dirty="0"/>
              <a:t>Aynı anda çok fazla şey öğrenip yükleme yapmayın.</a:t>
            </a:r>
          </a:p>
        </p:txBody>
      </p:sp>
    </p:spTree>
    <p:extLst>
      <p:ext uri="{BB962C8B-B14F-4D97-AF65-F5344CB8AC3E}">
        <p14:creationId xmlns:p14="http://schemas.microsoft.com/office/powerpoint/2010/main" val="27254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Tanışma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YouTube: </a:t>
            </a:r>
            <a:r>
              <a:rPr lang="tr-TR" sz="2800" dirty="0">
                <a:hlinkClick r:id="rId3"/>
              </a:rPr>
              <a:t>https://www.youtube.com/c/FurkanSonmez10</a:t>
            </a:r>
            <a:r>
              <a:rPr lang="tr-TR" sz="2800" dirty="0"/>
              <a:t> </a:t>
            </a:r>
          </a:p>
          <a:p>
            <a:pPr rtl="0"/>
            <a:r>
              <a:rPr lang="tr-TR" sz="2800" dirty="0"/>
              <a:t>LinkedIn: </a:t>
            </a:r>
            <a:r>
              <a:rPr lang="tr-TR" sz="2800" dirty="0">
                <a:hlinkClick r:id="rId4"/>
              </a:rPr>
              <a:t>https://www.linkedin.com/in/furkansonmez10/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 err="1"/>
              <a:t>GitHub</a:t>
            </a:r>
            <a:r>
              <a:rPr lang="tr-TR" sz="2800" dirty="0"/>
              <a:t>: </a:t>
            </a:r>
            <a:r>
              <a:rPr lang="tr-TR" sz="2800" dirty="0">
                <a:hlinkClick r:id="rId5"/>
              </a:rPr>
              <a:t>https://github.com/frknsnmz/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 err="1"/>
              <a:t>Udemy</a:t>
            </a:r>
            <a:r>
              <a:rPr lang="tr-TR" sz="2800" dirty="0"/>
              <a:t>: </a:t>
            </a:r>
            <a:r>
              <a:rPr lang="tr-TR" sz="2800" dirty="0">
                <a:hlinkClick r:id="rId6"/>
              </a:rPr>
              <a:t>https://www.udemy.com/user/furkan-47472/</a:t>
            </a:r>
            <a:r>
              <a:rPr lang="tr-TR" sz="2800" dirty="0"/>
              <a:t> </a:t>
            </a:r>
          </a:p>
          <a:p>
            <a:r>
              <a:rPr lang="tr-TR" sz="2800" dirty="0"/>
              <a:t>Twitter: </a:t>
            </a:r>
            <a:r>
              <a:rPr lang="tr-TR" sz="2800" dirty="0">
                <a:hlinkClick r:id="rId7"/>
              </a:rPr>
              <a:t>https://twitter.com/fsnmzz</a:t>
            </a:r>
            <a:r>
              <a:rPr lang="tr-TR" sz="2800" dirty="0"/>
              <a:t> </a:t>
            </a:r>
          </a:p>
          <a:p>
            <a:pPr marL="0" indent="0" rtl="0">
              <a:buNone/>
            </a:pPr>
            <a:endParaRPr lang="tr-TR" sz="2800" dirty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23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Öğrenme Metodolojisi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73C49-24FA-5B16-9CA4-1ACDBC680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2197" y="2060848"/>
            <a:ext cx="8644430" cy="3384376"/>
          </a:xfrm>
        </p:spPr>
      </p:pic>
    </p:spTree>
    <p:extLst>
      <p:ext uri="{BB962C8B-B14F-4D97-AF65-F5344CB8AC3E}">
        <p14:creationId xmlns:p14="http://schemas.microsoft.com/office/powerpoint/2010/main" val="8505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Öğrenme Metodolojisi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D14EF-7B1B-CCF9-B77A-F0D527B4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0A10B-AE98-AA0A-F991-22D993CEA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50" y="2348880"/>
            <a:ext cx="7416723" cy="30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Öğrenme Metodolojisi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4BE4A-1428-4F6E-9CA9-8FB821C3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916832"/>
            <a:ext cx="9144000" cy="4116288"/>
          </a:xfrm>
        </p:spPr>
        <p:txBody>
          <a:bodyPr>
            <a:normAutofit/>
          </a:bodyPr>
          <a:lstStyle/>
          <a:p>
            <a:r>
              <a:rPr lang="tr-TR" sz="2800" dirty="0"/>
              <a:t>Çok gerideyim bir sürü konu var kafasında bir şey öğrenmeyin. (Java örnek) </a:t>
            </a:r>
          </a:p>
          <a:p>
            <a:r>
              <a:rPr lang="tr-TR" sz="2800" dirty="0"/>
              <a:t>Sektördeki insanlardan, hocalarınızdan </a:t>
            </a:r>
            <a:r>
              <a:rPr lang="tr-TR" sz="2800" dirty="0" err="1"/>
              <a:t>vs</a:t>
            </a:r>
            <a:r>
              <a:rPr lang="tr-TR" sz="2800" dirty="0"/>
              <a:t> tavsiye alın.</a:t>
            </a:r>
          </a:p>
          <a:p>
            <a:r>
              <a:rPr lang="tr-TR" sz="2800" dirty="0"/>
              <a:t>İş ilanlarındaki yoğunluklara ve açıklamalara bakın.</a:t>
            </a:r>
          </a:p>
          <a:p>
            <a:r>
              <a:rPr lang="tr-TR" sz="2800" dirty="0"/>
              <a:t>Aynı anda çok fazla şey öğrenip yükleme yapmayın.</a:t>
            </a:r>
          </a:p>
        </p:txBody>
      </p:sp>
    </p:spTree>
    <p:extLst>
      <p:ext uri="{BB962C8B-B14F-4D97-AF65-F5344CB8AC3E}">
        <p14:creationId xmlns:p14="http://schemas.microsoft.com/office/powerpoint/2010/main" val="311004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1155200C-46F6-46EF-A203-5B1110A7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63" y="1628800"/>
            <a:ext cx="6210697" cy="41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İçerikler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tr-TR" sz="2800" dirty="0"/>
              <a:t>Evrene Bakış</a:t>
            </a:r>
          </a:p>
          <a:p>
            <a:pPr rtl="0"/>
            <a:r>
              <a:rPr lang="tr-TR" sz="2800" dirty="0"/>
              <a:t>Yapay Öğrenme, Bilgisayar Mühendisliği ve Karmaşık Sistemler</a:t>
            </a:r>
          </a:p>
          <a:p>
            <a:pPr rtl="0"/>
            <a:r>
              <a:rPr lang="tr-TR" sz="2800" dirty="0"/>
              <a:t>Makineler Nasıl Öğrenir?</a:t>
            </a:r>
          </a:p>
          <a:p>
            <a:pPr rtl="0"/>
            <a:r>
              <a:rPr lang="tr-TR" sz="2800" dirty="0"/>
              <a:t>İnsan </a:t>
            </a:r>
            <a:r>
              <a:rPr lang="tr-TR" sz="2800" dirty="0" err="1"/>
              <a:t>vs</a:t>
            </a:r>
            <a:r>
              <a:rPr lang="tr-TR" sz="2800" dirty="0"/>
              <a:t> Makine Öğrenmesi</a:t>
            </a:r>
          </a:p>
          <a:p>
            <a:pPr rtl="0"/>
            <a:r>
              <a:rPr lang="tr-TR" sz="2800" dirty="0"/>
              <a:t>Neden Bu Kadar Popüler Oldu?</a:t>
            </a:r>
          </a:p>
          <a:p>
            <a:pPr rtl="0"/>
            <a:r>
              <a:rPr lang="tr-TR" sz="2800" dirty="0"/>
              <a:t>Nereden Başlamalı ve Genel Öğrenme Metodolojisi</a:t>
            </a:r>
          </a:p>
          <a:p>
            <a:pPr rtl="0"/>
            <a:r>
              <a:rPr lang="tr-TR" sz="2800" dirty="0"/>
              <a:t>Soru Cevap</a:t>
            </a:r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İçerik Yer Tutucusu 4">
            <a:extLst>
              <a:ext uri="{FF2B5EF4-FFF2-40B4-BE49-F238E27FC236}">
                <a16:creationId xmlns:a16="http://schemas.microsoft.com/office/drawing/2014/main" id="{AE106A33-4FD7-430D-A194-92BF62A6D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" y="116632"/>
            <a:ext cx="7158973" cy="5381162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0A5D1C2-8D3C-4281-A9E4-41595CCC3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25" y="3986014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4000" b="0" kern="1200" dirty="0">
                <a:latin typeface="+mj-lt"/>
                <a:ea typeface="+mj-ea"/>
                <a:cs typeface="+mj-cs"/>
              </a:rPr>
              <a:t>Evrene Bakış Açısı</a:t>
            </a:r>
          </a:p>
        </p:txBody>
      </p:sp>
      <p:pic>
        <p:nvPicPr>
          <p:cNvPr id="12" name="Resim 11" descr="böcek içeren bir resim&#10;&#10;Açıklama otomatik olarak oluşturuldu">
            <a:extLst>
              <a:ext uri="{FF2B5EF4-FFF2-40B4-BE49-F238E27FC236}">
                <a16:creationId xmlns:a16="http://schemas.microsoft.com/office/drawing/2014/main" id="{82F34C5D-82BA-42E6-823A-EBBF179C3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8" r="2390"/>
          <a:stretch/>
        </p:blipFill>
        <p:spPr>
          <a:xfrm>
            <a:off x="1745838" y="1884311"/>
            <a:ext cx="5669280" cy="4041648"/>
          </a:xfrm>
          <a:prstGeom prst="rect">
            <a:avLst/>
          </a:prstGeom>
          <a:noFill/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EC58AC8-98D2-45A6-AA9D-2D59056030B7}"/>
              </a:ext>
            </a:extLst>
          </p:cNvPr>
          <p:cNvSpPr txBox="1"/>
          <p:nvPr/>
        </p:nvSpPr>
        <p:spPr>
          <a:xfrm>
            <a:off x="8470676" y="2290133"/>
            <a:ext cx="2743200" cy="3230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tr-TR" sz="3600" b="1" kern="1200" dirty="0">
                <a:latin typeface="+mn-lt"/>
                <a:ea typeface="+mn-ea"/>
                <a:cs typeface="+mn-cs"/>
              </a:rPr>
              <a:t>Evrenin kendisi baştan sona bilgi işleyen devasa bir sistemdir.</a:t>
            </a:r>
          </a:p>
        </p:txBody>
      </p:sp>
    </p:spTree>
    <p:extLst>
      <p:ext uri="{BB962C8B-B14F-4D97-AF65-F5344CB8AC3E}">
        <p14:creationId xmlns:p14="http://schemas.microsoft.com/office/powerpoint/2010/main" val="167525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Karşılaştırma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4ECA5D71-D51E-46FF-A4FC-27A006F6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204864"/>
            <a:ext cx="9144000" cy="4267200"/>
          </a:xfrm>
        </p:spPr>
        <p:txBody>
          <a:bodyPr/>
          <a:lstStyle/>
          <a:p>
            <a:r>
              <a:rPr lang="tr-TR" sz="2800" dirty="0"/>
              <a:t>Bilgisayar Mühendisliği:</a:t>
            </a:r>
          </a:p>
          <a:p>
            <a:pPr lvl="1"/>
            <a:r>
              <a:rPr lang="tr-TR" sz="2800" dirty="0"/>
              <a:t>Tarif ettiğin her şeyi programlayabilirsin.</a:t>
            </a:r>
          </a:p>
          <a:p>
            <a:r>
              <a:rPr lang="tr-TR" sz="2800" dirty="0"/>
              <a:t>Yapay Öğrenme:</a:t>
            </a:r>
          </a:p>
          <a:p>
            <a:pPr lvl="1"/>
            <a:r>
              <a:rPr lang="tr-TR" sz="2800" dirty="0"/>
              <a:t>Veri ve tahmin arasındaki hatayı minimize eden hipotez.</a:t>
            </a:r>
          </a:p>
          <a:p>
            <a:r>
              <a:rPr lang="tr-TR" sz="2800" dirty="0"/>
              <a:t>Karmaşık Sistemler:</a:t>
            </a:r>
          </a:p>
          <a:p>
            <a:pPr lvl="1"/>
            <a:r>
              <a:rPr lang="tr-TR" sz="2800" dirty="0"/>
              <a:t>Bütün, parçaların toplamından fazladır.</a:t>
            </a:r>
          </a:p>
          <a:p>
            <a:pPr lvl="1"/>
            <a:endParaRPr lang="tr-TR" dirty="0"/>
          </a:p>
          <a:p>
            <a:pPr marL="27432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24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38D2EE25-B231-4913-887D-E686155EF76E}"/>
              </a:ext>
            </a:extLst>
          </p:cNvPr>
          <p:cNvSpPr txBox="1"/>
          <p:nvPr/>
        </p:nvSpPr>
        <p:spPr>
          <a:xfrm>
            <a:off x="1917948" y="26064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90000"/>
              </a:lnSpc>
            </a:pPr>
            <a:r>
              <a:rPr lang="tr-TR" sz="4000" dirty="0"/>
              <a:t>Madde Üç Detay</a:t>
            </a:r>
            <a:endParaRPr lang="en-US" sz="4000" dirty="0"/>
          </a:p>
        </p:txBody>
      </p:sp>
      <p:pic>
        <p:nvPicPr>
          <p:cNvPr id="5" name="Resim 4" descr="açık hava, çayır, küçük, oturma içeren bir resim&#10;&#10;Açıklama otomatik olarak oluşturuldu">
            <a:extLst>
              <a:ext uri="{FF2B5EF4-FFF2-40B4-BE49-F238E27FC236}">
                <a16:creationId xmlns:a16="http://schemas.microsoft.com/office/drawing/2014/main" id="{97EEBF4B-1F44-4EEE-8AA6-A039F122F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96" y="1268760"/>
            <a:ext cx="928903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B57712-AC51-49AA-9589-A3B0F566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Makineler Nasıl Öğrenir?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A1CF3D-B823-4007-AEA6-F0A85FA9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844824"/>
            <a:ext cx="9143998" cy="35510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4800" dirty="0"/>
          </a:p>
          <a:p>
            <a:pPr marL="0" indent="0">
              <a:buNone/>
            </a:pPr>
            <a:r>
              <a:rPr lang="tr-TR" sz="4800" dirty="0"/>
              <a:t>Girdi: 1,    2,      3,	  4,	    5</a:t>
            </a:r>
          </a:p>
          <a:p>
            <a:pPr marL="0" indent="0">
              <a:buNone/>
            </a:pPr>
            <a:r>
              <a:rPr lang="tr-TR" sz="4800" dirty="0"/>
              <a:t>Çıktı: 5,    10,   15,    20,	    ???</a:t>
            </a:r>
          </a:p>
          <a:p>
            <a:endParaRPr lang="tr-TR" sz="4800" dirty="0"/>
          </a:p>
          <a:p>
            <a:pPr marL="0" indent="0">
              <a:buNone/>
            </a:pP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2957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6917AAF-96A2-DAFD-5D9B-15EF1C85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60648"/>
            <a:ext cx="9143998" cy="1020762"/>
          </a:xfrm>
        </p:spPr>
        <p:txBody>
          <a:bodyPr anchor="b">
            <a:normAutofit/>
          </a:bodyPr>
          <a:lstStyle/>
          <a:p>
            <a:r>
              <a:rPr lang="tr-TR" sz="4000" dirty="0"/>
              <a:t>Fiyat Tahmini?</a:t>
            </a:r>
            <a:endParaRPr lang="en-US" sz="4000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A9E821F-58AD-924B-D6A1-7BB2FD390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3852" y="2780928"/>
            <a:ext cx="2743200" cy="2019672"/>
          </a:xfrm>
        </p:spPr>
        <p:txBody>
          <a:bodyPr>
            <a:normAutofit/>
          </a:bodyPr>
          <a:lstStyle/>
          <a:p>
            <a:r>
              <a:rPr lang="tr-TR" sz="2800" b="1" dirty="0"/>
              <a:t>- Havuzlu</a:t>
            </a:r>
          </a:p>
          <a:p>
            <a:r>
              <a:rPr lang="tr-TR" sz="2800" b="1" dirty="0"/>
              <a:t>- Ulaşım hattına 400 metre</a:t>
            </a:r>
          </a:p>
          <a:p>
            <a:r>
              <a:rPr lang="tr-TR" sz="2800" b="1" dirty="0"/>
              <a:t>- 450 metrekare</a:t>
            </a:r>
            <a:endParaRPr lang="en-US" sz="2800" b="1" dirty="0"/>
          </a:p>
        </p:txBody>
      </p:sp>
      <p:pic>
        <p:nvPicPr>
          <p:cNvPr id="3" name="Resim 2" descr="mavi, tatil köyü içeren bir resim&#10;&#10;Açıklama otomatik olarak oluşturuldu">
            <a:extLst>
              <a:ext uri="{FF2B5EF4-FFF2-40B4-BE49-F238E27FC236}">
                <a16:creationId xmlns:a16="http://schemas.microsoft.com/office/drawing/2014/main" id="{F2FC8BDD-5056-4754-8AB8-9C30BAB663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4" b="-3"/>
          <a:stretch/>
        </p:blipFill>
        <p:spPr>
          <a:xfrm>
            <a:off x="4710022" y="1905000"/>
            <a:ext cx="566928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3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9313</TotalTime>
  <Words>392</Words>
  <Application>Microsoft Office PowerPoint</Application>
  <PresentationFormat>Custom</PresentationFormat>
  <Paragraphs>88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Corbel</vt:lpstr>
      <vt:lpstr>Yazı Tahtası 16x9</vt:lpstr>
      <vt:lpstr>Makine Öğrenmesi &amp; Bilgisayar Mühendisliği</vt:lpstr>
      <vt:lpstr>Tanışma</vt:lpstr>
      <vt:lpstr>İçerikler</vt:lpstr>
      <vt:lpstr>PowerPoint Presentation</vt:lpstr>
      <vt:lpstr>Evrene Bakış Açısı</vt:lpstr>
      <vt:lpstr>Karşılaştırma</vt:lpstr>
      <vt:lpstr>PowerPoint Presentation</vt:lpstr>
      <vt:lpstr>Makineler Nasıl Öğrenir?</vt:lpstr>
      <vt:lpstr>Fiyat Tahmini?</vt:lpstr>
      <vt:lpstr>PowerPoint Presentation</vt:lpstr>
      <vt:lpstr>İnsan vs Makine Öğrenmesi?</vt:lpstr>
      <vt:lpstr>Nasıl Popüler Oldu?</vt:lpstr>
      <vt:lpstr>Nereden Başlamalı?</vt:lpstr>
      <vt:lpstr>PowerPoint Presentation</vt:lpstr>
      <vt:lpstr>Cross-industry standard process for data mining</vt:lpstr>
      <vt:lpstr>PowerPoint Presentation</vt:lpstr>
      <vt:lpstr>Classification and Regression</vt:lpstr>
      <vt:lpstr>Unsupervised Learning</vt:lpstr>
      <vt:lpstr>Öğrenme Metodolojisi</vt:lpstr>
      <vt:lpstr>Öğrenme Metodolojisi</vt:lpstr>
      <vt:lpstr>Öğrenme Metodolojisi</vt:lpstr>
      <vt:lpstr>Öğrenme Metodolojisi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Yapay Kollektif Zeka</dc:title>
  <dc:creator>Furkan Sönmez</dc:creator>
  <cp:lastModifiedBy>Furkan Sönmez</cp:lastModifiedBy>
  <cp:revision>14</cp:revision>
  <dcterms:created xsi:type="dcterms:W3CDTF">2020-11-22T12:11:32Z</dcterms:created>
  <dcterms:modified xsi:type="dcterms:W3CDTF">2023-02-05T17:49:23Z</dcterms:modified>
</cp:coreProperties>
</file>