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9" r:id="rId2"/>
    <p:sldId id="302" r:id="rId3"/>
    <p:sldId id="303" r:id="rId4"/>
    <p:sldId id="304" r:id="rId5"/>
    <p:sldId id="305" r:id="rId6"/>
    <p:sldId id="306" r:id="rId7"/>
    <p:sldId id="309" r:id="rId8"/>
    <p:sldId id="307" r:id="rId9"/>
    <p:sldId id="308" r:id="rId10"/>
    <p:sldId id="310" r:id="rId11"/>
    <p:sldId id="311" r:id="rId12"/>
    <p:sldId id="313" r:id="rId13"/>
    <p:sldId id="334" r:id="rId14"/>
    <p:sldId id="376" r:id="rId15"/>
    <p:sldId id="312" r:id="rId16"/>
    <p:sldId id="375" r:id="rId17"/>
    <p:sldId id="314" r:id="rId18"/>
    <p:sldId id="372" r:id="rId19"/>
    <p:sldId id="317" r:id="rId20"/>
    <p:sldId id="315" r:id="rId21"/>
    <p:sldId id="316" r:id="rId22"/>
    <p:sldId id="318" r:id="rId23"/>
    <p:sldId id="319" r:id="rId24"/>
    <p:sldId id="320" r:id="rId25"/>
    <p:sldId id="321" r:id="rId26"/>
    <p:sldId id="322" r:id="rId27"/>
    <p:sldId id="323" r:id="rId28"/>
    <p:sldId id="324" r:id="rId29"/>
    <p:sldId id="325" r:id="rId30"/>
    <p:sldId id="327" r:id="rId31"/>
    <p:sldId id="328" r:id="rId32"/>
    <p:sldId id="329" r:id="rId33"/>
    <p:sldId id="330" r:id="rId34"/>
    <p:sldId id="331" r:id="rId35"/>
    <p:sldId id="332" r:id="rId36"/>
    <p:sldId id="333" r:id="rId37"/>
    <p:sldId id="335" r:id="rId38"/>
    <p:sldId id="336" r:id="rId39"/>
    <p:sldId id="337" r:id="rId40"/>
    <p:sldId id="338" r:id="rId41"/>
    <p:sldId id="339" r:id="rId42"/>
    <p:sldId id="340" r:id="rId43"/>
    <p:sldId id="341" r:id="rId44"/>
    <p:sldId id="342" r:id="rId45"/>
    <p:sldId id="343" r:id="rId46"/>
    <p:sldId id="351" r:id="rId47"/>
    <p:sldId id="344" r:id="rId48"/>
    <p:sldId id="352" r:id="rId49"/>
    <p:sldId id="346" r:id="rId50"/>
    <p:sldId id="347" r:id="rId51"/>
    <p:sldId id="345" r:id="rId52"/>
    <p:sldId id="348" r:id="rId53"/>
    <p:sldId id="349" r:id="rId54"/>
    <p:sldId id="350" r:id="rId55"/>
    <p:sldId id="353" r:id="rId56"/>
    <p:sldId id="354" r:id="rId57"/>
    <p:sldId id="355" r:id="rId58"/>
    <p:sldId id="360" r:id="rId59"/>
    <p:sldId id="378" r:id="rId60"/>
    <p:sldId id="379" r:id="rId61"/>
    <p:sldId id="356" r:id="rId62"/>
    <p:sldId id="357" r:id="rId63"/>
    <p:sldId id="361" r:id="rId64"/>
    <p:sldId id="377" r:id="rId65"/>
    <p:sldId id="362" r:id="rId66"/>
    <p:sldId id="359" r:id="rId67"/>
    <p:sldId id="358" r:id="rId68"/>
    <p:sldId id="364" r:id="rId69"/>
    <p:sldId id="366" r:id="rId70"/>
    <p:sldId id="367" r:id="rId71"/>
    <p:sldId id="368" r:id="rId72"/>
    <p:sldId id="369" r:id="rId73"/>
    <p:sldId id="370" r:id="rId74"/>
    <p:sldId id="374" r:id="rId75"/>
    <p:sldId id="371" r:id="rId76"/>
    <p:sldId id="373" r:id="rId7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BD7"/>
    <a:srgbClr val="F0006D"/>
    <a:srgbClr val="00E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3" autoAdjust="0"/>
    <p:restoredTop sz="94660"/>
  </p:normalViewPr>
  <p:slideViewPr>
    <p:cSldViewPr snapToGrid="0" showGuides="1">
      <p:cViewPr varScale="1">
        <p:scale>
          <a:sx n="113" d="100"/>
          <a:sy n="113" d="100"/>
        </p:scale>
        <p:origin x="978"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08A9D-459F-41B8-B457-3264D7F0ADAF}" type="doc">
      <dgm:prSet loTypeId="urn:microsoft.com/office/officeart/2009/3/layout/PieProcess" loCatId="list" qsTypeId="urn:microsoft.com/office/officeart/2005/8/quickstyle/simple1" qsCatId="simple" csTypeId="urn:microsoft.com/office/officeart/2005/8/colors/accent1_2" csCatId="accent1" phldr="1"/>
      <dgm:spPr/>
      <dgm:t>
        <a:bodyPr/>
        <a:lstStyle/>
        <a:p>
          <a:endParaRPr lang="en-US"/>
        </a:p>
      </dgm:t>
    </dgm:pt>
    <dgm:pt modelId="{B3DCBFCF-14E9-416E-ADF7-C615DFB0F2E5}">
      <dgm:prSet phldrT="[Text]"/>
      <dgm:spPr/>
      <dgm:t>
        <a:bodyPr/>
        <a:lstStyle/>
        <a:p>
          <a:r>
            <a:rPr lang="tr-TR" dirty="0"/>
            <a:t>1991</a:t>
          </a:r>
          <a:endParaRPr lang="en-US" dirty="0"/>
        </a:p>
      </dgm:t>
    </dgm:pt>
    <dgm:pt modelId="{C45E5E91-EFA9-4B5E-8360-EDB46E9F3FF1}" type="parTrans" cxnId="{6F370485-68C5-4EAE-932E-8B874EF9FA66}">
      <dgm:prSet/>
      <dgm:spPr/>
      <dgm:t>
        <a:bodyPr/>
        <a:lstStyle/>
        <a:p>
          <a:endParaRPr lang="en-US"/>
        </a:p>
      </dgm:t>
    </dgm:pt>
    <dgm:pt modelId="{8FBF2325-688B-4F6A-89EF-CE92CF5C5A8E}" type="sibTrans" cxnId="{6F370485-68C5-4EAE-932E-8B874EF9FA66}">
      <dgm:prSet/>
      <dgm:spPr/>
      <dgm:t>
        <a:bodyPr/>
        <a:lstStyle/>
        <a:p>
          <a:endParaRPr lang="en-US"/>
        </a:p>
      </dgm:t>
    </dgm:pt>
    <dgm:pt modelId="{57B2864B-68E6-455A-92AF-F7AC80AFF1D8}">
      <dgm:prSet phldrT="[Text]"/>
      <dgm:spPr/>
      <dgm:t>
        <a:bodyPr/>
        <a:lstStyle/>
        <a:p>
          <a:r>
            <a:rPr lang="tr-TR" dirty="0"/>
            <a:t>HTML</a:t>
          </a:r>
          <a:endParaRPr lang="en-US" dirty="0"/>
        </a:p>
      </dgm:t>
    </dgm:pt>
    <dgm:pt modelId="{40F27423-7CD7-4B50-8956-1F2FE40E3E45}" type="parTrans" cxnId="{B9E45D4C-ABD0-4508-A5AA-702EBC9BCE00}">
      <dgm:prSet/>
      <dgm:spPr/>
      <dgm:t>
        <a:bodyPr/>
        <a:lstStyle/>
        <a:p>
          <a:endParaRPr lang="en-US"/>
        </a:p>
      </dgm:t>
    </dgm:pt>
    <dgm:pt modelId="{3EF2E677-3A22-437A-A8A4-B6DA57D36488}" type="sibTrans" cxnId="{B9E45D4C-ABD0-4508-A5AA-702EBC9BCE00}">
      <dgm:prSet/>
      <dgm:spPr/>
      <dgm:t>
        <a:bodyPr/>
        <a:lstStyle/>
        <a:p>
          <a:endParaRPr lang="en-US"/>
        </a:p>
      </dgm:t>
    </dgm:pt>
    <dgm:pt modelId="{C3AA2960-C3B0-4294-9AA2-A0E5FFB24262}">
      <dgm:prSet phldrT="[Text]"/>
      <dgm:spPr/>
      <dgm:t>
        <a:bodyPr/>
        <a:lstStyle/>
        <a:p>
          <a:r>
            <a:rPr lang="tr-TR" dirty="0"/>
            <a:t>1994</a:t>
          </a:r>
          <a:endParaRPr lang="en-US" dirty="0"/>
        </a:p>
      </dgm:t>
    </dgm:pt>
    <dgm:pt modelId="{C4BD923F-D38E-4F0B-B0EE-0BA1A11B6A6B}" type="parTrans" cxnId="{DFDE0BC6-7E8B-452B-8AB2-A9CE34351F83}">
      <dgm:prSet/>
      <dgm:spPr/>
      <dgm:t>
        <a:bodyPr/>
        <a:lstStyle/>
        <a:p>
          <a:endParaRPr lang="en-US"/>
        </a:p>
      </dgm:t>
    </dgm:pt>
    <dgm:pt modelId="{C657993E-B614-4CAA-9418-148451274AB8}" type="sibTrans" cxnId="{DFDE0BC6-7E8B-452B-8AB2-A9CE34351F83}">
      <dgm:prSet/>
      <dgm:spPr/>
      <dgm:t>
        <a:bodyPr/>
        <a:lstStyle/>
        <a:p>
          <a:endParaRPr lang="en-US"/>
        </a:p>
      </dgm:t>
    </dgm:pt>
    <dgm:pt modelId="{BA899B34-BA26-4CE7-9EB9-9D11B2B88E8B}">
      <dgm:prSet phldrT="[Text]"/>
      <dgm:spPr/>
      <dgm:t>
        <a:bodyPr/>
        <a:lstStyle/>
        <a:p>
          <a:r>
            <a:rPr lang="tr-TR" dirty="0"/>
            <a:t>HTML2</a:t>
          </a:r>
          <a:endParaRPr lang="en-US" dirty="0"/>
        </a:p>
      </dgm:t>
    </dgm:pt>
    <dgm:pt modelId="{7CB7312C-2F09-4FF2-823D-AAEE57CAC29C}" type="parTrans" cxnId="{A0646B19-693C-477F-B3BC-FC8EAAD87FBC}">
      <dgm:prSet/>
      <dgm:spPr/>
      <dgm:t>
        <a:bodyPr/>
        <a:lstStyle/>
        <a:p>
          <a:endParaRPr lang="en-US"/>
        </a:p>
      </dgm:t>
    </dgm:pt>
    <dgm:pt modelId="{87B3A02F-2E64-43A1-83B4-B83C7F2C2C8B}" type="sibTrans" cxnId="{A0646B19-693C-477F-B3BC-FC8EAAD87FBC}">
      <dgm:prSet/>
      <dgm:spPr/>
      <dgm:t>
        <a:bodyPr/>
        <a:lstStyle/>
        <a:p>
          <a:endParaRPr lang="en-US"/>
        </a:p>
      </dgm:t>
    </dgm:pt>
    <dgm:pt modelId="{FCD0EF3E-AAF0-47FC-9DBB-B81CA1637916}">
      <dgm:prSet phldrT="[Text]"/>
      <dgm:spPr/>
      <dgm:t>
        <a:bodyPr/>
        <a:lstStyle/>
        <a:p>
          <a:r>
            <a:rPr lang="tr-TR" dirty="0"/>
            <a:t>1996</a:t>
          </a:r>
          <a:endParaRPr lang="en-US" dirty="0"/>
        </a:p>
      </dgm:t>
    </dgm:pt>
    <dgm:pt modelId="{9BC32EF5-4A71-47ED-85E5-C72E4A01C1B3}" type="parTrans" cxnId="{EDD7D996-E026-4E97-A9E6-5F2558ABBA85}">
      <dgm:prSet/>
      <dgm:spPr/>
      <dgm:t>
        <a:bodyPr/>
        <a:lstStyle/>
        <a:p>
          <a:endParaRPr lang="en-US"/>
        </a:p>
      </dgm:t>
    </dgm:pt>
    <dgm:pt modelId="{F935405A-5706-48A2-98D1-9DABFE69FD00}" type="sibTrans" cxnId="{EDD7D996-E026-4E97-A9E6-5F2558ABBA85}">
      <dgm:prSet/>
      <dgm:spPr/>
      <dgm:t>
        <a:bodyPr/>
        <a:lstStyle/>
        <a:p>
          <a:endParaRPr lang="en-US"/>
        </a:p>
      </dgm:t>
    </dgm:pt>
    <dgm:pt modelId="{8AEB1BD7-4404-462B-AC7E-DF7BCDC703E2}">
      <dgm:prSet phldrT="[Text]"/>
      <dgm:spPr/>
      <dgm:t>
        <a:bodyPr/>
        <a:lstStyle/>
        <a:p>
          <a:r>
            <a:rPr lang="tr-TR" dirty="0"/>
            <a:t>HTML3</a:t>
          </a:r>
          <a:endParaRPr lang="en-US" dirty="0"/>
        </a:p>
      </dgm:t>
    </dgm:pt>
    <dgm:pt modelId="{436B1977-BDC0-4CDD-A1B3-1B16C69C407E}" type="parTrans" cxnId="{F96C768C-70A9-4216-884F-5038491C5A29}">
      <dgm:prSet/>
      <dgm:spPr/>
      <dgm:t>
        <a:bodyPr/>
        <a:lstStyle/>
        <a:p>
          <a:endParaRPr lang="en-US"/>
        </a:p>
      </dgm:t>
    </dgm:pt>
    <dgm:pt modelId="{4D550474-C805-485C-9372-5EA959EE8A6E}" type="sibTrans" cxnId="{F96C768C-70A9-4216-884F-5038491C5A29}">
      <dgm:prSet/>
      <dgm:spPr/>
      <dgm:t>
        <a:bodyPr/>
        <a:lstStyle/>
        <a:p>
          <a:endParaRPr lang="en-US"/>
        </a:p>
      </dgm:t>
    </dgm:pt>
    <dgm:pt modelId="{AF837A47-4FC4-443D-A0FC-07D643745A65}">
      <dgm:prSet phldrT="[Text]"/>
      <dgm:spPr/>
      <dgm:t>
        <a:bodyPr/>
        <a:lstStyle/>
        <a:p>
          <a:r>
            <a:rPr lang="tr-TR" dirty="0"/>
            <a:t>1997</a:t>
          </a:r>
          <a:endParaRPr lang="en-US" dirty="0"/>
        </a:p>
      </dgm:t>
    </dgm:pt>
    <dgm:pt modelId="{6D45D136-0B4B-4009-B024-4AD3C0016759}" type="parTrans" cxnId="{2338E950-8344-4326-B7E8-CA9BFDB02B5E}">
      <dgm:prSet/>
      <dgm:spPr/>
      <dgm:t>
        <a:bodyPr/>
        <a:lstStyle/>
        <a:p>
          <a:endParaRPr lang="en-US"/>
        </a:p>
      </dgm:t>
    </dgm:pt>
    <dgm:pt modelId="{FA13BB9C-1F3E-46CE-BD3A-251BF6817C62}" type="sibTrans" cxnId="{2338E950-8344-4326-B7E8-CA9BFDB02B5E}">
      <dgm:prSet/>
      <dgm:spPr/>
      <dgm:t>
        <a:bodyPr/>
        <a:lstStyle/>
        <a:p>
          <a:endParaRPr lang="en-US"/>
        </a:p>
      </dgm:t>
    </dgm:pt>
    <dgm:pt modelId="{FC2009B9-10EE-4916-AE0E-7287841BB050}">
      <dgm:prSet phldrT="[Text]"/>
      <dgm:spPr/>
      <dgm:t>
        <a:bodyPr/>
        <a:lstStyle/>
        <a:p>
          <a:r>
            <a:rPr lang="tr-TR" dirty="0"/>
            <a:t>HTML4</a:t>
          </a:r>
          <a:endParaRPr lang="en-US" dirty="0"/>
        </a:p>
      </dgm:t>
    </dgm:pt>
    <dgm:pt modelId="{0F975DCD-6E56-48FB-ABFA-609A9FFAE25D}" type="parTrans" cxnId="{17347A95-3392-4306-B908-0FD134723E3F}">
      <dgm:prSet/>
      <dgm:spPr/>
      <dgm:t>
        <a:bodyPr/>
        <a:lstStyle/>
        <a:p>
          <a:endParaRPr lang="en-US"/>
        </a:p>
      </dgm:t>
    </dgm:pt>
    <dgm:pt modelId="{82B3CD4E-7224-461D-A036-08D49DA78850}" type="sibTrans" cxnId="{17347A95-3392-4306-B908-0FD134723E3F}">
      <dgm:prSet/>
      <dgm:spPr/>
      <dgm:t>
        <a:bodyPr/>
        <a:lstStyle/>
        <a:p>
          <a:endParaRPr lang="en-US"/>
        </a:p>
      </dgm:t>
    </dgm:pt>
    <dgm:pt modelId="{827ED29E-4C85-4C59-B790-9FB2740157F0}">
      <dgm:prSet phldrT="[Text]"/>
      <dgm:spPr/>
      <dgm:t>
        <a:bodyPr/>
        <a:lstStyle/>
        <a:p>
          <a:r>
            <a:rPr lang="tr-TR" dirty="0"/>
            <a:t>2000</a:t>
          </a:r>
          <a:endParaRPr lang="en-US" dirty="0"/>
        </a:p>
      </dgm:t>
    </dgm:pt>
    <dgm:pt modelId="{5134F70E-D61B-480B-8347-724B3F5A769D}" type="parTrans" cxnId="{FC934E38-3558-4703-AEE8-C9A881260C59}">
      <dgm:prSet/>
      <dgm:spPr/>
      <dgm:t>
        <a:bodyPr/>
        <a:lstStyle/>
        <a:p>
          <a:endParaRPr lang="en-US"/>
        </a:p>
      </dgm:t>
    </dgm:pt>
    <dgm:pt modelId="{85C244B3-35D0-4086-85AF-75CE972FFF0F}" type="sibTrans" cxnId="{FC934E38-3558-4703-AEE8-C9A881260C59}">
      <dgm:prSet/>
      <dgm:spPr/>
      <dgm:t>
        <a:bodyPr/>
        <a:lstStyle/>
        <a:p>
          <a:endParaRPr lang="en-US"/>
        </a:p>
      </dgm:t>
    </dgm:pt>
    <dgm:pt modelId="{6010BBE7-142A-43D1-8547-762E2EBF99C5}">
      <dgm:prSet phldrT="[Text]"/>
      <dgm:spPr/>
      <dgm:t>
        <a:bodyPr/>
        <a:lstStyle/>
        <a:p>
          <a:r>
            <a:rPr lang="tr-TR" dirty="0"/>
            <a:t>XHTML1</a:t>
          </a:r>
          <a:endParaRPr lang="en-US" dirty="0"/>
        </a:p>
      </dgm:t>
    </dgm:pt>
    <dgm:pt modelId="{577E8DE5-A890-472D-8D72-4EAD35D82032}" type="parTrans" cxnId="{84EC06E3-42AC-499D-8E43-0C5605BE7F5C}">
      <dgm:prSet/>
      <dgm:spPr/>
      <dgm:t>
        <a:bodyPr/>
        <a:lstStyle/>
        <a:p>
          <a:endParaRPr lang="en-US"/>
        </a:p>
      </dgm:t>
    </dgm:pt>
    <dgm:pt modelId="{937118D9-D456-4509-B8A8-E3AA11EBB1D4}" type="sibTrans" cxnId="{84EC06E3-42AC-499D-8E43-0C5605BE7F5C}">
      <dgm:prSet/>
      <dgm:spPr/>
      <dgm:t>
        <a:bodyPr/>
        <a:lstStyle/>
        <a:p>
          <a:endParaRPr lang="en-US"/>
        </a:p>
      </dgm:t>
    </dgm:pt>
    <dgm:pt modelId="{43641A85-272A-446C-8ACA-9D2CAB4AE6F3}">
      <dgm:prSet phldrT="[Text]"/>
      <dgm:spPr/>
      <dgm:t>
        <a:bodyPr/>
        <a:lstStyle/>
        <a:p>
          <a:r>
            <a:rPr lang="tr-TR" dirty="0"/>
            <a:t>2009</a:t>
          </a:r>
          <a:endParaRPr lang="en-US" dirty="0"/>
        </a:p>
      </dgm:t>
    </dgm:pt>
    <dgm:pt modelId="{4505AD57-D914-42C2-A9C9-CE7F03A227D4}" type="parTrans" cxnId="{2B84DBF1-E83A-4331-AC7A-6D5F927E08E7}">
      <dgm:prSet/>
      <dgm:spPr/>
      <dgm:t>
        <a:bodyPr/>
        <a:lstStyle/>
        <a:p>
          <a:endParaRPr lang="en-US"/>
        </a:p>
      </dgm:t>
    </dgm:pt>
    <dgm:pt modelId="{7C91AFED-C278-45BC-846B-B64B60C73638}" type="sibTrans" cxnId="{2B84DBF1-E83A-4331-AC7A-6D5F927E08E7}">
      <dgm:prSet/>
      <dgm:spPr/>
      <dgm:t>
        <a:bodyPr/>
        <a:lstStyle/>
        <a:p>
          <a:endParaRPr lang="en-US"/>
        </a:p>
      </dgm:t>
    </dgm:pt>
    <dgm:pt modelId="{60059A6B-1887-4B5F-A392-BE86C2250170}">
      <dgm:prSet phldrT="[Text]"/>
      <dgm:spPr/>
      <dgm:t>
        <a:bodyPr/>
        <a:lstStyle/>
        <a:p>
          <a:r>
            <a:rPr lang="tr-TR" dirty="0"/>
            <a:t>HTML5</a:t>
          </a:r>
          <a:endParaRPr lang="en-US" dirty="0"/>
        </a:p>
      </dgm:t>
    </dgm:pt>
    <dgm:pt modelId="{58BF0BC7-5035-405B-B124-E5CCA75290FC}" type="parTrans" cxnId="{3456CD69-A41B-4BFC-A275-48E421E74A1F}">
      <dgm:prSet/>
      <dgm:spPr/>
      <dgm:t>
        <a:bodyPr/>
        <a:lstStyle/>
        <a:p>
          <a:endParaRPr lang="en-US"/>
        </a:p>
      </dgm:t>
    </dgm:pt>
    <dgm:pt modelId="{41B9961B-6D5C-46E8-B9C4-C36E6074F4A7}" type="sibTrans" cxnId="{3456CD69-A41B-4BFC-A275-48E421E74A1F}">
      <dgm:prSet/>
      <dgm:spPr/>
      <dgm:t>
        <a:bodyPr/>
        <a:lstStyle/>
        <a:p>
          <a:endParaRPr lang="en-US"/>
        </a:p>
      </dgm:t>
    </dgm:pt>
    <dgm:pt modelId="{05046F31-AE65-4221-BF81-B8BA2B2162BA}" type="pres">
      <dgm:prSet presAssocID="{50508A9D-459F-41B8-B457-3264D7F0ADAF}" presName="Name0" presStyleCnt="0">
        <dgm:presLayoutVars>
          <dgm:chMax val="7"/>
          <dgm:chPref val="7"/>
          <dgm:dir/>
          <dgm:animOne val="branch"/>
          <dgm:animLvl val="lvl"/>
        </dgm:presLayoutVars>
      </dgm:prSet>
      <dgm:spPr/>
    </dgm:pt>
    <dgm:pt modelId="{5394014E-E95B-4A97-A8E3-88976895F0AC}" type="pres">
      <dgm:prSet presAssocID="{B3DCBFCF-14E9-416E-ADF7-C615DFB0F2E5}" presName="ParentComposite" presStyleCnt="0"/>
      <dgm:spPr/>
    </dgm:pt>
    <dgm:pt modelId="{CB23767B-726C-4B1A-B665-873B3418F6DC}" type="pres">
      <dgm:prSet presAssocID="{B3DCBFCF-14E9-416E-ADF7-C615DFB0F2E5}" presName="Chord" presStyleLbl="bgShp" presStyleIdx="0" presStyleCnt="6"/>
      <dgm:spPr/>
    </dgm:pt>
    <dgm:pt modelId="{16F882E9-AE87-4B5C-A3C4-641FDF36A211}" type="pres">
      <dgm:prSet presAssocID="{B3DCBFCF-14E9-416E-ADF7-C615DFB0F2E5}" presName="Pie" presStyleLbl="alignNode1" presStyleIdx="0" presStyleCnt="6"/>
      <dgm:spPr/>
    </dgm:pt>
    <dgm:pt modelId="{24EF85F0-43EE-4D12-8B54-7053D39BC24A}" type="pres">
      <dgm:prSet presAssocID="{B3DCBFCF-14E9-416E-ADF7-C615DFB0F2E5}" presName="Parent" presStyleLbl="revTx" presStyleIdx="0" presStyleCnt="12">
        <dgm:presLayoutVars>
          <dgm:chMax val="1"/>
          <dgm:chPref val="1"/>
          <dgm:bulletEnabled val="1"/>
        </dgm:presLayoutVars>
      </dgm:prSet>
      <dgm:spPr/>
    </dgm:pt>
    <dgm:pt modelId="{6FF168F3-DA0A-4163-8064-6C10B0ACC951}" type="pres">
      <dgm:prSet presAssocID="{3EF2E677-3A22-437A-A8A4-B6DA57D36488}" presName="negSibTrans" presStyleCnt="0"/>
      <dgm:spPr/>
    </dgm:pt>
    <dgm:pt modelId="{290A177D-B2FD-45B5-AA02-D549890336A2}" type="pres">
      <dgm:prSet presAssocID="{B3DCBFCF-14E9-416E-ADF7-C615DFB0F2E5}" presName="composite" presStyleCnt="0"/>
      <dgm:spPr/>
    </dgm:pt>
    <dgm:pt modelId="{3FC55599-0B76-41D8-9A6D-0D28C33C39EC}" type="pres">
      <dgm:prSet presAssocID="{B3DCBFCF-14E9-416E-ADF7-C615DFB0F2E5}" presName="Child" presStyleLbl="revTx" presStyleIdx="1" presStyleCnt="12">
        <dgm:presLayoutVars>
          <dgm:chMax val="0"/>
          <dgm:chPref val="0"/>
          <dgm:bulletEnabled val="1"/>
        </dgm:presLayoutVars>
      </dgm:prSet>
      <dgm:spPr/>
    </dgm:pt>
    <dgm:pt modelId="{827987B9-00FA-4B4E-9048-9D0CE4F6F78A}" type="pres">
      <dgm:prSet presAssocID="{8FBF2325-688B-4F6A-89EF-CE92CF5C5A8E}" presName="sibTrans" presStyleCnt="0"/>
      <dgm:spPr/>
    </dgm:pt>
    <dgm:pt modelId="{638000E4-AFDF-43AC-8D99-57B668000A1A}" type="pres">
      <dgm:prSet presAssocID="{C3AA2960-C3B0-4294-9AA2-A0E5FFB24262}" presName="ParentComposite" presStyleCnt="0"/>
      <dgm:spPr/>
    </dgm:pt>
    <dgm:pt modelId="{4FC7C0AC-A721-4708-B771-8487785FAFD2}" type="pres">
      <dgm:prSet presAssocID="{C3AA2960-C3B0-4294-9AA2-A0E5FFB24262}" presName="Chord" presStyleLbl="bgShp" presStyleIdx="1" presStyleCnt="6"/>
      <dgm:spPr/>
    </dgm:pt>
    <dgm:pt modelId="{9FB946F2-5FA9-42C3-8B7F-CA0A1EFC241F}" type="pres">
      <dgm:prSet presAssocID="{C3AA2960-C3B0-4294-9AA2-A0E5FFB24262}" presName="Pie" presStyleLbl="alignNode1" presStyleIdx="1" presStyleCnt="6"/>
      <dgm:spPr/>
    </dgm:pt>
    <dgm:pt modelId="{0132E084-F48C-4499-9474-B6954A60DDE2}" type="pres">
      <dgm:prSet presAssocID="{C3AA2960-C3B0-4294-9AA2-A0E5FFB24262}" presName="Parent" presStyleLbl="revTx" presStyleIdx="2" presStyleCnt="12">
        <dgm:presLayoutVars>
          <dgm:chMax val="1"/>
          <dgm:chPref val="1"/>
          <dgm:bulletEnabled val="1"/>
        </dgm:presLayoutVars>
      </dgm:prSet>
      <dgm:spPr/>
    </dgm:pt>
    <dgm:pt modelId="{C231F744-2E9B-428C-98F8-8B6D4586AAFF}" type="pres">
      <dgm:prSet presAssocID="{87B3A02F-2E64-43A1-83B4-B83C7F2C2C8B}" presName="negSibTrans" presStyleCnt="0"/>
      <dgm:spPr/>
    </dgm:pt>
    <dgm:pt modelId="{A121D244-D9B4-427A-8C5F-41B4C6A5590E}" type="pres">
      <dgm:prSet presAssocID="{C3AA2960-C3B0-4294-9AA2-A0E5FFB24262}" presName="composite" presStyleCnt="0"/>
      <dgm:spPr/>
    </dgm:pt>
    <dgm:pt modelId="{2346DADA-6AE4-4B72-9E37-F655861914F8}" type="pres">
      <dgm:prSet presAssocID="{C3AA2960-C3B0-4294-9AA2-A0E5FFB24262}" presName="Child" presStyleLbl="revTx" presStyleIdx="3" presStyleCnt="12">
        <dgm:presLayoutVars>
          <dgm:chMax val="0"/>
          <dgm:chPref val="0"/>
          <dgm:bulletEnabled val="1"/>
        </dgm:presLayoutVars>
      </dgm:prSet>
      <dgm:spPr/>
    </dgm:pt>
    <dgm:pt modelId="{FF4A446A-F084-4D05-8D59-1CA3806F61EA}" type="pres">
      <dgm:prSet presAssocID="{C657993E-B614-4CAA-9418-148451274AB8}" presName="sibTrans" presStyleCnt="0"/>
      <dgm:spPr/>
    </dgm:pt>
    <dgm:pt modelId="{D8FE4CBC-7A17-4FFB-8DEA-2A65B0B8A18A}" type="pres">
      <dgm:prSet presAssocID="{FCD0EF3E-AAF0-47FC-9DBB-B81CA1637916}" presName="ParentComposite" presStyleCnt="0"/>
      <dgm:spPr/>
    </dgm:pt>
    <dgm:pt modelId="{D73F7080-F317-4CC0-A861-D70EFC11D718}" type="pres">
      <dgm:prSet presAssocID="{FCD0EF3E-AAF0-47FC-9DBB-B81CA1637916}" presName="Chord" presStyleLbl="bgShp" presStyleIdx="2" presStyleCnt="6"/>
      <dgm:spPr/>
    </dgm:pt>
    <dgm:pt modelId="{42C74212-0477-41CF-9F9B-F6397563590B}" type="pres">
      <dgm:prSet presAssocID="{FCD0EF3E-AAF0-47FC-9DBB-B81CA1637916}" presName="Pie" presStyleLbl="alignNode1" presStyleIdx="2" presStyleCnt="6"/>
      <dgm:spPr/>
    </dgm:pt>
    <dgm:pt modelId="{EF3B9A84-C6A0-4540-AA03-65445A3961C9}" type="pres">
      <dgm:prSet presAssocID="{FCD0EF3E-AAF0-47FC-9DBB-B81CA1637916}" presName="Parent" presStyleLbl="revTx" presStyleIdx="4" presStyleCnt="12">
        <dgm:presLayoutVars>
          <dgm:chMax val="1"/>
          <dgm:chPref val="1"/>
          <dgm:bulletEnabled val="1"/>
        </dgm:presLayoutVars>
      </dgm:prSet>
      <dgm:spPr/>
    </dgm:pt>
    <dgm:pt modelId="{8AD5378F-338B-4431-AB72-056B32924D2B}" type="pres">
      <dgm:prSet presAssocID="{4D550474-C805-485C-9372-5EA959EE8A6E}" presName="negSibTrans" presStyleCnt="0"/>
      <dgm:spPr/>
    </dgm:pt>
    <dgm:pt modelId="{468A42EC-65C1-4112-AB5A-70E74A860E82}" type="pres">
      <dgm:prSet presAssocID="{FCD0EF3E-AAF0-47FC-9DBB-B81CA1637916}" presName="composite" presStyleCnt="0"/>
      <dgm:spPr/>
    </dgm:pt>
    <dgm:pt modelId="{C884060E-EB2D-4F5A-9D70-9547869A8F66}" type="pres">
      <dgm:prSet presAssocID="{FCD0EF3E-AAF0-47FC-9DBB-B81CA1637916}" presName="Child" presStyleLbl="revTx" presStyleIdx="5" presStyleCnt="12">
        <dgm:presLayoutVars>
          <dgm:chMax val="0"/>
          <dgm:chPref val="0"/>
          <dgm:bulletEnabled val="1"/>
        </dgm:presLayoutVars>
      </dgm:prSet>
      <dgm:spPr/>
    </dgm:pt>
    <dgm:pt modelId="{155C03EC-CA89-47EE-A015-4028EAC61905}" type="pres">
      <dgm:prSet presAssocID="{F935405A-5706-48A2-98D1-9DABFE69FD00}" presName="sibTrans" presStyleCnt="0"/>
      <dgm:spPr/>
    </dgm:pt>
    <dgm:pt modelId="{26236F66-2351-447A-A055-EC116A1865BF}" type="pres">
      <dgm:prSet presAssocID="{AF837A47-4FC4-443D-A0FC-07D643745A65}" presName="ParentComposite" presStyleCnt="0"/>
      <dgm:spPr/>
    </dgm:pt>
    <dgm:pt modelId="{85161AC8-9F1D-4641-A7A3-503A44A19776}" type="pres">
      <dgm:prSet presAssocID="{AF837A47-4FC4-443D-A0FC-07D643745A65}" presName="Chord" presStyleLbl="bgShp" presStyleIdx="3" presStyleCnt="6"/>
      <dgm:spPr/>
    </dgm:pt>
    <dgm:pt modelId="{418BD88B-9AA2-4DE5-84A7-A86D2E5BF9C1}" type="pres">
      <dgm:prSet presAssocID="{AF837A47-4FC4-443D-A0FC-07D643745A65}" presName="Pie" presStyleLbl="alignNode1" presStyleIdx="3" presStyleCnt="6"/>
      <dgm:spPr/>
    </dgm:pt>
    <dgm:pt modelId="{2EFD47FA-0561-42B4-BAFA-6D37C1A3E3D6}" type="pres">
      <dgm:prSet presAssocID="{AF837A47-4FC4-443D-A0FC-07D643745A65}" presName="Parent" presStyleLbl="revTx" presStyleIdx="6" presStyleCnt="12">
        <dgm:presLayoutVars>
          <dgm:chMax val="1"/>
          <dgm:chPref val="1"/>
          <dgm:bulletEnabled val="1"/>
        </dgm:presLayoutVars>
      </dgm:prSet>
      <dgm:spPr/>
    </dgm:pt>
    <dgm:pt modelId="{EF63D964-CEF7-4040-94C4-A3B04579E339}" type="pres">
      <dgm:prSet presAssocID="{82B3CD4E-7224-461D-A036-08D49DA78850}" presName="negSibTrans" presStyleCnt="0"/>
      <dgm:spPr/>
    </dgm:pt>
    <dgm:pt modelId="{4728D7C5-DFCC-4AC1-8DF5-7E5259D43A72}" type="pres">
      <dgm:prSet presAssocID="{AF837A47-4FC4-443D-A0FC-07D643745A65}" presName="composite" presStyleCnt="0"/>
      <dgm:spPr/>
    </dgm:pt>
    <dgm:pt modelId="{8BEBA0F6-4EBB-4FE3-9D3A-AD11184DF2B8}" type="pres">
      <dgm:prSet presAssocID="{AF837A47-4FC4-443D-A0FC-07D643745A65}" presName="Child" presStyleLbl="revTx" presStyleIdx="7" presStyleCnt="12">
        <dgm:presLayoutVars>
          <dgm:chMax val="0"/>
          <dgm:chPref val="0"/>
          <dgm:bulletEnabled val="1"/>
        </dgm:presLayoutVars>
      </dgm:prSet>
      <dgm:spPr/>
    </dgm:pt>
    <dgm:pt modelId="{5EC7172B-8BE9-4D9F-925F-4B30BA9FC168}" type="pres">
      <dgm:prSet presAssocID="{FA13BB9C-1F3E-46CE-BD3A-251BF6817C62}" presName="sibTrans" presStyleCnt="0"/>
      <dgm:spPr/>
    </dgm:pt>
    <dgm:pt modelId="{64373545-A3E8-4A4F-85A2-118A9A36826B}" type="pres">
      <dgm:prSet presAssocID="{827ED29E-4C85-4C59-B790-9FB2740157F0}" presName="ParentComposite" presStyleCnt="0"/>
      <dgm:spPr/>
    </dgm:pt>
    <dgm:pt modelId="{0DEDD297-2A1A-4118-8276-C08DC0331962}" type="pres">
      <dgm:prSet presAssocID="{827ED29E-4C85-4C59-B790-9FB2740157F0}" presName="Chord" presStyleLbl="bgShp" presStyleIdx="4" presStyleCnt="6"/>
      <dgm:spPr/>
    </dgm:pt>
    <dgm:pt modelId="{C0DC58D9-6E9D-47E3-B79D-69D065F043E9}" type="pres">
      <dgm:prSet presAssocID="{827ED29E-4C85-4C59-B790-9FB2740157F0}" presName="Pie" presStyleLbl="alignNode1" presStyleIdx="4" presStyleCnt="6"/>
      <dgm:spPr/>
    </dgm:pt>
    <dgm:pt modelId="{89C4C466-741D-446D-A1B3-7ADB53A37329}" type="pres">
      <dgm:prSet presAssocID="{827ED29E-4C85-4C59-B790-9FB2740157F0}" presName="Parent" presStyleLbl="revTx" presStyleIdx="8" presStyleCnt="12">
        <dgm:presLayoutVars>
          <dgm:chMax val="1"/>
          <dgm:chPref val="1"/>
          <dgm:bulletEnabled val="1"/>
        </dgm:presLayoutVars>
      </dgm:prSet>
      <dgm:spPr/>
    </dgm:pt>
    <dgm:pt modelId="{A27CC0F4-EDE4-4484-A88D-DC402368FA91}" type="pres">
      <dgm:prSet presAssocID="{937118D9-D456-4509-B8A8-E3AA11EBB1D4}" presName="negSibTrans" presStyleCnt="0"/>
      <dgm:spPr/>
    </dgm:pt>
    <dgm:pt modelId="{7A08A4F0-77D5-4EAB-97C6-4D30E8B1B40D}" type="pres">
      <dgm:prSet presAssocID="{827ED29E-4C85-4C59-B790-9FB2740157F0}" presName="composite" presStyleCnt="0"/>
      <dgm:spPr/>
    </dgm:pt>
    <dgm:pt modelId="{5BA82F58-689A-47ED-AA15-463052A7A799}" type="pres">
      <dgm:prSet presAssocID="{827ED29E-4C85-4C59-B790-9FB2740157F0}" presName="Child" presStyleLbl="revTx" presStyleIdx="9" presStyleCnt="12">
        <dgm:presLayoutVars>
          <dgm:chMax val="0"/>
          <dgm:chPref val="0"/>
          <dgm:bulletEnabled val="1"/>
        </dgm:presLayoutVars>
      </dgm:prSet>
      <dgm:spPr/>
    </dgm:pt>
    <dgm:pt modelId="{047F37F5-DA37-4C1E-8C02-DB6E6DC2E468}" type="pres">
      <dgm:prSet presAssocID="{85C244B3-35D0-4086-85AF-75CE972FFF0F}" presName="sibTrans" presStyleCnt="0"/>
      <dgm:spPr/>
    </dgm:pt>
    <dgm:pt modelId="{57B99A35-F590-4936-99A9-20F10C289CB4}" type="pres">
      <dgm:prSet presAssocID="{43641A85-272A-446C-8ACA-9D2CAB4AE6F3}" presName="ParentComposite" presStyleCnt="0"/>
      <dgm:spPr/>
    </dgm:pt>
    <dgm:pt modelId="{85BD5255-7DC1-423A-A054-ECFA8DD0B752}" type="pres">
      <dgm:prSet presAssocID="{43641A85-272A-446C-8ACA-9D2CAB4AE6F3}" presName="Chord" presStyleLbl="bgShp" presStyleIdx="5" presStyleCnt="6"/>
      <dgm:spPr/>
    </dgm:pt>
    <dgm:pt modelId="{789151DC-1FB6-43EA-85D9-0B67F2DD96BC}" type="pres">
      <dgm:prSet presAssocID="{43641A85-272A-446C-8ACA-9D2CAB4AE6F3}" presName="Pie" presStyleLbl="alignNode1" presStyleIdx="5" presStyleCnt="6"/>
      <dgm:spPr/>
    </dgm:pt>
    <dgm:pt modelId="{9EF7D77F-E8DE-4228-ABF7-B125C8E3603D}" type="pres">
      <dgm:prSet presAssocID="{43641A85-272A-446C-8ACA-9D2CAB4AE6F3}" presName="Parent" presStyleLbl="revTx" presStyleIdx="10" presStyleCnt="12">
        <dgm:presLayoutVars>
          <dgm:chMax val="1"/>
          <dgm:chPref val="1"/>
          <dgm:bulletEnabled val="1"/>
        </dgm:presLayoutVars>
      </dgm:prSet>
      <dgm:spPr/>
    </dgm:pt>
    <dgm:pt modelId="{E2C854E8-955A-460F-9326-36003102BD16}" type="pres">
      <dgm:prSet presAssocID="{41B9961B-6D5C-46E8-B9C4-C36E6074F4A7}" presName="negSibTrans" presStyleCnt="0"/>
      <dgm:spPr/>
    </dgm:pt>
    <dgm:pt modelId="{E8C0050F-5E64-4A87-A9BC-FB751F380319}" type="pres">
      <dgm:prSet presAssocID="{43641A85-272A-446C-8ACA-9D2CAB4AE6F3}" presName="composite" presStyleCnt="0"/>
      <dgm:spPr/>
    </dgm:pt>
    <dgm:pt modelId="{2B7335EE-AF7F-466E-A72E-0D8519A95216}" type="pres">
      <dgm:prSet presAssocID="{43641A85-272A-446C-8ACA-9D2CAB4AE6F3}" presName="Child" presStyleLbl="revTx" presStyleIdx="11" presStyleCnt="12">
        <dgm:presLayoutVars>
          <dgm:chMax val="0"/>
          <dgm:chPref val="0"/>
          <dgm:bulletEnabled val="1"/>
        </dgm:presLayoutVars>
      </dgm:prSet>
      <dgm:spPr/>
    </dgm:pt>
  </dgm:ptLst>
  <dgm:cxnLst>
    <dgm:cxn modelId="{450D980D-CB6E-4C65-BF9A-3F43F785A273}" type="presOf" srcId="{B3DCBFCF-14E9-416E-ADF7-C615DFB0F2E5}" destId="{24EF85F0-43EE-4D12-8B54-7053D39BC24A}" srcOrd="0" destOrd="0" presId="urn:microsoft.com/office/officeart/2009/3/layout/PieProcess"/>
    <dgm:cxn modelId="{A0646B19-693C-477F-B3BC-FC8EAAD87FBC}" srcId="{C3AA2960-C3B0-4294-9AA2-A0E5FFB24262}" destId="{BA899B34-BA26-4CE7-9EB9-9D11B2B88E8B}" srcOrd="0" destOrd="0" parTransId="{7CB7312C-2F09-4FF2-823D-AAEE57CAC29C}" sibTransId="{87B3A02F-2E64-43A1-83B4-B83C7F2C2C8B}"/>
    <dgm:cxn modelId="{822B2222-957A-4ED8-BDD2-F6BA1C632802}" type="presOf" srcId="{FCD0EF3E-AAF0-47FC-9DBB-B81CA1637916}" destId="{EF3B9A84-C6A0-4540-AA03-65445A3961C9}" srcOrd="0" destOrd="0" presId="urn:microsoft.com/office/officeart/2009/3/layout/PieProcess"/>
    <dgm:cxn modelId="{FC934E38-3558-4703-AEE8-C9A881260C59}" srcId="{50508A9D-459F-41B8-B457-3264D7F0ADAF}" destId="{827ED29E-4C85-4C59-B790-9FB2740157F0}" srcOrd="4" destOrd="0" parTransId="{5134F70E-D61B-480B-8347-724B3F5A769D}" sibTransId="{85C244B3-35D0-4086-85AF-75CE972FFF0F}"/>
    <dgm:cxn modelId="{9BDEFD5F-BA0E-434C-97E8-3CE0A7444D0B}" type="presOf" srcId="{50508A9D-459F-41B8-B457-3264D7F0ADAF}" destId="{05046F31-AE65-4221-BF81-B8BA2B2162BA}" srcOrd="0" destOrd="0" presId="urn:microsoft.com/office/officeart/2009/3/layout/PieProcess"/>
    <dgm:cxn modelId="{1CC5E242-1C99-43A6-A23C-FB8015AD6F75}" type="presOf" srcId="{43641A85-272A-446C-8ACA-9D2CAB4AE6F3}" destId="{9EF7D77F-E8DE-4228-ABF7-B125C8E3603D}" srcOrd="0" destOrd="0" presId="urn:microsoft.com/office/officeart/2009/3/layout/PieProcess"/>
    <dgm:cxn modelId="{863F8166-6229-4D8D-9713-EDA01B4A1CFD}" type="presOf" srcId="{57B2864B-68E6-455A-92AF-F7AC80AFF1D8}" destId="{3FC55599-0B76-41D8-9A6D-0D28C33C39EC}" srcOrd="0" destOrd="0" presId="urn:microsoft.com/office/officeart/2009/3/layout/PieProcess"/>
    <dgm:cxn modelId="{3456CD69-A41B-4BFC-A275-48E421E74A1F}" srcId="{43641A85-272A-446C-8ACA-9D2CAB4AE6F3}" destId="{60059A6B-1887-4B5F-A392-BE86C2250170}" srcOrd="0" destOrd="0" parTransId="{58BF0BC7-5035-405B-B124-E5CCA75290FC}" sibTransId="{41B9961B-6D5C-46E8-B9C4-C36E6074F4A7}"/>
    <dgm:cxn modelId="{B9E45D4C-ABD0-4508-A5AA-702EBC9BCE00}" srcId="{B3DCBFCF-14E9-416E-ADF7-C615DFB0F2E5}" destId="{57B2864B-68E6-455A-92AF-F7AC80AFF1D8}" srcOrd="0" destOrd="0" parTransId="{40F27423-7CD7-4B50-8956-1F2FE40E3E45}" sibTransId="{3EF2E677-3A22-437A-A8A4-B6DA57D36488}"/>
    <dgm:cxn modelId="{2CDB2650-6CEF-44E4-BEF1-49647954FE82}" type="presOf" srcId="{6010BBE7-142A-43D1-8547-762E2EBF99C5}" destId="{5BA82F58-689A-47ED-AA15-463052A7A799}" srcOrd="0" destOrd="0" presId="urn:microsoft.com/office/officeart/2009/3/layout/PieProcess"/>
    <dgm:cxn modelId="{2338E950-8344-4326-B7E8-CA9BFDB02B5E}" srcId="{50508A9D-459F-41B8-B457-3264D7F0ADAF}" destId="{AF837A47-4FC4-443D-A0FC-07D643745A65}" srcOrd="3" destOrd="0" parTransId="{6D45D136-0B4B-4009-B024-4AD3C0016759}" sibTransId="{FA13BB9C-1F3E-46CE-BD3A-251BF6817C62}"/>
    <dgm:cxn modelId="{6F370485-68C5-4EAE-932E-8B874EF9FA66}" srcId="{50508A9D-459F-41B8-B457-3264D7F0ADAF}" destId="{B3DCBFCF-14E9-416E-ADF7-C615DFB0F2E5}" srcOrd="0" destOrd="0" parTransId="{C45E5E91-EFA9-4B5E-8360-EDB46E9F3FF1}" sibTransId="{8FBF2325-688B-4F6A-89EF-CE92CF5C5A8E}"/>
    <dgm:cxn modelId="{F96C768C-70A9-4216-884F-5038491C5A29}" srcId="{FCD0EF3E-AAF0-47FC-9DBB-B81CA1637916}" destId="{8AEB1BD7-4404-462B-AC7E-DF7BCDC703E2}" srcOrd="0" destOrd="0" parTransId="{436B1977-BDC0-4CDD-A1B3-1B16C69C407E}" sibTransId="{4D550474-C805-485C-9372-5EA959EE8A6E}"/>
    <dgm:cxn modelId="{17347A95-3392-4306-B908-0FD134723E3F}" srcId="{AF837A47-4FC4-443D-A0FC-07D643745A65}" destId="{FC2009B9-10EE-4916-AE0E-7287841BB050}" srcOrd="0" destOrd="0" parTransId="{0F975DCD-6E56-48FB-ABFA-609A9FFAE25D}" sibTransId="{82B3CD4E-7224-461D-A036-08D49DA78850}"/>
    <dgm:cxn modelId="{EDD7D996-E026-4E97-A9E6-5F2558ABBA85}" srcId="{50508A9D-459F-41B8-B457-3264D7F0ADAF}" destId="{FCD0EF3E-AAF0-47FC-9DBB-B81CA1637916}" srcOrd="2" destOrd="0" parTransId="{9BC32EF5-4A71-47ED-85E5-C72E4A01C1B3}" sibTransId="{F935405A-5706-48A2-98D1-9DABFE69FD00}"/>
    <dgm:cxn modelId="{06C575B7-E013-4921-A805-A4A98006ACFD}" type="presOf" srcId="{FC2009B9-10EE-4916-AE0E-7287841BB050}" destId="{8BEBA0F6-4EBB-4FE3-9D3A-AD11184DF2B8}" srcOrd="0" destOrd="0" presId="urn:microsoft.com/office/officeart/2009/3/layout/PieProcess"/>
    <dgm:cxn modelId="{DFDE0BC6-7E8B-452B-8AB2-A9CE34351F83}" srcId="{50508A9D-459F-41B8-B457-3264D7F0ADAF}" destId="{C3AA2960-C3B0-4294-9AA2-A0E5FFB24262}" srcOrd="1" destOrd="0" parTransId="{C4BD923F-D38E-4F0B-B0EE-0BA1A11B6A6B}" sibTransId="{C657993E-B614-4CAA-9418-148451274AB8}"/>
    <dgm:cxn modelId="{FFD489DA-C8EB-46F8-8DE7-A798F83E4FA0}" type="presOf" srcId="{AF837A47-4FC4-443D-A0FC-07D643745A65}" destId="{2EFD47FA-0561-42B4-BAFA-6D37C1A3E3D6}" srcOrd="0" destOrd="0" presId="urn:microsoft.com/office/officeart/2009/3/layout/PieProcess"/>
    <dgm:cxn modelId="{2F9BBBDB-327F-426C-8017-05F1B7A8A2C2}" type="presOf" srcId="{8AEB1BD7-4404-462B-AC7E-DF7BCDC703E2}" destId="{C884060E-EB2D-4F5A-9D70-9547869A8F66}" srcOrd="0" destOrd="0" presId="urn:microsoft.com/office/officeart/2009/3/layout/PieProcess"/>
    <dgm:cxn modelId="{FFE4B4E2-407D-426F-8714-173ADB956D0B}" type="presOf" srcId="{827ED29E-4C85-4C59-B790-9FB2740157F0}" destId="{89C4C466-741D-446D-A1B3-7ADB53A37329}" srcOrd="0" destOrd="0" presId="urn:microsoft.com/office/officeart/2009/3/layout/PieProcess"/>
    <dgm:cxn modelId="{84EC06E3-42AC-499D-8E43-0C5605BE7F5C}" srcId="{827ED29E-4C85-4C59-B790-9FB2740157F0}" destId="{6010BBE7-142A-43D1-8547-762E2EBF99C5}" srcOrd="0" destOrd="0" parTransId="{577E8DE5-A890-472D-8D72-4EAD35D82032}" sibTransId="{937118D9-D456-4509-B8A8-E3AA11EBB1D4}"/>
    <dgm:cxn modelId="{B06F24E8-0A17-464A-BD7F-900558840B47}" type="presOf" srcId="{C3AA2960-C3B0-4294-9AA2-A0E5FFB24262}" destId="{0132E084-F48C-4499-9474-B6954A60DDE2}" srcOrd="0" destOrd="0" presId="urn:microsoft.com/office/officeart/2009/3/layout/PieProcess"/>
    <dgm:cxn modelId="{2B84DBF1-E83A-4331-AC7A-6D5F927E08E7}" srcId="{50508A9D-459F-41B8-B457-3264D7F0ADAF}" destId="{43641A85-272A-446C-8ACA-9D2CAB4AE6F3}" srcOrd="5" destOrd="0" parTransId="{4505AD57-D914-42C2-A9C9-CE7F03A227D4}" sibTransId="{7C91AFED-C278-45BC-846B-B64B60C73638}"/>
    <dgm:cxn modelId="{149C24F4-A946-4FA3-89B8-2083B243AB7F}" type="presOf" srcId="{60059A6B-1887-4B5F-A392-BE86C2250170}" destId="{2B7335EE-AF7F-466E-A72E-0D8519A95216}" srcOrd="0" destOrd="0" presId="urn:microsoft.com/office/officeart/2009/3/layout/PieProcess"/>
    <dgm:cxn modelId="{67A367F9-8EBE-4689-8682-E0A02A6984D3}" type="presOf" srcId="{BA899B34-BA26-4CE7-9EB9-9D11B2B88E8B}" destId="{2346DADA-6AE4-4B72-9E37-F655861914F8}" srcOrd="0" destOrd="0" presId="urn:microsoft.com/office/officeart/2009/3/layout/PieProcess"/>
    <dgm:cxn modelId="{C49B9001-59EE-4BC8-B429-3A9BF3C68CC2}" type="presParOf" srcId="{05046F31-AE65-4221-BF81-B8BA2B2162BA}" destId="{5394014E-E95B-4A97-A8E3-88976895F0AC}" srcOrd="0" destOrd="0" presId="urn:microsoft.com/office/officeart/2009/3/layout/PieProcess"/>
    <dgm:cxn modelId="{7497BD07-8F49-4C6D-A789-EB94AC14778C}" type="presParOf" srcId="{5394014E-E95B-4A97-A8E3-88976895F0AC}" destId="{CB23767B-726C-4B1A-B665-873B3418F6DC}" srcOrd="0" destOrd="0" presId="urn:microsoft.com/office/officeart/2009/3/layout/PieProcess"/>
    <dgm:cxn modelId="{749F96E5-1AF5-4F15-A3D3-049E387026E4}" type="presParOf" srcId="{5394014E-E95B-4A97-A8E3-88976895F0AC}" destId="{16F882E9-AE87-4B5C-A3C4-641FDF36A211}" srcOrd="1" destOrd="0" presId="urn:microsoft.com/office/officeart/2009/3/layout/PieProcess"/>
    <dgm:cxn modelId="{A8D2EDB6-1F7D-46B7-B4F4-75F243C51896}" type="presParOf" srcId="{5394014E-E95B-4A97-A8E3-88976895F0AC}" destId="{24EF85F0-43EE-4D12-8B54-7053D39BC24A}" srcOrd="2" destOrd="0" presId="urn:microsoft.com/office/officeart/2009/3/layout/PieProcess"/>
    <dgm:cxn modelId="{24B364FB-FC38-4080-95F6-2B7648543417}" type="presParOf" srcId="{05046F31-AE65-4221-BF81-B8BA2B2162BA}" destId="{6FF168F3-DA0A-4163-8064-6C10B0ACC951}" srcOrd="1" destOrd="0" presId="urn:microsoft.com/office/officeart/2009/3/layout/PieProcess"/>
    <dgm:cxn modelId="{472DD5A6-CFB0-4393-913D-C50F6CF5A919}" type="presParOf" srcId="{05046F31-AE65-4221-BF81-B8BA2B2162BA}" destId="{290A177D-B2FD-45B5-AA02-D549890336A2}" srcOrd="2" destOrd="0" presId="urn:microsoft.com/office/officeart/2009/3/layout/PieProcess"/>
    <dgm:cxn modelId="{2260D275-8526-41C4-A026-E563065DBD45}" type="presParOf" srcId="{290A177D-B2FD-45B5-AA02-D549890336A2}" destId="{3FC55599-0B76-41D8-9A6D-0D28C33C39EC}" srcOrd="0" destOrd="0" presId="urn:microsoft.com/office/officeart/2009/3/layout/PieProcess"/>
    <dgm:cxn modelId="{585759E9-E9EB-4770-90BE-235173BCB793}" type="presParOf" srcId="{05046F31-AE65-4221-BF81-B8BA2B2162BA}" destId="{827987B9-00FA-4B4E-9048-9D0CE4F6F78A}" srcOrd="3" destOrd="0" presId="urn:microsoft.com/office/officeart/2009/3/layout/PieProcess"/>
    <dgm:cxn modelId="{6A149120-4EA0-4F44-8466-E3E3C7C21593}" type="presParOf" srcId="{05046F31-AE65-4221-BF81-B8BA2B2162BA}" destId="{638000E4-AFDF-43AC-8D99-57B668000A1A}" srcOrd="4" destOrd="0" presId="urn:microsoft.com/office/officeart/2009/3/layout/PieProcess"/>
    <dgm:cxn modelId="{F669C797-4C2D-4DA2-BE0E-3F16FA181FAA}" type="presParOf" srcId="{638000E4-AFDF-43AC-8D99-57B668000A1A}" destId="{4FC7C0AC-A721-4708-B771-8487785FAFD2}" srcOrd="0" destOrd="0" presId="urn:microsoft.com/office/officeart/2009/3/layout/PieProcess"/>
    <dgm:cxn modelId="{B2246C4A-556C-418A-B3B1-B0D3AD52B29E}" type="presParOf" srcId="{638000E4-AFDF-43AC-8D99-57B668000A1A}" destId="{9FB946F2-5FA9-42C3-8B7F-CA0A1EFC241F}" srcOrd="1" destOrd="0" presId="urn:microsoft.com/office/officeart/2009/3/layout/PieProcess"/>
    <dgm:cxn modelId="{24D27932-8B06-4D88-BE94-D9B225F732E8}" type="presParOf" srcId="{638000E4-AFDF-43AC-8D99-57B668000A1A}" destId="{0132E084-F48C-4499-9474-B6954A60DDE2}" srcOrd="2" destOrd="0" presId="urn:microsoft.com/office/officeart/2009/3/layout/PieProcess"/>
    <dgm:cxn modelId="{2E204F76-DC05-47FC-B9E0-072CC9F28831}" type="presParOf" srcId="{05046F31-AE65-4221-BF81-B8BA2B2162BA}" destId="{C231F744-2E9B-428C-98F8-8B6D4586AAFF}" srcOrd="5" destOrd="0" presId="urn:microsoft.com/office/officeart/2009/3/layout/PieProcess"/>
    <dgm:cxn modelId="{7BB9BAF6-006A-4770-AA56-E469843B8721}" type="presParOf" srcId="{05046F31-AE65-4221-BF81-B8BA2B2162BA}" destId="{A121D244-D9B4-427A-8C5F-41B4C6A5590E}" srcOrd="6" destOrd="0" presId="urn:microsoft.com/office/officeart/2009/3/layout/PieProcess"/>
    <dgm:cxn modelId="{72D75EA8-71C2-4BAB-BF69-5B8B5334E312}" type="presParOf" srcId="{A121D244-D9B4-427A-8C5F-41B4C6A5590E}" destId="{2346DADA-6AE4-4B72-9E37-F655861914F8}" srcOrd="0" destOrd="0" presId="urn:microsoft.com/office/officeart/2009/3/layout/PieProcess"/>
    <dgm:cxn modelId="{F58379B7-29AF-479D-A9D2-675252AE3404}" type="presParOf" srcId="{05046F31-AE65-4221-BF81-B8BA2B2162BA}" destId="{FF4A446A-F084-4D05-8D59-1CA3806F61EA}" srcOrd="7" destOrd="0" presId="urn:microsoft.com/office/officeart/2009/3/layout/PieProcess"/>
    <dgm:cxn modelId="{0B3EA929-2473-435D-87B7-A23F277233DF}" type="presParOf" srcId="{05046F31-AE65-4221-BF81-B8BA2B2162BA}" destId="{D8FE4CBC-7A17-4FFB-8DEA-2A65B0B8A18A}" srcOrd="8" destOrd="0" presId="urn:microsoft.com/office/officeart/2009/3/layout/PieProcess"/>
    <dgm:cxn modelId="{F49D5FD8-42C1-4861-A6F9-78FA276DD1AD}" type="presParOf" srcId="{D8FE4CBC-7A17-4FFB-8DEA-2A65B0B8A18A}" destId="{D73F7080-F317-4CC0-A861-D70EFC11D718}" srcOrd="0" destOrd="0" presId="urn:microsoft.com/office/officeart/2009/3/layout/PieProcess"/>
    <dgm:cxn modelId="{D6FE486A-5E32-455B-BB52-670D57A31AF7}" type="presParOf" srcId="{D8FE4CBC-7A17-4FFB-8DEA-2A65B0B8A18A}" destId="{42C74212-0477-41CF-9F9B-F6397563590B}" srcOrd="1" destOrd="0" presId="urn:microsoft.com/office/officeart/2009/3/layout/PieProcess"/>
    <dgm:cxn modelId="{ED0924B9-1232-4809-9E4C-1952D86BF9A4}" type="presParOf" srcId="{D8FE4CBC-7A17-4FFB-8DEA-2A65B0B8A18A}" destId="{EF3B9A84-C6A0-4540-AA03-65445A3961C9}" srcOrd="2" destOrd="0" presId="urn:microsoft.com/office/officeart/2009/3/layout/PieProcess"/>
    <dgm:cxn modelId="{F378D304-2DC6-4F75-B239-CED6E3950D67}" type="presParOf" srcId="{05046F31-AE65-4221-BF81-B8BA2B2162BA}" destId="{8AD5378F-338B-4431-AB72-056B32924D2B}" srcOrd="9" destOrd="0" presId="urn:microsoft.com/office/officeart/2009/3/layout/PieProcess"/>
    <dgm:cxn modelId="{E4DCF8E8-B9C4-4107-B8EF-6E9FCB6E4AD2}" type="presParOf" srcId="{05046F31-AE65-4221-BF81-B8BA2B2162BA}" destId="{468A42EC-65C1-4112-AB5A-70E74A860E82}" srcOrd="10" destOrd="0" presId="urn:microsoft.com/office/officeart/2009/3/layout/PieProcess"/>
    <dgm:cxn modelId="{B1194ED6-F110-43D0-B79D-8414515DFE1D}" type="presParOf" srcId="{468A42EC-65C1-4112-AB5A-70E74A860E82}" destId="{C884060E-EB2D-4F5A-9D70-9547869A8F66}" srcOrd="0" destOrd="0" presId="urn:microsoft.com/office/officeart/2009/3/layout/PieProcess"/>
    <dgm:cxn modelId="{C36DCE1E-714E-4122-9922-9F58BC4E3BFE}" type="presParOf" srcId="{05046F31-AE65-4221-BF81-B8BA2B2162BA}" destId="{155C03EC-CA89-47EE-A015-4028EAC61905}" srcOrd="11" destOrd="0" presId="urn:microsoft.com/office/officeart/2009/3/layout/PieProcess"/>
    <dgm:cxn modelId="{475FB830-0C52-4D98-B2BF-EA5DFB879309}" type="presParOf" srcId="{05046F31-AE65-4221-BF81-B8BA2B2162BA}" destId="{26236F66-2351-447A-A055-EC116A1865BF}" srcOrd="12" destOrd="0" presId="urn:microsoft.com/office/officeart/2009/3/layout/PieProcess"/>
    <dgm:cxn modelId="{DDEBA73D-E60C-4524-9C1F-804B9B95AE56}" type="presParOf" srcId="{26236F66-2351-447A-A055-EC116A1865BF}" destId="{85161AC8-9F1D-4641-A7A3-503A44A19776}" srcOrd="0" destOrd="0" presId="urn:microsoft.com/office/officeart/2009/3/layout/PieProcess"/>
    <dgm:cxn modelId="{5FB048DF-367B-47FD-88DF-255E75272DC0}" type="presParOf" srcId="{26236F66-2351-447A-A055-EC116A1865BF}" destId="{418BD88B-9AA2-4DE5-84A7-A86D2E5BF9C1}" srcOrd="1" destOrd="0" presId="urn:microsoft.com/office/officeart/2009/3/layout/PieProcess"/>
    <dgm:cxn modelId="{824CC9EF-67B0-4CE8-96FB-4BD6B842D84B}" type="presParOf" srcId="{26236F66-2351-447A-A055-EC116A1865BF}" destId="{2EFD47FA-0561-42B4-BAFA-6D37C1A3E3D6}" srcOrd="2" destOrd="0" presId="urn:microsoft.com/office/officeart/2009/3/layout/PieProcess"/>
    <dgm:cxn modelId="{63F290CC-AA20-4D6A-8813-C2407987820B}" type="presParOf" srcId="{05046F31-AE65-4221-BF81-B8BA2B2162BA}" destId="{EF63D964-CEF7-4040-94C4-A3B04579E339}" srcOrd="13" destOrd="0" presId="urn:microsoft.com/office/officeart/2009/3/layout/PieProcess"/>
    <dgm:cxn modelId="{50A643E9-FE9E-4E93-BB17-C2DC53B0E245}" type="presParOf" srcId="{05046F31-AE65-4221-BF81-B8BA2B2162BA}" destId="{4728D7C5-DFCC-4AC1-8DF5-7E5259D43A72}" srcOrd="14" destOrd="0" presId="urn:microsoft.com/office/officeart/2009/3/layout/PieProcess"/>
    <dgm:cxn modelId="{0F8117B2-3707-4EE2-93CF-F0CF0B58717D}" type="presParOf" srcId="{4728D7C5-DFCC-4AC1-8DF5-7E5259D43A72}" destId="{8BEBA0F6-4EBB-4FE3-9D3A-AD11184DF2B8}" srcOrd="0" destOrd="0" presId="urn:microsoft.com/office/officeart/2009/3/layout/PieProcess"/>
    <dgm:cxn modelId="{48A54AD1-471D-46D9-A808-9D80B959F220}" type="presParOf" srcId="{05046F31-AE65-4221-BF81-B8BA2B2162BA}" destId="{5EC7172B-8BE9-4D9F-925F-4B30BA9FC168}" srcOrd="15" destOrd="0" presId="urn:microsoft.com/office/officeart/2009/3/layout/PieProcess"/>
    <dgm:cxn modelId="{30B57B23-7DCE-4B24-ACC6-D475B56F195A}" type="presParOf" srcId="{05046F31-AE65-4221-BF81-B8BA2B2162BA}" destId="{64373545-A3E8-4A4F-85A2-118A9A36826B}" srcOrd="16" destOrd="0" presId="urn:microsoft.com/office/officeart/2009/3/layout/PieProcess"/>
    <dgm:cxn modelId="{E5AFC885-E78B-4DE1-A12C-787543758C79}" type="presParOf" srcId="{64373545-A3E8-4A4F-85A2-118A9A36826B}" destId="{0DEDD297-2A1A-4118-8276-C08DC0331962}" srcOrd="0" destOrd="0" presId="urn:microsoft.com/office/officeart/2009/3/layout/PieProcess"/>
    <dgm:cxn modelId="{A8999C70-D7C1-4549-917F-EADFD735A054}" type="presParOf" srcId="{64373545-A3E8-4A4F-85A2-118A9A36826B}" destId="{C0DC58D9-6E9D-47E3-B79D-69D065F043E9}" srcOrd="1" destOrd="0" presId="urn:microsoft.com/office/officeart/2009/3/layout/PieProcess"/>
    <dgm:cxn modelId="{7B7F2ACC-0D5B-4309-B52D-D0C6583C40CF}" type="presParOf" srcId="{64373545-A3E8-4A4F-85A2-118A9A36826B}" destId="{89C4C466-741D-446D-A1B3-7ADB53A37329}" srcOrd="2" destOrd="0" presId="urn:microsoft.com/office/officeart/2009/3/layout/PieProcess"/>
    <dgm:cxn modelId="{5A184E82-A399-442C-A23B-1455FB7935CA}" type="presParOf" srcId="{05046F31-AE65-4221-BF81-B8BA2B2162BA}" destId="{A27CC0F4-EDE4-4484-A88D-DC402368FA91}" srcOrd="17" destOrd="0" presId="urn:microsoft.com/office/officeart/2009/3/layout/PieProcess"/>
    <dgm:cxn modelId="{35126EDA-5A93-481F-84CB-2D200AC03727}" type="presParOf" srcId="{05046F31-AE65-4221-BF81-B8BA2B2162BA}" destId="{7A08A4F0-77D5-4EAB-97C6-4D30E8B1B40D}" srcOrd="18" destOrd="0" presId="urn:microsoft.com/office/officeart/2009/3/layout/PieProcess"/>
    <dgm:cxn modelId="{EC9B9337-A0DE-4F9A-92FD-6A74A43F5879}" type="presParOf" srcId="{7A08A4F0-77D5-4EAB-97C6-4D30E8B1B40D}" destId="{5BA82F58-689A-47ED-AA15-463052A7A799}" srcOrd="0" destOrd="0" presId="urn:microsoft.com/office/officeart/2009/3/layout/PieProcess"/>
    <dgm:cxn modelId="{58CB22C0-85DB-41B2-B094-066FA1B90350}" type="presParOf" srcId="{05046F31-AE65-4221-BF81-B8BA2B2162BA}" destId="{047F37F5-DA37-4C1E-8C02-DB6E6DC2E468}" srcOrd="19" destOrd="0" presId="urn:microsoft.com/office/officeart/2009/3/layout/PieProcess"/>
    <dgm:cxn modelId="{96055B7C-892E-4062-AF41-668B098FF54A}" type="presParOf" srcId="{05046F31-AE65-4221-BF81-B8BA2B2162BA}" destId="{57B99A35-F590-4936-99A9-20F10C289CB4}" srcOrd="20" destOrd="0" presId="urn:microsoft.com/office/officeart/2009/3/layout/PieProcess"/>
    <dgm:cxn modelId="{A5202748-C0CE-4AD1-A0EA-34D7EF1F2D9B}" type="presParOf" srcId="{57B99A35-F590-4936-99A9-20F10C289CB4}" destId="{85BD5255-7DC1-423A-A054-ECFA8DD0B752}" srcOrd="0" destOrd="0" presId="urn:microsoft.com/office/officeart/2009/3/layout/PieProcess"/>
    <dgm:cxn modelId="{7BD5A077-2E87-4C1F-86CD-6CC44589E9DA}" type="presParOf" srcId="{57B99A35-F590-4936-99A9-20F10C289CB4}" destId="{789151DC-1FB6-43EA-85D9-0B67F2DD96BC}" srcOrd="1" destOrd="0" presId="urn:microsoft.com/office/officeart/2009/3/layout/PieProcess"/>
    <dgm:cxn modelId="{79F13DFC-76AC-4D03-AFEE-8B1F1BB95BC3}" type="presParOf" srcId="{57B99A35-F590-4936-99A9-20F10C289CB4}" destId="{9EF7D77F-E8DE-4228-ABF7-B125C8E3603D}" srcOrd="2" destOrd="0" presId="urn:microsoft.com/office/officeart/2009/3/layout/PieProcess"/>
    <dgm:cxn modelId="{551D4A16-5057-46EF-BD46-BF5E09AE9AD6}" type="presParOf" srcId="{05046F31-AE65-4221-BF81-B8BA2B2162BA}" destId="{E2C854E8-955A-460F-9326-36003102BD16}" srcOrd="21" destOrd="0" presId="urn:microsoft.com/office/officeart/2009/3/layout/PieProcess"/>
    <dgm:cxn modelId="{0DD8A4A0-476B-40CF-9F96-20E966273E0A}" type="presParOf" srcId="{05046F31-AE65-4221-BF81-B8BA2B2162BA}" destId="{E8C0050F-5E64-4A87-A9BC-FB751F380319}" srcOrd="22" destOrd="0" presId="urn:microsoft.com/office/officeart/2009/3/layout/PieProcess"/>
    <dgm:cxn modelId="{388AF43B-2513-4163-AA54-EA16CFC82418}" type="presParOf" srcId="{E8C0050F-5E64-4A87-A9BC-FB751F380319}" destId="{2B7335EE-AF7F-466E-A72E-0D8519A95216}"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ED16D2-0685-4737-B37C-684E709534A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73F1A7CF-8E83-4255-94B4-CFC6D6129159}">
      <dgm:prSet phldrT="[Text]" custT="1"/>
      <dgm:spPr/>
      <dgm:t>
        <a:bodyPr/>
        <a:lstStyle/>
        <a:p>
          <a:r>
            <a:rPr lang="tr-TR" sz="3200" dirty="0"/>
            <a:t>Proje klasörü</a:t>
          </a:r>
          <a:endParaRPr lang="en-US" sz="3200" dirty="0"/>
        </a:p>
      </dgm:t>
    </dgm:pt>
    <dgm:pt modelId="{2DA9289E-0371-4FF1-95E6-6AD1E00921FD}" type="parTrans" cxnId="{D92C4776-802A-4EC7-9B97-4CC920221F58}">
      <dgm:prSet/>
      <dgm:spPr/>
      <dgm:t>
        <a:bodyPr/>
        <a:lstStyle/>
        <a:p>
          <a:endParaRPr lang="en-US"/>
        </a:p>
      </dgm:t>
    </dgm:pt>
    <dgm:pt modelId="{37321B35-B7B4-42E3-9A93-13BC6AFB3DDF}" type="sibTrans" cxnId="{D92C4776-802A-4EC7-9B97-4CC920221F58}">
      <dgm:prSet/>
      <dgm:spPr/>
      <dgm:t>
        <a:bodyPr/>
        <a:lstStyle/>
        <a:p>
          <a:endParaRPr lang="en-US"/>
        </a:p>
      </dgm:t>
    </dgm:pt>
    <dgm:pt modelId="{E7BD9DA4-CF50-4DA2-B2B0-7DEA31DAA3ED}">
      <dgm:prSet phldrT="[Text]" custT="1"/>
      <dgm:spPr/>
      <dgm:t>
        <a:bodyPr/>
        <a:lstStyle/>
        <a:p>
          <a:r>
            <a:rPr lang="tr-TR" sz="2800" dirty="0"/>
            <a:t>assets</a:t>
          </a:r>
          <a:endParaRPr lang="en-US" sz="2800" dirty="0"/>
        </a:p>
      </dgm:t>
    </dgm:pt>
    <dgm:pt modelId="{9752B918-215D-4020-AA6A-C8D270B46629}" type="parTrans" cxnId="{1C5BDA2A-C5F0-4FC9-8E05-10277E084007}">
      <dgm:prSet/>
      <dgm:spPr/>
      <dgm:t>
        <a:bodyPr/>
        <a:lstStyle/>
        <a:p>
          <a:endParaRPr lang="en-US"/>
        </a:p>
      </dgm:t>
    </dgm:pt>
    <dgm:pt modelId="{D53B9AFE-AF95-4985-B90F-B64533191D60}" type="sibTrans" cxnId="{1C5BDA2A-C5F0-4FC9-8E05-10277E084007}">
      <dgm:prSet/>
      <dgm:spPr/>
      <dgm:t>
        <a:bodyPr/>
        <a:lstStyle/>
        <a:p>
          <a:endParaRPr lang="en-US"/>
        </a:p>
      </dgm:t>
    </dgm:pt>
    <dgm:pt modelId="{EC444A22-B184-4193-BB48-0C359CF9E191}">
      <dgm:prSet phldrT="[Text]" custT="1"/>
      <dgm:spPr/>
      <dgm:t>
        <a:bodyPr/>
        <a:lstStyle/>
        <a:p>
          <a:r>
            <a:rPr lang="tr-TR" sz="3200" dirty="0"/>
            <a:t>css</a:t>
          </a:r>
          <a:endParaRPr lang="en-US" sz="3200" dirty="0"/>
        </a:p>
      </dgm:t>
    </dgm:pt>
    <dgm:pt modelId="{B20CE61C-D9B1-4719-B79D-12C5AEA38FE9}" type="parTrans" cxnId="{72A10207-42B1-4F41-8602-17E95CA17BED}">
      <dgm:prSet/>
      <dgm:spPr/>
      <dgm:t>
        <a:bodyPr/>
        <a:lstStyle/>
        <a:p>
          <a:endParaRPr lang="en-US"/>
        </a:p>
      </dgm:t>
    </dgm:pt>
    <dgm:pt modelId="{68B6E5AB-1E8C-4E69-BAFF-2CDC41ACE2D0}" type="sibTrans" cxnId="{72A10207-42B1-4F41-8602-17E95CA17BED}">
      <dgm:prSet/>
      <dgm:spPr/>
      <dgm:t>
        <a:bodyPr/>
        <a:lstStyle/>
        <a:p>
          <a:endParaRPr lang="en-US"/>
        </a:p>
      </dgm:t>
    </dgm:pt>
    <dgm:pt modelId="{474AE04A-4E92-42A6-92A0-88064691DE1D}">
      <dgm:prSet phldrT="[Text]" custT="1"/>
      <dgm:spPr/>
      <dgm:t>
        <a:bodyPr/>
        <a:lstStyle/>
        <a:p>
          <a:r>
            <a:rPr lang="tr-TR" sz="3200" dirty="0"/>
            <a:t>Js</a:t>
          </a:r>
          <a:endParaRPr lang="en-US" sz="3200" dirty="0"/>
        </a:p>
      </dgm:t>
    </dgm:pt>
    <dgm:pt modelId="{7C83884F-138B-4905-914C-73E9D1F79929}" type="parTrans" cxnId="{00B181BD-C946-4434-B899-F423A1BCC036}">
      <dgm:prSet/>
      <dgm:spPr/>
      <dgm:t>
        <a:bodyPr/>
        <a:lstStyle/>
        <a:p>
          <a:endParaRPr lang="en-US"/>
        </a:p>
      </dgm:t>
    </dgm:pt>
    <dgm:pt modelId="{5B0A8C46-7B58-4636-9DEF-EAD8432EC8C8}" type="sibTrans" cxnId="{00B181BD-C946-4434-B899-F423A1BCC036}">
      <dgm:prSet/>
      <dgm:spPr/>
      <dgm:t>
        <a:bodyPr/>
        <a:lstStyle/>
        <a:p>
          <a:endParaRPr lang="en-US"/>
        </a:p>
      </dgm:t>
    </dgm:pt>
    <dgm:pt modelId="{BE2C89D8-8F60-4504-B823-EB29A90C03C4}">
      <dgm:prSet phldrT="[Text]" custT="1"/>
      <dgm:spPr>
        <a:solidFill>
          <a:schemeClr val="bg2">
            <a:lumMod val="60000"/>
            <a:lumOff val="40000"/>
          </a:schemeClr>
        </a:solidFill>
      </dgm:spPr>
      <dgm:t>
        <a:bodyPr/>
        <a:lstStyle/>
        <a:p>
          <a:r>
            <a:rPr lang="tr-TR" sz="2400" dirty="0">
              <a:solidFill>
                <a:schemeClr val="tx1"/>
              </a:solidFill>
            </a:rPr>
            <a:t>index.html</a:t>
          </a:r>
          <a:endParaRPr lang="en-US" sz="2400" dirty="0">
            <a:solidFill>
              <a:schemeClr val="tx1"/>
            </a:solidFill>
          </a:endParaRPr>
        </a:p>
      </dgm:t>
    </dgm:pt>
    <dgm:pt modelId="{F2AA8958-C0B1-4DEB-BB56-8DE46692BA83}" type="parTrans" cxnId="{40701D6D-60DC-42DD-BC87-D687D0527EEA}">
      <dgm:prSet/>
      <dgm:spPr/>
      <dgm:t>
        <a:bodyPr/>
        <a:lstStyle/>
        <a:p>
          <a:endParaRPr lang="en-US"/>
        </a:p>
      </dgm:t>
    </dgm:pt>
    <dgm:pt modelId="{69D19BA3-F6E5-492B-8312-4CD1E35E6DF4}" type="sibTrans" cxnId="{40701D6D-60DC-42DD-BC87-D687D0527EEA}">
      <dgm:prSet/>
      <dgm:spPr/>
      <dgm:t>
        <a:bodyPr/>
        <a:lstStyle/>
        <a:p>
          <a:endParaRPr lang="en-US"/>
        </a:p>
      </dgm:t>
    </dgm:pt>
    <dgm:pt modelId="{9FAC334F-5A5F-408A-88B8-CF8C8F49ABA8}">
      <dgm:prSet phldrT="[Text]" custT="1"/>
      <dgm:spPr/>
      <dgm:t>
        <a:bodyPr/>
        <a:lstStyle/>
        <a:p>
          <a:r>
            <a:rPr lang="tr-TR" sz="3200" dirty="0"/>
            <a:t>img</a:t>
          </a:r>
          <a:endParaRPr lang="en-US" sz="3200" dirty="0"/>
        </a:p>
      </dgm:t>
    </dgm:pt>
    <dgm:pt modelId="{6A64A5B1-9D7F-4799-AD9D-EE6C9B632CC6}" type="parTrans" cxnId="{C344E4AE-B42E-437F-9F9D-B0430815C7D3}">
      <dgm:prSet/>
      <dgm:spPr/>
      <dgm:t>
        <a:bodyPr/>
        <a:lstStyle/>
        <a:p>
          <a:endParaRPr lang="en-US"/>
        </a:p>
      </dgm:t>
    </dgm:pt>
    <dgm:pt modelId="{754EB095-3D47-4E7E-B2B6-9037C960DE10}" type="sibTrans" cxnId="{C344E4AE-B42E-437F-9F9D-B0430815C7D3}">
      <dgm:prSet/>
      <dgm:spPr/>
      <dgm:t>
        <a:bodyPr/>
        <a:lstStyle/>
        <a:p>
          <a:endParaRPr lang="en-US"/>
        </a:p>
      </dgm:t>
    </dgm:pt>
    <dgm:pt modelId="{DC6FA703-6907-4208-B2B3-F3683E3ECE21}">
      <dgm:prSet phldrT="[Text]" custT="1"/>
      <dgm:spPr>
        <a:solidFill>
          <a:schemeClr val="bg2">
            <a:lumMod val="60000"/>
            <a:lumOff val="40000"/>
          </a:schemeClr>
        </a:solidFill>
      </dgm:spPr>
      <dgm:t>
        <a:bodyPr/>
        <a:lstStyle/>
        <a:p>
          <a:r>
            <a:rPr lang="tr-TR" sz="2400" dirty="0">
              <a:solidFill>
                <a:schemeClr val="tx1"/>
              </a:solidFill>
            </a:rPr>
            <a:t>about.html</a:t>
          </a:r>
          <a:endParaRPr lang="en-US" sz="2400" dirty="0">
            <a:solidFill>
              <a:schemeClr val="tx1"/>
            </a:solidFill>
          </a:endParaRPr>
        </a:p>
      </dgm:t>
    </dgm:pt>
    <dgm:pt modelId="{22590890-E593-4464-AAB9-6C58E7E098F4}" type="parTrans" cxnId="{7ADF3B44-5957-4458-A448-9E9B69FC5D47}">
      <dgm:prSet/>
      <dgm:spPr/>
      <dgm:t>
        <a:bodyPr/>
        <a:lstStyle/>
        <a:p>
          <a:endParaRPr lang="en-US"/>
        </a:p>
      </dgm:t>
    </dgm:pt>
    <dgm:pt modelId="{068A548B-1629-4AFA-A082-2448FD7B4B5C}" type="sibTrans" cxnId="{7ADF3B44-5957-4458-A448-9E9B69FC5D47}">
      <dgm:prSet/>
      <dgm:spPr/>
      <dgm:t>
        <a:bodyPr/>
        <a:lstStyle/>
        <a:p>
          <a:endParaRPr lang="en-US"/>
        </a:p>
      </dgm:t>
    </dgm:pt>
    <dgm:pt modelId="{71FCA7D4-DA60-4CB0-9B8E-CBE53701C343}">
      <dgm:prSet phldrT="[Text]" custT="1"/>
      <dgm:spPr>
        <a:solidFill>
          <a:schemeClr val="bg2">
            <a:lumMod val="60000"/>
            <a:lumOff val="40000"/>
          </a:schemeClr>
        </a:solidFill>
      </dgm:spPr>
      <dgm:t>
        <a:bodyPr/>
        <a:lstStyle/>
        <a:p>
          <a:r>
            <a:rPr lang="tr-TR" sz="2400" dirty="0">
              <a:solidFill>
                <a:schemeClr val="tx1"/>
              </a:solidFill>
            </a:rPr>
            <a:t>contact.html</a:t>
          </a:r>
          <a:endParaRPr lang="en-US" sz="2400" dirty="0">
            <a:solidFill>
              <a:schemeClr val="tx1"/>
            </a:solidFill>
          </a:endParaRPr>
        </a:p>
      </dgm:t>
    </dgm:pt>
    <dgm:pt modelId="{3DCE15FF-07C2-4A4B-98B8-F044FB9CEE5E}" type="parTrans" cxnId="{424009AB-F397-4B61-8BEE-D2CB309B0AB9}">
      <dgm:prSet/>
      <dgm:spPr/>
      <dgm:t>
        <a:bodyPr/>
        <a:lstStyle/>
        <a:p>
          <a:endParaRPr lang="en-US"/>
        </a:p>
      </dgm:t>
    </dgm:pt>
    <dgm:pt modelId="{01B1D7E4-6D38-4C78-8F8E-EDCDE77930E2}" type="sibTrans" cxnId="{424009AB-F397-4B61-8BEE-D2CB309B0AB9}">
      <dgm:prSet/>
      <dgm:spPr/>
      <dgm:t>
        <a:bodyPr/>
        <a:lstStyle/>
        <a:p>
          <a:endParaRPr lang="en-US"/>
        </a:p>
      </dgm:t>
    </dgm:pt>
    <dgm:pt modelId="{9A1E8C02-9ED1-42CD-9BB7-6B78338AC6EB}">
      <dgm:prSet phldrT="[Text]" custT="1"/>
      <dgm:spPr/>
      <dgm:t>
        <a:bodyPr/>
        <a:lstStyle/>
        <a:p>
          <a:r>
            <a:rPr lang="tr-TR" sz="3200" dirty="0"/>
            <a:t>lib</a:t>
          </a:r>
          <a:endParaRPr lang="en-US" sz="3200" dirty="0"/>
        </a:p>
      </dgm:t>
    </dgm:pt>
    <dgm:pt modelId="{2DC2D039-9A23-457F-8C5B-6E7FFE8AC5A0}" type="parTrans" cxnId="{A869C824-08BB-4C1D-8403-B5AC5CAF3E8F}">
      <dgm:prSet/>
      <dgm:spPr/>
      <dgm:t>
        <a:bodyPr/>
        <a:lstStyle/>
        <a:p>
          <a:endParaRPr lang="en-US"/>
        </a:p>
      </dgm:t>
    </dgm:pt>
    <dgm:pt modelId="{2BA04302-71D5-42BA-BCE2-EF8BA7FE6C96}" type="sibTrans" cxnId="{A869C824-08BB-4C1D-8403-B5AC5CAF3E8F}">
      <dgm:prSet/>
      <dgm:spPr/>
      <dgm:t>
        <a:bodyPr/>
        <a:lstStyle/>
        <a:p>
          <a:endParaRPr lang="en-US"/>
        </a:p>
      </dgm:t>
    </dgm:pt>
    <dgm:pt modelId="{8277A70F-C2C2-4155-843B-C6BA8606DFDE}" type="pres">
      <dgm:prSet presAssocID="{BCED16D2-0685-4737-B37C-684E709534A7}" presName="Name0" presStyleCnt="0">
        <dgm:presLayoutVars>
          <dgm:chPref val="1"/>
          <dgm:dir/>
          <dgm:animOne val="branch"/>
          <dgm:animLvl val="lvl"/>
          <dgm:resizeHandles val="exact"/>
        </dgm:presLayoutVars>
      </dgm:prSet>
      <dgm:spPr/>
    </dgm:pt>
    <dgm:pt modelId="{5D45C50A-668B-454C-9FBB-0236CF80D691}" type="pres">
      <dgm:prSet presAssocID="{73F1A7CF-8E83-4255-94B4-CFC6D6129159}" presName="root1" presStyleCnt="0"/>
      <dgm:spPr/>
    </dgm:pt>
    <dgm:pt modelId="{566FD2EF-2269-4E9E-955C-EE68AC062B80}" type="pres">
      <dgm:prSet presAssocID="{73F1A7CF-8E83-4255-94B4-CFC6D6129159}" presName="LevelOneTextNode" presStyleLbl="node0" presStyleIdx="0" presStyleCnt="1">
        <dgm:presLayoutVars>
          <dgm:chPref val="3"/>
        </dgm:presLayoutVars>
      </dgm:prSet>
      <dgm:spPr/>
    </dgm:pt>
    <dgm:pt modelId="{AAB700E7-4074-44B2-A23C-483C11E84186}" type="pres">
      <dgm:prSet presAssocID="{73F1A7CF-8E83-4255-94B4-CFC6D6129159}" presName="level2hierChild" presStyleCnt="0"/>
      <dgm:spPr/>
    </dgm:pt>
    <dgm:pt modelId="{364703F3-F98C-47F7-AFF4-B1EC5AAF286B}" type="pres">
      <dgm:prSet presAssocID="{9752B918-215D-4020-AA6A-C8D270B46629}" presName="conn2-1" presStyleLbl="parChTrans1D2" presStyleIdx="0" presStyleCnt="4"/>
      <dgm:spPr/>
    </dgm:pt>
    <dgm:pt modelId="{9551A4A8-B380-424A-A271-31B79D72A0C6}" type="pres">
      <dgm:prSet presAssocID="{9752B918-215D-4020-AA6A-C8D270B46629}" presName="connTx" presStyleLbl="parChTrans1D2" presStyleIdx="0" presStyleCnt="4"/>
      <dgm:spPr/>
    </dgm:pt>
    <dgm:pt modelId="{7AE9F4FE-0E79-4206-881F-0052160329A5}" type="pres">
      <dgm:prSet presAssocID="{E7BD9DA4-CF50-4DA2-B2B0-7DEA31DAA3ED}" presName="root2" presStyleCnt="0"/>
      <dgm:spPr/>
    </dgm:pt>
    <dgm:pt modelId="{4ACB8291-3BB4-424B-B407-99106B380C22}" type="pres">
      <dgm:prSet presAssocID="{E7BD9DA4-CF50-4DA2-B2B0-7DEA31DAA3ED}" presName="LevelTwoTextNode" presStyleLbl="node2" presStyleIdx="0" presStyleCnt="4">
        <dgm:presLayoutVars>
          <dgm:chPref val="3"/>
        </dgm:presLayoutVars>
      </dgm:prSet>
      <dgm:spPr/>
    </dgm:pt>
    <dgm:pt modelId="{B7FB907D-5AB6-414F-B4BB-458784F0F835}" type="pres">
      <dgm:prSet presAssocID="{E7BD9DA4-CF50-4DA2-B2B0-7DEA31DAA3ED}" presName="level3hierChild" presStyleCnt="0"/>
      <dgm:spPr/>
    </dgm:pt>
    <dgm:pt modelId="{BDDD0045-0AFE-4746-B806-B825216C373C}" type="pres">
      <dgm:prSet presAssocID="{6A64A5B1-9D7F-4799-AD9D-EE6C9B632CC6}" presName="conn2-1" presStyleLbl="parChTrans1D3" presStyleIdx="0" presStyleCnt="4"/>
      <dgm:spPr/>
    </dgm:pt>
    <dgm:pt modelId="{F29D0115-8289-42A7-A620-827A6B788FFB}" type="pres">
      <dgm:prSet presAssocID="{6A64A5B1-9D7F-4799-AD9D-EE6C9B632CC6}" presName="connTx" presStyleLbl="parChTrans1D3" presStyleIdx="0" presStyleCnt="4"/>
      <dgm:spPr/>
    </dgm:pt>
    <dgm:pt modelId="{75CA866C-B662-4B02-B68D-839085FDA5CD}" type="pres">
      <dgm:prSet presAssocID="{9FAC334F-5A5F-408A-88B8-CF8C8F49ABA8}" presName="root2" presStyleCnt="0"/>
      <dgm:spPr/>
    </dgm:pt>
    <dgm:pt modelId="{AD60AC56-1706-4CF2-97C6-7D73E6052960}" type="pres">
      <dgm:prSet presAssocID="{9FAC334F-5A5F-408A-88B8-CF8C8F49ABA8}" presName="LevelTwoTextNode" presStyleLbl="node3" presStyleIdx="0" presStyleCnt="4">
        <dgm:presLayoutVars>
          <dgm:chPref val="3"/>
        </dgm:presLayoutVars>
      </dgm:prSet>
      <dgm:spPr/>
    </dgm:pt>
    <dgm:pt modelId="{DCF1471E-7618-49C9-86FA-3B6C696ABFD0}" type="pres">
      <dgm:prSet presAssocID="{9FAC334F-5A5F-408A-88B8-CF8C8F49ABA8}" presName="level3hierChild" presStyleCnt="0"/>
      <dgm:spPr/>
    </dgm:pt>
    <dgm:pt modelId="{EB77FA99-A68D-40CD-92C4-ECE7829C223E}" type="pres">
      <dgm:prSet presAssocID="{B20CE61C-D9B1-4719-B79D-12C5AEA38FE9}" presName="conn2-1" presStyleLbl="parChTrans1D3" presStyleIdx="1" presStyleCnt="4"/>
      <dgm:spPr/>
    </dgm:pt>
    <dgm:pt modelId="{0ADE6222-932A-401E-BFBE-C069F31D1242}" type="pres">
      <dgm:prSet presAssocID="{B20CE61C-D9B1-4719-B79D-12C5AEA38FE9}" presName="connTx" presStyleLbl="parChTrans1D3" presStyleIdx="1" presStyleCnt="4"/>
      <dgm:spPr/>
    </dgm:pt>
    <dgm:pt modelId="{C12BD112-93B9-4A8A-B03D-F13E00F7D54C}" type="pres">
      <dgm:prSet presAssocID="{EC444A22-B184-4193-BB48-0C359CF9E191}" presName="root2" presStyleCnt="0"/>
      <dgm:spPr/>
    </dgm:pt>
    <dgm:pt modelId="{1BA10598-48FA-4504-958B-52E406BE4BD2}" type="pres">
      <dgm:prSet presAssocID="{EC444A22-B184-4193-BB48-0C359CF9E191}" presName="LevelTwoTextNode" presStyleLbl="node3" presStyleIdx="1" presStyleCnt="4">
        <dgm:presLayoutVars>
          <dgm:chPref val="3"/>
        </dgm:presLayoutVars>
      </dgm:prSet>
      <dgm:spPr/>
    </dgm:pt>
    <dgm:pt modelId="{9B17DCD3-B026-4E91-9D6F-CC23F279EA63}" type="pres">
      <dgm:prSet presAssocID="{EC444A22-B184-4193-BB48-0C359CF9E191}" presName="level3hierChild" presStyleCnt="0"/>
      <dgm:spPr/>
    </dgm:pt>
    <dgm:pt modelId="{92D63751-7B53-424A-8430-23848E267D95}" type="pres">
      <dgm:prSet presAssocID="{7C83884F-138B-4905-914C-73E9D1F79929}" presName="conn2-1" presStyleLbl="parChTrans1D3" presStyleIdx="2" presStyleCnt="4"/>
      <dgm:spPr/>
    </dgm:pt>
    <dgm:pt modelId="{27E2E89C-7ABD-4516-9D49-8E0E7C66FC0E}" type="pres">
      <dgm:prSet presAssocID="{7C83884F-138B-4905-914C-73E9D1F79929}" presName="connTx" presStyleLbl="parChTrans1D3" presStyleIdx="2" presStyleCnt="4"/>
      <dgm:spPr/>
    </dgm:pt>
    <dgm:pt modelId="{1D50D256-4A2B-476F-9013-A4AD79E07F64}" type="pres">
      <dgm:prSet presAssocID="{474AE04A-4E92-42A6-92A0-88064691DE1D}" presName="root2" presStyleCnt="0"/>
      <dgm:spPr/>
    </dgm:pt>
    <dgm:pt modelId="{04E99E2F-A515-4770-A8D3-355DF8A9DD83}" type="pres">
      <dgm:prSet presAssocID="{474AE04A-4E92-42A6-92A0-88064691DE1D}" presName="LevelTwoTextNode" presStyleLbl="node3" presStyleIdx="2" presStyleCnt="4">
        <dgm:presLayoutVars>
          <dgm:chPref val="3"/>
        </dgm:presLayoutVars>
      </dgm:prSet>
      <dgm:spPr/>
    </dgm:pt>
    <dgm:pt modelId="{65452D88-ED20-4B2B-A993-04F1F6186831}" type="pres">
      <dgm:prSet presAssocID="{474AE04A-4E92-42A6-92A0-88064691DE1D}" presName="level3hierChild" presStyleCnt="0"/>
      <dgm:spPr/>
    </dgm:pt>
    <dgm:pt modelId="{B88B8C79-5A5C-45A9-92F0-ABF0FA4012D6}" type="pres">
      <dgm:prSet presAssocID="{2DC2D039-9A23-457F-8C5B-6E7FFE8AC5A0}" presName="conn2-1" presStyleLbl="parChTrans1D3" presStyleIdx="3" presStyleCnt="4"/>
      <dgm:spPr/>
    </dgm:pt>
    <dgm:pt modelId="{026CEDD3-ED49-4B71-BF6C-65E1DFA4AB70}" type="pres">
      <dgm:prSet presAssocID="{2DC2D039-9A23-457F-8C5B-6E7FFE8AC5A0}" presName="connTx" presStyleLbl="parChTrans1D3" presStyleIdx="3" presStyleCnt="4"/>
      <dgm:spPr/>
    </dgm:pt>
    <dgm:pt modelId="{3C7B9DEB-AE05-453D-B58D-5A54B759E905}" type="pres">
      <dgm:prSet presAssocID="{9A1E8C02-9ED1-42CD-9BB7-6B78338AC6EB}" presName="root2" presStyleCnt="0"/>
      <dgm:spPr/>
    </dgm:pt>
    <dgm:pt modelId="{B7A3D91A-E167-4D78-9D97-D8D606CD1F59}" type="pres">
      <dgm:prSet presAssocID="{9A1E8C02-9ED1-42CD-9BB7-6B78338AC6EB}" presName="LevelTwoTextNode" presStyleLbl="node3" presStyleIdx="3" presStyleCnt="4">
        <dgm:presLayoutVars>
          <dgm:chPref val="3"/>
        </dgm:presLayoutVars>
      </dgm:prSet>
      <dgm:spPr/>
    </dgm:pt>
    <dgm:pt modelId="{5EC492A6-CD95-43B6-ACE4-A43D83C078FF}" type="pres">
      <dgm:prSet presAssocID="{9A1E8C02-9ED1-42CD-9BB7-6B78338AC6EB}" presName="level3hierChild" presStyleCnt="0"/>
      <dgm:spPr/>
    </dgm:pt>
    <dgm:pt modelId="{D8FF82B4-7301-46FA-BF45-366B98C89DBE}" type="pres">
      <dgm:prSet presAssocID="{F2AA8958-C0B1-4DEB-BB56-8DE46692BA83}" presName="conn2-1" presStyleLbl="parChTrans1D2" presStyleIdx="1" presStyleCnt="4"/>
      <dgm:spPr/>
    </dgm:pt>
    <dgm:pt modelId="{56FA1AC6-E98A-4205-A312-9A26AC72CF09}" type="pres">
      <dgm:prSet presAssocID="{F2AA8958-C0B1-4DEB-BB56-8DE46692BA83}" presName="connTx" presStyleLbl="parChTrans1D2" presStyleIdx="1" presStyleCnt="4"/>
      <dgm:spPr/>
    </dgm:pt>
    <dgm:pt modelId="{B9B81179-0033-4E62-BD28-781FB1BB8CA0}" type="pres">
      <dgm:prSet presAssocID="{BE2C89D8-8F60-4504-B823-EB29A90C03C4}" presName="root2" presStyleCnt="0"/>
      <dgm:spPr/>
    </dgm:pt>
    <dgm:pt modelId="{6FA488EE-B365-404D-86E5-5F74A23F6F1A}" type="pres">
      <dgm:prSet presAssocID="{BE2C89D8-8F60-4504-B823-EB29A90C03C4}" presName="LevelTwoTextNode" presStyleLbl="node2" presStyleIdx="1" presStyleCnt="4">
        <dgm:presLayoutVars>
          <dgm:chPref val="3"/>
        </dgm:presLayoutVars>
      </dgm:prSet>
      <dgm:spPr/>
    </dgm:pt>
    <dgm:pt modelId="{274F4C48-A115-4941-A1B0-466B0F324349}" type="pres">
      <dgm:prSet presAssocID="{BE2C89D8-8F60-4504-B823-EB29A90C03C4}" presName="level3hierChild" presStyleCnt="0"/>
      <dgm:spPr/>
    </dgm:pt>
    <dgm:pt modelId="{4C8CCF75-B4D8-46B3-A169-6A55CF01F34B}" type="pres">
      <dgm:prSet presAssocID="{22590890-E593-4464-AAB9-6C58E7E098F4}" presName="conn2-1" presStyleLbl="parChTrans1D2" presStyleIdx="2" presStyleCnt="4"/>
      <dgm:spPr/>
    </dgm:pt>
    <dgm:pt modelId="{5E5AECF8-F729-4095-A843-3B8B8146B7BC}" type="pres">
      <dgm:prSet presAssocID="{22590890-E593-4464-AAB9-6C58E7E098F4}" presName="connTx" presStyleLbl="parChTrans1D2" presStyleIdx="2" presStyleCnt="4"/>
      <dgm:spPr/>
    </dgm:pt>
    <dgm:pt modelId="{3DDCECF1-CF2A-441C-BB70-D2988333B50C}" type="pres">
      <dgm:prSet presAssocID="{DC6FA703-6907-4208-B2B3-F3683E3ECE21}" presName="root2" presStyleCnt="0"/>
      <dgm:spPr/>
    </dgm:pt>
    <dgm:pt modelId="{4F0B7366-99A0-47E9-B6A9-4C64CE5A3FEE}" type="pres">
      <dgm:prSet presAssocID="{DC6FA703-6907-4208-B2B3-F3683E3ECE21}" presName="LevelTwoTextNode" presStyleLbl="node2" presStyleIdx="2" presStyleCnt="4">
        <dgm:presLayoutVars>
          <dgm:chPref val="3"/>
        </dgm:presLayoutVars>
      </dgm:prSet>
      <dgm:spPr/>
    </dgm:pt>
    <dgm:pt modelId="{2F14C83B-413A-42D2-B146-717733CB0261}" type="pres">
      <dgm:prSet presAssocID="{DC6FA703-6907-4208-B2B3-F3683E3ECE21}" presName="level3hierChild" presStyleCnt="0"/>
      <dgm:spPr/>
    </dgm:pt>
    <dgm:pt modelId="{95F6EDA4-A46D-4148-8144-762BE93B2F34}" type="pres">
      <dgm:prSet presAssocID="{3DCE15FF-07C2-4A4B-98B8-F044FB9CEE5E}" presName="conn2-1" presStyleLbl="parChTrans1D2" presStyleIdx="3" presStyleCnt="4"/>
      <dgm:spPr/>
    </dgm:pt>
    <dgm:pt modelId="{B6628B3B-A6E4-4042-AF6F-AB87D85EBDD6}" type="pres">
      <dgm:prSet presAssocID="{3DCE15FF-07C2-4A4B-98B8-F044FB9CEE5E}" presName="connTx" presStyleLbl="parChTrans1D2" presStyleIdx="3" presStyleCnt="4"/>
      <dgm:spPr/>
    </dgm:pt>
    <dgm:pt modelId="{A751B977-9BDF-4270-BA8B-22AD8AB58828}" type="pres">
      <dgm:prSet presAssocID="{71FCA7D4-DA60-4CB0-9B8E-CBE53701C343}" presName="root2" presStyleCnt="0"/>
      <dgm:spPr/>
    </dgm:pt>
    <dgm:pt modelId="{7407DD54-1458-4D7B-B819-868747C635C1}" type="pres">
      <dgm:prSet presAssocID="{71FCA7D4-DA60-4CB0-9B8E-CBE53701C343}" presName="LevelTwoTextNode" presStyleLbl="node2" presStyleIdx="3" presStyleCnt="4">
        <dgm:presLayoutVars>
          <dgm:chPref val="3"/>
        </dgm:presLayoutVars>
      </dgm:prSet>
      <dgm:spPr/>
    </dgm:pt>
    <dgm:pt modelId="{BDD109DA-F783-4ADA-A1F8-312B71C1460A}" type="pres">
      <dgm:prSet presAssocID="{71FCA7D4-DA60-4CB0-9B8E-CBE53701C343}" presName="level3hierChild" presStyleCnt="0"/>
      <dgm:spPr/>
    </dgm:pt>
  </dgm:ptLst>
  <dgm:cxnLst>
    <dgm:cxn modelId="{FBE4C901-5A3C-414C-8AA7-E85C4C75EAD9}" type="presOf" srcId="{9A1E8C02-9ED1-42CD-9BB7-6B78338AC6EB}" destId="{B7A3D91A-E167-4D78-9D97-D8D606CD1F59}" srcOrd="0" destOrd="0" presId="urn:microsoft.com/office/officeart/2008/layout/HorizontalMultiLevelHierarchy"/>
    <dgm:cxn modelId="{65CB6104-9B7C-410E-9575-971A187F1DC1}" type="presOf" srcId="{BE2C89D8-8F60-4504-B823-EB29A90C03C4}" destId="{6FA488EE-B365-404D-86E5-5F74A23F6F1A}" srcOrd="0" destOrd="0" presId="urn:microsoft.com/office/officeart/2008/layout/HorizontalMultiLevelHierarchy"/>
    <dgm:cxn modelId="{72A10207-42B1-4F41-8602-17E95CA17BED}" srcId="{E7BD9DA4-CF50-4DA2-B2B0-7DEA31DAA3ED}" destId="{EC444A22-B184-4193-BB48-0C359CF9E191}" srcOrd="1" destOrd="0" parTransId="{B20CE61C-D9B1-4719-B79D-12C5AEA38FE9}" sibTransId="{68B6E5AB-1E8C-4E69-BAFF-2CDC41ACE2D0}"/>
    <dgm:cxn modelId="{1E419F1C-BE62-40E7-A5AF-39C25981E8BF}" type="presOf" srcId="{F2AA8958-C0B1-4DEB-BB56-8DE46692BA83}" destId="{D8FF82B4-7301-46FA-BF45-366B98C89DBE}" srcOrd="0" destOrd="0" presId="urn:microsoft.com/office/officeart/2008/layout/HorizontalMultiLevelHierarchy"/>
    <dgm:cxn modelId="{A869C824-08BB-4C1D-8403-B5AC5CAF3E8F}" srcId="{E7BD9DA4-CF50-4DA2-B2B0-7DEA31DAA3ED}" destId="{9A1E8C02-9ED1-42CD-9BB7-6B78338AC6EB}" srcOrd="3" destOrd="0" parTransId="{2DC2D039-9A23-457F-8C5B-6E7FFE8AC5A0}" sibTransId="{2BA04302-71D5-42BA-BCE2-EF8BA7FE6C96}"/>
    <dgm:cxn modelId="{1C5BDA2A-C5F0-4FC9-8E05-10277E084007}" srcId="{73F1A7CF-8E83-4255-94B4-CFC6D6129159}" destId="{E7BD9DA4-CF50-4DA2-B2B0-7DEA31DAA3ED}" srcOrd="0" destOrd="0" parTransId="{9752B918-215D-4020-AA6A-C8D270B46629}" sibTransId="{D53B9AFE-AF95-4985-B90F-B64533191D60}"/>
    <dgm:cxn modelId="{AB168037-6C26-47FF-8782-679485B45701}" type="presOf" srcId="{3DCE15FF-07C2-4A4B-98B8-F044FB9CEE5E}" destId="{B6628B3B-A6E4-4042-AF6F-AB87D85EBDD6}" srcOrd="1" destOrd="0" presId="urn:microsoft.com/office/officeart/2008/layout/HorizontalMultiLevelHierarchy"/>
    <dgm:cxn modelId="{F12E7640-5D94-4EC2-8624-76093BB5B843}" type="presOf" srcId="{71FCA7D4-DA60-4CB0-9B8E-CBE53701C343}" destId="{7407DD54-1458-4D7B-B819-868747C635C1}" srcOrd="0" destOrd="0" presId="urn:microsoft.com/office/officeart/2008/layout/HorizontalMultiLevelHierarchy"/>
    <dgm:cxn modelId="{3B0BA75B-5C4C-4D84-B864-EF171C8695DE}" type="presOf" srcId="{F2AA8958-C0B1-4DEB-BB56-8DE46692BA83}" destId="{56FA1AC6-E98A-4205-A312-9A26AC72CF09}" srcOrd="1" destOrd="0" presId="urn:microsoft.com/office/officeart/2008/layout/HorizontalMultiLevelHierarchy"/>
    <dgm:cxn modelId="{4A8D895C-92ED-41E9-82A2-632ED96241CC}" type="presOf" srcId="{22590890-E593-4464-AAB9-6C58E7E098F4}" destId="{4C8CCF75-B4D8-46B3-A169-6A55CF01F34B}" srcOrd="0" destOrd="0" presId="urn:microsoft.com/office/officeart/2008/layout/HorizontalMultiLevelHierarchy"/>
    <dgm:cxn modelId="{7ADF3B44-5957-4458-A448-9E9B69FC5D47}" srcId="{73F1A7CF-8E83-4255-94B4-CFC6D6129159}" destId="{DC6FA703-6907-4208-B2B3-F3683E3ECE21}" srcOrd="2" destOrd="0" parTransId="{22590890-E593-4464-AAB9-6C58E7E098F4}" sibTransId="{068A548B-1629-4AFA-A082-2448FD7B4B5C}"/>
    <dgm:cxn modelId="{BF7C2C65-E6C5-4355-8B28-47AFFA265ABB}" type="presOf" srcId="{9752B918-215D-4020-AA6A-C8D270B46629}" destId="{364703F3-F98C-47F7-AFF4-B1EC5AAF286B}" srcOrd="0" destOrd="0" presId="urn:microsoft.com/office/officeart/2008/layout/HorizontalMultiLevelHierarchy"/>
    <dgm:cxn modelId="{D2828546-1CB7-4195-8270-6E841590C3AE}" type="presOf" srcId="{3DCE15FF-07C2-4A4B-98B8-F044FB9CEE5E}" destId="{95F6EDA4-A46D-4148-8144-762BE93B2F34}" srcOrd="0" destOrd="0" presId="urn:microsoft.com/office/officeart/2008/layout/HorizontalMultiLevelHierarchy"/>
    <dgm:cxn modelId="{40701D6D-60DC-42DD-BC87-D687D0527EEA}" srcId="{73F1A7CF-8E83-4255-94B4-CFC6D6129159}" destId="{BE2C89D8-8F60-4504-B823-EB29A90C03C4}" srcOrd="1" destOrd="0" parTransId="{F2AA8958-C0B1-4DEB-BB56-8DE46692BA83}" sibTransId="{69D19BA3-F6E5-492B-8312-4CD1E35E6DF4}"/>
    <dgm:cxn modelId="{BDC52053-B8F1-40A1-AEAD-4D28D25375F7}" type="presOf" srcId="{B20CE61C-D9B1-4719-B79D-12C5AEA38FE9}" destId="{EB77FA99-A68D-40CD-92C4-ECE7829C223E}" srcOrd="0" destOrd="0" presId="urn:microsoft.com/office/officeart/2008/layout/HorizontalMultiLevelHierarchy"/>
    <dgm:cxn modelId="{D92C4776-802A-4EC7-9B97-4CC920221F58}" srcId="{BCED16D2-0685-4737-B37C-684E709534A7}" destId="{73F1A7CF-8E83-4255-94B4-CFC6D6129159}" srcOrd="0" destOrd="0" parTransId="{2DA9289E-0371-4FF1-95E6-6AD1E00921FD}" sibTransId="{37321B35-B7B4-42E3-9A93-13BC6AFB3DDF}"/>
    <dgm:cxn modelId="{AA980B81-CEF3-4F10-A720-2AA3BCF4EBA6}" type="presOf" srcId="{6A64A5B1-9D7F-4799-AD9D-EE6C9B632CC6}" destId="{F29D0115-8289-42A7-A620-827A6B788FFB}" srcOrd="1" destOrd="0" presId="urn:microsoft.com/office/officeart/2008/layout/HorizontalMultiLevelHierarchy"/>
    <dgm:cxn modelId="{EFBDA1A5-5866-45A1-B577-B9772949A320}" type="presOf" srcId="{73F1A7CF-8E83-4255-94B4-CFC6D6129159}" destId="{566FD2EF-2269-4E9E-955C-EE68AC062B80}" srcOrd="0" destOrd="0" presId="urn:microsoft.com/office/officeart/2008/layout/HorizontalMultiLevelHierarchy"/>
    <dgm:cxn modelId="{C554FBA9-8639-47C6-8233-892407D1E408}" type="presOf" srcId="{22590890-E593-4464-AAB9-6C58E7E098F4}" destId="{5E5AECF8-F729-4095-A843-3B8B8146B7BC}" srcOrd="1" destOrd="0" presId="urn:microsoft.com/office/officeart/2008/layout/HorizontalMultiLevelHierarchy"/>
    <dgm:cxn modelId="{424009AB-F397-4B61-8BEE-D2CB309B0AB9}" srcId="{73F1A7CF-8E83-4255-94B4-CFC6D6129159}" destId="{71FCA7D4-DA60-4CB0-9B8E-CBE53701C343}" srcOrd="3" destOrd="0" parTransId="{3DCE15FF-07C2-4A4B-98B8-F044FB9CEE5E}" sibTransId="{01B1D7E4-6D38-4C78-8F8E-EDCDE77930E2}"/>
    <dgm:cxn modelId="{C344E4AE-B42E-437F-9F9D-B0430815C7D3}" srcId="{E7BD9DA4-CF50-4DA2-B2B0-7DEA31DAA3ED}" destId="{9FAC334F-5A5F-408A-88B8-CF8C8F49ABA8}" srcOrd="0" destOrd="0" parTransId="{6A64A5B1-9D7F-4799-AD9D-EE6C9B632CC6}" sibTransId="{754EB095-3D47-4E7E-B2B6-9037C960DE10}"/>
    <dgm:cxn modelId="{02E603B0-942D-4AF0-91DA-714E50DA2596}" type="presOf" srcId="{E7BD9DA4-CF50-4DA2-B2B0-7DEA31DAA3ED}" destId="{4ACB8291-3BB4-424B-B407-99106B380C22}" srcOrd="0" destOrd="0" presId="urn:microsoft.com/office/officeart/2008/layout/HorizontalMultiLevelHierarchy"/>
    <dgm:cxn modelId="{0583DDB4-74EB-46FB-B54C-7F4EA1F6691B}" type="presOf" srcId="{9752B918-215D-4020-AA6A-C8D270B46629}" destId="{9551A4A8-B380-424A-A271-31B79D72A0C6}" srcOrd="1" destOrd="0" presId="urn:microsoft.com/office/officeart/2008/layout/HorizontalMultiLevelHierarchy"/>
    <dgm:cxn modelId="{3CF74EB5-1D60-45D6-A8EB-E07338528C68}" type="presOf" srcId="{7C83884F-138B-4905-914C-73E9D1F79929}" destId="{92D63751-7B53-424A-8430-23848E267D95}" srcOrd="0" destOrd="0" presId="urn:microsoft.com/office/officeart/2008/layout/HorizontalMultiLevelHierarchy"/>
    <dgm:cxn modelId="{C915A1B6-A891-45A0-A878-E3D264887920}" type="presOf" srcId="{2DC2D039-9A23-457F-8C5B-6E7FFE8AC5A0}" destId="{026CEDD3-ED49-4B71-BF6C-65E1DFA4AB70}" srcOrd="1" destOrd="0" presId="urn:microsoft.com/office/officeart/2008/layout/HorizontalMultiLevelHierarchy"/>
    <dgm:cxn modelId="{00B181BD-C946-4434-B899-F423A1BCC036}" srcId="{E7BD9DA4-CF50-4DA2-B2B0-7DEA31DAA3ED}" destId="{474AE04A-4E92-42A6-92A0-88064691DE1D}" srcOrd="2" destOrd="0" parTransId="{7C83884F-138B-4905-914C-73E9D1F79929}" sibTransId="{5B0A8C46-7B58-4636-9DEF-EAD8432EC8C8}"/>
    <dgm:cxn modelId="{2551D9CC-8579-4FE5-B1A2-508BE3B4B003}" type="presOf" srcId="{7C83884F-138B-4905-914C-73E9D1F79929}" destId="{27E2E89C-7ABD-4516-9D49-8E0E7C66FC0E}" srcOrd="1" destOrd="0" presId="urn:microsoft.com/office/officeart/2008/layout/HorizontalMultiLevelHierarchy"/>
    <dgm:cxn modelId="{2E4730D3-A3A5-4166-9349-F939F81CCE77}" type="presOf" srcId="{474AE04A-4E92-42A6-92A0-88064691DE1D}" destId="{04E99E2F-A515-4770-A8D3-355DF8A9DD83}" srcOrd="0" destOrd="0" presId="urn:microsoft.com/office/officeart/2008/layout/HorizontalMultiLevelHierarchy"/>
    <dgm:cxn modelId="{16E2F6DE-B291-4E40-B483-F57443BAEA51}" type="presOf" srcId="{2DC2D039-9A23-457F-8C5B-6E7FFE8AC5A0}" destId="{B88B8C79-5A5C-45A9-92F0-ABF0FA4012D6}" srcOrd="0" destOrd="0" presId="urn:microsoft.com/office/officeart/2008/layout/HorizontalMultiLevelHierarchy"/>
    <dgm:cxn modelId="{2020DFDF-0FCF-4F94-AC01-6B01F30F4A63}" type="presOf" srcId="{BCED16D2-0685-4737-B37C-684E709534A7}" destId="{8277A70F-C2C2-4155-843B-C6BA8606DFDE}" srcOrd="0" destOrd="0" presId="urn:microsoft.com/office/officeart/2008/layout/HorizontalMultiLevelHierarchy"/>
    <dgm:cxn modelId="{A133A4E0-E111-4A9C-AA5E-CDB613E06322}" type="presOf" srcId="{6A64A5B1-9D7F-4799-AD9D-EE6C9B632CC6}" destId="{BDDD0045-0AFE-4746-B806-B825216C373C}" srcOrd="0" destOrd="0" presId="urn:microsoft.com/office/officeart/2008/layout/HorizontalMultiLevelHierarchy"/>
    <dgm:cxn modelId="{65F074E3-A6BF-42E7-B798-3D4D1FFAC7C2}" type="presOf" srcId="{B20CE61C-D9B1-4719-B79D-12C5AEA38FE9}" destId="{0ADE6222-932A-401E-BFBE-C069F31D1242}" srcOrd="1" destOrd="0" presId="urn:microsoft.com/office/officeart/2008/layout/HorizontalMultiLevelHierarchy"/>
    <dgm:cxn modelId="{275F6BE5-9E44-44B3-99E3-6A53D173B024}" type="presOf" srcId="{EC444A22-B184-4193-BB48-0C359CF9E191}" destId="{1BA10598-48FA-4504-958B-52E406BE4BD2}" srcOrd="0" destOrd="0" presId="urn:microsoft.com/office/officeart/2008/layout/HorizontalMultiLevelHierarchy"/>
    <dgm:cxn modelId="{FA59EAEC-2D46-4F13-B10B-EE10693BACCE}" type="presOf" srcId="{9FAC334F-5A5F-408A-88B8-CF8C8F49ABA8}" destId="{AD60AC56-1706-4CF2-97C6-7D73E6052960}" srcOrd="0" destOrd="0" presId="urn:microsoft.com/office/officeart/2008/layout/HorizontalMultiLevelHierarchy"/>
    <dgm:cxn modelId="{68C9B5F1-C01E-4706-99D8-CB1D5E5F8A80}" type="presOf" srcId="{DC6FA703-6907-4208-B2B3-F3683E3ECE21}" destId="{4F0B7366-99A0-47E9-B6A9-4C64CE5A3FEE}" srcOrd="0" destOrd="0" presId="urn:microsoft.com/office/officeart/2008/layout/HorizontalMultiLevelHierarchy"/>
    <dgm:cxn modelId="{6ED3E6A2-60BF-49EA-8EA0-25509CAB6608}" type="presParOf" srcId="{8277A70F-C2C2-4155-843B-C6BA8606DFDE}" destId="{5D45C50A-668B-454C-9FBB-0236CF80D691}" srcOrd="0" destOrd="0" presId="urn:microsoft.com/office/officeart/2008/layout/HorizontalMultiLevelHierarchy"/>
    <dgm:cxn modelId="{5A992249-D881-4B90-82C8-51E6F52D0FA2}" type="presParOf" srcId="{5D45C50A-668B-454C-9FBB-0236CF80D691}" destId="{566FD2EF-2269-4E9E-955C-EE68AC062B80}" srcOrd="0" destOrd="0" presId="urn:microsoft.com/office/officeart/2008/layout/HorizontalMultiLevelHierarchy"/>
    <dgm:cxn modelId="{6554C02B-8E84-4468-B348-ADE0E407A20A}" type="presParOf" srcId="{5D45C50A-668B-454C-9FBB-0236CF80D691}" destId="{AAB700E7-4074-44B2-A23C-483C11E84186}" srcOrd="1" destOrd="0" presId="urn:microsoft.com/office/officeart/2008/layout/HorizontalMultiLevelHierarchy"/>
    <dgm:cxn modelId="{F7880106-4CD0-42BA-B235-4E0D7463306F}" type="presParOf" srcId="{AAB700E7-4074-44B2-A23C-483C11E84186}" destId="{364703F3-F98C-47F7-AFF4-B1EC5AAF286B}" srcOrd="0" destOrd="0" presId="urn:microsoft.com/office/officeart/2008/layout/HorizontalMultiLevelHierarchy"/>
    <dgm:cxn modelId="{C5940B52-DD8A-40FD-A652-7E7CD30F3C25}" type="presParOf" srcId="{364703F3-F98C-47F7-AFF4-B1EC5AAF286B}" destId="{9551A4A8-B380-424A-A271-31B79D72A0C6}" srcOrd="0" destOrd="0" presId="urn:microsoft.com/office/officeart/2008/layout/HorizontalMultiLevelHierarchy"/>
    <dgm:cxn modelId="{1A4AAFC6-7706-4D9E-9F23-ADFF08473BF1}" type="presParOf" srcId="{AAB700E7-4074-44B2-A23C-483C11E84186}" destId="{7AE9F4FE-0E79-4206-881F-0052160329A5}" srcOrd="1" destOrd="0" presId="urn:microsoft.com/office/officeart/2008/layout/HorizontalMultiLevelHierarchy"/>
    <dgm:cxn modelId="{A75DD476-ABE9-475B-A6D6-E96394F5D710}" type="presParOf" srcId="{7AE9F4FE-0E79-4206-881F-0052160329A5}" destId="{4ACB8291-3BB4-424B-B407-99106B380C22}" srcOrd="0" destOrd="0" presId="urn:microsoft.com/office/officeart/2008/layout/HorizontalMultiLevelHierarchy"/>
    <dgm:cxn modelId="{9429DC95-5A23-4239-B1B9-21058F467923}" type="presParOf" srcId="{7AE9F4FE-0E79-4206-881F-0052160329A5}" destId="{B7FB907D-5AB6-414F-B4BB-458784F0F835}" srcOrd="1" destOrd="0" presId="urn:microsoft.com/office/officeart/2008/layout/HorizontalMultiLevelHierarchy"/>
    <dgm:cxn modelId="{852FCF43-6F90-4DE7-A12A-A6A421ED1B84}" type="presParOf" srcId="{B7FB907D-5AB6-414F-B4BB-458784F0F835}" destId="{BDDD0045-0AFE-4746-B806-B825216C373C}" srcOrd="0" destOrd="0" presId="urn:microsoft.com/office/officeart/2008/layout/HorizontalMultiLevelHierarchy"/>
    <dgm:cxn modelId="{55C41435-F24D-4116-85A7-2B14E6F935C3}" type="presParOf" srcId="{BDDD0045-0AFE-4746-B806-B825216C373C}" destId="{F29D0115-8289-42A7-A620-827A6B788FFB}" srcOrd="0" destOrd="0" presId="urn:microsoft.com/office/officeart/2008/layout/HorizontalMultiLevelHierarchy"/>
    <dgm:cxn modelId="{DB91AD66-8B61-44D5-96A8-B04E348DEF69}" type="presParOf" srcId="{B7FB907D-5AB6-414F-B4BB-458784F0F835}" destId="{75CA866C-B662-4B02-B68D-839085FDA5CD}" srcOrd="1" destOrd="0" presId="urn:microsoft.com/office/officeart/2008/layout/HorizontalMultiLevelHierarchy"/>
    <dgm:cxn modelId="{77D53C6D-7658-4D1A-8131-19C8E9971960}" type="presParOf" srcId="{75CA866C-B662-4B02-B68D-839085FDA5CD}" destId="{AD60AC56-1706-4CF2-97C6-7D73E6052960}" srcOrd="0" destOrd="0" presId="urn:microsoft.com/office/officeart/2008/layout/HorizontalMultiLevelHierarchy"/>
    <dgm:cxn modelId="{09D24982-1E43-4C5D-9ADD-8A83A171980B}" type="presParOf" srcId="{75CA866C-B662-4B02-B68D-839085FDA5CD}" destId="{DCF1471E-7618-49C9-86FA-3B6C696ABFD0}" srcOrd="1" destOrd="0" presId="urn:microsoft.com/office/officeart/2008/layout/HorizontalMultiLevelHierarchy"/>
    <dgm:cxn modelId="{606D2337-DEDB-48CB-90E5-6598AC85DAE7}" type="presParOf" srcId="{B7FB907D-5AB6-414F-B4BB-458784F0F835}" destId="{EB77FA99-A68D-40CD-92C4-ECE7829C223E}" srcOrd="2" destOrd="0" presId="urn:microsoft.com/office/officeart/2008/layout/HorizontalMultiLevelHierarchy"/>
    <dgm:cxn modelId="{117C610B-6CB0-498E-B6AC-8DB51DC7618E}" type="presParOf" srcId="{EB77FA99-A68D-40CD-92C4-ECE7829C223E}" destId="{0ADE6222-932A-401E-BFBE-C069F31D1242}" srcOrd="0" destOrd="0" presId="urn:microsoft.com/office/officeart/2008/layout/HorizontalMultiLevelHierarchy"/>
    <dgm:cxn modelId="{F845C286-504F-4F23-9196-E9ACFE737A5A}" type="presParOf" srcId="{B7FB907D-5AB6-414F-B4BB-458784F0F835}" destId="{C12BD112-93B9-4A8A-B03D-F13E00F7D54C}" srcOrd="3" destOrd="0" presId="urn:microsoft.com/office/officeart/2008/layout/HorizontalMultiLevelHierarchy"/>
    <dgm:cxn modelId="{4EB2CABF-AB05-40C8-BD80-B2EEA8D53555}" type="presParOf" srcId="{C12BD112-93B9-4A8A-B03D-F13E00F7D54C}" destId="{1BA10598-48FA-4504-958B-52E406BE4BD2}" srcOrd="0" destOrd="0" presId="urn:microsoft.com/office/officeart/2008/layout/HorizontalMultiLevelHierarchy"/>
    <dgm:cxn modelId="{8707FB43-1BEC-432B-B038-F74DFD93755C}" type="presParOf" srcId="{C12BD112-93B9-4A8A-B03D-F13E00F7D54C}" destId="{9B17DCD3-B026-4E91-9D6F-CC23F279EA63}" srcOrd="1" destOrd="0" presId="urn:microsoft.com/office/officeart/2008/layout/HorizontalMultiLevelHierarchy"/>
    <dgm:cxn modelId="{1F3141D1-B5F9-41A1-A0D1-1B4E0B7DFB78}" type="presParOf" srcId="{B7FB907D-5AB6-414F-B4BB-458784F0F835}" destId="{92D63751-7B53-424A-8430-23848E267D95}" srcOrd="4" destOrd="0" presId="urn:microsoft.com/office/officeart/2008/layout/HorizontalMultiLevelHierarchy"/>
    <dgm:cxn modelId="{AFFB9007-62C1-4754-85E4-01ACECFC8B8C}" type="presParOf" srcId="{92D63751-7B53-424A-8430-23848E267D95}" destId="{27E2E89C-7ABD-4516-9D49-8E0E7C66FC0E}" srcOrd="0" destOrd="0" presId="urn:microsoft.com/office/officeart/2008/layout/HorizontalMultiLevelHierarchy"/>
    <dgm:cxn modelId="{AA2A22A9-B0F8-4500-87F3-74479D33E96A}" type="presParOf" srcId="{B7FB907D-5AB6-414F-B4BB-458784F0F835}" destId="{1D50D256-4A2B-476F-9013-A4AD79E07F64}" srcOrd="5" destOrd="0" presId="urn:microsoft.com/office/officeart/2008/layout/HorizontalMultiLevelHierarchy"/>
    <dgm:cxn modelId="{6C284B43-9858-4549-B3BA-B7315364420B}" type="presParOf" srcId="{1D50D256-4A2B-476F-9013-A4AD79E07F64}" destId="{04E99E2F-A515-4770-A8D3-355DF8A9DD83}" srcOrd="0" destOrd="0" presId="urn:microsoft.com/office/officeart/2008/layout/HorizontalMultiLevelHierarchy"/>
    <dgm:cxn modelId="{95ADC911-A5D2-4A6E-9ADA-3934E2E4C847}" type="presParOf" srcId="{1D50D256-4A2B-476F-9013-A4AD79E07F64}" destId="{65452D88-ED20-4B2B-A993-04F1F6186831}" srcOrd="1" destOrd="0" presId="urn:microsoft.com/office/officeart/2008/layout/HorizontalMultiLevelHierarchy"/>
    <dgm:cxn modelId="{0C72FF29-52F2-4F6C-B2F7-DAC52B1A47AE}" type="presParOf" srcId="{B7FB907D-5AB6-414F-B4BB-458784F0F835}" destId="{B88B8C79-5A5C-45A9-92F0-ABF0FA4012D6}" srcOrd="6" destOrd="0" presId="urn:microsoft.com/office/officeart/2008/layout/HorizontalMultiLevelHierarchy"/>
    <dgm:cxn modelId="{031F6597-D5BE-4E0D-B45D-49A75BE120C1}" type="presParOf" srcId="{B88B8C79-5A5C-45A9-92F0-ABF0FA4012D6}" destId="{026CEDD3-ED49-4B71-BF6C-65E1DFA4AB70}" srcOrd="0" destOrd="0" presId="urn:microsoft.com/office/officeart/2008/layout/HorizontalMultiLevelHierarchy"/>
    <dgm:cxn modelId="{1BFD07EE-15F3-4B9F-AA4A-44775656DD0C}" type="presParOf" srcId="{B7FB907D-5AB6-414F-B4BB-458784F0F835}" destId="{3C7B9DEB-AE05-453D-B58D-5A54B759E905}" srcOrd="7" destOrd="0" presId="urn:microsoft.com/office/officeart/2008/layout/HorizontalMultiLevelHierarchy"/>
    <dgm:cxn modelId="{89C25A5B-B29D-4325-AF1B-86DB1AD52A4D}" type="presParOf" srcId="{3C7B9DEB-AE05-453D-B58D-5A54B759E905}" destId="{B7A3D91A-E167-4D78-9D97-D8D606CD1F59}" srcOrd="0" destOrd="0" presId="urn:microsoft.com/office/officeart/2008/layout/HorizontalMultiLevelHierarchy"/>
    <dgm:cxn modelId="{1A5B078E-D2EA-4268-A448-B60898CABD83}" type="presParOf" srcId="{3C7B9DEB-AE05-453D-B58D-5A54B759E905}" destId="{5EC492A6-CD95-43B6-ACE4-A43D83C078FF}" srcOrd="1" destOrd="0" presId="urn:microsoft.com/office/officeart/2008/layout/HorizontalMultiLevelHierarchy"/>
    <dgm:cxn modelId="{C5BE7CF8-CD55-45C2-BA5E-B9DC8C2EDC58}" type="presParOf" srcId="{AAB700E7-4074-44B2-A23C-483C11E84186}" destId="{D8FF82B4-7301-46FA-BF45-366B98C89DBE}" srcOrd="2" destOrd="0" presId="urn:microsoft.com/office/officeart/2008/layout/HorizontalMultiLevelHierarchy"/>
    <dgm:cxn modelId="{BBDAB8CE-221A-468A-84E3-07CE91D994FC}" type="presParOf" srcId="{D8FF82B4-7301-46FA-BF45-366B98C89DBE}" destId="{56FA1AC6-E98A-4205-A312-9A26AC72CF09}" srcOrd="0" destOrd="0" presId="urn:microsoft.com/office/officeart/2008/layout/HorizontalMultiLevelHierarchy"/>
    <dgm:cxn modelId="{0CC5B8BE-B568-4EEA-9E5F-FDAD87787F80}" type="presParOf" srcId="{AAB700E7-4074-44B2-A23C-483C11E84186}" destId="{B9B81179-0033-4E62-BD28-781FB1BB8CA0}" srcOrd="3" destOrd="0" presId="urn:microsoft.com/office/officeart/2008/layout/HorizontalMultiLevelHierarchy"/>
    <dgm:cxn modelId="{7D1629F4-D8C1-4E5E-86FD-026562B66762}" type="presParOf" srcId="{B9B81179-0033-4E62-BD28-781FB1BB8CA0}" destId="{6FA488EE-B365-404D-86E5-5F74A23F6F1A}" srcOrd="0" destOrd="0" presId="urn:microsoft.com/office/officeart/2008/layout/HorizontalMultiLevelHierarchy"/>
    <dgm:cxn modelId="{1F6C8F5E-2096-4210-9CB6-DA705DF2C482}" type="presParOf" srcId="{B9B81179-0033-4E62-BD28-781FB1BB8CA0}" destId="{274F4C48-A115-4941-A1B0-466B0F324349}" srcOrd="1" destOrd="0" presId="urn:microsoft.com/office/officeart/2008/layout/HorizontalMultiLevelHierarchy"/>
    <dgm:cxn modelId="{3C292E38-AA87-46BE-832C-7CF504CC12A2}" type="presParOf" srcId="{AAB700E7-4074-44B2-A23C-483C11E84186}" destId="{4C8CCF75-B4D8-46B3-A169-6A55CF01F34B}" srcOrd="4" destOrd="0" presId="urn:microsoft.com/office/officeart/2008/layout/HorizontalMultiLevelHierarchy"/>
    <dgm:cxn modelId="{E0132B2E-721D-407D-A1B8-43E6E85B7AE6}" type="presParOf" srcId="{4C8CCF75-B4D8-46B3-A169-6A55CF01F34B}" destId="{5E5AECF8-F729-4095-A843-3B8B8146B7BC}" srcOrd="0" destOrd="0" presId="urn:microsoft.com/office/officeart/2008/layout/HorizontalMultiLevelHierarchy"/>
    <dgm:cxn modelId="{2CB979E6-E3DB-41A7-8801-550372323C9F}" type="presParOf" srcId="{AAB700E7-4074-44B2-A23C-483C11E84186}" destId="{3DDCECF1-CF2A-441C-BB70-D2988333B50C}" srcOrd="5" destOrd="0" presId="urn:microsoft.com/office/officeart/2008/layout/HorizontalMultiLevelHierarchy"/>
    <dgm:cxn modelId="{D8B0F635-AB3F-42F8-AF72-8AF295704C50}" type="presParOf" srcId="{3DDCECF1-CF2A-441C-BB70-D2988333B50C}" destId="{4F0B7366-99A0-47E9-B6A9-4C64CE5A3FEE}" srcOrd="0" destOrd="0" presId="urn:microsoft.com/office/officeart/2008/layout/HorizontalMultiLevelHierarchy"/>
    <dgm:cxn modelId="{55F932A1-6476-4117-B8FE-60595670A62E}" type="presParOf" srcId="{3DDCECF1-CF2A-441C-BB70-D2988333B50C}" destId="{2F14C83B-413A-42D2-B146-717733CB0261}" srcOrd="1" destOrd="0" presId="urn:microsoft.com/office/officeart/2008/layout/HorizontalMultiLevelHierarchy"/>
    <dgm:cxn modelId="{6A63464D-764B-4FCA-B7A6-DA258FF169E4}" type="presParOf" srcId="{AAB700E7-4074-44B2-A23C-483C11E84186}" destId="{95F6EDA4-A46D-4148-8144-762BE93B2F34}" srcOrd="6" destOrd="0" presId="urn:microsoft.com/office/officeart/2008/layout/HorizontalMultiLevelHierarchy"/>
    <dgm:cxn modelId="{7025C6C5-3379-4387-B495-7A76073B66AC}" type="presParOf" srcId="{95F6EDA4-A46D-4148-8144-762BE93B2F34}" destId="{B6628B3B-A6E4-4042-AF6F-AB87D85EBDD6}" srcOrd="0" destOrd="0" presId="urn:microsoft.com/office/officeart/2008/layout/HorizontalMultiLevelHierarchy"/>
    <dgm:cxn modelId="{AE8B5560-480B-4150-8458-C54AEE0093FA}" type="presParOf" srcId="{AAB700E7-4074-44B2-A23C-483C11E84186}" destId="{A751B977-9BDF-4270-BA8B-22AD8AB58828}" srcOrd="7" destOrd="0" presId="urn:microsoft.com/office/officeart/2008/layout/HorizontalMultiLevelHierarchy"/>
    <dgm:cxn modelId="{D30E31E0-433D-439C-BC53-D7DE4DEAF2E3}" type="presParOf" srcId="{A751B977-9BDF-4270-BA8B-22AD8AB58828}" destId="{7407DD54-1458-4D7B-B819-868747C635C1}" srcOrd="0" destOrd="0" presId="urn:microsoft.com/office/officeart/2008/layout/HorizontalMultiLevelHierarchy"/>
    <dgm:cxn modelId="{469868AF-6943-4E92-8CEA-FDC3E599CABE}" type="presParOf" srcId="{A751B977-9BDF-4270-BA8B-22AD8AB58828}" destId="{BDD109DA-F783-4ADA-A1F8-312B71C1460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3767B-726C-4B1A-B665-873B3418F6DC}">
      <dsp:nvSpPr>
        <dsp:cNvPr id="0" name=""/>
        <dsp:cNvSpPr/>
      </dsp:nvSpPr>
      <dsp:spPr>
        <a:xfrm>
          <a:off x="3370" y="1472717"/>
          <a:ext cx="612534" cy="61253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882E9-AE87-4B5C-A3C4-641FDF36A211}">
      <dsp:nvSpPr>
        <dsp:cNvPr id="0" name=""/>
        <dsp:cNvSpPr/>
      </dsp:nvSpPr>
      <dsp:spPr>
        <a:xfrm>
          <a:off x="64623" y="1533971"/>
          <a:ext cx="490027" cy="490027"/>
        </a:xfrm>
        <a:prstGeom prst="pie">
          <a:avLst>
            <a:gd name="adj1" fmla="val 144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F85F0-43EE-4D12-8B54-7053D39BC24A}">
      <dsp:nvSpPr>
        <dsp:cNvPr id="0" name=""/>
        <dsp:cNvSpPr/>
      </dsp:nvSpPr>
      <dsp:spPr>
        <a:xfrm rot="16200000">
          <a:off x="-701044" y="2850921"/>
          <a:ext cx="1776350" cy="36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55700">
            <a:lnSpc>
              <a:spcPct val="90000"/>
            </a:lnSpc>
            <a:spcBef>
              <a:spcPct val="0"/>
            </a:spcBef>
            <a:spcAft>
              <a:spcPct val="35000"/>
            </a:spcAft>
            <a:buNone/>
          </a:pPr>
          <a:r>
            <a:rPr lang="tr-TR" sz="2600" kern="1200" dirty="0"/>
            <a:t>1991</a:t>
          </a:r>
          <a:endParaRPr lang="en-US" sz="2600" kern="1200" dirty="0"/>
        </a:p>
      </dsp:txBody>
      <dsp:txXfrm>
        <a:off x="-701044" y="2850921"/>
        <a:ext cx="1776350" cy="367520"/>
      </dsp:txXfrm>
    </dsp:sp>
    <dsp:sp modelId="{3FC55599-0B76-41D8-9A6D-0D28C33C39EC}">
      <dsp:nvSpPr>
        <dsp:cNvPr id="0" name=""/>
        <dsp:cNvSpPr/>
      </dsp:nvSpPr>
      <dsp:spPr>
        <a:xfrm>
          <a:off x="432144" y="1472717"/>
          <a:ext cx="1225069" cy="245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pPr>
          <a:r>
            <a:rPr lang="tr-TR" sz="2600" kern="1200" dirty="0"/>
            <a:t>HTML</a:t>
          </a:r>
          <a:endParaRPr lang="en-US" sz="2600" kern="1200" dirty="0"/>
        </a:p>
      </dsp:txBody>
      <dsp:txXfrm>
        <a:off x="432144" y="1472717"/>
        <a:ext cx="1225069" cy="2450139"/>
      </dsp:txXfrm>
    </dsp:sp>
    <dsp:sp modelId="{4FC7C0AC-A721-4708-B771-8487785FAFD2}">
      <dsp:nvSpPr>
        <dsp:cNvPr id="0" name=""/>
        <dsp:cNvSpPr/>
      </dsp:nvSpPr>
      <dsp:spPr>
        <a:xfrm>
          <a:off x="1869319" y="1472717"/>
          <a:ext cx="612534" cy="61253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946F2-5FA9-42C3-8B7F-CA0A1EFC241F}">
      <dsp:nvSpPr>
        <dsp:cNvPr id="0" name=""/>
        <dsp:cNvSpPr/>
      </dsp:nvSpPr>
      <dsp:spPr>
        <a:xfrm>
          <a:off x="1930573" y="1533971"/>
          <a:ext cx="490027" cy="490027"/>
        </a:xfrm>
        <a:prstGeom prst="pie">
          <a:avLst>
            <a:gd name="adj1" fmla="val 126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2E084-F48C-4499-9474-B6954A60DDE2}">
      <dsp:nvSpPr>
        <dsp:cNvPr id="0" name=""/>
        <dsp:cNvSpPr/>
      </dsp:nvSpPr>
      <dsp:spPr>
        <a:xfrm rot="16200000">
          <a:off x="1164904" y="2850921"/>
          <a:ext cx="1776350" cy="36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55700">
            <a:lnSpc>
              <a:spcPct val="90000"/>
            </a:lnSpc>
            <a:spcBef>
              <a:spcPct val="0"/>
            </a:spcBef>
            <a:spcAft>
              <a:spcPct val="35000"/>
            </a:spcAft>
            <a:buNone/>
          </a:pPr>
          <a:r>
            <a:rPr lang="tr-TR" sz="2600" kern="1200" dirty="0"/>
            <a:t>1994</a:t>
          </a:r>
          <a:endParaRPr lang="en-US" sz="2600" kern="1200" dirty="0"/>
        </a:p>
      </dsp:txBody>
      <dsp:txXfrm>
        <a:off x="1164904" y="2850921"/>
        <a:ext cx="1776350" cy="367520"/>
      </dsp:txXfrm>
    </dsp:sp>
    <dsp:sp modelId="{2346DADA-6AE4-4B72-9E37-F655861914F8}">
      <dsp:nvSpPr>
        <dsp:cNvPr id="0" name=""/>
        <dsp:cNvSpPr/>
      </dsp:nvSpPr>
      <dsp:spPr>
        <a:xfrm>
          <a:off x="2298094" y="1472717"/>
          <a:ext cx="1225069" cy="245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pPr>
          <a:r>
            <a:rPr lang="tr-TR" sz="2600" kern="1200" dirty="0"/>
            <a:t>HTML2</a:t>
          </a:r>
          <a:endParaRPr lang="en-US" sz="2600" kern="1200" dirty="0"/>
        </a:p>
      </dsp:txBody>
      <dsp:txXfrm>
        <a:off x="2298094" y="1472717"/>
        <a:ext cx="1225069" cy="2450139"/>
      </dsp:txXfrm>
    </dsp:sp>
    <dsp:sp modelId="{D73F7080-F317-4CC0-A861-D70EFC11D718}">
      <dsp:nvSpPr>
        <dsp:cNvPr id="0" name=""/>
        <dsp:cNvSpPr/>
      </dsp:nvSpPr>
      <dsp:spPr>
        <a:xfrm>
          <a:off x="3735269" y="1472717"/>
          <a:ext cx="612534" cy="61253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74212-0477-41CF-9F9B-F6397563590B}">
      <dsp:nvSpPr>
        <dsp:cNvPr id="0" name=""/>
        <dsp:cNvSpPr/>
      </dsp:nvSpPr>
      <dsp:spPr>
        <a:xfrm>
          <a:off x="3796523" y="1533971"/>
          <a:ext cx="490027" cy="490027"/>
        </a:xfrm>
        <a:prstGeom prst="pie">
          <a:avLst>
            <a:gd name="adj1" fmla="val 108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B9A84-C6A0-4540-AA03-65445A3961C9}">
      <dsp:nvSpPr>
        <dsp:cNvPr id="0" name=""/>
        <dsp:cNvSpPr/>
      </dsp:nvSpPr>
      <dsp:spPr>
        <a:xfrm rot="16200000">
          <a:off x="3030854" y="2850921"/>
          <a:ext cx="1776350" cy="36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55700">
            <a:lnSpc>
              <a:spcPct val="90000"/>
            </a:lnSpc>
            <a:spcBef>
              <a:spcPct val="0"/>
            </a:spcBef>
            <a:spcAft>
              <a:spcPct val="35000"/>
            </a:spcAft>
            <a:buNone/>
          </a:pPr>
          <a:r>
            <a:rPr lang="tr-TR" sz="2600" kern="1200" dirty="0"/>
            <a:t>1996</a:t>
          </a:r>
          <a:endParaRPr lang="en-US" sz="2600" kern="1200" dirty="0"/>
        </a:p>
      </dsp:txBody>
      <dsp:txXfrm>
        <a:off x="3030854" y="2850921"/>
        <a:ext cx="1776350" cy="367520"/>
      </dsp:txXfrm>
    </dsp:sp>
    <dsp:sp modelId="{C884060E-EB2D-4F5A-9D70-9547869A8F66}">
      <dsp:nvSpPr>
        <dsp:cNvPr id="0" name=""/>
        <dsp:cNvSpPr/>
      </dsp:nvSpPr>
      <dsp:spPr>
        <a:xfrm>
          <a:off x="4164044" y="1472717"/>
          <a:ext cx="1225069" cy="245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pPr>
          <a:r>
            <a:rPr lang="tr-TR" sz="2600" kern="1200" dirty="0"/>
            <a:t>HTML3</a:t>
          </a:r>
          <a:endParaRPr lang="en-US" sz="2600" kern="1200" dirty="0"/>
        </a:p>
      </dsp:txBody>
      <dsp:txXfrm>
        <a:off x="4164044" y="1472717"/>
        <a:ext cx="1225069" cy="2450139"/>
      </dsp:txXfrm>
    </dsp:sp>
    <dsp:sp modelId="{85161AC8-9F1D-4641-A7A3-503A44A19776}">
      <dsp:nvSpPr>
        <dsp:cNvPr id="0" name=""/>
        <dsp:cNvSpPr/>
      </dsp:nvSpPr>
      <dsp:spPr>
        <a:xfrm>
          <a:off x="5601219" y="1472717"/>
          <a:ext cx="612534" cy="61253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BD88B-9AA2-4DE5-84A7-A86D2E5BF9C1}">
      <dsp:nvSpPr>
        <dsp:cNvPr id="0" name=""/>
        <dsp:cNvSpPr/>
      </dsp:nvSpPr>
      <dsp:spPr>
        <a:xfrm>
          <a:off x="5662472" y="1533971"/>
          <a:ext cx="490027" cy="490027"/>
        </a:xfrm>
        <a:prstGeom prst="pie">
          <a:avLst>
            <a:gd name="adj1" fmla="val 90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FD47FA-0561-42B4-BAFA-6D37C1A3E3D6}">
      <dsp:nvSpPr>
        <dsp:cNvPr id="0" name=""/>
        <dsp:cNvSpPr/>
      </dsp:nvSpPr>
      <dsp:spPr>
        <a:xfrm rot="16200000">
          <a:off x="4896804" y="2850921"/>
          <a:ext cx="1776350" cy="36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55700">
            <a:lnSpc>
              <a:spcPct val="90000"/>
            </a:lnSpc>
            <a:spcBef>
              <a:spcPct val="0"/>
            </a:spcBef>
            <a:spcAft>
              <a:spcPct val="35000"/>
            </a:spcAft>
            <a:buNone/>
          </a:pPr>
          <a:r>
            <a:rPr lang="tr-TR" sz="2600" kern="1200" dirty="0"/>
            <a:t>1997</a:t>
          </a:r>
          <a:endParaRPr lang="en-US" sz="2600" kern="1200" dirty="0"/>
        </a:p>
      </dsp:txBody>
      <dsp:txXfrm>
        <a:off x="4896804" y="2850921"/>
        <a:ext cx="1776350" cy="367520"/>
      </dsp:txXfrm>
    </dsp:sp>
    <dsp:sp modelId="{8BEBA0F6-4EBB-4FE3-9D3A-AD11184DF2B8}">
      <dsp:nvSpPr>
        <dsp:cNvPr id="0" name=""/>
        <dsp:cNvSpPr/>
      </dsp:nvSpPr>
      <dsp:spPr>
        <a:xfrm>
          <a:off x="6029993" y="1472717"/>
          <a:ext cx="1225069" cy="245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pPr>
          <a:r>
            <a:rPr lang="tr-TR" sz="2600" kern="1200" dirty="0"/>
            <a:t>HTML4</a:t>
          </a:r>
          <a:endParaRPr lang="en-US" sz="2600" kern="1200" dirty="0"/>
        </a:p>
      </dsp:txBody>
      <dsp:txXfrm>
        <a:off x="6029993" y="1472717"/>
        <a:ext cx="1225069" cy="2450139"/>
      </dsp:txXfrm>
    </dsp:sp>
    <dsp:sp modelId="{0DEDD297-2A1A-4118-8276-C08DC0331962}">
      <dsp:nvSpPr>
        <dsp:cNvPr id="0" name=""/>
        <dsp:cNvSpPr/>
      </dsp:nvSpPr>
      <dsp:spPr>
        <a:xfrm>
          <a:off x="7467169" y="1472717"/>
          <a:ext cx="612534" cy="61253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C58D9-6E9D-47E3-B79D-69D065F043E9}">
      <dsp:nvSpPr>
        <dsp:cNvPr id="0" name=""/>
        <dsp:cNvSpPr/>
      </dsp:nvSpPr>
      <dsp:spPr>
        <a:xfrm>
          <a:off x="7528422" y="1533971"/>
          <a:ext cx="490027" cy="490027"/>
        </a:xfrm>
        <a:prstGeom prst="pie">
          <a:avLst>
            <a:gd name="adj1" fmla="val 7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4C466-741D-446D-A1B3-7ADB53A37329}">
      <dsp:nvSpPr>
        <dsp:cNvPr id="0" name=""/>
        <dsp:cNvSpPr/>
      </dsp:nvSpPr>
      <dsp:spPr>
        <a:xfrm rot="16200000">
          <a:off x="6762754" y="2850921"/>
          <a:ext cx="1776350" cy="36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55700">
            <a:lnSpc>
              <a:spcPct val="90000"/>
            </a:lnSpc>
            <a:spcBef>
              <a:spcPct val="0"/>
            </a:spcBef>
            <a:spcAft>
              <a:spcPct val="35000"/>
            </a:spcAft>
            <a:buNone/>
          </a:pPr>
          <a:r>
            <a:rPr lang="tr-TR" sz="2600" kern="1200" dirty="0"/>
            <a:t>2000</a:t>
          </a:r>
          <a:endParaRPr lang="en-US" sz="2600" kern="1200" dirty="0"/>
        </a:p>
      </dsp:txBody>
      <dsp:txXfrm>
        <a:off x="6762754" y="2850921"/>
        <a:ext cx="1776350" cy="367520"/>
      </dsp:txXfrm>
    </dsp:sp>
    <dsp:sp modelId="{5BA82F58-689A-47ED-AA15-463052A7A799}">
      <dsp:nvSpPr>
        <dsp:cNvPr id="0" name=""/>
        <dsp:cNvSpPr/>
      </dsp:nvSpPr>
      <dsp:spPr>
        <a:xfrm>
          <a:off x="7895943" y="1472717"/>
          <a:ext cx="1225069" cy="245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pPr>
          <a:r>
            <a:rPr lang="tr-TR" sz="2600" kern="1200" dirty="0"/>
            <a:t>XHTML1</a:t>
          </a:r>
          <a:endParaRPr lang="en-US" sz="2600" kern="1200" dirty="0"/>
        </a:p>
      </dsp:txBody>
      <dsp:txXfrm>
        <a:off x="7895943" y="1472717"/>
        <a:ext cx="1225069" cy="2450139"/>
      </dsp:txXfrm>
    </dsp:sp>
    <dsp:sp modelId="{85BD5255-7DC1-423A-A054-ECFA8DD0B752}">
      <dsp:nvSpPr>
        <dsp:cNvPr id="0" name=""/>
        <dsp:cNvSpPr/>
      </dsp:nvSpPr>
      <dsp:spPr>
        <a:xfrm>
          <a:off x="9333118" y="1472717"/>
          <a:ext cx="612534" cy="612534"/>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151DC-1FB6-43EA-85D9-0B67F2DD96BC}">
      <dsp:nvSpPr>
        <dsp:cNvPr id="0" name=""/>
        <dsp:cNvSpPr/>
      </dsp:nvSpPr>
      <dsp:spPr>
        <a:xfrm>
          <a:off x="9394372" y="1533971"/>
          <a:ext cx="490027" cy="490027"/>
        </a:xfrm>
        <a:prstGeom prst="pie">
          <a:avLst>
            <a:gd name="adj1" fmla="val 54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7D77F-E8DE-4228-ABF7-B125C8E3603D}">
      <dsp:nvSpPr>
        <dsp:cNvPr id="0" name=""/>
        <dsp:cNvSpPr/>
      </dsp:nvSpPr>
      <dsp:spPr>
        <a:xfrm rot="16200000">
          <a:off x="8628704" y="2850921"/>
          <a:ext cx="1776350" cy="36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55700">
            <a:lnSpc>
              <a:spcPct val="90000"/>
            </a:lnSpc>
            <a:spcBef>
              <a:spcPct val="0"/>
            </a:spcBef>
            <a:spcAft>
              <a:spcPct val="35000"/>
            </a:spcAft>
            <a:buNone/>
          </a:pPr>
          <a:r>
            <a:rPr lang="tr-TR" sz="2600" kern="1200" dirty="0"/>
            <a:t>2009</a:t>
          </a:r>
          <a:endParaRPr lang="en-US" sz="2600" kern="1200" dirty="0"/>
        </a:p>
      </dsp:txBody>
      <dsp:txXfrm>
        <a:off x="8628704" y="2850921"/>
        <a:ext cx="1776350" cy="367520"/>
      </dsp:txXfrm>
    </dsp:sp>
    <dsp:sp modelId="{2B7335EE-AF7F-466E-A72E-0D8519A95216}">
      <dsp:nvSpPr>
        <dsp:cNvPr id="0" name=""/>
        <dsp:cNvSpPr/>
      </dsp:nvSpPr>
      <dsp:spPr>
        <a:xfrm>
          <a:off x="9761893" y="1472717"/>
          <a:ext cx="1225069" cy="245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pPr>
          <a:r>
            <a:rPr lang="tr-TR" sz="2600" kern="1200" dirty="0"/>
            <a:t>HTML5</a:t>
          </a:r>
          <a:endParaRPr lang="en-US" sz="2600" kern="1200" dirty="0"/>
        </a:p>
      </dsp:txBody>
      <dsp:txXfrm>
        <a:off x="9761893" y="1472717"/>
        <a:ext cx="1225069" cy="2450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6EDA4-A46D-4148-8144-762BE93B2F34}">
      <dsp:nvSpPr>
        <dsp:cNvPr id="0" name=""/>
        <dsp:cNvSpPr/>
      </dsp:nvSpPr>
      <dsp:spPr>
        <a:xfrm>
          <a:off x="767525" y="2721242"/>
          <a:ext cx="419956" cy="1200332"/>
        </a:xfrm>
        <a:custGeom>
          <a:avLst/>
          <a:gdLst/>
          <a:ahLst/>
          <a:cxnLst/>
          <a:rect l="0" t="0" r="0" b="0"/>
          <a:pathLst>
            <a:path>
              <a:moveTo>
                <a:pt x="0" y="0"/>
              </a:moveTo>
              <a:lnTo>
                <a:pt x="209978" y="0"/>
              </a:lnTo>
              <a:lnTo>
                <a:pt x="209978" y="1200332"/>
              </a:lnTo>
              <a:lnTo>
                <a:pt x="419956" y="12003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5711" y="3289616"/>
        <a:ext cx="63583" cy="63583"/>
      </dsp:txXfrm>
    </dsp:sp>
    <dsp:sp modelId="{4C8CCF75-B4D8-46B3-A169-6A55CF01F34B}">
      <dsp:nvSpPr>
        <dsp:cNvPr id="0" name=""/>
        <dsp:cNvSpPr/>
      </dsp:nvSpPr>
      <dsp:spPr>
        <a:xfrm>
          <a:off x="767525" y="2721242"/>
          <a:ext cx="419956" cy="400110"/>
        </a:xfrm>
        <a:custGeom>
          <a:avLst/>
          <a:gdLst/>
          <a:ahLst/>
          <a:cxnLst/>
          <a:rect l="0" t="0" r="0" b="0"/>
          <a:pathLst>
            <a:path>
              <a:moveTo>
                <a:pt x="0" y="0"/>
              </a:moveTo>
              <a:lnTo>
                <a:pt x="209978" y="0"/>
              </a:lnTo>
              <a:lnTo>
                <a:pt x="209978" y="400110"/>
              </a:lnTo>
              <a:lnTo>
                <a:pt x="419956" y="4001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63002" y="2906796"/>
        <a:ext cx="29002" cy="29002"/>
      </dsp:txXfrm>
    </dsp:sp>
    <dsp:sp modelId="{D8FF82B4-7301-46FA-BF45-366B98C89DBE}">
      <dsp:nvSpPr>
        <dsp:cNvPr id="0" name=""/>
        <dsp:cNvSpPr/>
      </dsp:nvSpPr>
      <dsp:spPr>
        <a:xfrm>
          <a:off x="767525" y="2321131"/>
          <a:ext cx="419956" cy="400110"/>
        </a:xfrm>
        <a:custGeom>
          <a:avLst/>
          <a:gdLst/>
          <a:ahLst/>
          <a:cxnLst/>
          <a:rect l="0" t="0" r="0" b="0"/>
          <a:pathLst>
            <a:path>
              <a:moveTo>
                <a:pt x="0" y="400110"/>
              </a:moveTo>
              <a:lnTo>
                <a:pt x="209978" y="400110"/>
              </a:lnTo>
              <a:lnTo>
                <a:pt x="209978" y="0"/>
              </a:lnTo>
              <a:lnTo>
                <a:pt x="4199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63002" y="2506686"/>
        <a:ext cx="29002" cy="29002"/>
      </dsp:txXfrm>
    </dsp:sp>
    <dsp:sp modelId="{B88B8C79-5A5C-45A9-92F0-ABF0FA4012D6}">
      <dsp:nvSpPr>
        <dsp:cNvPr id="0" name=""/>
        <dsp:cNvSpPr/>
      </dsp:nvSpPr>
      <dsp:spPr>
        <a:xfrm>
          <a:off x="3287262" y="1520910"/>
          <a:ext cx="419956" cy="1200332"/>
        </a:xfrm>
        <a:custGeom>
          <a:avLst/>
          <a:gdLst/>
          <a:ahLst/>
          <a:cxnLst/>
          <a:rect l="0" t="0" r="0" b="0"/>
          <a:pathLst>
            <a:path>
              <a:moveTo>
                <a:pt x="0" y="0"/>
              </a:moveTo>
              <a:lnTo>
                <a:pt x="209978" y="0"/>
              </a:lnTo>
              <a:lnTo>
                <a:pt x="209978" y="1200332"/>
              </a:lnTo>
              <a:lnTo>
                <a:pt x="419956" y="12003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5448" y="2089284"/>
        <a:ext cx="63583" cy="63583"/>
      </dsp:txXfrm>
    </dsp:sp>
    <dsp:sp modelId="{92D63751-7B53-424A-8430-23848E267D95}">
      <dsp:nvSpPr>
        <dsp:cNvPr id="0" name=""/>
        <dsp:cNvSpPr/>
      </dsp:nvSpPr>
      <dsp:spPr>
        <a:xfrm>
          <a:off x="3287262" y="1520910"/>
          <a:ext cx="419956" cy="400110"/>
        </a:xfrm>
        <a:custGeom>
          <a:avLst/>
          <a:gdLst/>
          <a:ahLst/>
          <a:cxnLst/>
          <a:rect l="0" t="0" r="0" b="0"/>
          <a:pathLst>
            <a:path>
              <a:moveTo>
                <a:pt x="0" y="0"/>
              </a:moveTo>
              <a:lnTo>
                <a:pt x="209978" y="0"/>
              </a:lnTo>
              <a:lnTo>
                <a:pt x="209978" y="400110"/>
              </a:lnTo>
              <a:lnTo>
                <a:pt x="419956" y="4001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2739" y="1706464"/>
        <a:ext cx="29002" cy="29002"/>
      </dsp:txXfrm>
    </dsp:sp>
    <dsp:sp modelId="{EB77FA99-A68D-40CD-92C4-ECE7829C223E}">
      <dsp:nvSpPr>
        <dsp:cNvPr id="0" name=""/>
        <dsp:cNvSpPr/>
      </dsp:nvSpPr>
      <dsp:spPr>
        <a:xfrm>
          <a:off x="3287262" y="1120799"/>
          <a:ext cx="419956" cy="400110"/>
        </a:xfrm>
        <a:custGeom>
          <a:avLst/>
          <a:gdLst/>
          <a:ahLst/>
          <a:cxnLst/>
          <a:rect l="0" t="0" r="0" b="0"/>
          <a:pathLst>
            <a:path>
              <a:moveTo>
                <a:pt x="0" y="400110"/>
              </a:moveTo>
              <a:lnTo>
                <a:pt x="209978" y="400110"/>
              </a:lnTo>
              <a:lnTo>
                <a:pt x="209978" y="0"/>
              </a:lnTo>
              <a:lnTo>
                <a:pt x="41995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2739" y="1306353"/>
        <a:ext cx="29002" cy="29002"/>
      </dsp:txXfrm>
    </dsp:sp>
    <dsp:sp modelId="{BDDD0045-0AFE-4746-B806-B825216C373C}">
      <dsp:nvSpPr>
        <dsp:cNvPr id="0" name=""/>
        <dsp:cNvSpPr/>
      </dsp:nvSpPr>
      <dsp:spPr>
        <a:xfrm>
          <a:off x="3287262" y="320578"/>
          <a:ext cx="419956" cy="1200332"/>
        </a:xfrm>
        <a:custGeom>
          <a:avLst/>
          <a:gdLst/>
          <a:ahLst/>
          <a:cxnLst/>
          <a:rect l="0" t="0" r="0" b="0"/>
          <a:pathLst>
            <a:path>
              <a:moveTo>
                <a:pt x="0" y="1200332"/>
              </a:moveTo>
              <a:lnTo>
                <a:pt x="209978" y="1200332"/>
              </a:lnTo>
              <a:lnTo>
                <a:pt x="209978" y="0"/>
              </a:lnTo>
              <a:lnTo>
                <a:pt x="41995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5448" y="888952"/>
        <a:ext cx="63583" cy="63583"/>
      </dsp:txXfrm>
    </dsp:sp>
    <dsp:sp modelId="{364703F3-F98C-47F7-AFF4-B1EC5AAF286B}">
      <dsp:nvSpPr>
        <dsp:cNvPr id="0" name=""/>
        <dsp:cNvSpPr/>
      </dsp:nvSpPr>
      <dsp:spPr>
        <a:xfrm>
          <a:off x="767525" y="1520910"/>
          <a:ext cx="419956" cy="1200332"/>
        </a:xfrm>
        <a:custGeom>
          <a:avLst/>
          <a:gdLst/>
          <a:ahLst/>
          <a:cxnLst/>
          <a:rect l="0" t="0" r="0" b="0"/>
          <a:pathLst>
            <a:path>
              <a:moveTo>
                <a:pt x="0" y="1200332"/>
              </a:moveTo>
              <a:lnTo>
                <a:pt x="209978" y="1200332"/>
              </a:lnTo>
              <a:lnTo>
                <a:pt x="209978" y="0"/>
              </a:lnTo>
              <a:lnTo>
                <a:pt x="4199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5711" y="2089284"/>
        <a:ext cx="63583" cy="63583"/>
      </dsp:txXfrm>
    </dsp:sp>
    <dsp:sp modelId="{566FD2EF-2269-4E9E-955C-EE68AC062B80}">
      <dsp:nvSpPr>
        <dsp:cNvPr id="0" name=""/>
        <dsp:cNvSpPr/>
      </dsp:nvSpPr>
      <dsp:spPr>
        <a:xfrm rot="16200000">
          <a:off x="-1237240" y="2401154"/>
          <a:ext cx="3369353" cy="640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tr-TR" sz="3200" kern="1200" dirty="0"/>
            <a:t>Proje klasörü</a:t>
          </a:r>
          <a:endParaRPr lang="en-US" sz="3200" kern="1200" dirty="0"/>
        </a:p>
      </dsp:txBody>
      <dsp:txXfrm>
        <a:off x="-1237240" y="2401154"/>
        <a:ext cx="3369353" cy="640177"/>
      </dsp:txXfrm>
    </dsp:sp>
    <dsp:sp modelId="{4ACB8291-3BB4-424B-B407-99106B380C22}">
      <dsp:nvSpPr>
        <dsp:cNvPr id="0" name=""/>
        <dsp:cNvSpPr/>
      </dsp:nvSpPr>
      <dsp:spPr>
        <a:xfrm>
          <a:off x="1187481" y="1200821"/>
          <a:ext cx="2099781" cy="640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tr-TR" sz="2800" kern="1200" dirty="0"/>
            <a:t>assets</a:t>
          </a:r>
          <a:endParaRPr lang="en-US" sz="2800" kern="1200" dirty="0"/>
        </a:p>
      </dsp:txBody>
      <dsp:txXfrm>
        <a:off x="1187481" y="1200821"/>
        <a:ext cx="2099781" cy="640177"/>
      </dsp:txXfrm>
    </dsp:sp>
    <dsp:sp modelId="{AD60AC56-1706-4CF2-97C6-7D73E6052960}">
      <dsp:nvSpPr>
        <dsp:cNvPr id="0" name=""/>
        <dsp:cNvSpPr/>
      </dsp:nvSpPr>
      <dsp:spPr>
        <a:xfrm>
          <a:off x="3707218" y="489"/>
          <a:ext cx="2099781" cy="640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tr-TR" sz="3200" kern="1200" dirty="0"/>
            <a:t>img</a:t>
          </a:r>
          <a:endParaRPr lang="en-US" sz="3200" kern="1200" dirty="0"/>
        </a:p>
      </dsp:txBody>
      <dsp:txXfrm>
        <a:off x="3707218" y="489"/>
        <a:ext cx="2099781" cy="640177"/>
      </dsp:txXfrm>
    </dsp:sp>
    <dsp:sp modelId="{1BA10598-48FA-4504-958B-52E406BE4BD2}">
      <dsp:nvSpPr>
        <dsp:cNvPr id="0" name=""/>
        <dsp:cNvSpPr/>
      </dsp:nvSpPr>
      <dsp:spPr>
        <a:xfrm>
          <a:off x="3707218" y="800710"/>
          <a:ext cx="2099781" cy="640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tr-TR" sz="3200" kern="1200" dirty="0"/>
            <a:t>css</a:t>
          </a:r>
          <a:endParaRPr lang="en-US" sz="3200" kern="1200" dirty="0"/>
        </a:p>
      </dsp:txBody>
      <dsp:txXfrm>
        <a:off x="3707218" y="800710"/>
        <a:ext cx="2099781" cy="640177"/>
      </dsp:txXfrm>
    </dsp:sp>
    <dsp:sp modelId="{04E99E2F-A515-4770-A8D3-355DF8A9DD83}">
      <dsp:nvSpPr>
        <dsp:cNvPr id="0" name=""/>
        <dsp:cNvSpPr/>
      </dsp:nvSpPr>
      <dsp:spPr>
        <a:xfrm>
          <a:off x="3707218" y="1600932"/>
          <a:ext cx="2099781" cy="640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tr-TR" sz="3200" kern="1200" dirty="0"/>
            <a:t>Js</a:t>
          </a:r>
          <a:endParaRPr lang="en-US" sz="3200" kern="1200" dirty="0"/>
        </a:p>
      </dsp:txBody>
      <dsp:txXfrm>
        <a:off x="3707218" y="1600932"/>
        <a:ext cx="2099781" cy="640177"/>
      </dsp:txXfrm>
    </dsp:sp>
    <dsp:sp modelId="{B7A3D91A-E167-4D78-9D97-D8D606CD1F59}">
      <dsp:nvSpPr>
        <dsp:cNvPr id="0" name=""/>
        <dsp:cNvSpPr/>
      </dsp:nvSpPr>
      <dsp:spPr>
        <a:xfrm>
          <a:off x="3707218" y="2401154"/>
          <a:ext cx="2099781" cy="640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tr-TR" sz="3200" kern="1200" dirty="0"/>
            <a:t>lib</a:t>
          </a:r>
          <a:endParaRPr lang="en-US" sz="3200" kern="1200" dirty="0"/>
        </a:p>
      </dsp:txBody>
      <dsp:txXfrm>
        <a:off x="3707218" y="2401154"/>
        <a:ext cx="2099781" cy="640177"/>
      </dsp:txXfrm>
    </dsp:sp>
    <dsp:sp modelId="{6FA488EE-B365-404D-86E5-5F74A23F6F1A}">
      <dsp:nvSpPr>
        <dsp:cNvPr id="0" name=""/>
        <dsp:cNvSpPr/>
      </dsp:nvSpPr>
      <dsp:spPr>
        <a:xfrm>
          <a:off x="1187481" y="2001043"/>
          <a:ext cx="2099781" cy="640177"/>
        </a:xfrm>
        <a:prstGeom prst="rect">
          <a:avLst/>
        </a:prstGeom>
        <a:solidFill>
          <a:schemeClr val="bg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tr-TR" sz="2400" kern="1200" dirty="0">
              <a:solidFill>
                <a:schemeClr val="tx1"/>
              </a:solidFill>
            </a:rPr>
            <a:t>index.html</a:t>
          </a:r>
          <a:endParaRPr lang="en-US" sz="2400" kern="1200" dirty="0">
            <a:solidFill>
              <a:schemeClr val="tx1"/>
            </a:solidFill>
          </a:endParaRPr>
        </a:p>
      </dsp:txBody>
      <dsp:txXfrm>
        <a:off x="1187481" y="2001043"/>
        <a:ext cx="2099781" cy="640177"/>
      </dsp:txXfrm>
    </dsp:sp>
    <dsp:sp modelId="{4F0B7366-99A0-47E9-B6A9-4C64CE5A3FEE}">
      <dsp:nvSpPr>
        <dsp:cNvPr id="0" name=""/>
        <dsp:cNvSpPr/>
      </dsp:nvSpPr>
      <dsp:spPr>
        <a:xfrm>
          <a:off x="1187481" y="2801264"/>
          <a:ext cx="2099781" cy="640177"/>
        </a:xfrm>
        <a:prstGeom prst="rect">
          <a:avLst/>
        </a:prstGeom>
        <a:solidFill>
          <a:schemeClr val="bg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tr-TR" sz="2400" kern="1200" dirty="0">
              <a:solidFill>
                <a:schemeClr val="tx1"/>
              </a:solidFill>
            </a:rPr>
            <a:t>about.html</a:t>
          </a:r>
          <a:endParaRPr lang="en-US" sz="2400" kern="1200" dirty="0">
            <a:solidFill>
              <a:schemeClr val="tx1"/>
            </a:solidFill>
          </a:endParaRPr>
        </a:p>
      </dsp:txBody>
      <dsp:txXfrm>
        <a:off x="1187481" y="2801264"/>
        <a:ext cx="2099781" cy="640177"/>
      </dsp:txXfrm>
    </dsp:sp>
    <dsp:sp modelId="{7407DD54-1458-4D7B-B819-868747C635C1}">
      <dsp:nvSpPr>
        <dsp:cNvPr id="0" name=""/>
        <dsp:cNvSpPr/>
      </dsp:nvSpPr>
      <dsp:spPr>
        <a:xfrm>
          <a:off x="1187481" y="3601486"/>
          <a:ext cx="2099781" cy="640177"/>
        </a:xfrm>
        <a:prstGeom prst="rect">
          <a:avLst/>
        </a:prstGeom>
        <a:solidFill>
          <a:schemeClr val="bg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tr-TR" sz="2400" kern="1200" dirty="0">
              <a:solidFill>
                <a:schemeClr val="tx1"/>
              </a:solidFill>
            </a:rPr>
            <a:t>contact.html</a:t>
          </a:r>
          <a:endParaRPr lang="en-US" sz="2400" kern="1200" dirty="0">
            <a:solidFill>
              <a:schemeClr val="tx1"/>
            </a:solidFill>
          </a:endParaRPr>
        </a:p>
      </dsp:txBody>
      <dsp:txXfrm>
        <a:off x="1187481" y="3601486"/>
        <a:ext cx="2099781" cy="640177"/>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94A6A-82D4-4806-B93A-2426625AF32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C1FA91D-0616-4DB3-95B9-E01794B28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8729B8D-DA88-4E7F-B297-FFE3DB981114}"/>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5" name="Alt Bilgi Yer Tutucusu 4">
            <a:extLst>
              <a:ext uri="{FF2B5EF4-FFF2-40B4-BE49-F238E27FC236}">
                <a16:creationId xmlns:a16="http://schemas.microsoft.com/office/drawing/2014/main" id="{322966C9-A698-40F3-A700-67881BC5540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3BB4005-0C6C-481B-B2E7-B220EAD14239}"/>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311508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E8B9EB-E390-4F33-99F6-36181CD6FE2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3BADC29-A9FB-4380-9A3E-1B550425210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909B642-DA62-412B-8EDF-05234E7009A0}"/>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5" name="Alt Bilgi Yer Tutucusu 4">
            <a:extLst>
              <a:ext uri="{FF2B5EF4-FFF2-40B4-BE49-F238E27FC236}">
                <a16:creationId xmlns:a16="http://schemas.microsoft.com/office/drawing/2014/main" id="{21F992D0-BBD0-4401-9123-D03F0280141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3A1B39-C049-46B4-828A-55BD7FD8166A}"/>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30626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738E5AF-A00A-4AD1-84AB-54DE1C71D28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3AE5448-D5D4-4985-85F3-477B4D6FE41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43B8729-56F4-436B-A220-D17D3DF90C6B}"/>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5" name="Alt Bilgi Yer Tutucusu 4">
            <a:extLst>
              <a:ext uri="{FF2B5EF4-FFF2-40B4-BE49-F238E27FC236}">
                <a16:creationId xmlns:a16="http://schemas.microsoft.com/office/drawing/2014/main" id="{19C07993-C066-4F6B-905E-23FA4F6F527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F6C44C-FAA7-4344-B7DB-9BB1052F63F2}"/>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053516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Freeform 6"/>
          <p:cNvSpPr/>
          <p:nvPr/>
        </p:nvSpPr>
        <p:spPr bwMode="auto">
          <a:xfrm>
            <a:off x="0" y="0"/>
            <a:ext cx="12192000" cy="115644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sp>
      <p:sp>
        <p:nvSpPr>
          <p:cNvPr id="2" name="Title 1"/>
          <p:cNvSpPr>
            <a:spLocks noGrp="1"/>
          </p:cNvSpPr>
          <p:nvPr>
            <p:ph type="title"/>
          </p:nvPr>
        </p:nvSpPr>
        <p:spPr>
          <a:xfrm>
            <a:off x="1398494" y="0"/>
            <a:ext cx="8913866" cy="970450"/>
          </a:xfrm>
        </p:spPr>
        <p:txBody>
          <a:bodyPr anchor="ctr"/>
          <a:lstStyle/>
          <a:p>
            <a:r>
              <a:rPr lang="en-US" dirty="0"/>
              <a:t>Click to edit Master title style</a:t>
            </a:r>
          </a:p>
        </p:txBody>
      </p:sp>
      <p:sp>
        <p:nvSpPr>
          <p:cNvPr id="3" name="Content Placeholder 2"/>
          <p:cNvSpPr>
            <a:spLocks noGrp="1"/>
          </p:cNvSpPr>
          <p:nvPr>
            <p:ph idx="1"/>
          </p:nvPr>
        </p:nvSpPr>
        <p:spPr>
          <a:xfrm>
            <a:off x="818712" y="1667435"/>
            <a:ext cx="10554574" cy="419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10759-E798-40C8-95BA-2401128CD1F8}"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183958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auto">
          <a:xfrm>
            <a:off x="0" y="0"/>
            <a:ext cx="12192000" cy="115644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438834" y="0"/>
            <a:ext cx="9951875" cy="970450"/>
          </a:xfrm>
        </p:spPr>
        <p:txBody>
          <a:bodyPr anchor="ctr"/>
          <a:lstStyle/>
          <a:p>
            <a:r>
              <a:rPr lang="en-US" dirty="0"/>
              <a:t>Click to edit Master title style</a:t>
            </a:r>
          </a:p>
        </p:txBody>
      </p:sp>
      <p:sp>
        <p:nvSpPr>
          <p:cNvPr id="5" name="Date Placeholder 4"/>
          <p:cNvSpPr>
            <a:spLocks noGrp="1"/>
          </p:cNvSpPr>
          <p:nvPr>
            <p:ph type="dt" sz="half" idx="10"/>
          </p:nvPr>
        </p:nvSpPr>
        <p:spPr/>
        <p:txBody>
          <a:bodyPr/>
          <a:lstStyle/>
          <a:p>
            <a:fld id="{EE310759-E798-40C8-95BA-2401128CD1F8}"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FDA8AD9-5BBF-46FB-A5B6-6376DD12754C}" type="slidenum">
              <a:rPr lang="tr-TR" smtClean="0"/>
              <a:t>‹#›</a:t>
            </a:fld>
            <a:endParaRPr lang="tr-TR"/>
          </a:p>
        </p:txBody>
      </p:sp>
      <p:sp>
        <p:nvSpPr>
          <p:cNvPr id="11" name="Content Placeholder 2"/>
          <p:cNvSpPr>
            <a:spLocks noGrp="1"/>
          </p:cNvSpPr>
          <p:nvPr>
            <p:ph sz="half" idx="14"/>
          </p:nvPr>
        </p:nvSpPr>
        <p:spPr>
          <a:xfrm>
            <a:off x="8027894" y="1586754"/>
            <a:ext cx="3355770" cy="423613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5"/>
          </p:nvPr>
        </p:nvSpPr>
        <p:spPr>
          <a:xfrm>
            <a:off x="4243304" y="1586753"/>
            <a:ext cx="3355770" cy="423613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sz="half" idx="16"/>
          </p:nvPr>
        </p:nvSpPr>
        <p:spPr>
          <a:xfrm>
            <a:off x="451514" y="1586752"/>
            <a:ext cx="3355770" cy="423613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1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7EDAA1-BE20-4935-9DB1-FE21BDBF975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5CEA1FD-1878-4D68-AFEF-529672FF634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C4DAEF1-D2D5-4FDD-952F-3B25207431EF}"/>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5" name="Alt Bilgi Yer Tutucusu 4">
            <a:extLst>
              <a:ext uri="{FF2B5EF4-FFF2-40B4-BE49-F238E27FC236}">
                <a16:creationId xmlns:a16="http://schemas.microsoft.com/office/drawing/2014/main" id="{35DA2F6A-2286-487A-93F3-05A9639A6C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465B10-66B2-4B3F-8B54-3941C2B7E4BD}"/>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48634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5BD4D6-C22D-4734-867A-F2A2697E360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EDDED0C-E7EA-4B86-A2D5-364072F30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CF3A367-E19B-4795-9682-68D124E3EE59}"/>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5" name="Alt Bilgi Yer Tutucusu 4">
            <a:extLst>
              <a:ext uri="{FF2B5EF4-FFF2-40B4-BE49-F238E27FC236}">
                <a16:creationId xmlns:a16="http://schemas.microsoft.com/office/drawing/2014/main" id="{7CDD3140-12F0-4D84-B0A0-425627E307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F5E62C-09D0-4644-84C7-608BEB198C5D}"/>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359397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C9DC9E-49BF-468A-AC2C-674222B947D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B2D41DE-9FAB-4786-BC01-4F69915C011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1435903-72FA-4A80-A690-DD26BAB8D55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828FEBC-F20E-441E-8F79-3AB33614CFB4}"/>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6" name="Alt Bilgi Yer Tutucusu 5">
            <a:extLst>
              <a:ext uri="{FF2B5EF4-FFF2-40B4-BE49-F238E27FC236}">
                <a16:creationId xmlns:a16="http://schemas.microsoft.com/office/drawing/2014/main" id="{BBE87F7E-5FC5-4A96-9443-F563DE4159D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B7FEDCF-F5A8-4409-8272-DB947CF70CCA}"/>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127788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EC4F5-535B-4DAA-875B-93A38CF8709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C9868F-6DFE-4EE9-A507-D4D970D3D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897303E-CE9C-416D-BDE4-90C35ACAB8E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834706B-30DE-4467-8C87-41FFE9F82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A9FCC15-5947-44AC-BD36-6041C690D40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9189694-4BA5-49C9-BEAC-A6870EED4807}"/>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8" name="Alt Bilgi Yer Tutucusu 7">
            <a:extLst>
              <a:ext uri="{FF2B5EF4-FFF2-40B4-BE49-F238E27FC236}">
                <a16:creationId xmlns:a16="http://schemas.microsoft.com/office/drawing/2014/main" id="{3242E34F-DFAB-41DD-81D5-3F70CE52816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DC4E795-8506-42BC-BA80-E1E058DB5B00}"/>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15804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CEE297-F9EA-40B9-9341-EC5A8B26B52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C40165D-223A-417C-8CA3-6B13BFD0A4BD}"/>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4" name="Alt Bilgi Yer Tutucusu 3">
            <a:extLst>
              <a:ext uri="{FF2B5EF4-FFF2-40B4-BE49-F238E27FC236}">
                <a16:creationId xmlns:a16="http://schemas.microsoft.com/office/drawing/2014/main" id="{FF5AE9D1-58FB-4824-B5AF-E13CB272409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2457EA0-8B44-4B8B-A967-56E4F63E6383}"/>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30689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33D7368-591A-45C8-8D6C-0F8939750644}"/>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3" name="Alt Bilgi Yer Tutucusu 2">
            <a:extLst>
              <a:ext uri="{FF2B5EF4-FFF2-40B4-BE49-F238E27FC236}">
                <a16:creationId xmlns:a16="http://schemas.microsoft.com/office/drawing/2014/main" id="{A8F329D0-EC47-41C7-BC75-CE465342F18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0E4C7EB-2FFA-4BF3-A833-BA61E4CC8EFD}"/>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09398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CB56A1-85E1-41D0-93B2-91C0B346C65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EC37E59-78B5-4FEA-885B-8CF2AAD59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DFBA6B6-75C6-4093-A639-80ED2B9F1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E0FD1FC-ECDA-4288-AFD0-40AAA0AB2786}"/>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6" name="Alt Bilgi Yer Tutucusu 5">
            <a:extLst>
              <a:ext uri="{FF2B5EF4-FFF2-40B4-BE49-F238E27FC236}">
                <a16:creationId xmlns:a16="http://schemas.microsoft.com/office/drawing/2014/main" id="{964A27C9-9CA8-44CE-9A74-A390F6B352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21A636A-6791-4759-8783-5D803426B4AD}"/>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323020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B82D0-324A-4513-B67F-2EDEF89562C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7E24C8B-F142-4F08-8E85-8189C7CB9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2863857-5151-4F55-A978-15A9E7437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28B7B33-59C4-4300-AE0A-9AE3B35A1ED3}"/>
              </a:ext>
            </a:extLst>
          </p:cNvPr>
          <p:cNvSpPr>
            <a:spLocks noGrp="1"/>
          </p:cNvSpPr>
          <p:nvPr>
            <p:ph type="dt" sz="half" idx="10"/>
          </p:nvPr>
        </p:nvSpPr>
        <p:spPr/>
        <p:txBody>
          <a:bodyPr/>
          <a:lstStyle/>
          <a:p>
            <a:fld id="{EE310759-E798-40C8-95BA-2401128CD1F8}" type="datetimeFigureOut">
              <a:rPr lang="tr-TR" smtClean="0"/>
              <a:t>6.01.2022</a:t>
            </a:fld>
            <a:endParaRPr lang="tr-TR"/>
          </a:p>
        </p:txBody>
      </p:sp>
      <p:sp>
        <p:nvSpPr>
          <p:cNvPr id="6" name="Alt Bilgi Yer Tutucusu 5">
            <a:extLst>
              <a:ext uri="{FF2B5EF4-FFF2-40B4-BE49-F238E27FC236}">
                <a16:creationId xmlns:a16="http://schemas.microsoft.com/office/drawing/2014/main" id="{8AA0718E-ACE6-4CDD-BCF9-156ADFF88FB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1C27A9-6278-4161-B141-8CC3E093BAAC}"/>
              </a:ext>
            </a:extLst>
          </p:cNvPr>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78671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0EC9E5-13A6-4D39-9139-B3E80C43C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A2F7EB8-FE06-4FAA-A42C-04645281D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9915FE-D764-46E3-A094-D6CC685D6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10759-E798-40C8-95BA-2401128CD1F8}" type="datetimeFigureOut">
              <a:rPr lang="tr-TR" smtClean="0"/>
              <a:t>6.01.2022</a:t>
            </a:fld>
            <a:endParaRPr lang="tr-TR"/>
          </a:p>
        </p:txBody>
      </p:sp>
      <p:sp>
        <p:nvSpPr>
          <p:cNvPr id="5" name="Alt Bilgi Yer Tutucusu 4">
            <a:extLst>
              <a:ext uri="{FF2B5EF4-FFF2-40B4-BE49-F238E27FC236}">
                <a16:creationId xmlns:a16="http://schemas.microsoft.com/office/drawing/2014/main" id="{958FEE21-C451-45CA-ADB2-8AE41F719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6925049-C90B-48E3-A4B4-1CAC2F9CD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A8AD9-5BBF-46FB-A5B6-6376DD12754C}" type="slidenum">
              <a:rPr lang="tr-TR" smtClean="0"/>
              <a:t>‹#›</a:t>
            </a:fld>
            <a:endParaRPr lang="tr-TR"/>
          </a:p>
        </p:txBody>
      </p:sp>
    </p:spTree>
    <p:extLst>
      <p:ext uri="{BB962C8B-B14F-4D97-AF65-F5344CB8AC3E}">
        <p14:creationId xmlns:p14="http://schemas.microsoft.com/office/powerpoint/2010/main" val="630677172"/>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Html</a:t>
            </a:r>
          </a:p>
        </p:txBody>
      </p:sp>
      <p:sp>
        <p:nvSpPr>
          <p:cNvPr id="7" name="Text Placeholder 6"/>
          <p:cNvSpPr>
            <a:spLocks noGrp="1"/>
          </p:cNvSpPr>
          <p:nvPr>
            <p:ph type="body" idx="1"/>
          </p:nvPr>
        </p:nvSpPr>
        <p:spPr/>
        <p:txBody>
          <a:bodyPr/>
          <a:lstStyle/>
          <a:p>
            <a:r>
              <a:rPr lang="tr-TR" dirty="0"/>
              <a:t>Hypertext Markup Language</a:t>
            </a:r>
          </a:p>
        </p:txBody>
      </p:sp>
    </p:spTree>
    <p:extLst>
      <p:ext uri="{BB962C8B-B14F-4D97-AF65-F5344CB8AC3E}">
        <p14:creationId xmlns:p14="http://schemas.microsoft.com/office/powerpoint/2010/main" val="231350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 5</a:t>
            </a:r>
          </a:p>
        </p:txBody>
      </p:sp>
      <p:sp>
        <p:nvSpPr>
          <p:cNvPr id="7" name="Content Placeholder 6"/>
          <p:cNvSpPr>
            <a:spLocks noGrp="1"/>
          </p:cNvSpPr>
          <p:nvPr>
            <p:ph idx="1"/>
          </p:nvPr>
        </p:nvSpPr>
        <p:spPr>
          <a:xfrm>
            <a:off x="818712" y="1667435"/>
            <a:ext cx="10554574" cy="1741971"/>
          </a:xfrm>
        </p:spPr>
        <p:txBody>
          <a:bodyPr anchor="t">
            <a:normAutofit lnSpcReduction="10000"/>
          </a:bodyPr>
          <a:lstStyle/>
          <a:p>
            <a:pPr marL="0" indent="0">
              <a:buNone/>
            </a:pPr>
            <a:r>
              <a:rPr lang="tr-TR" b="1" dirty="0"/>
              <a:t>Bir html sayfasının tarayıcılar tarafından Html5 olarak algılanabilmesi için:</a:t>
            </a:r>
          </a:p>
          <a:p>
            <a:pPr marL="0" indent="0">
              <a:buNone/>
            </a:pPr>
            <a:endParaRPr lang="tr-TR" dirty="0"/>
          </a:p>
          <a:p>
            <a:pPr marL="0" indent="0">
              <a:buNone/>
            </a:pPr>
            <a:r>
              <a:rPr lang="tr-TR" dirty="0"/>
              <a:t>Sayfanın en üst kısmına aşağıdaki satırın eklenmesi gerekir.</a:t>
            </a:r>
          </a:p>
          <a:p>
            <a:pPr marL="0" indent="0">
              <a:buNone/>
            </a:pPr>
            <a:endParaRPr lang="tr-TR" dirty="0"/>
          </a:p>
          <a:p>
            <a:pPr marL="0" indent="0">
              <a:buNone/>
            </a:pPr>
            <a:endParaRPr lang="tr-TR" dirty="0"/>
          </a:p>
        </p:txBody>
      </p:sp>
      <p:sp>
        <p:nvSpPr>
          <p:cNvPr id="9" name="TextBox 8"/>
          <p:cNvSpPr txBox="1"/>
          <p:nvPr/>
        </p:nvSpPr>
        <p:spPr>
          <a:xfrm>
            <a:off x="818712" y="3409406"/>
            <a:ext cx="684918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t>&lt;!doctype html&gt;</a:t>
            </a:r>
          </a:p>
          <a:p>
            <a:r>
              <a:rPr lang="tr-TR" dirty="0">
                <a:latin typeface="Courier New" panose="02070309020205020404" pitchFamily="49" charset="0"/>
                <a:cs typeface="Courier New" panose="02070309020205020404" pitchFamily="49" charset="0"/>
              </a:rPr>
              <a:t>&lt;html&gt;</a:t>
            </a:r>
          </a:p>
          <a:p>
            <a:endParaRPr lang="tr-TR" dirty="0">
              <a:latin typeface="Courier New" panose="02070309020205020404" pitchFamily="49" charset="0"/>
              <a:cs typeface="Courier New" panose="02070309020205020404" pitchFamily="49" charset="0"/>
            </a:endParaRPr>
          </a:p>
          <a:p>
            <a:r>
              <a:rPr lang="tr-TR" dirty="0">
                <a:latin typeface="Courier New" panose="02070309020205020404" pitchFamily="49" charset="0"/>
                <a:cs typeface="Courier New" panose="02070309020205020404" pitchFamily="49" charset="0"/>
              </a:rPr>
              <a:t>&lt;/html&gt;</a:t>
            </a:r>
          </a:p>
        </p:txBody>
      </p:sp>
      <p:sp>
        <p:nvSpPr>
          <p:cNvPr id="10" name="12-Point Star 9"/>
          <p:cNvSpPr/>
          <p:nvPr/>
        </p:nvSpPr>
        <p:spPr>
          <a:xfrm>
            <a:off x="6095999" y="3127827"/>
            <a:ext cx="2390503" cy="1763485"/>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Case sensitive değil</a:t>
            </a:r>
          </a:p>
        </p:txBody>
      </p:sp>
      <p:sp>
        <p:nvSpPr>
          <p:cNvPr id="12" name="Rounded Rectangle 11"/>
          <p:cNvSpPr/>
          <p:nvPr/>
        </p:nvSpPr>
        <p:spPr>
          <a:xfrm>
            <a:off x="818712" y="5559885"/>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HTML5 için referans site göster: https://www.w3schools.com/tags/default.asp</a:t>
            </a:r>
          </a:p>
        </p:txBody>
      </p:sp>
    </p:spTree>
    <p:extLst>
      <p:ext uri="{BB962C8B-B14F-4D97-AF65-F5344CB8AC3E}">
        <p14:creationId xmlns:p14="http://schemas.microsoft.com/office/powerpoint/2010/main" val="211936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Klasör yapısı</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542483736"/>
              </p:ext>
            </p:extLst>
          </p:nvPr>
        </p:nvGraphicFramePr>
        <p:xfrm>
          <a:off x="492578" y="1680882"/>
          <a:ext cx="5934348" cy="4406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949440" y="1680882"/>
            <a:ext cx="4432558" cy="4180169"/>
          </a:xfrm>
        </p:spPr>
        <p:txBody>
          <a:bodyPr anchor="t">
            <a:normAutofit lnSpcReduction="10000"/>
          </a:bodyPr>
          <a:lstStyle/>
          <a:p>
            <a:r>
              <a:rPr lang="tr-TR" dirty="0"/>
              <a:t>Proje klasöründe web sayfaları bulunur.</a:t>
            </a:r>
          </a:p>
          <a:p>
            <a:r>
              <a:rPr lang="tr-TR" dirty="0"/>
              <a:t>Assets klasöründe </a:t>
            </a:r>
          </a:p>
          <a:p>
            <a:pPr lvl="1"/>
            <a:r>
              <a:rPr lang="tr-TR" dirty="0"/>
              <a:t>resimleri saklamak için img, </a:t>
            </a:r>
          </a:p>
          <a:p>
            <a:pPr lvl="1"/>
            <a:r>
              <a:rPr lang="tr-TR" dirty="0"/>
              <a:t>stil dosyalarını saklamak için css,</a:t>
            </a:r>
          </a:p>
          <a:p>
            <a:pPr lvl="1"/>
            <a:r>
              <a:rPr lang="tr-TR" dirty="0"/>
              <a:t> javascript dosyalarını saklamak için js, </a:t>
            </a:r>
          </a:p>
          <a:p>
            <a:pPr lvl="1"/>
            <a:r>
              <a:rPr lang="tr-TR" dirty="0"/>
              <a:t>harici kütüphaneleri kullanmak için lib isimli klasörler kullanılabilir.</a:t>
            </a:r>
          </a:p>
        </p:txBody>
      </p:sp>
    </p:spTree>
    <p:extLst>
      <p:ext uri="{BB962C8B-B14F-4D97-AF65-F5344CB8AC3E}">
        <p14:creationId xmlns:p14="http://schemas.microsoft.com/office/powerpoint/2010/main" val="7605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Temel biçimlendirme tagları</a:t>
            </a:r>
          </a:p>
        </p:txBody>
      </p:sp>
      <p:sp>
        <p:nvSpPr>
          <p:cNvPr id="7" name="Content Placeholder 4"/>
          <p:cNvSpPr txBox="1">
            <a:spLocks/>
          </p:cNvSpPr>
          <p:nvPr/>
        </p:nvSpPr>
        <p:spPr>
          <a:xfrm>
            <a:off x="2573383" y="1382998"/>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Yazıları paragraf haline getirir.</a:t>
            </a:r>
          </a:p>
          <a:p>
            <a:pPr marL="0" indent="0">
              <a:buNone/>
            </a:pPr>
            <a:r>
              <a:rPr lang="tr-TR" dirty="0">
                <a:latin typeface="Courier New" panose="02070309020205020404" pitchFamily="49" charset="0"/>
                <a:cs typeface="Courier New" panose="02070309020205020404" pitchFamily="49" charset="0"/>
              </a:rPr>
              <a:t>&lt;p&gt;Lorem Ipsum, adı bilinmeyen bir matbaacının bir hurufat numune kitabı oluşturmak üzere bir yazı galerisini alarak karıştırdığı 1500'lerden beri endüstri standardı sahte metinler olarak kullanılmıştır.&lt;/p&gt;</a:t>
            </a:r>
          </a:p>
        </p:txBody>
      </p:sp>
      <p:sp>
        <p:nvSpPr>
          <p:cNvPr id="8" name="Pentagon 7"/>
          <p:cNvSpPr/>
          <p:nvPr/>
        </p:nvSpPr>
        <p:spPr>
          <a:xfrm>
            <a:off x="705394" y="1492111"/>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600" dirty="0"/>
              <a:t>p</a:t>
            </a:r>
          </a:p>
        </p:txBody>
      </p:sp>
      <p:sp>
        <p:nvSpPr>
          <p:cNvPr id="11" name="Pentagon 10"/>
          <p:cNvSpPr/>
          <p:nvPr/>
        </p:nvSpPr>
        <p:spPr>
          <a:xfrm>
            <a:off x="705394" y="3767781"/>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br</a:t>
            </a:r>
          </a:p>
        </p:txBody>
      </p:sp>
      <p:sp>
        <p:nvSpPr>
          <p:cNvPr id="12" name="Content Placeholder 4"/>
          <p:cNvSpPr txBox="1">
            <a:spLocks/>
          </p:cNvSpPr>
          <p:nvPr/>
        </p:nvSpPr>
        <p:spPr>
          <a:xfrm>
            <a:off x="2567848" y="3767781"/>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Metin içinde satır başı yapmak için kullanılır</a:t>
            </a:r>
          </a:p>
          <a:p>
            <a:pPr marL="0" indent="0">
              <a:buNone/>
            </a:pPr>
            <a:r>
              <a:rPr lang="tr-TR" dirty="0">
                <a:latin typeface="Courier New" panose="02070309020205020404" pitchFamily="49" charset="0"/>
                <a:cs typeface="Courier New" panose="02070309020205020404" pitchFamily="49" charset="0"/>
              </a:rPr>
              <a:t>&lt;p&gt;Lorem Ipsum, adı bilinmeyen bir matbaacının bir hurufat numune kitabı oluşturmak üzere </a:t>
            </a:r>
            <a:r>
              <a:rPr lang="tr-TR" b="1" dirty="0">
                <a:latin typeface="Courier New" panose="02070309020205020404" pitchFamily="49" charset="0"/>
                <a:cs typeface="Courier New" panose="02070309020205020404" pitchFamily="49" charset="0"/>
              </a:rPr>
              <a:t>&lt;br&gt; </a:t>
            </a:r>
            <a:r>
              <a:rPr lang="tr-TR" dirty="0">
                <a:latin typeface="Courier New" panose="02070309020205020404" pitchFamily="49" charset="0"/>
                <a:cs typeface="Courier New" panose="02070309020205020404" pitchFamily="49" charset="0"/>
              </a:rPr>
              <a:t>bir yazı galerisini alarak karıştırdığı 1500'lerden beri endüstri standardı sahte metinler olarak kullanılmıştır.&lt;/p&gt;</a:t>
            </a:r>
          </a:p>
        </p:txBody>
      </p:sp>
      <p:sp>
        <p:nvSpPr>
          <p:cNvPr id="4" name="Rounded Rectangle 3"/>
          <p:cNvSpPr/>
          <p:nvPr/>
        </p:nvSpPr>
        <p:spPr>
          <a:xfrm>
            <a:off x="2567848" y="5397910"/>
            <a:ext cx="8799902" cy="1002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dirty="0"/>
              <a:t>HTML kodlarken alt satıra geçmek için enter tuşuna basılmasının, veya kelimeler arasında birden fazla boşluk bırakmak için space tuşuna basılmasının ziyaretçi tarafında bir etkisi yoktur. </a:t>
            </a:r>
          </a:p>
        </p:txBody>
      </p:sp>
      <p:sp>
        <p:nvSpPr>
          <p:cNvPr id="5" name="Oval 4"/>
          <p:cNvSpPr/>
          <p:nvPr/>
        </p:nvSpPr>
        <p:spPr>
          <a:xfrm>
            <a:off x="2266138" y="5383161"/>
            <a:ext cx="1032387" cy="103238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tr-TR" sz="5400" dirty="0">
                <a:latin typeface="Arial Black" panose="020B0A04020102020204" pitchFamily="34" charset="0"/>
              </a:rPr>
              <a:t>!</a:t>
            </a:r>
          </a:p>
        </p:txBody>
      </p:sp>
    </p:spTree>
    <p:extLst>
      <p:ext uri="{BB962C8B-B14F-4D97-AF65-F5344CB8AC3E}">
        <p14:creationId xmlns:p14="http://schemas.microsoft.com/office/powerpoint/2010/main" val="98323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Temel biçimlendirme tagları</a:t>
            </a:r>
          </a:p>
        </p:txBody>
      </p:sp>
      <p:sp>
        <p:nvSpPr>
          <p:cNvPr id="5" name="Content Placeholder 4"/>
          <p:cNvSpPr>
            <a:spLocks noGrp="1"/>
          </p:cNvSpPr>
          <p:nvPr>
            <p:ph idx="1"/>
          </p:nvPr>
        </p:nvSpPr>
        <p:spPr>
          <a:xfrm>
            <a:off x="2573383" y="1667436"/>
            <a:ext cx="8799902" cy="1297834"/>
          </a:xfrm>
        </p:spPr>
        <p:txBody>
          <a:bodyPr anchor="t">
            <a:normAutofit fontScale="85000" lnSpcReduction="10000"/>
          </a:bodyPr>
          <a:lstStyle/>
          <a:p>
            <a:pPr marL="0" indent="0">
              <a:buNone/>
            </a:pPr>
            <a:r>
              <a:rPr lang="tr-TR" dirty="0"/>
              <a:t>Yazıları başlık haline getirir. Standart 6 tane başlık tagı bulunmaktadır.</a:t>
            </a:r>
          </a:p>
          <a:p>
            <a:pPr marL="0" indent="0">
              <a:buNone/>
            </a:pPr>
            <a:r>
              <a:rPr lang="tr-TR" dirty="0">
                <a:latin typeface="Courier New" panose="02070309020205020404" pitchFamily="49" charset="0"/>
                <a:cs typeface="Courier New" panose="02070309020205020404" pitchFamily="49" charset="0"/>
              </a:rPr>
              <a:t>&lt;h1&gt;Başlık 1&lt;/h1&gt;</a:t>
            </a:r>
          </a:p>
          <a:p>
            <a:pPr marL="0" indent="0">
              <a:buNone/>
            </a:pPr>
            <a:r>
              <a:rPr lang="tr-TR" dirty="0">
                <a:latin typeface="Courier New" panose="02070309020205020404" pitchFamily="49" charset="0"/>
                <a:cs typeface="Courier New" panose="02070309020205020404" pitchFamily="49" charset="0"/>
              </a:rPr>
              <a:t>&lt;h2&gt;Başlık 2&lt;/h2&gt;</a:t>
            </a:r>
          </a:p>
          <a:p>
            <a:pPr marL="0" indent="0">
              <a:buNone/>
            </a:pPr>
            <a:endParaRPr lang="tr-TR" dirty="0"/>
          </a:p>
        </p:txBody>
      </p:sp>
      <p:sp>
        <p:nvSpPr>
          <p:cNvPr id="6" name="Pentagon 5"/>
          <p:cNvSpPr/>
          <p:nvPr/>
        </p:nvSpPr>
        <p:spPr>
          <a:xfrm>
            <a:off x="705394" y="1776549"/>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600" dirty="0"/>
              <a:t>hx</a:t>
            </a:r>
          </a:p>
        </p:txBody>
      </p:sp>
      <p:sp>
        <p:nvSpPr>
          <p:cNvPr id="9" name="Rounded Rectangle 8"/>
          <p:cNvSpPr/>
          <p:nvPr/>
        </p:nvSpPr>
        <p:spPr>
          <a:xfrm>
            <a:off x="1737361" y="3771369"/>
            <a:ext cx="7881256" cy="2838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tr-TR" dirty="0"/>
              <a:t>SEO için H tagları çok önemlidir.</a:t>
            </a:r>
          </a:p>
          <a:p>
            <a:pPr marL="285750" indent="-285750">
              <a:buFont typeface="Arial" panose="020B0604020202020204" pitchFamily="34" charset="0"/>
              <a:buChar char="•"/>
            </a:pPr>
            <a:r>
              <a:rPr lang="tr-TR" dirty="0"/>
              <a:t>Sayfadaki en önemli bilgi h1 içine yazılmaldır. </a:t>
            </a:r>
          </a:p>
          <a:p>
            <a:pPr marL="285750" indent="-285750">
              <a:buFont typeface="Arial" panose="020B0604020202020204" pitchFamily="34" charset="0"/>
              <a:buChar char="•"/>
            </a:pPr>
            <a:r>
              <a:rPr lang="tr-TR" dirty="0"/>
              <a:t>Bir sayfada 1 tane H1 olmalıdır.</a:t>
            </a:r>
          </a:p>
          <a:p>
            <a:pPr marL="285750" indent="-285750">
              <a:buFont typeface="Arial" panose="020B0604020202020204" pitchFamily="34" charset="0"/>
              <a:buChar char="•"/>
            </a:pPr>
            <a:r>
              <a:rPr lang="tr-TR" dirty="0"/>
              <a:t>Bu bilgi aynı zamanda insanların bu sayfayı nasıl bulacağı ile alakalı olmalıdır. </a:t>
            </a:r>
          </a:p>
          <a:p>
            <a:pPr marL="285750" indent="-285750">
              <a:buFont typeface="Arial" panose="020B0604020202020204" pitchFamily="34" charset="0"/>
              <a:buChar char="•"/>
            </a:pPr>
            <a:r>
              <a:rPr lang="tr-TR" dirty="0"/>
              <a:t>Sonrasında gelecek h tagları hiyerarşik şekilde olmaıdır</a:t>
            </a:r>
          </a:p>
        </p:txBody>
      </p:sp>
      <p:sp>
        <p:nvSpPr>
          <p:cNvPr id="10" name="10-Point Star 9"/>
          <p:cNvSpPr/>
          <p:nvPr/>
        </p:nvSpPr>
        <p:spPr>
          <a:xfrm>
            <a:off x="8347166" y="3483985"/>
            <a:ext cx="1449977" cy="1449977"/>
          </a:xfrm>
          <a:prstGeom prst="star1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sz="3200" dirty="0"/>
              <a:t>SEO</a:t>
            </a:r>
          </a:p>
        </p:txBody>
      </p:sp>
    </p:spTree>
    <p:extLst>
      <p:ext uri="{BB962C8B-B14F-4D97-AF65-F5344CB8AC3E}">
        <p14:creationId xmlns:p14="http://schemas.microsoft.com/office/powerpoint/2010/main" val="243394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Head taglarının kullanımı</a:t>
            </a:r>
          </a:p>
        </p:txBody>
      </p:sp>
      <p:sp>
        <p:nvSpPr>
          <p:cNvPr id="3" name="Content Placeholder 2"/>
          <p:cNvSpPr>
            <a:spLocks noGrp="1"/>
          </p:cNvSpPr>
          <p:nvPr>
            <p:ph idx="1"/>
          </p:nvPr>
        </p:nvSpPr>
        <p:spPr/>
        <p:txBody>
          <a:bodyPr anchor="t">
            <a:normAutofit fontScale="92500"/>
          </a:bodyPr>
          <a:lstStyle/>
          <a:p>
            <a:pPr marL="0" indent="0">
              <a:buNone/>
            </a:pPr>
            <a:r>
              <a:rPr lang="tr-TR" dirty="0">
                <a:latin typeface="Courier New" panose="02070309020205020404" pitchFamily="49" charset="0"/>
                <a:cs typeface="Courier New" panose="02070309020205020404" pitchFamily="49" charset="0"/>
              </a:rPr>
              <a:t>&lt;h1&gt;Web sitesi arama motorlarına nasıl eklenir&lt;/h1&gt;</a:t>
            </a:r>
          </a:p>
          <a:p>
            <a:pPr marL="0" indent="0">
              <a:buNone/>
            </a:pPr>
            <a:r>
              <a:rPr lang="tr-TR" dirty="0">
                <a:latin typeface="Courier New" panose="02070309020205020404" pitchFamily="49" charset="0"/>
                <a:cs typeface="Courier New" panose="02070309020205020404" pitchFamily="49" charset="0"/>
              </a:rPr>
              <a:t>&lt;p&gt;Bu yazımızda sitenizi arama motorlarına nasıl kayıt ettireceğinizi öğreneceksiniz.&lt;/p&gt;</a:t>
            </a:r>
          </a:p>
          <a:p>
            <a:pPr marL="0" indent="0">
              <a:buNone/>
            </a:pP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&lt;h2&gt;Web sitesi google a nasıl eklenir&lt;/h2&gt;</a:t>
            </a:r>
          </a:p>
          <a:p>
            <a:pPr marL="0" indent="0">
              <a:buNone/>
            </a:pPr>
            <a:r>
              <a:rPr lang="tr-TR" dirty="0">
                <a:latin typeface="Courier New" panose="02070309020205020404" pitchFamily="49" charset="0"/>
                <a:cs typeface="Courier New" panose="02070309020205020404" pitchFamily="49" charset="0"/>
              </a:rPr>
              <a:t>&lt;p&gt;...&lt;/p&gt;</a:t>
            </a:r>
          </a:p>
          <a:p>
            <a:pPr marL="0" indent="0">
              <a:buNone/>
            </a:pP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&lt;h2&gt;Web sitesi yahoo ya nasıl eklenir&lt;/h2&gt;</a:t>
            </a:r>
          </a:p>
          <a:p>
            <a:pPr marL="0" indent="0">
              <a:buNone/>
            </a:pPr>
            <a:r>
              <a:rPr lang="tr-TR" dirty="0">
                <a:latin typeface="Courier New" panose="02070309020205020404" pitchFamily="49" charset="0"/>
                <a:cs typeface="Courier New" panose="02070309020205020404" pitchFamily="49" charset="0"/>
              </a:rPr>
              <a:t>&lt;p&gt;.....&lt;/p&gt;</a:t>
            </a:r>
          </a:p>
        </p:txBody>
      </p:sp>
    </p:spTree>
    <p:extLst>
      <p:ext uri="{BB962C8B-B14F-4D97-AF65-F5344CB8AC3E}">
        <p14:creationId xmlns:p14="http://schemas.microsoft.com/office/powerpoint/2010/main" val="422741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Biçimlendirme tagları</a:t>
            </a:r>
          </a:p>
        </p:txBody>
      </p:sp>
      <p:sp>
        <p:nvSpPr>
          <p:cNvPr id="12" name="Pentagon 11"/>
          <p:cNvSpPr/>
          <p:nvPr/>
        </p:nvSpPr>
        <p:spPr>
          <a:xfrm>
            <a:off x="705394" y="2062060"/>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hr</a:t>
            </a:r>
          </a:p>
        </p:txBody>
      </p:sp>
      <p:sp>
        <p:nvSpPr>
          <p:cNvPr id="13" name="Content Placeholder 4"/>
          <p:cNvSpPr txBox="1">
            <a:spLocks/>
          </p:cNvSpPr>
          <p:nvPr/>
        </p:nvSpPr>
        <p:spPr>
          <a:xfrm>
            <a:off x="2567848" y="2062060"/>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Yatay çizgi oluşturmak için kullanılır</a:t>
            </a:r>
          </a:p>
          <a:p>
            <a:pPr marL="0" indent="0">
              <a:buNone/>
            </a:pPr>
            <a:r>
              <a:rPr lang="tr-TR" dirty="0">
                <a:latin typeface="Courier New" panose="02070309020205020404" pitchFamily="49" charset="0"/>
                <a:cs typeface="Courier New" panose="02070309020205020404" pitchFamily="49" charset="0"/>
              </a:rPr>
              <a:t>&lt;hr&gt;</a:t>
            </a:r>
          </a:p>
        </p:txBody>
      </p:sp>
      <p:sp>
        <p:nvSpPr>
          <p:cNvPr id="14" name="Pentagon 13"/>
          <p:cNvSpPr/>
          <p:nvPr/>
        </p:nvSpPr>
        <p:spPr>
          <a:xfrm>
            <a:off x="705394" y="4081132"/>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&lt;!-- --&gt;</a:t>
            </a:r>
          </a:p>
        </p:txBody>
      </p:sp>
      <p:sp>
        <p:nvSpPr>
          <p:cNvPr id="15" name="Content Placeholder 4"/>
          <p:cNvSpPr txBox="1">
            <a:spLocks/>
          </p:cNvSpPr>
          <p:nvPr/>
        </p:nvSpPr>
        <p:spPr>
          <a:xfrm>
            <a:off x="2567848" y="4081132"/>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Tasarımcı html kodlarının içine kullanıcı tarafından görülemeyecek açıklama satırları koymak istediğinde kullanır.</a:t>
            </a:r>
          </a:p>
          <a:p>
            <a:pPr marL="0" indent="0">
              <a:buNone/>
            </a:pPr>
            <a:r>
              <a:rPr lang="tr-TR" dirty="0">
                <a:latin typeface="Courier New" panose="02070309020205020404" pitchFamily="49" charset="0"/>
                <a:cs typeface="Courier New" panose="02070309020205020404" pitchFamily="49" charset="0"/>
              </a:rPr>
              <a:t>&lt;!– bu satırlar ekranda gösterilmez --&gt;</a:t>
            </a:r>
          </a:p>
        </p:txBody>
      </p:sp>
    </p:spTree>
    <p:extLst>
      <p:ext uri="{BB962C8B-B14F-4D97-AF65-F5344CB8AC3E}">
        <p14:creationId xmlns:p14="http://schemas.microsoft.com/office/powerpoint/2010/main" val="394834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Biçimlendirme tagları</a:t>
            </a:r>
          </a:p>
        </p:txBody>
      </p:sp>
      <p:sp>
        <p:nvSpPr>
          <p:cNvPr id="9" name="Pentagon 8"/>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strong</a:t>
            </a:r>
          </a:p>
        </p:txBody>
      </p:sp>
      <p:sp>
        <p:nvSpPr>
          <p:cNvPr id="10" name="Content Placeholder 4"/>
          <p:cNvSpPr txBox="1">
            <a:spLocks/>
          </p:cNvSpPr>
          <p:nvPr/>
        </p:nvSpPr>
        <p:spPr>
          <a:xfrm>
            <a:off x="2567848" y="1768955"/>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Metinleri kalınlaştırmak için kullanılır. </a:t>
            </a:r>
          </a:p>
          <a:p>
            <a:pPr marL="0" indent="0">
              <a:buFont typeface="Wingdings 2" charset="2"/>
              <a:buNone/>
            </a:pPr>
            <a:r>
              <a:rPr lang="tr-TR" dirty="0">
                <a:latin typeface="Courier New" panose="02070309020205020404" pitchFamily="49" charset="0"/>
                <a:cs typeface="Courier New" panose="02070309020205020404" pitchFamily="49" charset="0"/>
              </a:rPr>
              <a:t>&lt;p&gt;Lorem Ipsum, adı bilinmeyen bir matbaacının bir &lt;strong&gt; hurufat numune kitabı &lt;/strong&gt; oluşturmak üzere bir yazı galerisini alarak karıştırdığı 1500'lerden beri endüstri standardı sahte metinler olarak kullanılmıştır.&lt;/p&gt;</a:t>
            </a:r>
          </a:p>
        </p:txBody>
      </p:sp>
      <p:sp>
        <p:nvSpPr>
          <p:cNvPr id="11" name="Pentagon 10"/>
          <p:cNvSpPr/>
          <p:nvPr/>
        </p:nvSpPr>
        <p:spPr>
          <a:xfrm>
            <a:off x="705394" y="413743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b</a:t>
            </a:r>
          </a:p>
        </p:txBody>
      </p:sp>
      <p:sp>
        <p:nvSpPr>
          <p:cNvPr id="16" name="Content Placeholder 4"/>
          <p:cNvSpPr txBox="1">
            <a:spLocks/>
          </p:cNvSpPr>
          <p:nvPr/>
        </p:nvSpPr>
        <p:spPr>
          <a:xfrm>
            <a:off x="2567848" y="4137435"/>
            <a:ext cx="8799902" cy="153184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tr-TR" dirty="0"/>
              <a:t>Metinleri kalınlaştırmak için kullanılır. Strong semantic bir tagdır. B değildir. Eğer arama motorlarına hitp edecek bir bilgi ise strong kullanılır, yoksa amaç sadece kalınlaştırmak ise b kullanılır.</a:t>
            </a:r>
          </a:p>
          <a:p>
            <a:pPr marL="0" indent="0">
              <a:buNone/>
            </a:pPr>
            <a:r>
              <a:rPr lang="tr-TR" dirty="0">
                <a:latin typeface="Courier New" panose="02070309020205020404" pitchFamily="49" charset="0"/>
                <a:cs typeface="Courier New" panose="02070309020205020404" pitchFamily="49" charset="0"/>
              </a:rPr>
              <a:t>&lt;b&gt;Merhaba&lt;/b&gt;</a:t>
            </a:r>
          </a:p>
        </p:txBody>
      </p:sp>
    </p:spTree>
    <p:extLst>
      <p:ext uri="{BB962C8B-B14F-4D97-AF65-F5344CB8AC3E}">
        <p14:creationId xmlns:p14="http://schemas.microsoft.com/office/powerpoint/2010/main" val="190659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Biçimlendirme tagları</a:t>
            </a:r>
          </a:p>
        </p:txBody>
      </p:sp>
      <p:sp>
        <p:nvSpPr>
          <p:cNvPr id="11" name="Pentagon 10"/>
          <p:cNvSpPr/>
          <p:nvPr/>
        </p:nvSpPr>
        <p:spPr>
          <a:xfrm>
            <a:off x="673733" y="1964089"/>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em</a:t>
            </a:r>
          </a:p>
        </p:txBody>
      </p:sp>
      <p:sp>
        <p:nvSpPr>
          <p:cNvPr id="16" name="Content Placeholder 4"/>
          <p:cNvSpPr txBox="1">
            <a:spLocks/>
          </p:cNvSpPr>
          <p:nvPr/>
        </p:nvSpPr>
        <p:spPr>
          <a:xfrm>
            <a:off x="2536187" y="1964089"/>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Yazıyı eğik (italik) yazdırmak için kullanılır. </a:t>
            </a:r>
          </a:p>
          <a:p>
            <a:pPr marL="0" indent="0">
              <a:buFont typeface="Wingdings 2" charset="2"/>
              <a:buNone/>
            </a:pPr>
            <a:r>
              <a:rPr lang="tr-TR" dirty="0">
                <a:latin typeface="Courier New" panose="02070309020205020404" pitchFamily="49" charset="0"/>
                <a:cs typeface="Courier New" panose="02070309020205020404" pitchFamily="49" charset="0"/>
              </a:rPr>
              <a:t>&lt;em&gt;Merhaba&lt;/em&gt;</a:t>
            </a:r>
          </a:p>
        </p:txBody>
      </p:sp>
      <p:sp>
        <p:nvSpPr>
          <p:cNvPr id="17" name="Pentagon 16"/>
          <p:cNvSpPr/>
          <p:nvPr/>
        </p:nvSpPr>
        <p:spPr>
          <a:xfrm>
            <a:off x="705394" y="5097807"/>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u</a:t>
            </a:r>
          </a:p>
        </p:txBody>
      </p:sp>
      <p:sp>
        <p:nvSpPr>
          <p:cNvPr id="18" name="Content Placeholder 4"/>
          <p:cNvSpPr txBox="1">
            <a:spLocks/>
          </p:cNvSpPr>
          <p:nvPr/>
        </p:nvSpPr>
        <p:spPr>
          <a:xfrm>
            <a:off x="2567848" y="5097807"/>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Yazının altını çizmek için kullanılır. </a:t>
            </a:r>
          </a:p>
          <a:p>
            <a:pPr marL="0" indent="0">
              <a:buNone/>
            </a:pPr>
            <a:r>
              <a:rPr lang="tr-TR" dirty="0">
                <a:latin typeface="Courier New" panose="02070309020205020404" pitchFamily="49" charset="0"/>
                <a:cs typeface="Courier New" panose="02070309020205020404" pitchFamily="49" charset="0"/>
              </a:rPr>
              <a:t>&lt;u&gt;Bu yazının altını çizer&lt;/u&gt;</a:t>
            </a:r>
          </a:p>
        </p:txBody>
      </p:sp>
      <p:sp>
        <p:nvSpPr>
          <p:cNvPr id="12" name="Pentagon 11"/>
          <p:cNvSpPr/>
          <p:nvPr/>
        </p:nvSpPr>
        <p:spPr>
          <a:xfrm>
            <a:off x="673733" y="3449028"/>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i</a:t>
            </a:r>
          </a:p>
        </p:txBody>
      </p:sp>
      <p:sp>
        <p:nvSpPr>
          <p:cNvPr id="13" name="Content Placeholder 4"/>
          <p:cNvSpPr txBox="1">
            <a:spLocks/>
          </p:cNvSpPr>
          <p:nvPr/>
        </p:nvSpPr>
        <p:spPr>
          <a:xfrm>
            <a:off x="2536187" y="3449028"/>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Yazıyı eğik (italik) yazdırmak için kullanılır. Em tagı semantic tir. </a:t>
            </a:r>
          </a:p>
          <a:p>
            <a:pPr marL="0" indent="0">
              <a:buNone/>
            </a:pPr>
            <a:r>
              <a:rPr lang="tr-TR" dirty="0">
                <a:latin typeface="Courier New" panose="02070309020205020404" pitchFamily="49" charset="0"/>
                <a:cs typeface="Courier New" panose="02070309020205020404" pitchFamily="49" charset="0"/>
              </a:rPr>
              <a:t>&lt;em&gt;Merhaba&lt;/em&gt;</a:t>
            </a:r>
          </a:p>
        </p:txBody>
      </p:sp>
    </p:spTree>
    <p:extLst>
      <p:ext uri="{BB962C8B-B14F-4D97-AF65-F5344CB8AC3E}">
        <p14:creationId xmlns:p14="http://schemas.microsoft.com/office/powerpoint/2010/main" val="421048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39687" y="1543807"/>
            <a:ext cx="3028063" cy="10125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tr-TR" dirty="0"/>
              <a:t>Font tagı HTML5 ile birlikte </a:t>
            </a:r>
            <a:r>
              <a:rPr lang="tr-TR" u="sng" dirty="0"/>
              <a:t>kullanıl</a:t>
            </a:r>
            <a:r>
              <a:rPr lang="tr-TR" b="1" u="sng" dirty="0"/>
              <a:t>ma</a:t>
            </a:r>
            <a:r>
              <a:rPr lang="tr-TR" u="sng" dirty="0"/>
              <a:t>maktadır</a:t>
            </a:r>
          </a:p>
        </p:txBody>
      </p:sp>
      <p:sp>
        <p:nvSpPr>
          <p:cNvPr id="2" name="Title 1"/>
          <p:cNvSpPr>
            <a:spLocks noGrp="1"/>
          </p:cNvSpPr>
          <p:nvPr>
            <p:ph type="title"/>
          </p:nvPr>
        </p:nvSpPr>
        <p:spPr/>
        <p:txBody>
          <a:bodyPr/>
          <a:lstStyle/>
          <a:p>
            <a:r>
              <a:rPr lang="tr-TR" dirty="0"/>
              <a:t>Biçimlendirme tagları</a:t>
            </a:r>
          </a:p>
        </p:txBody>
      </p:sp>
      <p:sp>
        <p:nvSpPr>
          <p:cNvPr id="9" name="Pentagon 8"/>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font</a:t>
            </a:r>
          </a:p>
        </p:txBody>
      </p:sp>
      <p:sp>
        <p:nvSpPr>
          <p:cNvPr id="10" name="Content Placeholder 4"/>
          <p:cNvSpPr txBox="1">
            <a:spLocks/>
          </p:cNvSpPr>
          <p:nvPr/>
        </p:nvSpPr>
        <p:spPr>
          <a:xfrm>
            <a:off x="2567848" y="1963960"/>
            <a:ext cx="8799902" cy="73245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Yazının tipini ve rengini değştirmek için kullanılır</a:t>
            </a:r>
          </a:p>
        </p:txBody>
      </p:sp>
      <p:sp>
        <p:nvSpPr>
          <p:cNvPr id="3" name="TextBox 2"/>
          <p:cNvSpPr txBox="1"/>
          <p:nvPr/>
        </p:nvSpPr>
        <p:spPr>
          <a:xfrm>
            <a:off x="2702776" y="2696417"/>
            <a:ext cx="72772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&lt;font face="verdana" color="red" size="3" &gt;Merhaba&lt;/font&gt;</a:t>
            </a:r>
          </a:p>
        </p:txBody>
      </p:sp>
      <p:sp>
        <p:nvSpPr>
          <p:cNvPr id="4" name="Explosion 2 3"/>
          <p:cNvSpPr/>
          <p:nvPr/>
        </p:nvSpPr>
        <p:spPr>
          <a:xfrm>
            <a:off x="7834721" y="1148859"/>
            <a:ext cx="1337481" cy="1337481"/>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a:p>
        </p:txBody>
      </p:sp>
      <p:sp>
        <p:nvSpPr>
          <p:cNvPr id="8" name="Pentagon 7"/>
          <p:cNvSpPr/>
          <p:nvPr/>
        </p:nvSpPr>
        <p:spPr>
          <a:xfrm>
            <a:off x="749847" y="5292167"/>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mark</a:t>
            </a:r>
            <a:endParaRPr lang="tr-TR" sz="3200" dirty="0"/>
          </a:p>
        </p:txBody>
      </p:sp>
      <p:sp>
        <p:nvSpPr>
          <p:cNvPr id="11" name="TextBox 10"/>
          <p:cNvSpPr txBox="1"/>
          <p:nvPr/>
        </p:nvSpPr>
        <p:spPr>
          <a:xfrm>
            <a:off x="2544070" y="5444757"/>
            <a:ext cx="8974081" cy="646331"/>
          </a:xfrm>
          <a:prstGeom prst="rect">
            <a:avLst/>
          </a:prstGeom>
          <a:noFill/>
        </p:spPr>
        <p:txBody>
          <a:bodyPr wrap="square" rtlCol="0">
            <a:spAutoFit/>
          </a:bodyPr>
          <a:lstStyle/>
          <a:p>
            <a:r>
              <a:rPr lang="tr-TR" dirty="0"/>
              <a:t>Bir metin içerisinde dikkat çekmek istediğimiz bölümlere fosforlu kalem efekti vermek için kullanılır.</a:t>
            </a:r>
          </a:p>
        </p:txBody>
      </p:sp>
    </p:spTree>
    <p:extLst>
      <p:ext uri="{BB962C8B-B14F-4D97-AF65-F5344CB8AC3E}">
        <p14:creationId xmlns:p14="http://schemas.microsoft.com/office/powerpoint/2010/main" val="38485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İç içe taglar</a:t>
            </a:r>
          </a:p>
        </p:txBody>
      </p:sp>
      <p:sp>
        <p:nvSpPr>
          <p:cNvPr id="3" name="Content Placeholder 2"/>
          <p:cNvSpPr>
            <a:spLocks noGrp="1"/>
          </p:cNvSpPr>
          <p:nvPr>
            <p:ph idx="1"/>
          </p:nvPr>
        </p:nvSpPr>
        <p:spPr>
          <a:xfrm>
            <a:off x="818712" y="1667436"/>
            <a:ext cx="10554574" cy="1190984"/>
          </a:xfrm>
        </p:spPr>
        <p:txBody>
          <a:bodyPr anchor="t"/>
          <a:lstStyle/>
          <a:p>
            <a:pPr marL="0" indent="0">
              <a:buNone/>
            </a:pPr>
            <a:r>
              <a:rPr lang="tr-TR" b="1" dirty="0"/>
              <a:t>İç içe tag kullanıldığında dikkat edilmesi gereken kural: </a:t>
            </a:r>
          </a:p>
          <a:p>
            <a:pPr marL="0" indent="0">
              <a:buNone/>
            </a:pPr>
            <a:r>
              <a:rPr lang="tr-TR" dirty="0"/>
              <a:t>Önce açılan tag en son kapatılır.</a:t>
            </a:r>
          </a:p>
        </p:txBody>
      </p:sp>
      <p:sp>
        <p:nvSpPr>
          <p:cNvPr id="4" name="Sun 3"/>
          <p:cNvSpPr/>
          <p:nvPr/>
        </p:nvSpPr>
        <p:spPr>
          <a:xfrm>
            <a:off x="335386" y="1998617"/>
            <a:ext cx="483326" cy="509451"/>
          </a:xfrm>
          <a:prstGeom prst="sun">
            <a:avLst/>
          </a:prstGeom>
          <a:solidFill>
            <a:srgbClr val="00E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ounded Rectangle 4"/>
          <p:cNvSpPr/>
          <p:nvPr/>
        </p:nvSpPr>
        <p:spPr>
          <a:xfrm>
            <a:off x="818712" y="3038127"/>
            <a:ext cx="4119048" cy="14499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tr-TR" dirty="0"/>
              <a:t>&lt;p&gt;</a:t>
            </a:r>
          </a:p>
          <a:p>
            <a:pPr lvl="1"/>
            <a:r>
              <a:rPr lang="tr-TR" dirty="0"/>
              <a:t>&lt;strong&gt;Merhaba&lt;/strong&gt;</a:t>
            </a:r>
          </a:p>
          <a:p>
            <a:pPr lvl="1"/>
            <a:r>
              <a:rPr lang="tr-TR" dirty="0"/>
              <a:t>&lt;u&gt;Dünya&lt;/u&gt;</a:t>
            </a:r>
          </a:p>
          <a:p>
            <a:r>
              <a:rPr lang="tr-TR" dirty="0"/>
              <a:t>&lt;/p&gt;</a:t>
            </a:r>
          </a:p>
        </p:txBody>
      </p:sp>
      <p:grpSp>
        <p:nvGrpSpPr>
          <p:cNvPr id="6" name="Group 5"/>
          <p:cNvGrpSpPr/>
          <p:nvPr/>
        </p:nvGrpSpPr>
        <p:grpSpPr>
          <a:xfrm>
            <a:off x="4325535" y="2673747"/>
            <a:ext cx="853490" cy="853490"/>
            <a:chOff x="6997288" y="2303689"/>
            <a:chExt cx="853490" cy="853490"/>
          </a:xfrm>
        </p:grpSpPr>
        <p:sp>
          <p:nvSpPr>
            <p:cNvPr id="7" name="Teardrop 6"/>
            <p:cNvSpPr/>
            <p:nvPr/>
          </p:nvSpPr>
          <p:spPr>
            <a:xfrm>
              <a:off x="6997288" y="2303689"/>
              <a:ext cx="853490" cy="8534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28" y="2429870"/>
              <a:ext cx="547601" cy="547601"/>
            </a:xfrm>
            <a:prstGeom prst="rect">
              <a:avLst/>
            </a:prstGeom>
          </p:spPr>
        </p:pic>
      </p:grpSp>
      <p:sp>
        <p:nvSpPr>
          <p:cNvPr id="12" name="Rounded Rectangle 11"/>
          <p:cNvSpPr/>
          <p:nvPr/>
        </p:nvSpPr>
        <p:spPr>
          <a:xfrm>
            <a:off x="6095999" y="3038127"/>
            <a:ext cx="4119048" cy="14499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tr-TR" dirty="0"/>
              <a:t>&lt;p&gt;</a:t>
            </a:r>
          </a:p>
          <a:p>
            <a:pPr lvl="1"/>
            <a:r>
              <a:rPr lang="tr-TR" dirty="0"/>
              <a:t>&lt;strong&gt;Merhaba</a:t>
            </a:r>
          </a:p>
          <a:p>
            <a:pPr lvl="1"/>
            <a:r>
              <a:rPr lang="tr-TR" dirty="0"/>
              <a:t>&lt;u&gt;Dünya&lt;/u&gt;</a:t>
            </a:r>
          </a:p>
          <a:p>
            <a:pPr lvl="1"/>
            <a:r>
              <a:rPr lang="tr-TR" dirty="0"/>
              <a:t>&lt;/strong&gt;</a:t>
            </a:r>
          </a:p>
          <a:p>
            <a:r>
              <a:rPr lang="tr-TR" dirty="0"/>
              <a:t>&lt;/p&gt;</a:t>
            </a:r>
          </a:p>
        </p:txBody>
      </p:sp>
      <p:grpSp>
        <p:nvGrpSpPr>
          <p:cNvPr id="13" name="Group 12"/>
          <p:cNvGrpSpPr/>
          <p:nvPr/>
        </p:nvGrpSpPr>
        <p:grpSpPr>
          <a:xfrm>
            <a:off x="9602822" y="2673747"/>
            <a:ext cx="853490" cy="853490"/>
            <a:chOff x="6997288" y="2303689"/>
            <a:chExt cx="853490" cy="853490"/>
          </a:xfrm>
        </p:grpSpPr>
        <p:sp>
          <p:nvSpPr>
            <p:cNvPr id="14" name="Teardrop 13"/>
            <p:cNvSpPr/>
            <p:nvPr/>
          </p:nvSpPr>
          <p:spPr>
            <a:xfrm>
              <a:off x="6997288" y="2303689"/>
              <a:ext cx="853490" cy="8534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28" y="2429870"/>
              <a:ext cx="547601" cy="547601"/>
            </a:xfrm>
            <a:prstGeom prst="rect">
              <a:avLst/>
            </a:prstGeom>
          </p:spPr>
        </p:pic>
      </p:grpSp>
      <p:sp>
        <p:nvSpPr>
          <p:cNvPr id="16" name="Rounded Rectangle 15"/>
          <p:cNvSpPr/>
          <p:nvPr/>
        </p:nvSpPr>
        <p:spPr>
          <a:xfrm>
            <a:off x="818712" y="5097704"/>
            <a:ext cx="4119048" cy="14499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tr-TR" dirty="0"/>
              <a:t>&lt;p&gt;</a:t>
            </a:r>
          </a:p>
          <a:p>
            <a:pPr lvl="1"/>
            <a:r>
              <a:rPr lang="tr-TR" dirty="0"/>
              <a:t>&lt;strong&gt;Merhaba&lt;/strong&gt;</a:t>
            </a:r>
          </a:p>
          <a:p>
            <a:pPr lvl="1"/>
            <a:r>
              <a:rPr lang="tr-TR" dirty="0"/>
              <a:t>&lt;u&gt;Dünya</a:t>
            </a:r>
            <a:r>
              <a:rPr lang="tr-TR" dirty="0">
                <a:solidFill>
                  <a:srgbClr val="FF0000"/>
                </a:solidFill>
              </a:rPr>
              <a:t>&lt;/p&gt;</a:t>
            </a:r>
          </a:p>
          <a:p>
            <a:pPr lvl="1"/>
            <a:r>
              <a:rPr lang="tr-TR" dirty="0"/>
              <a:t>&lt;/u&gt;</a:t>
            </a:r>
          </a:p>
        </p:txBody>
      </p:sp>
      <p:grpSp>
        <p:nvGrpSpPr>
          <p:cNvPr id="9" name="Group 8"/>
          <p:cNvGrpSpPr/>
          <p:nvPr/>
        </p:nvGrpSpPr>
        <p:grpSpPr>
          <a:xfrm>
            <a:off x="4496175" y="4781742"/>
            <a:ext cx="853490" cy="853490"/>
            <a:chOff x="7441729" y="1741145"/>
            <a:chExt cx="853490" cy="853490"/>
          </a:xfrm>
        </p:grpSpPr>
        <p:sp>
          <p:nvSpPr>
            <p:cNvPr id="10" name="Teardrop 9"/>
            <p:cNvSpPr/>
            <p:nvPr/>
          </p:nvSpPr>
          <p:spPr>
            <a:xfrm>
              <a:off x="7441729" y="1741145"/>
              <a:ext cx="853490" cy="8534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ultiply 10"/>
            <p:cNvSpPr/>
            <p:nvPr/>
          </p:nvSpPr>
          <p:spPr>
            <a:xfrm>
              <a:off x="7480745" y="1832094"/>
              <a:ext cx="775457" cy="671591"/>
            </a:xfrm>
            <a:prstGeom prst="mathMultipl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r-TR">
                <a:solidFill>
                  <a:schemeClr val="bg1"/>
                </a:solidFill>
              </a:endParaRPr>
            </a:p>
          </p:txBody>
        </p:sp>
      </p:grpSp>
      <p:sp>
        <p:nvSpPr>
          <p:cNvPr id="18" name="Rounded Rectangle 17"/>
          <p:cNvSpPr/>
          <p:nvPr/>
        </p:nvSpPr>
        <p:spPr>
          <a:xfrm>
            <a:off x="5900746" y="5097704"/>
            <a:ext cx="4119048" cy="14499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tr-TR" dirty="0"/>
              <a:t>&lt;p&gt;</a:t>
            </a:r>
          </a:p>
          <a:p>
            <a:pPr lvl="1"/>
            <a:r>
              <a:rPr lang="tr-TR" dirty="0"/>
              <a:t>&lt;em&gt;Merhaba &lt;u&gt;Dünya </a:t>
            </a:r>
            <a:r>
              <a:rPr lang="tr-TR" dirty="0">
                <a:solidFill>
                  <a:srgbClr val="FF0000"/>
                </a:solidFill>
              </a:rPr>
              <a:t>&lt;/em&gt;</a:t>
            </a:r>
            <a:r>
              <a:rPr lang="tr-TR" dirty="0"/>
              <a:t>&lt;/u&gt;</a:t>
            </a:r>
          </a:p>
          <a:p>
            <a:pPr lvl="1"/>
            <a:r>
              <a:rPr lang="tr-TR" dirty="0"/>
              <a:t>&lt;/p&gt;</a:t>
            </a:r>
          </a:p>
        </p:txBody>
      </p:sp>
      <p:grpSp>
        <p:nvGrpSpPr>
          <p:cNvPr id="19" name="Group 18"/>
          <p:cNvGrpSpPr/>
          <p:nvPr/>
        </p:nvGrpSpPr>
        <p:grpSpPr>
          <a:xfrm>
            <a:off x="9578209" y="4781742"/>
            <a:ext cx="853490" cy="853490"/>
            <a:chOff x="7441729" y="1741145"/>
            <a:chExt cx="853490" cy="853490"/>
          </a:xfrm>
        </p:grpSpPr>
        <p:sp>
          <p:nvSpPr>
            <p:cNvPr id="20" name="Teardrop 19"/>
            <p:cNvSpPr/>
            <p:nvPr/>
          </p:nvSpPr>
          <p:spPr>
            <a:xfrm>
              <a:off x="7441729" y="1741145"/>
              <a:ext cx="853490" cy="8534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Multiply 20"/>
            <p:cNvSpPr/>
            <p:nvPr/>
          </p:nvSpPr>
          <p:spPr>
            <a:xfrm>
              <a:off x="7480745" y="1832094"/>
              <a:ext cx="775457" cy="671591"/>
            </a:xfrm>
            <a:prstGeom prst="mathMultipl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r-TR">
                <a:solidFill>
                  <a:schemeClr val="bg1"/>
                </a:solidFill>
              </a:endParaRPr>
            </a:p>
          </p:txBody>
        </p:sp>
      </p:grpSp>
    </p:spTree>
    <p:extLst>
      <p:ext uri="{BB962C8B-B14F-4D97-AF65-F5344CB8AC3E}">
        <p14:creationId xmlns:p14="http://schemas.microsoft.com/office/powerpoint/2010/main" val="396192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Giriş	</a:t>
            </a:r>
          </a:p>
        </p:txBody>
      </p:sp>
      <p:sp>
        <p:nvSpPr>
          <p:cNvPr id="5" name="Content Placeholder 4"/>
          <p:cNvSpPr>
            <a:spLocks noGrp="1"/>
          </p:cNvSpPr>
          <p:nvPr>
            <p:ph idx="1"/>
          </p:nvPr>
        </p:nvSpPr>
        <p:spPr>
          <a:xfrm>
            <a:off x="735438" y="1440138"/>
            <a:ext cx="10554574" cy="1363148"/>
          </a:xfrm>
        </p:spPr>
        <p:txBody>
          <a:bodyPr anchor="t"/>
          <a:lstStyle/>
          <a:p>
            <a:pPr marL="0" indent="0">
              <a:buNone/>
            </a:pPr>
            <a:r>
              <a:rPr lang="tr-TR" dirty="0"/>
              <a:t>Html yazabilmek, web sayfası oluşturmak için fazladan bir programa ihtiyaç yoktur. Basit bir not defteri ile de yazılabilir. Ancak çeşitli IDE ler sayesinde çok daha kolay bir şekilde yazılabilmektedir.</a:t>
            </a:r>
          </a:p>
          <a:p>
            <a:pPr marL="0" indent="0">
              <a:buNone/>
            </a:pPr>
            <a:endParaRPr lang="tr-T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858" y="3200072"/>
            <a:ext cx="1249272" cy="1080507"/>
          </a:xfrm>
          <a:prstGeom prst="rect">
            <a:avLst/>
          </a:prstGeom>
        </p:spPr>
      </p:pic>
      <p:pic>
        <p:nvPicPr>
          <p:cNvPr id="1026" name="Picture 2" descr="https://seeklogo.com/images/S/sublime-text-logo-C2736A0B50-seeklogo.c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1756" y="3179225"/>
            <a:ext cx="1080507" cy="1080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0766" y="2981451"/>
            <a:ext cx="1361607" cy="136160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0780" y="3149651"/>
            <a:ext cx="1029228" cy="102520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8415" y="2916137"/>
            <a:ext cx="1492236" cy="1492236"/>
          </a:xfrm>
          <a:prstGeom prst="rect">
            <a:avLst/>
          </a:prstGeom>
        </p:spPr>
      </p:pic>
      <p:sp>
        <p:nvSpPr>
          <p:cNvPr id="11" name="TextBox 10"/>
          <p:cNvSpPr txBox="1"/>
          <p:nvPr/>
        </p:nvSpPr>
        <p:spPr>
          <a:xfrm>
            <a:off x="601660" y="4478725"/>
            <a:ext cx="1645920" cy="369332"/>
          </a:xfrm>
          <a:prstGeom prst="rect">
            <a:avLst/>
          </a:prstGeom>
          <a:noFill/>
        </p:spPr>
        <p:txBody>
          <a:bodyPr wrap="square" rtlCol="0">
            <a:spAutoFit/>
          </a:bodyPr>
          <a:lstStyle/>
          <a:p>
            <a:pPr algn="ctr"/>
            <a:r>
              <a:rPr lang="tr-TR" dirty="0"/>
              <a:t>Notepad++</a:t>
            </a:r>
          </a:p>
        </p:txBody>
      </p:sp>
      <p:sp>
        <p:nvSpPr>
          <p:cNvPr id="13" name="TextBox 12"/>
          <p:cNvSpPr txBox="1"/>
          <p:nvPr/>
        </p:nvSpPr>
        <p:spPr>
          <a:xfrm>
            <a:off x="2949049" y="4489197"/>
            <a:ext cx="1645920" cy="369332"/>
          </a:xfrm>
          <a:prstGeom prst="rect">
            <a:avLst/>
          </a:prstGeom>
          <a:noFill/>
        </p:spPr>
        <p:txBody>
          <a:bodyPr wrap="square" rtlCol="0">
            <a:spAutoFit/>
          </a:bodyPr>
          <a:lstStyle/>
          <a:p>
            <a:pPr algn="ctr"/>
            <a:r>
              <a:rPr lang="tr-TR" dirty="0"/>
              <a:t>Sublime Text</a:t>
            </a:r>
          </a:p>
        </p:txBody>
      </p:sp>
      <p:sp>
        <p:nvSpPr>
          <p:cNvPr id="14" name="TextBox 13"/>
          <p:cNvSpPr txBox="1"/>
          <p:nvPr/>
        </p:nvSpPr>
        <p:spPr>
          <a:xfrm>
            <a:off x="9454380" y="4355499"/>
            <a:ext cx="1960305" cy="646331"/>
          </a:xfrm>
          <a:prstGeom prst="rect">
            <a:avLst/>
          </a:prstGeom>
          <a:noFill/>
        </p:spPr>
        <p:txBody>
          <a:bodyPr wrap="square" rtlCol="0">
            <a:spAutoFit/>
          </a:bodyPr>
          <a:lstStyle/>
          <a:p>
            <a:pPr algn="ctr"/>
            <a:r>
              <a:rPr lang="tr-TR" dirty="0"/>
              <a:t>Adobe DreamViewer</a:t>
            </a:r>
          </a:p>
        </p:txBody>
      </p:sp>
      <p:sp>
        <p:nvSpPr>
          <p:cNvPr id="15" name="TextBox 14"/>
          <p:cNvSpPr txBox="1"/>
          <p:nvPr/>
        </p:nvSpPr>
        <p:spPr>
          <a:xfrm>
            <a:off x="7541011" y="4408373"/>
            <a:ext cx="1645920" cy="646331"/>
          </a:xfrm>
          <a:prstGeom prst="rect">
            <a:avLst/>
          </a:prstGeom>
          <a:noFill/>
        </p:spPr>
        <p:txBody>
          <a:bodyPr wrap="square" rtlCol="0">
            <a:spAutoFit/>
          </a:bodyPr>
          <a:lstStyle/>
          <a:p>
            <a:pPr algn="ctr"/>
            <a:r>
              <a:rPr lang="tr-TR" dirty="0"/>
              <a:t>Visual Studio Code</a:t>
            </a:r>
          </a:p>
        </p:txBody>
      </p:sp>
      <p:sp>
        <p:nvSpPr>
          <p:cNvPr id="16" name="TextBox 15"/>
          <p:cNvSpPr txBox="1"/>
          <p:nvPr/>
        </p:nvSpPr>
        <p:spPr>
          <a:xfrm>
            <a:off x="5273039" y="4449937"/>
            <a:ext cx="1645920" cy="369332"/>
          </a:xfrm>
          <a:prstGeom prst="rect">
            <a:avLst/>
          </a:prstGeom>
          <a:noFill/>
        </p:spPr>
        <p:txBody>
          <a:bodyPr wrap="square" rtlCol="0">
            <a:spAutoFit/>
          </a:bodyPr>
          <a:lstStyle/>
          <a:p>
            <a:pPr algn="ctr"/>
            <a:r>
              <a:rPr lang="tr-TR" dirty="0"/>
              <a:t>Atom</a:t>
            </a:r>
          </a:p>
        </p:txBody>
      </p:sp>
      <p:sp>
        <p:nvSpPr>
          <p:cNvPr id="17" name="Rounded Rectangle 16"/>
          <p:cNvSpPr/>
          <p:nvPr/>
        </p:nvSpPr>
        <p:spPr>
          <a:xfrm>
            <a:off x="2902793" y="2900346"/>
            <a:ext cx="1749654" cy="225402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19" name="Rounded Rectangle 18"/>
          <p:cNvSpPr/>
          <p:nvPr/>
        </p:nvSpPr>
        <p:spPr>
          <a:xfrm>
            <a:off x="7470692" y="2916137"/>
            <a:ext cx="1749654" cy="225402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45886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Biçimlendirme tagları</a:t>
            </a:r>
          </a:p>
        </p:txBody>
      </p:sp>
      <p:sp>
        <p:nvSpPr>
          <p:cNvPr id="9" name="Pentagon 8"/>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del</a:t>
            </a:r>
          </a:p>
        </p:txBody>
      </p:sp>
      <p:sp>
        <p:nvSpPr>
          <p:cNvPr id="10" name="Content Placeholder 4"/>
          <p:cNvSpPr txBox="1">
            <a:spLocks/>
          </p:cNvSpPr>
          <p:nvPr/>
        </p:nvSpPr>
        <p:spPr>
          <a:xfrm>
            <a:off x="2567848" y="1768955"/>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Yazının üstünü çizmek için kullanılır. Özellikle alışveriş sitelerindeki indirimsiz fiyatı gösterirken kullanılır.</a:t>
            </a:r>
          </a:p>
          <a:p>
            <a:pPr marL="0" indent="0">
              <a:buNone/>
            </a:pPr>
            <a:r>
              <a:rPr lang="tr-TR" dirty="0">
                <a:latin typeface="Courier New" panose="02070309020205020404" pitchFamily="49" charset="0"/>
                <a:cs typeface="Courier New" panose="02070309020205020404" pitchFamily="49" charset="0"/>
              </a:rPr>
              <a:t>&lt;del&gt;52₺&lt;/del&gt;</a:t>
            </a:r>
          </a:p>
        </p:txBody>
      </p:sp>
      <p:sp>
        <p:nvSpPr>
          <p:cNvPr id="11" name="Pentagon 10"/>
          <p:cNvSpPr/>
          <p:nvPr/>
        </p:nvSpPr>
        <p:spPr>
          <a:xfrm>
            <a:off x="705394" y="3568644"/>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600" dirty="0"/>
              <a:t>blockquote</a:t>
            </a:r>
          </a:p>
        </p:txBody>
      </p:sp>
      <p:sp>
        <p:nvSpPr>
          <p:cNvPr id="16" name="Content Placeholder 4"/>
          <p:cNvSpPr txBox="1">
            <a:spLocks/>
          </p:cNvSpPr>
          <p:nvPr/>
        </p:nvSpPr>
        <p:spPr>
          <a:xfrm>
            <a:off x="2567848" y="3568644"/>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Yazıya girinti verir. Genellikle alıntı yaparken kullanılan bir tagtır.</a:t>
            </a:r>
          </a:p>
          <a:p>
            <a:pPr marL="0" indent="0">
              <a:buNone/>
            </a:pPr>
            <a:r>
              <a:rPr lang="tr-TR" dirty="0">
                <a:latin typeface="Courier New" panose="02070309020205020404" pitchFamily="49" charset="0"/>
                <a:cs typeface="Courier New" panose="02070309020205020404" pitchFamily="49" charset="0"/>
              </a:rPr>
              <a:t>&lt;blockquote&gt;Ağlasam sesimi duyar mısınız mısralarımda&lt;/blockqoute&gt;</a:t>
            </a:r>
          </a:p>
        </p:txBody>
      </p:sp>
      <p:sp>
        <p:nvSpPr>
          <p:cNvPr id="17" name="Pentagon 16"/>
          <p:cNvSpPr/>
          <p:nvPr/>
        </p:nvSpPr>
        <p:spPr>
          <a:xfrm>
            <a:off x="705394" y="5233852"/>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code</a:t>
            </a:r>
          </a:p>
        </p:txBody>
      </p:sp>
      <p:sp>
        <p:nvSpPr>
          <p:cNvPr id="18" name="Content Placeholder 4"/>
          <p:cNvSpPr txBox="1">
            <a:spLocks/>
          </p:cNvSpPr>
          <p:nvPr/>
        </p:nvSpPr>
        <p:spPr>
          <a:xfrm>
            <a:off x="2567848" y="5233852"/>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Web sayfasında bilgisayar kodları gösterilmek istediğinde kullanılır. Yazının fontu monospace olarak gösterilerek diğer yazılardan belirgin bir şekilde ayrılır.</a:t>
            </a:r>
          </a:p>
          <a:p>
            <a:pPr marL="0" indent="0">
              <a:buNone/>
            </a:pPr>
            <a:r>
              <a:rPr lang="tr-TR" dirty="0">
                <a:latin typeface="Courier New" panose="02070309020205020404" pitchFamily="49" charset="0"/>
                <a:cs typeface="Courier New" panose="02070309020205020404" pitchFamily="49" charset="0"/>
              </a:rPr>
              <a:t>&lt;code&gt;var x=5;&lt;/code&gt;</a:t>
            </a:r>
          </a:p>
        </p:txBody>
      </p:sp>
    </p:spTree>
    <p:extLst>
      <p:ext uri="{BB962C8B-B14F-4D97-AF65-F5344CB8AC3E}">
        <p14:creationId xmlns:p14="http://schemas.microsoft.com/office/powerpoint/2010/main" val="1599401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Biçimlendirme tagları</a:t>
            </a:r>
          </a:p>
        </p:txBody>
      </p:sp>
      <p:sp>
        <p:nvSpPr>
          <p:cNvPr id="9" name="Pentagon 8"/>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sub</a:t>
            </a:r>
          </a:p>
        </p:txBody>
      </p:sp>
      <p:sp>
        <p:nvSpPr>
          <p:cNvPr id="10" name="Content Placeholder 4"/>
          <p:cNvSpPr txBox="1">
            <a:spLocks/>
          </p:cNvSpPr>
          <p:nvPr/>
        </p:nvSpPr>
        <p:spPr>
          <a:xfrm>
            <a:off x="2567848" y="1768955"/>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Alt simge olarak göstermek için kullanılır</a:t>
            </a:r>
          </a:p>
          <a:p>
            <a:pPr marL="0" indent="0">
              <a:buNone/>
            </a:pPr>
            <a:r>
              <a:rPr lang="tr-TR" dirty="0">
                <a:latin typeface="Courier New" panose="02070309020205020404" pitchFamily="49" charset="0"/>
                <a:cs typeface="Courier New" panose="02070309020205020404" pitchFamily="49" charset="0"/>
              </a:rPr>
              <a:t>F&lt;sub&gt;2&lt;/sub&gt;</a:t>
            </a:r>
          </a:p>
        </p:txBody>
      </p:sp>
      <p:sp>
        <p:nvSpPr>
          <p:cNvPr id="12" name="Pentagon 11"/>
          <p:cNvSpPr/>
          <p:nvPr/>
        </p:nvSpPr>
        <p:spPr>
          <a:xfrm>
            <a:off x="705394" y="3462770"/>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sup</a:t>
            </a:r>
          </a:p>
        </p:txBody>
      </p:sp>
      <p:sp>
        <p:nvSpPr>
          <p:cNvPr id="13" name="Content Placeholder 4"/>
          <p:cNvSpPr txBox="1">
            <a:spLocks/>
          </p:cNvSpPr>
          <p:nvPr/>
        </p:nvSpPr>
        <p:spPr>
          <a:xfrm>
            <a:off x="2567848" y="3462770"/>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tr-TR" dirty="0"/>
              <a:t>Üst simge olarak göstermek için kullanılır</a:t>
            </a:r>
          </a:p>
          <a:p>
            <a:pPr marL="0" indent="0">
              <a:buNone/>
            </a:pPr>
            <a:r>
              <a:rPr lang="tr-TR" dirty="0">
                <a:latin typeface="Courier New" panose="02070309020205020404" pitchFamily="49" charset="0"/>
                <a:cs typeface="Courier New" panose="02070309020205020404" pitchFamily="49" charset="0"/>
              </a:rPr>
              <a:t>X&lt;sup&gt;2&lt;/sup&gt;</a:t>
            </a:r>
          </a:p>
        </p:txBody>
      </p:sp>
      <p:sp>
        <p:nvSpPr>
          <p:cNvPr id="7" name="Pentagon 6"/>
          <p:cNvSpPr/>
          <p:nvPr/>
        </p:nvSpPr>
        <p:spPr>
          <a:xfrm>
            <a:off x="705394" y="5208837"/>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abbr</a:t>
            </a:r>
          </a:p>
        </p:txBody>
      </p:sp>
      <p:sp>
        <p:nvSpPr>
          <p:cNvPr id="8" name="Content Placeholder 4"/>
          <p:cNvSpPr txBox="1">
            <a:spLocks/>
          </p:cNvSpPr>
          <p:nvPr/>
        </p:nvSpPr>
        <p:spPr>
          <a:xfrm>
            <a:off x="2567848" y="5208837"/>
            <a:ext cx="8799902" cy="10700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a:t>Kısaltmalar için, fare ile üzerine gelindiğinde açıklama yazısı çıkarır.</a:t>
            </a:r>
            <a:endParaRPr lang="tr-TR" dirty="0"/>
          </a:p>
          <a:p>
            <a:pPr marL="0" indent="0">
              <a:buNone/>
            </a:pPr>
            <a:r>
              <a:rPr lang="tr-TR" dirty="0">
                <a:latin typeface="Courier New" panose="02070309020205020404" pitchFamily="49" charset="0"/>
                <a:cs typeface="Courier New" panose="02070309020205020404" pitchFamily="49" charset="0"/>
              </a:rPr>
              <a:t>&lt;p&gt;Bu dersimide &lt;abbr title="Hypertext Markup Language"&gt;HTML&lt;/abbr&gt; konusunu göreceğiz&lt;/p&gt;</a:t>
            </a:r>
          </a:p>
        </p:txBody>
      </p:sp>
    </p:spTree>
    <p:extLst>
      <p:ext uri="{BB962C8B-B14F-4D97-AF65-F5344CB8AC3E}">
        <p14:creationId xmlns:p14="http://schemas.microsoft.com/office/powerpoint/2010/main" val="3941403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PRACTICE</a:t>
            </a:r>
          </a:p>
        </p:txBody>
      </p:sp>
      <p:sp>
        <p:nvSpPr>
          <p:cNvPr id="4" name="Content Placeholder 3"/>
          <p:cNvSpPr>
            <a:spLocks noGrp="1"/>
          </p:cNvSpPr>
          <p:nvPr>
            <p:ph idx="1"/>
          </p:nvPr>
        </p:nvSpPr>
        <p:spPr>
          <a:xfrm>
            <a:off x="818712" y="1667435"/>
            <a:ext cx="10554574" cy="4916245"/>
          </a:xfrm>
        </p:spPr>
        <p:txBody>
          <a:bodyPr anchor="t">
            <a:normAutofit fontScale="77500" lnSpcReduction="20000"/>
          </a:bodyPr>
          <a:lstStyle/>
          <a:p>
            <a:pPr marL="0" indent="0">
              <a:buNone/>
            </a:pPr>
            <a:r>
              <a:rPr lang="tr-TR" sz="3600" b="1" dirty="0"/>
              <a:t>KAYIP GÜL</a:t>
            </a:r>
            <a:r>
              <a:rPr lang="tr-TR" sz="3600" b="1" baseline="30000" dirty="0"/>
              <a:t>* </a:t>
            </a:r>
          </a:p>
          <a:p>
            <a:pPr marL="0" indent="0">
              <a:buNone/>
            </a:pPr>
            <a:r>
              <a:rPr lang="tr-TR" sz="2800" b="1" dirty="0"/>
              <a:t>Yazar Hakkında</a:t>
            </a:r>
          </a:p>
          <a:p>
            <a:pPr marL="0" indent="0">
              <a:buNone/>
            </a:pPr>
            <a:r>
              <a:rPr lang="tr-TR" dirty="0"/>
              <a:t>Ağustos 1975'te doğan </a:t>
            </a:r>
            <a:r>
              <a:rPr lang="tr-TR" b="1" dirty="0"/>
              <a:t>Serdar Özkan</a:t>
            </a:r>
            <a:r>
              <a:rPr lang="tr-TR" dirty="0"/>
              <a:t>, ortaokul ve liseyi Robert Kolej'de okudu. Lisans eğitimi için Amerika'ya giderek, </a:t>
            </a:r>
            <a:r>
              <a:rPr lang="tr-TR" u="sng" dirty="0"/>
              <a:t>Lehigh Üniversitesi'nde </a:t>
            </a:r>
            <a:r>
              <a:rPr lang="tr-TR" i="1" u="sng" dirty="0"/>
              <a:t>İşletme ve Psikoloji eğitimi </a:t>
            </a:r>
            <a:r>
              <a:rPr lang="tr-TR" dirty="0"/>
              <a:t>gördü. </a:t>
            </a:r>
            <a:br>
              <a:rPr lang="tr-TR" dirty="0"/>
            </a:br>
            <a:r>
              <a:rPr lang="tr-TR" dirty="0"/>
              <a:t>Halen İstanbul'da yaşayan Serdar Özkan 2002 yılından beri tüm zamanını roman yazarlığına ayırıyor.</a:t>
            </a:r>
          </a:p>
          <a:p>
            <a:pPr marL="0" indent="0">
              <a:buNone/>
            </a:pPr>
            <a:endParaRPr lang="tr-TR" dirty="0"/>
          </a:p>
          <a:p>
            <a:pPr marL="0" indent="0">
              <a:buNone/>
            </a:pPr>
            <a:endParaRPr lang="tr-TR" sz="2800" b="1" dirty="0"/>
          </a:p>
          <a:p>
            <a:pPr marL="0" indent="0">
              <a:buNone/>
            </a:pPr>
            <a:r>
              <a:rPr lang="tr-TR" sz="2800" b="1" dirty="0"/>
              <a:t>Kitapları</a:t>
            </a:r>
          </a:p>
          <a:p>
            <a:pPr marL="0" indent="0">
              <a:buNone/>
            </a:pPr>
            <a:r>
              <a:rPr lang="tr-TR" dirty="0"/>
              <a:t>İlk romanı Kayıp Gül bugüne kadar 44 dile çevrildi, 65'i aşkın ülkede yayınlandı. Kanada'dan Japonya'ya, Brezilya'dan Çin'e, dünyanın dört bir yanında farklı kültürlerden okurların büyük beğenisini kazanan Kayıp Gül, birçok ülkede Çok Satanlar listelerinde yer aldı.</a:t>
            </a:r>
          </a:p>
          <a:p>
            <a:pPr marL="0" indent="0">
              <a:buNone/>
            </a:pPr>
            <a:r>
              <a:rPr lang="tr-TR" dirty="0"/>
              <a:t>Ülkemizde de Çok Satanlar listelerinde haftalarca 1 numarada kalan Kayıp Gül, aylarca listelerde kalarak, Türk Edebiyatı'nın en çok okunan romanları arasına girdi. Kitaplarının tamamı şu anda </a:t>
            </a:r>
            <a:r>
              <a:rPr lang="tr-TR" b="1" strike="sngStrike" dirty="0"/>
              <a:t>500₺</a:t>
            </a:r>
            <a:r>
              <a:rPr lang="tr-TR" dirty="0"/>
              <a:t> yerine 300₺ den satılmaktadır.</a:t>
            </a:r>
          </a:p>
          <a:p>
            <a:pPr marL="0" indent="0">
              <a:buNone/>
            </a:pPr>
            <a:endParaRPr lang="tr-TR" sz="2800" b="1" dirty="0"/>
          </a:p>
          <a:p>
            <a:pPr marL="0" indent="0">
              <a:buNone/>
            </a:pPr>
            <a:endParaRPr lang="tr-TR" sz="2800" b="1" dirty="0"/>
          </a:p>
          <a:p>
            <a:pPr marL="0" indent="0">
              <a:buNone/>
            </a:pPr>
            <a:endParaRPr lang="tr-TR" sz="2800" b="1" dirty="0"/>
          </a:p>
          <a:p>
            <a:pPr marL="0" indent="0">
              <a:buNone/>
            </a:pPr>
            <a:endParaRPr lang="tr-TR" dirty="0"/>
          </a:p>
          <a:p>
            <a:pPr marL="0" indent="0">
              <a:buNone/>
            </a:pPr>
            <a:endParaRPr lang="tr-TR" dirty="0"/>
          </a:p>
          <a:p>
            <a:pPr marL="0" indent="0">
              <a:buNone/>
            </a:pPr>
            <a:endParaRPr lang="tr-TR" b="1" dirty="0"/>
          </a:p>
          <a:p>
            <a:pPr marL="0" indent="0">
              <a:buNone/>
            </a:pPr>
            <a:endParaRPr lang="tr-TR" b="1" dirty="0"/>
          </a:p>
        </p:txBody>
      </p:sp>
      <p:sp>
        <p:nvSpPr>
          <p:cNvPr id="7" name="Text Placeholder 6"/>
          <p:cNvSpPr>
            <a:spLocks noGrp="1"/>
          </p:cNvSpPr>
          <p:nvPr>
            <p:ph type="body" sz="quarter" idx="4294967295"/>
          </p:nvPr>
        </p:nvSpPr>
        <p:spPr>
          <a:xfrm>
            <a:off x="10985526" y="120531"/>
            <a:ext cx="1111250" cy="747713"/>
          </a:xfrm>
        </p:spPr>
        <p:txBody>
          <a:bodyPr>
            <a:normAutofit fontScale="92500"/>
          </a:bodyPr>
          <a:lstStyle/>
          <a:p>
            <a:r>
              <a:rPr lang="tr-TR" dirty="0"/>
              <a:t>15dk</a:t>
            </a:r>
          </a:p>
        </p:txBody>
      </p:sp>
      <p:cxnSp>
        <p:nvCxnSpPr>
          <p:cNvPr id="6" name="Straight Connector 5"/>
          <p:cNvCxnSpPr/>
          <p:nvPr/>
        </p:nvCxnSpPr>
        <p:spPr>
          <a:xfrm>
            <a:off x="818712" y="3801290"/>
            <a:ext cx="106331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5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Listeleme tagları</a:t>
            </a:r>
          </a:p>
        </p:txBody>
      </p:sp>
      <p:sp>
        <p:nvSpPr>
          <p:cNvPr id="9" name="Pentagon 8"/>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ol</a:t>
            </a:r>
          </a:p>
        </p:txBody>
      </p:sp>
      <p:sp>
        <p:nvSpPr>
          <p:cNvPr id="10" name="Content Placeholder 4"/>
          <p:cNvSpPr txBox="1">
            <a:spLocks/>
          </p:cNvSpPr>
          <p:nvPr/>
        </p:nvSpPr>
        <p:spPr>
          <a:xfrm>
            <a:off x="2567848" y="1768955"/>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Numaralı liste oluşturmak için kullanılır</a:t>
            </a:r>
          </a:p>
          <a:p>
            <a:pPr marL="0" indent="0">
              <a:buNone/>
            </a:pPr>
            <a:r>
              <a:rPr lang="tr-TR" dirty="0">
                <a:latin typeface="Courier New" panose="02070309020205020404" pitchFamily="49" charset="0"/>
                <a:cs typeface="Courier New" panose="02070309020205020404" pitchFamily="49" charset="0"/>
              </a:rPr>
              <a:t>&lt;ol&gt;&lt;/ol&gt;</a:t>
            </a:r>
          </a:p>
        </p:txBody>
      </p:sp>
      <p:sp>
        <p:nvSpPr>
          <p:cNvPr id="12" name="Pentagon 11"/>
          <p:cNvSpPr/>
          <p:nvPr/>
        </p:nvSpPr>
        <p:spPr>
          <a:xfrm>
            <a:off x="705394" y="3763218"/>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li</a:t>
            </a:r>
          </a:p>
        </p:txBody>
      </p:sp>
      <p:sp>
        <p:nvSpPr>
          <p:cNvPr id="13" name="Content Placeholder 4"/>
          <p:cNvSpPr txBox="1">
            <a:spLocks/>
          </p:cNvSpPr>
          <p:nvPr/>
        </p:nvSpPr>
        <p:spPr>
          <a:xfrm>
            <a:off x="2567848" y="3763218"/>
            <a:ext cx="8799902" cy="265064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Listeye eleman eklemek için kullanılır</a:t>
            </a:r>
          </a:p>
          <a:p>
            <a:pPr marL="0" indent="0">
              <a:buNone/>
            </a:pPr>
            <a:r>
              <a:rPr lang="tr-TR" dirty="0">
                <a:latin typeface="Courier New" panose="02070309020205020404" pitchFamily="49" charset="0"/>
                <a:cs typeface="Courier New" panose="02070309020205020404" pitchFamily="49" charset="0"/>
              </a:rPr>
              <a:t>&lt;ol&gt;</a:t>
            </a:r>
          </a:p>
          <a:p>
            <a:pPr marL="0" indent="0">
              <a:buNone/>
            </a:pPr>
            <a:r>
              <a:rPr lang="tr-TR" dirty="0">
                <a:latin typeface="Courier New" panose="02070309020205020404" pitchFamily="49" charset="0"/>
                <a:cs typeface="Courier New" panose="02070309020205020404" pitchFamily="49" charset="0"/>
              </a:rPr>
              <a:t>	&lt;li&gt;Beşiktaş&lt;/li&gt;</a:t>
            </a:r>
          </a:p>
          <a:p>
            <a:pPr marL="0" indent="0">
              <a:buNone/>
            </a:pPr>
            <a:r>
              <a:rPr lang="tr-TR" dirty="0">
                <a:latin typeface="Courier New" panose="02070309020205020404" pitchFamily="49" charset="0"/>
                <a:cs typeface="Courier New" panose="02070309020205020404" pitchFamily="49" charset="0"/>
              </a:rPr>
              <a:t>	&lt;li&gt;Galatasaray&lt;/li&gt;</a:t>
            </a:r>
          </a:p>
          <a:p>
            <a:pPr marL="0" indent="0">
              <a:buNone/>
            </a:pPr>
            <a:r>
              <a:rPr lang="tr-TR" dirty="0">
                <a:latin typeface="Courier New" panose="02070309020205020404" pitchFamily="49" charset="0"/>
                <a:cs typeface="Courier New" panose="02070309020205020404" pitchFamily="49" charset="0"/>
              </a:rPr>
              <a:t>	&lt;li&gt;Fenerbahçe&lt;/li&gt;</a:t>
            </a:r>
          </a:p>
          <a:p>
            <a:pPr marL="0" indent="0">
              <a:buNone/>
            </a:pPr>
            <a:r>
              <a:rPr lang="tr-TR" dirty="0">
                <a:latin typeface="Courier New" panose="02070309020205020404" pitchFamily="49" charset="0"/>
                <a:cs typeface="Courier New" panose="02070309020205020404" pitchFamily="49" charset="0"/>
              </a:rPr>
              <a:t>&lt;/ol&gt;</a:t>
            </a:r>
          </a:p>
        </p:txBody>
      </p:sp>
    </p:spTree>
    <p:extLst>
      <p:ext uri="{BB962C8B-B14F-4D97-AF65-F5344CB8AC3E}">
        <p14:creationId xmlns:p14="http://schemas.microsoft.com/office/powerpoint/2010/main" val="321466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Listeleme tagları</a:t>
            </a:r>
          </a:p>
        </p:txBody>
      </p:sp>
      <p:sp>
        <p:nvSpPr>
          <p:cNvPr id="9" name="Pentagon 8"/>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ul</a:t>
            </a:r>
          </a:p>
        </p:txBody>
      </p:sp>
      <p:sp>
        <p:nvSpPr>
          <p:cNvPr id="10" name="Content Placeholder 4"/>
          <p:cNvSpPr txBox="1">
            <a:spLocks/>
          </p:cNvSpPr>
          <p:nvPr/>
        </p:nvSpPr>
        <p:spPr>
          <a:xfrm>
            <a:off x="2567848" y="1768955"/>
            <a:ext cx="8799902" cy="146491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Madde işaretli liste oluşturmak için kullanılır</a:t>
            </a:r>
          </a:p>
          <a:p>
            <a:pPr marL="0" indent="0">
              <a:buNone/>
            </a:pPr>
            <a:r>
              <a:rPr lang="tr-TR" dirty="0">
                <a:latin typeface="Courier New" panose="02070309020205020404" pitchFamily="49" charset="0"/>
                <a:cs typeface="Courier New" panose="02070309020205020404" pitchFamily="49" charset="0"/>
              </a:rPr>
              <a:t>&lt;ul&gt;&lt;/ul&gt;</a:t>
            </a:r>
          </a:p>
        </p:txBody>
      </p:sp>
      <p:sp>
        <p:nvSpPr>
          <p:cNvPr id="12" name="Pentagon 11"/>
          <p:cNvSpPr/>
          <p:nvPr/>
        </p:nvSpPr>
        <p:spPr>
          <a:xfrm>
            <a:off x="705394" y="3763218"/>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li</a:t>
            </a:r>
          </a:p>
        </p:txBody>
      </p:sp>
      <p:sp>
        <p:nvSpPr>
          <p:cNvPr id="13" name="Content Placeholder 4"/>
          <p:cNvSpPr txBox="1">
            <a:spLocks/>
          </p:cNvSpPr>
          <p:nvPr/>
        </p:nvSpPr>
        <p:spPr>
          <a:xfrm>
            <a:off x="2567848" y="3763218"/>
            <a:ext cx="8799902" cy="265064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Listeye eleman eklemek için kullanılır</a:t>
            </a:r>
          </a:p>
          <a:p>
            <a:pPr marL="0" indent="0">
              <a:buNone/>
            </a:pPr>
            <a:r>
              <a:rPr lang="tr-TR" dirty="0">
                <a:latin typeface="Courier New" panose="02070309020205020404" pitchFamily="49" charset="0"/>
                <a:cs typeface="Courier New" panose="02070309020205020404" pitchFamily="49" charset="0"/>
              </a:rPr>
              <a:t>&lt;ul&gt;</a:t>
            </a:r>
          </a:p>
          <a:p>
            <a:pPr marL="0" indent="0">
              <a:buNone/>
            </a:pPr>
            <a:r>
              <a:rPr lang="tr-TR" dirty="0">
                <a:latin typeface="Courier New" panose="02070309020205020404" pitchFamily="49" charset="0"/>
                <a:cs typeface="Courier New" panose="02070309020205020404" pitchFamily="49" charset="0"/>
              </a:rPr>
              <a:t>	&lt;li&gt;Beşiktaş&lt;/li&gt;</a:t>
            </a:r>
          </a:p>
          <a:p>
            <a:pPr marL="0" indent="0">
              <a:buNone/>
            </a:pPr>
            <a:r>
              <a:rPr lang="tr-TR" dirty="0">
                <a:latin typeface="Courier New" panose="02070309020205020404" pitchFamily="49" charset="0"/>
                <a:cs typeface="Courier New" panose="02070309020205020404" pitchFamily="49" charset="0"/>
              </a:rPr>
              <a:t>	&lt;li&gt;Galatasaray&lt;/li&gt;</a:t>
            </a:r>
          </a:p>
          <a:p>
            <a:pPr marL="0" indent="0">
              <a:buNone/>
            </a:pPr>
            <a:r>
              <a:rPr lang="tr-TR" dirty="0">
                <a:latin typeface="Courier New" panose="02070309020205020404" pitchFamily="49" charset="0"/>
                <a:cs typeface="Courier New" panose="02070309020205020404" pitchFamily="49" charset="0"/>
              </a:rPr>
              <a:t>	&lt;li&gt;Fenerbahçe&lt;/li&gt;</a:t>
            </a:r>
          </a:p>
          <a:p>
            <a:pPr marL="0" indent="0">
              <a:buNone/>
            </a:pPr>
            <a:r>
              <a:rPr lang="tr-TR" dirty="0">
                <a:latin typeface="Courier New" panose="02070309020205020404" pitchFamily="49" charset="0"/>
                <a:cs typeface="Courier New" panose="02070309020205020404" pitchFamily="49" charset="0"/>
              </a:rPr>
              <a:t>&lt;/ul&gt;</a:t>
            </a:r>
          </a:p>
        </p:txBody>
      </p:sp>
    </p:spTree>
    <p:extLst>
      <p:ext uri="{BB962C8B-B14F-4D97-AF65-F5344CB8AC3E}">
        <p14:creationId xmlns:p14="http://schemas.microsoft.com/office/powerpoint/2010/main" val="1217114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Listeleme tagları</a:t>
            </a:r>
          </a:p>
        </p:txBody>
      </p:sp>
      <p:sp>
        <p:nvSpPr>
          <p:cNvPr id="10" name="Content Placeholder 4"/>
          <p:cNvSpPr txBox="1">
            <a:spLocks/>
          </p:cNvSpPr>
          <p:nvPr/>
        </p:nvSpPr>
        <p:spPr>
          <a:xfrm>
            <a:off x="1398494" y="1651389"/>
            <a:ext cx="9969256" cy="477857"/>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b="1" dirty="0"/>
              <a:t>İç içe liste oluşturma</a:t>
            </a:r>
          </a:p>
        </p:txBody>
      </p:sp>
      <p:sp>
        <p:nvSpPr>
          <p:cNvPr id="3" name="TextBox 2"/>
          <p:cNvSpPr txBox="1"/>
          <p:nvPr/>
        </p:nvSpPr>
        <p:spPr>
          <a:xfrm>
            <a:off x="1398494" y="2145148"/>
            <a:ext cx="9969256"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&lt;ol&gt;</a:t>
            </a:r>
          </a:p>
          <a:p>
            <a:r>
              <a:rPr lang="tr-TR" dirty="0">
                <a:latin typeface="Courier New" panose="02070309020205020404" pitchFamily="49" charset="0"/>
                <a:cs typeface="Courier New" panose="02070309020205020404" pitchFamily="49" charset="0"/>
              </a:rPr>
              <a:t>	&lt;li&gt;İstanbul</a:t>
            </a:r>
          </a:p>
          <a:p>
            <a:r>
              <a:rPr lang="tr-TR" dirty="0">
                <a:latin typeface="Courier New" panose="02070309020205020404" pitchFamily="49" charset="0"/>
                <a:cs typeface="Courier New" panose="02070309020205020404" pitchFamily="49" charset="0"/>
              </a:rPr>
              <a:t>		&lt;ul&gt;</a:t>
            </a:r>
          </a:p>
          <a:p>
            <a:r>
              <a:rPr lang="tr-TR" dirty="0">
                <a:latin typeface="Courier New" panose="02070309020205020404" pitchFamily="49" charset="0"/>
                <a:cs typeface="Courier New" panose="02070309020205020404" pitchFamily="49" charset="0"/>
              </a:rPr>
              <a:t>			&lt;li&gt;Beşiktaş&lt;/li&gt;</a:t>
            </a:r>
          </a:p>
          <a:p>
            <a:r>
              <a:rPr lang="tr-TR" dirty="0">
                <a:latin typeface="Courier New" panose="02070309020205020404" pitchFamily="49" charset="0"/>
                <a:cs typeface="Courier New" panose="02070309020205020404" pitchFamily="49" charset="0"/>
              </a:rPr>
              <a:t>			&lt;li&gt;Fenerbahçe&lt;/li&gt;</a:t>
            </a:r>
          </a:p>
          <a:p>
            <a:r>
              <a:rPr lang="tr-TR" dirty="0">
                <a:latin typeface="Courier New" panose="02070309020205020404" pitchFamily="49" charset="0"/>
                <a:cs typeface="Courier New" panose="02070309020205020404" pitchFamily="49" charset="0"/>
              </a:rPr>
              <a:t>			&lt;li&gt;Galatasaray&lt;/li&gt;</a:t>
            </a:r>
          </a:p>
          <a:p>
            <a:r>
              <a:rPr lang="tr-TR" dirty="0">
                <a:latin typeface="Courier New" panose="02070309020205020404" pitchFamily="49" charset="0"/>
                <a:cs typeface="Courier New" panose="02070309020205020404" pitchFamily="49" charset="0"/>
              </a:rPr>
              <a:t>		&lt;/ul&gt;</a:t>
            </a:r>
          </a:p>
          <a:p>
            <a:r>
              <a:rPr lang="tr-TR" dirty="0">
                <a:latin typeface="Courier New" panose="02070309020205020404" pitchFamily="49" charset="0"/>
                <a:cs typeface="Courier New" panose="02070309020205020404" pitchFamily="49" charset="0"/>
              </a:rPr>
              <a:t>	&lt;/li&gt;</a:t>
            </a:r>
          </a:p>
          <a:p>
            <a:r>
              <a:rPr lang="tr-TR" dirty="0">
                <a:latin typeface="Courier New" panose="02070309020205020404" pitchFamily="49" charset="0"/>
                <a:cs typeface="Courier New" panose="02070309020205020404" pitchFamily="49" charset="0"/>
              </a:rPr>
              <a:t>	&lt;li&gt;İzmir</a:t>
            </a:r>
          </a:p>
          <a:p>
            <a:r>
              <a:rPr lang="tr-TR" dirty="0">
                <a:latin typeface="Courier New" panose="02070309020205020404" pitchFamily="49" charset="0"/>
                <a:cs typeface="Courier New" panose="02070309020205020404" pitchFamily="49" charset="0"/>
              </a:rPr>
              <a:t>		&lt;ul&gt;</a:t>
            </a:r>
          </a:p>
          <a:p>
            <a:r>
              <a:rPr lang="tr-TR" dirty="0">
                <a:latin typeface="Courier New" panose="02070309020205020404" pitchFamily="49" charset="0"/>
                <a:cs typeface="Courier New" panose="02070309020205020404" pitchFamily="49" charset="0"/>
              </a:rPr>
              <a:t>			&lt;li&gt;Altay&lt;/li&gt;</a:t>
            </a:r>
          </a:p>
          <a:p>
            <a:r>
              <a:rPr lang="tr-TR" dirty="0">
                <a:latin typeface="Courier New" panose="02070309020205020404" pitchFamily="49" charset="0"/>
                <a:cs typeface="Courier New" panose="02070309020205020404" pitchFamily="49" charset="0"/>
              </a:rPr>
              <a:t>			&lt;li&gt;Karşıyaka&lt;/li&gt;</a:t>
            </a:r>
          </a:p>
          <a:p>
            <a:r>
              <a:rPr lang="tr-TR" dirty="0">
                <a:latin typeface="Courier New" panose="02070309020205020404" pitchFamily="49" charset="0"/>
                <a:cs typeface="Courier New" panose="02070309020205020404" pitchFamily="49" charset="0"/>
              </a:rPr>
              <a:t>		&lt;/ul&gt;</a:t>
            </a:r>
          </a:p>
          <a:p>
            <a:r>
              <a:rPr lang="tr-TR" dirty="0">
                <a:latin typeface="Courier New" panose="02070309020205020404" pitchFamily="49" charset="0"/>
                <a:cs typeface="Courier New" panose="02070309020205020404" pitchFamily="49" charset="0"/>
              </a:rPr>
              <a:t>	&lt;li&gt;</a:t>
            </a:r>
          </a:p>
          <a:p>
            <a:r>
              <a:rPr lang="tr-TR" dirty="0">
                <a:latin typeface="Courier New" panose="02070309020205020404" pitchFamily="49" charset="0"/>
                <a:cs typeface="Courier New" panose="02070309020205020404" pitchFamily="49" charset="0"/>
              </a:rPr>
              <a:t>&lt;/ol&gt;</a:t>
            </a:r>
          </a:p>
          <a:p>
            <a:endParaRPr lang="tr-TR" dirty="0"/>
          </a:p>
        </p:txBody>
      </p:sp>
    </p:spTree>
    <p:extLst>
      <p:ext uri="{BB962C8B-B14F-4D97-AF65-F5344CB8AC3E}">
        <p14:creationId xmlns:p14="http://schemas.microsoft.com/office/powerpoint/2010/main" val="3195958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90023" y="5424491"/>
            <a:ext cx="5089554" cy="646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t>      Html tagının içine yazılan ve html  </a:t>
            </a:r>
            <a:br>
              <a:rPr lang="tr-TR" dirty="0"/>
            </a:br>
            <a:r>
              <a:rPr lang="tr-TR" dirty="0"/>
              <a:t>      tagına ek özellikler katan ifadelere denir</a:t>
            </a:r>
          </a:p>
        </p:txBody>
      </p:sp>
      <p:sp>
        <p:nvSpPr>
          <p:cNvPr id="2" name="Title 1"/>
          <p:cNvSpPr>
            <a:spLocks noGrp="1"/>
          </p:cNvSpPr>
          <p:nvPr>
            <p:ph type="title"/>
          </p:nvPr>
        </p:nvSpPr>
        <p:spPr/>
        <p:txBody>
          <a:bodyPr/>
          <a:lstStyle/>
          <a:p>
            <a:r>
              <a:rPr lang="tr-TR" dirty="0"/>
              <a:t>Listeleme tagları</a:t>
            </a:r>
          </a:p>
        </p:txBody>
      </p:sp>
      <p:sp>
        <p:nvSpPr>
          <p:cNvPr id="3" name="Content Placeholder 2"/>
          <p:cNvSpPr>
            <a:spLocks noGrp="1"/>
          </p:cNvSpPr>
          <p:nvPr>
            <p:ph sz="half" idx="1"/>
          </p:nvPr>
        </p:nvSpPr>
        <p:spPr>
          <a:xfrm>
            <a:off x="657846" y="2714478"/>
            <a:ext cx="5185873" cy="2053687"/>
          </a:xfrm>
        </p:spPr>
        <p:txBody>
          <a:bodyPr>
            <a:normAutofit/>
          </a:bodyPr>
          <a:lstStyle/>
          <a:p>
            <a:pPr marL="0" indent="0">
              <a:buNone/>
            </a:pPr>
            <a:r>
              <a:rPr lang="tr-TR" sz="2000" dirty="0">
                <a:latin typeface="Courier New" panose="02070309020205020404" pitchFamily="49" charset="0"/>
                <a:cs typeface="Courier New" panose="02070309020205020404" pitchFamily="49" charset="0"/>
              </a:rPr>
              <a:t>&lt;ol type="</a:t>
            </a:r>
            <a:r>
              <a:rPr lang="tr-TR" sz="2000" b="1" dirty="0">
                <a:latin typeface="Courier New" panose="02070309020205020404" pitchFamily="49" charset="0"/>
                <a:cs typeface="Courier New" panose="02070309020205020404" pitchFamily="49" charset="0"/>
              </a:rPr>
              <a:t>1 </a:t>
            </a:r>
            <a:r>
              <a:rPr lang="tr-TR" sz="2000" dirty="0">
                <a:latin typeface="Courier New" panose="02070309020205020404" pitchFamily="49" charset="0"/>
                <a:cs typeface="Courier New" panose="02070309020205020404" pitchFamily="49" charset="0"/>
              </a:rPr>
              <a:t>| A | a | I | i"&gt;</a:t>
            </a:r>
          </a:p>
          <a:p>
            <a:pPr marL="0" indent="0">
              <a:buNone/>
            </a:pPr>
            <a:r>
              <a:rPr lang="tr-TR" sz="2000" dirty="0">
                <a:latin typeface="Courier New" panose="02070309020205020404" pitchFamily="49" charset="0"/>
                <a:cs typeface="Courier New" panose="02070309020205020404" pitchFamily="49" charset="0"/>
              </a:rPr>
              <a:t>	&lt;li&gt;Beşiktaş&lt;/li&gt;</a:t>
            </a:r>
          </a:p>
          <a:p>
            <a:pPr marL="0" indent="0">
              <a:buNone/>
            </a:pPr>
            <a:r>
              <a:rPr lang="tr-TR" sz="2000" dirty="0">
                <a:latin typeface="Courier New" panose="02070309020205020404" pitchFamily="49" charset="0"/>
                <a:cs typeface="Courier New" panose="02070309020205020404" pitchFamily="49" charset="0"/>
              </a:rPr>
              <a:t>	&lt;li&gt;Fenerbahçe&lt;/li&gt;</a:t>
            </a:r>
          </a:p>
          <a:p>
            <a:pPr marL="0" indent="0">
              <a:buNone/>
            </a:pPr>
            <a:r>
              <a:rPr lang="tr-TR" sz="2000" dirty="0">
                <a:latin typeface="Courier New" panose="02070309020205020404" pitchFamily="49" charset="0"/>
                <a:cs typeface="Courier New" panose="02070309020205020404" pitchFamily="49" charset="0"/>
              </a:rPr>
              <a:t>	&lt;li&gt;Galatasaray&lt;/li&gt;</a:t>
            </a:r>
          </a:p>
          <a:p>
            <a:pPr marL="0" indent="0">
              <a:buNone/>
            </a:pPr>
            <a:r>
              <a:rPr lang="tr-TR" sz="2000" dirty="0">
                <a:latin typeface="Courier New" panose="02070309020205020404" pitchFamily="49" charset="0"/>
                <a:cs typeface="Courier New" panose="02070309020205020404" pitchFamily="49" charset="0"/>
              </a:rPr>
              <a:t>&lt;/ol&gt;</a:t>
            </a:r>
          </a:p>
          <a:p>
            <a:endParaRPr lang="tr-TR" sz="2000" dirty="0"/>
          </a:p>
        </p:txBody>
      </p:sp>
      <p:sp>
        <p:nvSpPr>
          <p:cNvPr id="4" name="Content Placeholder 3"/>
          <p:cNvSpPr>
            <a:spLocks noGrp="1"/>
          </p:cNvSpPr>
          <p:nvPr>
            <p:ph sz="half" idx="2"/>
          </p:nvPr>
        </p:nvSpPr>
        <p:spPr>
          <a:xfrm>
            <a:off x="5944231" y="2714478"/>
            <a:ext cx="5711358" cy="2237314"/>
          </a:xfrm>
        </p:spPr>
        <p:txBody>
          <a:bodyPr>
            <a:normAutofit/>
          </a:bodyPr>
          <a:lstStyle/>
          <a:p>
            <a:pPr marL="0" indent="0">
              <a:buNone/>
            </a:pPr>
            <a:r>
              <a:rPr lang="tr-TR" sz="2000" dirty="0">
                <a:latin typeface="Courier New" panose="02070309020205020404" pitchFamily="49" charset="0"/>
                <a:cs typeface="Courier New" panose="02070309020205020404" pitchFamily="49" charset="0"/>
              </a:rPr>
              <a:t>&lt;ul type="</a:t>
            </a:r>
            <a:r>
              <a:rPr lang="tr-TR" sz="2000" b="1" dirty="0">
                <a:latin typeface="Courier New" panose="02070309020205020404" pitchFamily="49" charset="0"/>
                <a:cs typeface="Courier New" panose="02070309020205020404" pitchFamily="49" charset="0"/>
              </a:rPr>
              <a:t>disc</a:t>
            </a:r>
            <a:r>
              <a:rPr lang="tr-TR" sz="2000" dirty="0">
                <a:latin typeface="Courier New" panose="02070309020205020404" pitchFamily="49" charset="0"/>
                <a:cs typeface="Courier New" panose="02070309020205020404" pitchFamily="49" charset="0"/>
              </a:rPr>
              <a:t> | square | circle"&gt;</a:t>
            </a:r>
          </a:p>
          <a:p>
            <a:pPr marL="0" indent="0">
              <a:buNone/>
            </a:pPr>
            <a:r>
              <a:rPr lang="tr-TR" sz="2000" dirty="0">
                <a:latin typeface="Courier New" panose="02070309020205020404" pitchFamily="49" charset="0"/>
                <a:cs typeface="Courier New" panose="02070309020205020404" pitchFamily="49" charset="0"/>
              </a:rPr>
              <a:t>	&lt;li&gt;Beşiktaş&lt;/li&gt;</a:t>
            </a:r>
          </a:p>
          <a:p>
            <a:pPr marL="0" indent="0">
              <a:buNone/>
            </a:pPr>
            <a:r>
              <a:rPr lang="tr-TR" sz="2000" dirty="0">
                <a:latin typeface="Courier New" panose="02070309020205020404" pitchFamily="49" charset="0"/>
                <a:cs typeface="Courier New" panose="02070309020205020404" pitchFamily="49" charset="0"/>
              </a:rPr>
              <a:t>	&lt;li&gt;Fenerbahçe&lt;/li&gt;</a:t>
            </a:r>
          </a:p>
          <a:p>
            <a:pPr marL="0" indent="0">
              <a:buNone/>
            </a:pPr>
            <a:r>
              <a:rPr lang="tr-TR" sz="2000" dirty="0">
                <a:latin typeface="Courier New" panose="02070309020205020404" pitchFamily="49" charset="0"/>
                <a:cs typeface="Courier New" panose="02070309020205020404" pitchFamily="49" charset="0"/>
              </a:rPr>
              <a:t>	&lt;li&gt;Galatasaray&lt;/li&gt;</a:t>
            </a:r>
          </a:p>
          <a:p>
            <a:pPr marL="0" indent="0">
              <a:buNone/>
            </a:pPr>
            <a:r>
              <a:rPr lang="tr-TR" sz="2000" dirty="0">
                <a:latin typeface="Courier New" panose="02070309020205020404" pitchFamily="49" charset="0"/>
                <a:cs typeface="Courier New" panose="02070309020205020404" pitchFamily="49" charset="0"/>
              </a:rPr>
              <a:t>&lt;/ul&gt;</a:t>
            </a:r>
            <a:endParaRPr lang="tr-TR" sz="2000" dirty="0"/>
          </a:p>
        </p:txBody>
      </p:sp>
      <p:sp>
        <p:nvSpPr>
          <p:cNvPr id="5" name="TextBox 4"/>
          <p:cNvSpPr txBox="1"/>
          <p:nvPr/>
        </p:nvSpPr>
        <p:spPr>
          <a:xfrm>
            <a:off x="758358" y="2068147"/>
            <a:ext cx="2736647" cy="646331"/>
          </a:xfrm>
          <a:prstGeom prst="rect">
            <a:avLst/>
          </a:prstGeom>
          <a:noFill/>
        </p:spPr>
        <p:txBody>
          <a:bodyPr wrap="none" rtlCol="0">
            <a:spAutoFit/>
          </a:bodyPr>
          <a:lstStyle/>
          <a:p>
            <a:r>
              <a:rPr lang="tr-TR" b="1" dirty="0"/>
              <a:t>Liste türünü değiştirme</a:t>
            </a:r>
          </a:p>
          <a:p>
            <a:endParaRPr lang="tr-TR" dirty="0"/>
          </a:p>
        </p:txBody>
      </p:sp>
      <p:sp>
        <p:nvSpPr>
          <p:cNvPr id="6" name="12-Point Star 5"/>
          <p:cNvSpPr/>
          <p:nvPr/>
        </p:nvSpPr>
        <p:spPr>
          <a:xfrm>
            <a:off x="2887602" y="5094514"/>
            <a:ext cx="2089347" cy="1306286"/>
          </a:xfrm>
          <a:prstGeom prst="star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b="1" dirty="0">
                <a:solidFill>
                  <a:schemeClr val="tx1"/>
                </a:solidFill>
              </a:rPr>
              <a:t>attribute</a:t>
            </a:r>
          </a:p>
        </p:txBody>
      </p:sp>
    </p:spTree>
    <p:extLst>
      <p:ext uri="{BB962C8B-B14F-4D97-AF65-F5344CB8AC3E}">
        <p14:creationId xmlns:p14="http://schemas.microsoft.com/office/powerpoint/2010/main" val="155229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Listeleme tagları</a:t>
            </a:r>
          </a:p>
        </p:txBody>
      </p:sp>
      <p:sp>
        <p:nvSpPr>
          <p:cNvPr id="3" name="Content Placeholder 2"/>
          <p:cNvSpPr>
            <a:spLocks noGrp="1"/>
          </p:cNvSpPr>
          <p:nvPr>
            <p:ph idx="1"/>
          </p:nvPr>
        </p:nvSpPr>
        <p:spPr/>
        <p:txBody>
          <a:bodyPr>
            <a:normAutofit/>
          </a:bodyPr>
          <a:lstStyle/>
          <a:p>
            <a:pPr marL="0" indent="0">
              <a:buNone/>
            </a:pPr>
            <a:r>
              <a:rPr lang="tr-TR" b="1" dirty="0"/>
              <a:t>Liste başlangıç değerini değiştirme</a:t>
            </a:r>
          </a:p>
          <a:p>
            <a:pPr marL="0" indent="0">
              <a:buNone/>
            </a:pP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&lt;ol type="a" start="c"&gt;</a:t>
            </a:r>
          </a:p>
          <a:p>
            <a:pPr marL="0" indent="0">
              <a:buNone/>
            </a:pPr>
            <a:r>
              <a:rPr lang="tr-TR" dirty="0">
                <a:latin typeface="Courier New" panose="02070309020205020404" pitchFamily="49" charset="0"/>
                <a:cs typeface="Courier New" panose="02070309020205020404" pitchFamily="49" charset="0"/>
              </a:rPr>
              <a:t>	&lt;li&gt;Beşiktaş&lt;/li&gt;</a:t>
            </a:r>
          </a:p>
          <a:p>
            <a:pPr marL="0" indent="0">
              <a:buNone/>
            </a:pPr>
            <a:r>
              <a:rPr lang="tr-TR" dirty="0">
                <a:latin typeface="Courier New" panose="02070309020205020404" pitchFamily="49" charset="0"/>
                <a:cs typeface="Courier New" panose="02070309020205020404" pitchFamily="49" charset="0"/>
              </a:rPr>
              <a:t>	&lt;li&gt;Fenerbahçe&lt;/li&gt;</a:t>
            </a:r>
          </a:p>
          <a:p>
            <a:pPr marL="0" indent="0">
              <a:buNone/>
            </a:pPr>
            <a:r>
              <a:rPr lang="tr-TR" dirty="0">
                <a:latin typeface="Courier New" panose="02070309020205020404" pitchFamily="49" charset="0"/>
                <a:cs typeface="Courier New" panose="02070309020205020404" pitchFamily="49" charset="0"/>
              </a:rPr>
              <a:t>	&lt;li&gt;Galatasaray&lt;/li&gt;</a:t>
            </a:r>
          </a:p>
          <a:p>
            <a:pPr marL="0" indent="0">
              <a:buNone/>
            </a:pPr>
            <a:r>
              <a:rPr lang="tr-TR" dirty="0">
                <a:latin typeface="Courier New" panose="02070309020205020404" pitchFamily="49" charset="0"/>
                <a:cs typeface="Courier New" panose="02070309020205020404" pitchFamily="49" charset="0"/>
              </a:rPr>
              <a:t>&lt;/ol&gt;</a:t>
            </a:r>
          </a:p>
          <a:p>
            <a:endParaRPr lang="tr-TR" dirty="0"/>
          </a:p>
        </p:txBody>
      </p:sp>
      <p:sp>
        <p:nvSpPr>
          <p:cNvPr id="7" name="Rounded Rectangle 6"/>
          <p:cNvSpPr/>
          <p:nvPr/>
        </p:nvSpPr>
        <p:spPr>
          <a:xfrm>
            <a:off x="6383122" y="3083848"/>
            <a:ext cx="2773681" cy="116158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latin typeface="Courier New" panose="02070309020205020404" pitchFamily="49" charset="0"/>
                <a:cs typeface="Courier New" panose="02070309020205020404" pitchFamily="49" charset="0"/>
              </a:rPr>
              <a:t>start="c"</a:t>
            </a:r>
            <a:endParaRPr lang="tr-TR" sz="3200" dirty="0"/>
          </a:p>
        </p:txBody>
      </p:sp>
      <p:sp>
        <p:nvSpPr>
          <p:cNvPr id="8" name="12-Point Star 7"/>
          <p:cNvSpPr/>
          <p:nvPr/>
        </p:nvSpPr>
        <p:spPr>
          <a:xfrm>
            <a:off x="6117510" y="2886891"/>
            <a:ext cx="657498" cy="657498"/>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9565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Bağlantı tagı</a:t>
            </a:r>
          </a:p>
        </p:txBody>
      </p:sp>
      <p:sp>
        <p:nvSpPr>
          <p:cNvPr id="3" name="Content Placeholder 2"/>
          <p:cNvSpPr>
            <a:spLocks noGrp="1"/>
          </p:cNvSpPr>
          <p:nvPr>
            <p:ph idx="1"/>
          </p:nvPr>
        </p:nvSpPr>
        <p:spPr>
          <a:xfrm>
            <a:off x="2547257" y="1536807"/>
            <a:ext cx="8650676" cy="4798679"/>
          </a:xfrm>
        </p:spPr>
        <p:txBody>
          <a:bodyPr>
            <a:normAutofit fontScale="92500" lnSpcReduction="20000"/>
          </a:bodyPr>
          <a:lstStyle/>
          <a:p>
            <a:pPr marL="0" indent="0">
              <a:buNone/>
            </a:pPr>
            <a:r>
              <a:rPr lang="tr-TR" dirty="0"/>
              <a:t>Web sitelerinde,</a:t>
            </a:r>
          </a:p>
          <a:p>
            <a:pPr marL="0" indent="0">
              <a:buNone/>
            </a:pPr>
            <a:endParaRPr lang="tr-TR" dirty="0"/>
          </a:p>
          <a:p>
            <a:r>
              <a:rPr lang="tr-TR" dirty="0"/>
              <a:t>Bir sayfadan başka bir sayfaya, </a:t>
            </a:r>
          </a:p>
          <a:p>
            <a:r>
              <a:rPr lang="tr-TR" dirty="0"/>
              <a:t>Aynı sayfanın farklı bölümlerine,</a:t>
            </a:r>
          </a:p>
          <a:p>
            <a:r>
              <a:rPr lang="tr-TR" dirty="0"/>
              <a:t>Başka bir sayfanın farklı bir bölümüne</a:t>
            </a:r>
          </a:p>
          <a:p>
            <a:r>
              <a:rPr lang="tr-TR" dirty="0"/>
              <a:t>Farkı bir siteye</a:t>
            </a:r>
          </a:p>
          <a:p>
            <a:r>
              <a:rPr lang="tr-TR" dirty="0"/>
              <a:t>Eposta adresine</a:t>
            </a:r>
          </a:p>
          <a:p>
            <a:r>
              <a:rPr lang="tr-TR" dirty="0"/>
              <a:t>Telefon numarasına</a:t>
            </a:r>
          </a:p>
          <a:p>
            <a:r>
              <a:rPr lang="tr-TR" dirty="0"/>
              <a:t>Whatsapp uygulamasına </a:t>
            </a:r>
          </a:p>
          <a:p>
            <a:pPr marL="0" indent="0">
              <a:buNone/>
            </a:pPr>
            <a:endParaRPr lang="tr-TR" dirty="0"/>
          </a:p>
          <a:p>
            <a:pPr marL="0" indent="0">
              <a:buNone/>
            </a:pPr>
            <a:r>
              <a:rPr lang="tr-TR" dirty="0"/>
              <a:t>Bağlantı vermek için &lt;a&gt; tagı kullanılır.</a:t>
            </a:r>
            <a:endParaRPr lang="tr-TR" dirty="0">
              <a:latin typeface="Courier New" panose="02070309020205020404" pitchFamily="49" charset="0"/>
              <a:cs typeface="Courier New" panose="02070309020205020404" pitchFamily="49" charset="0"/>
            </a:endParaRPr>
          </a:p>
          <a:p>
            <a:endParaRPr lang="tr-TR" dirty="0"/>
          </a:p>
        </p:txBody>
      </p:sp>
      <p:sp>
        <p:nvSpPr>
          <p:cNvPr id="4" name="Pentagon 3"/>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a:t>
            </a:r>
          </a:p>
        </p:txBody>
      </p:sp>
    </p:spTree>
    <p:extLst>
      <p:ext uri="{BB962C8B-B14F-4D97-AF65-F5344CB8AC3E}">
        <p14:creationId xmlns:p14="http://schemas.microsoft.com/office/powerpoint/2010/main" val="935202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Bağlantı tagı</a:t>
            </a:r>
          </a:p>
        </p:txBody>
      </p:sp>
      <p:sp>
        <p:nvSpPr>
          <p:cNvPr id="3" name="Content Placeholder 2"/>
          <p:cNvSpPr>
            <a:spLocks noGrp="1"/>
          </p:cNvSpPr>
          <p:nvPr>
            <p:ph idx="1"/>
          </p:nvPr>
        </p:nvSpPr>
        <p:spPr>
          <a:xfrm>
            <a:off x="2547257" y="1536808"/>
            <a:ext cx="8650676" cy="527124"/>
          </a:xfrm>
        </p:spPr>
        <p:txBody>
          <a:bodyPr anchor="t">
            <a:normAutofit/>
          </a:bodyPr>
          <a:lstStyle/>
          <a:p>
            <a:pPr marL="0" indent="0">
              <a:buNone/>
            </a:pPr>
            <a:r>
              <a:rPr lang="tr-TR" dirty="0"/>
              <a:t>Bir sayfadan başka bir sayfaya link vermek için:</a:t>
            </a:r>
          </a:p>
          <a:p>
            <a:pPr marL="0" indent="0">
              <a:buNone/>
            </a:pPr>
            <a:endParaRPr lang="tr-TR" dirty="0"/>
          </a:p>
          <a:p>
            <a:pPr marL="0" indent="0">
              <a:buNone/>
            </a:pPr>
            <a:endParaRPr lang="tr-TR" dirty="0"/>
          </a:p>
        </p:txBody>
      </p:sp>
      <p:sp>
        <p:nvSpPr>
          <p:cNvPr id="4" name="Pentagon 3"/>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a:t>
            </a:r>
          </a:p>
        </p:txBody>
      </p:sp>
      <p:sp>
        <p:nvSpPr>
          <p:cNvPr id="5" name="TextBox 4"/>
          <p:cNvSpPr txBox="1"/>
          <p:nvPr/>
        </p:nvSpPr>
        <p:spPr>
          <a:xfrm>
            <a:off x="1143000" y="2812290"/>
            <a:ext cx="458724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href="sayfa1.html" title="Ucuz bilgisayarlar"&gt;Tıkla&lt;/a&gt;</a:t>
            </a: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p:txBody>
      </p:sp>
      <p:sp>
        <p:nvSpPr>
          <p:cNvPr id="8" name="TextBox 7"/>
          <p:cNvSpPr txBox="1"/>
          <p:nvPr/>
        </p:nvSpPr>
        <p:spPr>
          <a:xfrm>
            <a:off x="7689670" y="2246811"/>
            <a:ext cx="283464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p:txBody>
      </p:sp>
      <p:sp>
        <p:nvSpPr>
          <p:cNvPr id="9" name="Right Arrow 8"/>
          <p:cNvSpPr/>
          <p:nvPr/>
        </p:nvSpPr>
        <p:spPr>
          <a:xfrm>
            <a:off x="5943600" y="3135086"/>
            <a:ext cx="1319349"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3300784" y="4368682"/>
            <a:ext cx="1345240" cy="369332"/>
          </a:xfrm>
          <a:prstGeom prst="rect">
            <a:avLst/>
          </a:prstGeom>
          <a:noFill/>
        </p:spPr>
        <p:txBody>
          <a:bodyPr wrap="none" rtlCol="0">
            <a:spAutoFit/>
          </a:bodyPr>
          <a:lstStyle/>
          <a:p>
            <a:r>
              <a:rPr lang="tr-TR" dirty="0"/>
              <a:t>İndex.html</a:t>
            </a:r>
          </a:p>
        </p:txBody>
      </p:sp>
      <p:sp>
        <p:nvSpPr>
          <p:cNvPr id="11" name="TextBox 10"/>
          <p:cNvSpPr txBox="1"/>
          <p:nvPr/>
        </p:nvSpPr>
        <p:spPr>
          <a:xfrm>
            <a:off x="8377463" y="4457212"/>
            <a:ext cx="1459054" cy="369332"/>
          </a:xfrm>
          <a:prstGeom prst="rect">
            <a:avLst/>
          </a:prstGeom>
          <a:noFill/>
        </p:spPr>
        <p:txBody>
          <a:bodyPr wrap="none" rtlCol="0">
            <a:spAutoFit/>
          </a:bodyPr>
          <a:lstStyle/>
          <a:p>
            <a:r>
              <a:rPr lang="tr-TR" dirty="0"/>
              <a:t>sayfa1.html</a:t>
            </a:r>
          </a:p>
        </p:txBody>
      </p:sp>
      <p:sp>
        <p:nvSpPr>
          <p:cNvPr id="12" name="Rounded Rectangle 11"/>
          <p:cNvSpPr/>
          <p:nvPr/>
        </p:nvSpPr>
        <p:spPr>
          <a:xfrm>
            <a:off x="1602378" y="5174558"/>
            <a:ext cx="7881256" cy="1123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dirty="0"/>
              <a:t>A  tagı içinde kullanılan title attribute’ u SEO için çok önemlidir. Arama motorlarının indeksleme için baktıkları yerlerden biridir.</a:t>
            </a:r>
          </a:p>
        </p:txBody>
      </p:sp>
      <p:sp>
        <p:nvSpPr>
          <p:cNvPr id="13" name="10-Point Star 12"/>
          <p:cNvSpPr/>
          <p:nvPr/>
        </p:nvSpPr>
        <p:spPr>
          <a:xfrm>
            <a:off x="609600" y="5030866"/>
            <a:ext cx="1449977" cy="1449977"/>
          </a:xfrm>
          <a:prstGeom prst="star1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sz="3200" dirty="0"/>
              <a:t>SEO</a:t>
            </a:r>
          </a:p>
        </p:txBody>
      </p:sp>
    </p:spTree>
    <p:extLst>
      <p:ext uri="{BB962C8B-B14F-4D97-AF65-F5344CB8AC3E}">
        <p14:creationId xmlns:p14="http://schemas.microsoft.com/office/powerpoint/2010/main" val="349959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 Nedir?</a:t>
            </a:r>
          </a:p>
        </p:txBody>
      </p:sp>
      <p:sp>
        <p:nvSpPr>
          <p:cNvPr id="3" name="Content Placeholder 2"/>
          <p:cNvSpPr>
            <a:spLocks noGrp="1"/>
          </p:cNvSpPr>
          <p:nvPr>
            <p:ph idx="1"/>
          </p:nvPr>
        </p:nvSpPr>
        <p:spPr/>
        <p:txBody>
          <a:bodyPr anchor="t"/>
          <a:lstStyle/>
          <a:p>
            <a:pPr marL="0" indent="0">
              <a:buNone/>
            </a:pPr>
            <a:r>
              <a:rPr lang="tr-TR" dirty="0"/>
              <a:t>Web sayfaları hazırlamak için kullanılan bir işaretleme dilidir. Html bir programlama dili değildir, işaretleme dilidir. </a:t>
            </a:r>
          </a:p>
          <a:p>
            <a:pPr marL="0" indent="0">
              <a:buNone/>
            </a:pPr>
            <a:endParaRPr lang="tr-TR" dirty="0"/>
          </a:p>
          <a:p>
            <a:pPr marL="0" indent="0">
              <a:buNone/>
            </a:pPr>
            <a:endParaRPr lang="tr-TR" dirty="0"/>
          </a:p>
          <a:p>
            <a:pPr marL="0" indent="0">
              <a:buNone/>
            </a:pPr>
            <a:endParaRPr lang="tr-TR" dirty="0"/>
          </a:p>
        </p:txBody>
      </p:sp>
      <p:sp>
        <p:nvSpPr>
          <p:cNvPr id="5" name="Rounded Rectangle 4"/>
          <p:cNvSpPr/>
          <p:nvPr/>
        </p:nvSpPr>
        <p:spPr>
          <a:xfrm>
            <a:off x="818712" y="2705025"/>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sahibinden.com’ u açıp kaynağını göster ve html kodlarını tanıt</a:t>
            </a:r>
          </a:p>
        </p:txBody>
      </p:sp>
      <p:sp>
        <p:nvSpPr>
          <p:cNvPr id="6" name="TextBox 5"/>
          <p:cNvSpPr txBox="1"/>
          <p:nvPr/>
        </p:nvSpPr>
        <p:spPr>
          <a:xfrm>
            <a:off x="1398494" y="3622292"/>
            <a:ext cx="9809437" cy="27238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tr-TR" dirty="0"/>
              <a:t>Html komutlarına </a:t>
            </a:r>
            <a:r>
              <a:rPr lang="tr-TR" b="1" dirty="0"/>
              <a:t>tag</a:t>
            </a:r>
            <a:r>
              <a:rPr lang="tr-TR" dirty="0"/>
              <a:t> denir.</a:t>
            </a:r>
          </a:p>
          <a:p>
            <a:pPr marL="285750" indent="-285750">
              <a:lnSpc>
                <a:spcPct val="150000"/>
              </a:lnSpc>
              <a:buFont typeface="Arial" panose="020B0604020202020204" pitchFamily="34" charset="0"/>
              <a:buChar char="•"/>
            </a:pPr>
            <a:r>
              <a:rPr lang="tr-TR" dirty="0"/>
              <a:t>Taglar büyüktür küçüktür işaretlerinin arasına yazılır </a:t>
            </a:r>
            <a:r>
              <a:rPr lang="tr-TR" b="1" dirty="0"/>
              <a:t>&lt; &gt; </a:t>
            </a:r>
            <a:br>
              <a:rPr lang="tr-TR" b="1" dirty="0"/>
            </a:br>
            <a:r>
              <a:rPr lang="tr-TR" dirty="0"/>
              <a:t>Örnek:   &lt;html&gt;   &lt;b&gt;   &lt;u&gt;  &lt;p&gt;</a:t>
            </a:r>
          </a:p>
          <a:p>
            <a:pPr marL="285750" indent="-285750">
              <a:lnSpc>
                <a:spcPct val="150000"/>
              </a:lnSpc>
              <a:buFont typeface="Arial" panose="020B0604020202020204" pitchFamily="34" charset="0"/>
              <a:buChar char="•"/>
            </a:pPr>
            <a:r>
              <a:rPr lang="tr-TR" dirty="0"/>
              <a:t>İstisnalar dışında tagların başlangıç ve bitişleri vardır. Bitiş tagları «/» işareti ile belirtilir.</a:t>
            </a:r>
            <a:br>
              <a:rPr lang="tr-TR" dirty="0"/>
            </a:br>
            <a:r>
              <a:rPr lang="tr-TR" dirty="0"/>
              <a:t>Örnek:  &lt;b&gt;Merhaba&lt;/b&gt;   &lt;p&gt;Nasılsın&lt;/p&gt;</a:t>
            </a:r>
          </a:p>
          <a:p>
            <a:endParaRPr lang="tr-TR" dirty="0"/>
          </a:p>
          <a:p>
            <a:endParaRPr lang="tr-TR" dirty="0"/>
          </a:p>
        </p:txBody>
      </p:sp>
      <p:sp>
        <p:nvSpPr>
          <p:cNvPr id="7" name="12-Point Star 6"/>
          <p:cNvSpPr/>
          <p:nvPr/>
        </p:nvSpPr>
        <p:spPr>
          <a:xfrm>
            <a:off x="738714" y="3477068"/>
            <a:ext cx="659780" cy="659780"/>
          </a:xfrm>
          <a:prstGeom prst="star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sp>
        <p:nvSpPr>
          <p:cNvPr id="8" name="Rounded Rectangle 7"/>
          <p:cNvSpPr/>
          <p:nvPr/>
        </p:nvSpPr>
        <p:spPr>
          <a:xfrm>
            <a:off x="818712" y="6004022"/>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sahibinden.com’ u tekrar açıp anlattıklarını göster</a:t>
            </a:r>
          </a:p>
        </p:txBody>
      </p:sp>
    </p:spTree>
    <p:extLst>
      <p:ext uri="{BB962C8B-B14F-4D97-AF65-F5344CB8AC3E}">
        <p14:creationId xmlns:p14="http://schemas.microsoft.com/office/powerpoint/2010/main" val="136915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Bağlantı tagı</a:t>
            </a:r>
          </a:p>
        </p:txBody>
      </p:sp>
      <p:sp>
        <p:nvSpPr>
          <p:cNvPr id="3" name="Content Placeholder 2"/>
          <p:cNvSpPr>
            <a:spLocks noGrp="1"/>
          </p:cNvSpPr>
          <p:nvPr>
            <p:ph idx="1"/>
          </p:nvPr>
        </p:nvSpPr>
        <p:spPr>
          <a:xfrm>
            <a:off x="2547257" y="1536808"/>
            <a:ext cx="8650676" cy="527124"/>
          </a:xfrm>
        </p:spPr>
        <p:txBody>
          <a:bodyPr anchor="t">
            <a:normAutofit/>
          </a:bodyPr>
          <a:lstStyle/>
          <a:p>
            <a:pPr marL="0" indent="0">
              <a:buNone/>
            </a:pPr>
            <a:r>
              <a:rPr lang="tr-TR" dirty="0"/>
              <a:t>Aynı sayfada farklı bir bölüme link vermek için</a:t>
            </a:r>
          </a:p>
          <a:p>
            <a:pPr marL="0" indent="0">
              <a:buNone/>
            </a:pPr>
            <a:endParaRPr lang="tr-TR" dirty="0"/>
          </a:p>
          <a:p>
            <a:pPr marL="0" indent="0">
              <a:buNone/>
            </a:pPr>
            <a:endParaRPr lang="tr-TR" dirty="0"/>
          </a:p>
        </p:txBody>
      </p:sp>
      <p:sp>
        <p:nvSpPr>
          <p:cNvPr id="4" name="Pentagon 3"/>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a:t>
            </a:r>
          </a:p>
        </p:txBody>
      </p:sp>
      <p:sp>
        <p:nvSpPr>
          <p:cNvPr id="5" name="TextBox 4"/>
          <p:cNvSpPr txBox="1"/>
          <p:nvPr/>
        </p:nvSpPr>
        <p:spPr>
          <a:xfrm>
            <a:off x="2743200" y="2246811"/>
            <a:ext cx="5094513"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a:t>
            </a:r>
            <a:r>
              <a:rPr lang="tr-TR" b="1" dirty="0">
                <a:solidFill>
                  <a:srgbClr val="FF0000"/>
                </a:solidFill>
                <a:latin typeface="Courier New" panose="02070309020205020404" pitchFamily="49" charset="0"/>
                <a:cs typeface="Courier New" panose="02070309020205020404" pitchFamily="49" charset="0"/>
              </a:rPr>
              <a:t>#</a:t>
            </a:r>
            <a:r>
              <a:rPr lang="tr-TR" dirty="0">
                <a:solidFill>
                  <a:srgbClr val="FF0000"/>
                </a:solidFill>
                <a:latin typeface="Courier New" panose="02070309020205020404" pitchFamily="49" charset="0"/>
                <a:cs typeface="Courier New" panose="02070309020205020404" pitchFamily="49" charset="0"/>
              </a:rPr>
              <a:t>urunler</a:t>
            </a:r>
            <a:r>
              <a:rPr lang="tr-TR" dirty="0">
                <a:latin typeface="Courier New" panose="02070309020205020404" pitchFamily="49" charset="0"/>
                <a:cs typeface="Courier New" panose="02070309020205020404" pitchFamily="49" charset="0"/>
              </a:rPr>
              <a:t>"&gt;Tıkla&lt;/a&gt;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&lt;h2 </a:t>
            </a:r>
            <a:r>
              <a:rPr lang="tr-TR" b="1" dirty="0">
                <a:solidFill>
                  <a:srgbClr val="FF0000"/>
                </a:solidFill>
                <a:latin typeface="Courier New" panose="02070309020205020404" pitchFamily="49" charset="0"/>
                <a:cs typeface="Courier New" panose="02070309020205020404" pitchFamily="49" charset="0"/>
              </a:rPr>
              <a:t>id</a:t>
            </a:r>
            <a:r>
              <a:rPr lang="tr-TR" dirty="0">
                <a:solidFill>
                  <a:srgbClr val="FF0000"/>
                </a:solidFill>
                <a:latin typeface="Courier New" panose="02070309020205020404" pitchFamily="49" charset="0"/>
                <a:cs typeface="Courier New" panose="02070309020205020404" pitchFamily="49" charset="0"/>
              </a:rPr>
              <a:t>="urunler"</a:t>
            </a:r>
            <a:r>
              <a:rPr lang="tr-TR" dirty="0">
                <a:latin typeface="Courier New" panose="02070309020205020404" pitchFamily="49" charset="0"/>
                <a:cs typeface="Courier New" panose="02070309020205020404" pitchFamily="49" charset="0"/>
              </a:rPr>
              <a:t>&gt;Ürünler&lt;/h2&gt;</a:t>
            </a: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976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Bağlantı tagı</a:t>
            </a:r>
          </a:p>
        </p:txBody>
      </p:sp>
      <p:sp>
        <p:nvSpPr>
          <p:cNvPr id="3" name="Content Placeholder 2"/>
          <p:cNvSpPr>
            <a:spLocks noGrp="1"/>
          </p:cNvSpPr>
          <p:nvPr>
            <p:ph idx="1"/>
          </p:nvPr>
        </p:nvSpPr>
        <p:spPr>
          <a:xfrm>
            <a:off x="2547257" y="1536808"/>
            <a:ext cx="8650676" cy="527124"/>
          </a:xfrm>
        </p:spPr>
        <p:txBody>
          <a:bodyPr anchor="t">
            <a:normAutofit fontScale="85000" lnSpcReduction="10000"/>
          </a:bodyPr>
          <a:lstStyle/>
          <a:p>
            <a:pPr marL="0" indent="0">
              <a:buNone/>
            </a:pPr>
            <a:r>
              <a:rPr lang="tr-TR" dirty="0"/>
              <a:t>Bir sayfadan başka bir sayfanın farklı bir bölümüne link vermek için:</a:t>
            </a:r>
          </a:p>
          <a:p>
            <a:pPr marL="0" indent="0">
              <a:buNone/>
            </a:pPr>
            <a:endParaRPr lang="tr-TR" dirty="0"/>
          </a:p>
          <a:p>
            <a:pPr marL="0" indent="0">
              <a:buNone/>
            </a:pPr>
            <a:endParaRPr lang="tr-TR" dirty="0"/>
          </a:p>
        </p:txBody>
      </p:sp>
      <p:sp>
        <p:nvSpPr>
          <p:cNvPr id="4" name="Pentagon 3"/>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a:t>
            </a:r>
          </a:p>
        </p:txBody>
      </p:sp>
      <p:sp>
        <p:nvSpPr>
          <p:cNvPr id="5" name="TextBox 4"/>
          <p:cNvSpPr txBox="1"/>
          <p:nvPr/>
        </p:nvSpPr>
        <p:spPr>
          <a:xfrm>
            <a:off x="2743201" y="2246811"/>
            <a:ext cx="283464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href="sayfa1.html#projeler"&gt;Tıkla&lt;/a&gt;</a:t>
            </a: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p:txBody>
      </p:sp>
      <p:sp>
        <p:nvSpPr>
          <p:cNvPr id="8" name="TextBox 7"/>
          <p:cNvSpPr txBox="1"/>
          <p:nvPr/>
        </p:nvSpPr>
        <p:spPr>
          <a:xfrm>
            <a:off x="7471955" y="2246811"/>
            <a:ext cx="283464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&lt;p id="projeler"&gt;&lt;/p&gt;</a:t>
            </a:r>
          </a:p>
          <a:p>
            <a:r>
              <a:rPr lang="tr-TR" dirty="0">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p:txBody>
      </p:sp>
      <p:sp>
        <p:nvSpPr>
          <p:cNvPr id="9" name="Right Arrow 8"/>
          <p:cNvSpPr/>
          <p:nvPr/>
        </p:nvSpPr>
        <p:spPr>
          <a:xfrm>
            <a:off x="5943600" y="3135086"/>
            <a:ext cx="1319349"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3487901" y="5915043"/>
            <a:ext cx="1345240" cy="369332"/>
          </a:xfrm>
          <a:prstGeom prst="rect">
            <a:avLst/>
          </a:prstGeom>
          <a:noFill/>
        </p:spPr>
        <p:txBody>
          <a:bodyPr wrap="none" rtlCol="0">
            <a:spAutoFit/>
          </a:bodyPr>
          <a:lstStyle/>
          <a:p>
            <a:r>
              <a:rPr lang="tr-TR" dirty="0"/>
              <a:t>İndex.html</a:t>
            </a:r>
          </a:p>
        </p:txBody>
      </p:sp>
      <p:sp>
        <p:nvSpPr>
          <p:cNvPr id="11" name="TextBox 10"/>
          <p:cNvSpPr txBox="1"/>
          <p:nvPr/>
        </p:nvSpPr>
        <p:spPr>
          <a:xfrm>
            <a:off x="8159748" y="5915043"/>
            <a:ext cx="1459054" cy="369332"/>
          </a:xfrm>
          <a:prstGeom prst="rect">
            <a:avLst/>
          </a:prstGeom>
          <a:noFill/>
        </p:spPr>
        <p:txBody>
          <a:bodyPr wrap="none" rtlCol="0">
            <a:spAutoFit/>
          </a:bodyPr>
          <a:lstStyle/>
          <a:p>
            <a:r>
              <a:rPr lang="tr-TR" dirty="0"/>
              <a:t>sayfa1.html</a:t>
            </a:r>
          </a:p>
        </p:txBody>
      </p:sp>
    </p:spTree>
    <p:extLst>
      <p:ext uri="{BB962C8B-B14F-4D97-AF65-F5344CB8AC3E}">
        <p14:creationId xmlns:p14="http://schemas.microsoft.com/office/powerpoint/2010/main" val="1104805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Bağlantı tagı</a:t>
            </a:r>
          </a:p>
        </p:txBody>
      </p:sp>
      <p:sp>
        <p:nvSpPr>
          <p:cNvPr id="4" name="Pentagon 3"/>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a:t>
            </a:r>
          </a:p>
        </p:txBody>
      </p:sp>
      <p:sp>
        <p:nvSpPr>
          <p:cNvPr id="6" name="Content Placeholder 2"/>
          <p:cNvSpPr txBox="1">
            <a:spLocks/>
          </p:cNvSpPr>
          <p:nvPr/>
        </p:nvSpPr>
        <p:spPr>
          <a:xfrm>
            <a:off x="2573383" y="2081095"/>
            <a:ext cx="8650676" cy="5271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Başka bir siteye link vermek için:</a:t>
            </a:r>
          </a:p>
          <a:p>
            <a:pPr marL="0" indent="0">
              <a:buFont typeface="Wingdings 2" charset="2"/>
              <a:buNone/>
            </a:pPr>
            <a:endParaRPr lang="tr-TR" dirty="0"/>
          </a:p>
          <a:p>
            <a:pPr marL="0" indent="0">
              <a:buFont typeface="Wingdings 2" charset="2"/>
              <a:buNone/>
            </a:pPr>
            <a:endParaRPr lang="tr-TR" dirty="0"/>
          </a:p>
        </p:txBody>
      </p:sp>
      <p:sp>
        <p:nvSpPr>
          <p:cNvPr id="7" name="TextBox 6"/>
          <p:cNvSpPr txBox="1"/>
          <p:nvPr/>
        </p:nvSpPr>
        <p:spPr>
          <a:xfrm>
            <a:off x="2769326" y="2791098"/>
            <a:ext cx="75633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href="https://google.com.tr"&gt;Google’ a Git&lt;/a&gt;</a:t>
            </a:r>
          </a:p>
        </p:txBody>
      </p:sp>
      <p:sp>
        <p:nvSpPr>
          <p:cNvPr id="10" name="Content Placeholder 2"/>
          <p:cNvSpPr txBox="1">
            <a:spLocks/>
          </p:cNvSpPr>
          <p:nvPr/>
        </p:nvSpPr>
        <p:spPr>
          <a:xfrm>
            <a:off x="2573383" y="4950569"/>
            <a:ext cx="8650676" cy="5271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Bağlantıyı yeni bir sekmede açmak için</a:t>
            </a:r>
          </a:p>
          <a:p>
            <a:pPr marL="0" indent="0">
              <a:buFont typeface="Wingdings 2" charset="2"/>
              <a:buNone/>
            </a:pPr>
            <a:endParaRPr lang="tr-TR" dirty="0"/>
          </a:p>
          <a:p>
            <a:pPr marL="0" indent="0">
              <a:buFont typeface="Wingdings 2" charset="2"/>
              <a:buNone/>
            </a:pPr>
            <a:endParaRPr lang="tr-TR" dirty="0"/>
          </a:p>
        </p:txBody>
      </p:sp>
      <p:sp>
        <p:nvSpPr>
          <p:cNvPr id="11" name="TextBox 10"/>
          <p:cNvSpPr txBox="1"/>
          <p:nvPr/>
        </p:nvSpPr>
        <p:spPr>
          <a:xfrm>
            <a:off x="2769326" y="5660572"/>
            <a:ext cx="756339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href="https://google.com.tr" </a:t>
            </a:r>
            <a:r>
              <a:rPr lang="tr-TR" b="1" dirty="0">
                <a:solidFill>
                  <a:srgbClr val="C00000"/>
                </a:solidFill>
                <a:latin typeface="Courier New" panose="02070309020205020404" pitchFamily="49" charset="0"/>
                <a:cs typeface="Courier New" panose="02070309020205020404" pitchFamily="49" charset="0"/>
              </a:rPr>
              <a:t>target="_blank"</a:t>
            </a:r>
            <a:r>
              <a:rPr lang="tr-TR" dirty="0">
                <a:latin typeface="Courier New" panose="02070309020205020404" pitchFamily="49" charset="0"/>
                <a:cs typeface="Courier New" panose="02070309020205020404" pitchFamily="49" charset="0"/>
              </a:rPr>
              <a:t>&gt;Google’ a Git&lt;/a&gt;</a:t>
            </a:r>
          </a:p>
        </p:txBody>
      </p:sp>
      <p:sp>
        <p:nvSpPr>
          <p:cNvPr id="8" name="Content Placeholder 2"/>
          <p:cNvSpPr txBox="1">
            <a:spLocks/>
          </p:cNvSpPr>
          <p:nvPr/>
        </p:nvSpPr>
        <p:spPr>
          <a:xfrm>
            <a:off x="2573383" y="3503689"/>
            <a:ext cx="8650676" cy="5271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Bir dosyaya link vermek:</a:t>
            </a:r>
          </a:p>
          <a:p>
            <a:pPr marL="0" indent="0">
              <a:buFont typeface="Wingdings 2" charset="2"/>
              <a:buNone/>
            </a:pPr>
            <a:endParaRPr lang="tr-TR" dirty="0"/>
          </a:p>
          <a:p>
            <a:pPr marL="0" indent="0">
              <a:buFont typeface="Wingdings 2" charset="2"/>
              <a:buNone/>
            </a:pPr>
            <a:endParaRPr lang="tr-TR" dirty="0"/>
          </a:p>
        </p:txBody>
      </p:sp>
      <p:sp>
        <p:nvSpPr>
          <p:cNvPr id="9" name="TextBox 8"/>
          <p:cNvSpPr txBox="1"/>
          <p:nvPr/>
        </p:nvSpPr>
        <p:spPr>
          <a:xfrm>
            <a:off x="2769326" y="4213692"/>
            <a:ext cx="75633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href="img/resim1.jpg"&gt;Fotoğrafı aç&lt;/a&gt;</a:t>
            </a:r>
          </a:p>
        </p:txBody>
      </p:sp>
    </p:spTree>
    <p:extLst>
      <p:ext uri="{BB962C8B-B14F-4D97-AF65-F5344CB8AC3E}">
        <p14:creationId xmlns:p14="http://schemas.microsoft.com/office/powerpoint/2010/main" val="314286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Bağlantı tagı</a:t>
            </a:r>
          </a:p>
        </p:txBody>
      </p:sp>
      <p:sp>
        <p:nvSpPr>
          <p:cNvPr id="4" name="Pentagon 3"/>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a:t>
            </a:r>
          </a:p>
        </p:txBody>
      </p:sp>
      <p:sp>
        <p:nvSpPr>
          <p:cNvPr id="6" name="Content Placeholder 2"/>
          <p:cNvSpPr txBox="1">
            <a:spLocks/>
          </p:cNvSpPr>
          <p:nvPr/>
        </p:nvSpPr>
        <p:spPr>
          <a:xfrm>
            <a:off x="2625634" y="3083883"/>
            <a:ext cx="8650676" cy="5271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Telefon numarasına link vermek için:</a:t>
            </a:r>
          </a:p>
          <a:p>
            <a:pPr marL="0" indent="0">
              <a:buFont typeface="Wingdings 2" charset="2"/>
              <a:buNone/>
            </a:pPr>
            <a:endParaRPr lang="tr-TR" dirty="0"/>
          </a:p>
          <a:p>
            <a:pPr marL="0" indent="0">
              <a:buFont typeface="Wingdings 2" charset="2"/>
              <a:buNone/>
            </a:pPr>
            <a:endParaRPr lang="tr-TR" dirty="0"/>
          </a:p>
        </p:txBody>
      </p:sp>
      <p:sp>
        <p:nvSpPr>
          <p:cNvPr id="7" name="TextBox 6"/>
          <p:cNvSpPr txBox="1"/>
          <p:nvPr/>
        </p:nvSpPr>
        <p:spPr>
          <a:xfrm>
            <a:off x="2717074" y="3552550"/>
            <a:ext cx="75633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href="tel:+905552226633"&gt;Ara&lt;/a&gt;</a:t>
            </a:r>
          </a:p>
        </p:txBody>
      </p:sp>
      <p:sp>
        <p:nvSpPr>
          <p:cNvPr id="8" name="Content Placeholder 2"/>
          <p:cNvSpPr txBox="1">
            <a:spLocks/>
          </p:cNvSpPr>
          <p:nvPr/>
        </p:nvSpPr>
        <p:spPr>
          <a:xfrm>
            <a:off x="2625634" y="4479368"/>
            <a:ext cx="8650676" cy="5271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Whatsapp numarasına link vermek için:</a:t>
            </a:r>
          </a:p>
          <a:p>
            <a:pPr marL="0" indent="0">
              <a:buFont typeface="Wingdings 2" charset="2"/>
              <a:buNone/>
            </a:pPr>
            <a:endParaRPr lang="tr-TR" dirty="0"/>
          </a:p>
          <a:p>
            <a:pPr marL="0" indent="0">
              <a:buFont typeface="Wingdings 2" charset="2"/>
              <a:buNone/>
            </a:pPr>
            <a:endParaRPr lang="tr-TR" dirty="0"/>
          </a:p>
        </p:txBody>
      </p:sp>
      <p:sp>
        <p:nvSpPr>
          <p:cNvPr id="9" name="TextBox 8"/>
          <p:cNvSpPr txBox="1"/>
          <p:nvPr/>
        </p:nvSpPr>
        <p:spPr>
          <a:xfrm>
            <a:off x="2717074" y="5031579"/>
            <a:ext cx="75633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href="https://wa.me/905552226633"&gt;Whatsapp&lt;/a&gt;</a:t>
            </a:r>
          </a:p>
        </p:txBody>
      </p:sp>
      <p:sp>
        <p:nvSpPr>
          <p:cNvPr id="10" name="Content Placeholder 2"/>
          <p:cNvSpPr txBox="1">
            <a:spLocks/>
          </p:cNvSpPr>
          <p:nvPr/>
        </p:nvSpPr>
        <p:spPr>
          <a:xfrm>
            <a:off x="2625634" y="1688398"/>
            <a:ext cx="8650676" cy="5271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dirty="0"/>
              <a:t>Eposta adresine link vermek için:</a:t>
            </a:r>
          </a:p>
          <a:p>
            <a:pPr marL="0" indent="0">
              <a:buFont typeface="Wingdings 2" charset="2"/>
              <a:buNone/>
            </a:pPr>
            <a:endParaRPr lang="tr-TR" dirty="0"/>
          </a:p>
          <a:p>
            <a:pPr marL="0" indent="0">
              <a:buFont typeface="Wingdings 2" charset="2"/>
              <a:buNone/>
            </a:pPr>
            <a:endParaRPr lang="tr-TR" dirty="0"/>
          </a:p>
        </p:txBody>
      </p:sp>
      <p:sp>
        <p:nvSpPr>
          <p:cNvPr id="11" name="TextBox 10"/>
          <p:cNvSpPr txBox="1"/>
          <p:nvPr/>
        </p:nvSpPr>
        <p:spPr>
          <a:xfrm>
            <a:off x="2717074" y="2163271"/>
            <a:ext cx="75633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href="mailto:zsari@techproed.com"&gt;Eposta Gönder&lt;/a&gt;</a:t>
            </a:r>
          </a:p>
        </p:txBody>
      </p:sp>
      <p:sp>
        <p:nvSpPr>
          <p:cNvPr id="13" name="TextBox 12"/>
          <p:cNvSpPr txBox="1"/>
          <p:nvPr/>
        </p:nvSpPr>
        <p:spPr>
          <a:xfrm>
            <a:off x="2717073" y="5690187"/>
            <a:ext cx="884355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 href="https://wa.me/905552226633?text=Merhaba"&gt;Whatsapp&lt;/a&gt;</a:t>
            </a:r>
          </a:p>
        </p:txBody>
      </p:sp>
    </p:spTree>
    <p:extLst>
      <p:ext uri="{BB962C8B-B14F-4D97-AF65-F5344CB8AC3E}">
        <p14:creationId xmlns:p14="http://schemas.microsoft.com/office/powerpoint/2010/main" val="2104907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8" name="Content Placeholder 7"/>
          <p:cNvSpPr>
            <a:spLocks noGrp="1"/>
          </p:cNvSpPr>
          <p:nvPr>
            <p:ph idx="1"/>
          </p:nvPr>
        </p:nvSpPr>
        <p:spPr>
          <a:xfrm>
            <a:off x="688083" y="1963248"/>
            <a:ext cx="3126271" cy="3244199"/>
          </a:xfrm>
        </p:spPr>
        <p:txBody>
          <a:bodyPr anchor="t"/>
          <a:lstStyle/>
          <a:p>
            <a:r>
              <a:rPr lang="tr-TR" dirty="0"/>
              <a:t>Ana Sayfa</a:t>
            </a:r>
          </a:p>
          <a:p>
            <a:r>
              <a:rPr lang="tr-TR" dirty="0"/>
              <a:t>Ürünler</a:t>
            </a:r>
          </a:p>
          <a:p>
            <a:pPr marL="800100" lvl="1" indent="-342900">
              <a:buFont typeface="+mj-lt"/>
              <a:buAutoNum type="arabicPeriod"/>
            </a:pPr>
            <a:r>
              <a:rPr lang="tr-TR" dirty="0"/>
              <a:t>Notebook</a:t>
            </a:r>
          </a:p>
          <a:p>
            <a:pPr marL="800100" lvl="1" indent="-342900">
              <a:buFont typeface="+mj-lt"/>
              <a:buAutoNum type="arabicPeriod"/>
            </a:pPr>
            <a:r>
              <a:rPr lang="tr-TR" dirty="0"/>
              <a:t>Monitör</a:t>
            </a:r>
          </a:p>
          <a:p>
            <a:pPr marL="800100" lvl="1" indent="-342900">
              <a:buFont typeface="+mj-lt"/>
              <a:buAutoNum type="arabicPeriod"/>
            </a:pPr>
            <a:r>
              <a:rPr lang="tr-TR" dirty="0"/>
              <a:t>Klavye</a:t>
            </a:r>
          </a:p>
          <a:p>
            <a:r>
              <a:rPr lang="tr-TR" dirty="0"/>
              <a:t>Blog</a:t>
            </a:r>
          </a:p>
          <a:p>
            <a:r>
              <a:rPr lang="tr-TR" dirty="0"/>
              <a:t>İletişim</a:t>
            </a:r>
          </a:p>
          <a:p>
            <a:endParaRPr lang="tr-TR" dirty="0"/>
          </a:p>
        </p:txBody>
      </p:sp>
      <p:sp>
        <p:nvSpPr>
          <p:cNvPr id="9" name="Text Placeholder 8"/>
          <p:cNvSpPr>
            <a:spLocks noGrp="1"/>
          </p:cNvSpPr>
          <p:nvPr>
            <p:ph type="body" sz="quarter" idx="4294967295"/>
          </p:nvPr>
        </p:nvSpPr>
        <p:spPr>
          <a:xfrm>
            <a:off x="10985526" y="120531"/>
            <a:ext cx="1111250" cy="747713"/>
          </a:xfrm>
        </p:spPr>
        <p:txBody>
          <a:bodyPr>
            <a:normAutofit fontScale="92500"/>
          </a:bodyPr>
          <a:lstStyle/>
          <a:p>
            <a:r>
              <a:rPr lang="tr-TR" dirty="0"/>
              <a:t>30dk</a:t>
            </a:r>
          </a:p>
        </p:txBody>
      </p:sp>
      <p:sp>
        <p:nvSpPr>
          <p:cNvPr id="2" name="TextBox 1"/>
          <p:cNvSpPr txBox="1"/>
          <p:nvPr/>
        </p:nvSpPr>
        <p:spPr>
          <a:xfrm>
            <a:off x="688083" y="1370627"/>
            <a:ext cx="10114900" cy="369332"/>
          </a:xfrm>
          <a:prstGeom prst="rect">
            <a:avLst/>
          </a:prstGeom>
          <a:noFill/>
        </p:spPr>
        <p:txBody>
          <a:bodyPr wrap="square" rtlCol="0">
            <a:spAutoFit/>
          </a:bodyPr>
          <a:lstStyle/>
          <a:p>
            <a:r>
              <a:rPr lang="tr-TR" b="1" dirty="0"/>
              <a:t>Aşağıdaki menüyü oluşturunuz. </a:t>
            </a:r>
          </a:p>
        </p:txBody>
      </p:sp>
      <p:sp>
        <p:nvSpPr>
          <p:cNvPr id="6" name="TextBox 5"/>
          <p:cNvSpPr txBox="1"/>
          <p:nvPr/>
        </p:nvSpPr>
        <p:spPr>
          <a:xfrm>
            <a:off x="5877912" y="1753291"/>
            <a:ext cx="3122023" cy="369332"/>
          </a:xfrm>
          <a:prstGeom prst="rect">
            <a:avLst/>
          </a:prstGeom>
          <a:noFill/>
        </p:spPr>
        <p:txBody>
          <a:bodyPr wrap="square" rtlCol="0">
            <a:spAutoFit/>
          </a:bodyPr>
          <a:lstStyle/>
          <a:p>
            <a:r>
              <a:rPr lang="tr-TR" dirty="0"/>
              <a:t>İndex.html sayfasına link</a:t>
            </a:r>
          </a:p>
        </p:txBody>
      </p:sp>
      <p:cxnSp>
        <p:nvCxnSpPr>
          <p:cNvPr id="10" name="Elbow Connector 9"/>
          <p:cNvCxnSpPr/>
          <p:nvPr/>
        </p:nvCxnSpPr>
        <p:spPr>
          <a:xfrm>
            <a:off x="1998617" y="2564367"/>
            <a:ext cx="3746916" cy="34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55427" y="2330127"/>
            <a:ext cx="3122023" cy="369332"/>
          </a:xfrm>
          <a:prstGeom prst="rect">
            <a:avLst/>
          </a:prstGeom>
          <a:noFill/>
        </p:spPr>
        <p:txBody>
          <a:bodyPr wrap="square" rtlCol="0">
            <a:spAutoFit/>
          </a:bodyPr>
          <a:lstStyle/>
          <a:p>
            <a:r>
              <a:rPr lang="tr-TR" dirty="0"/>
              <a:t>Urunler.html sayfasına link</a:t>
            </a:r>
          </a:p>
        </p:txBody>
      </p:sp>
      <p:cxnSp>
        <p:nvCxnSpPr>
          <p:cNvPr id="13" name="Elbow Connector 12"/>
          <p:cNvCxnSpPr/>
          <p:nvPr/>
        </p:nvCxnSpPr>
        <p:spPr>
          <a:xfrm>
            <a:off x="2730137" y="2887530"/>
            <a:ext cx="3015396" cy="260107"/>
          </a:xfrm>
          <a:prstGeom prst="bentConnector3">
            <a:avLst>
              <a:gd name="adj1" fmla="val 56498"/>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77912" y="2964927"/>
            <a:ext cx="5309675" cy="369332"/>
          </a:xfrm>
          <a:prstGeom prst="rect">
            <a:avLst/>
          </a:prstGeom>
          <a:noFill/>
        </p:spPr>
        <p:txBody>
          <a:bodyPr wrap="square" rtlCol="0">
            <a:spAutoFit/>
          </a:bodyPr>
          <a:lstStyle/>
          <a:p>
            <a:r>
              <a:rPr lang="tr-TR" dirty="0"/>
              <a:t>Urunler sayfasındaki notebook başlığına link</a:t>
            </a:r>
          </a:p>
        </p:txBody>
      </p:sp>
      <p:cxnSp>
        <p:nvCxnSpPr>
          <p:cNvPr id="16" name="Elbow Connector 15"/>
          <p:cNvCxnSpPr/>
          <p:nvPr/>
        </p:nvCxnSpPr>
        <p:spPr>
          <a:xfrm flipV="1">
            <a:off x="2364377" y="1934965"/>
            <a:ext cx="3381156" cy="2375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77912" y="3545629"/>
            <a:ext cx="5309675" cy="369332"/>
          </a:xfrm>
          <a:prstGeom prst="rect">
            <a:avLst/>
          </a:prstGeom>
          <a:noFill/>
        </p:spPr>
        <p:txBody>
          <a:bodyPr wrap="square" rtlCol="0">
            <a:spAutoFit/>
          </a:bodyPr>
          <a:lstStyle/>
          <a:p>
            <a:r>
              <a:rPr lang="tr-TR" dirty="0"/>
              <a:t>Urunler sayfasındaki monitor başlığına link</a:t>
            </a:r>
          </a:p>
        </p:txBody>
      </p:sp>
      <p:sp>
        <p:nvSpPr>
          <p:cNvPr id="20" name="TextBox 19"/>
          <p:cNvSpPr txBox="1"/>
          <p:nvPr/>
        </p:nvSpPr>
        <p:spPr>
          <a:xfrm>
            <a:off x="5855427" y="4120326"/>
            <a:ext cx="5309675" cy="369332"/>
          </a:xfrm>
          <a:prstGeom prst="rect">
            <a:avLst/>
          </a:prstGeom>
          <a:noFill/>
        </p:spPr>
        <p:txBody>
          <a:bodyPr wrap="square" rtlCol="0">
            <a:spAutoFit/>
          </a:bodyPr>
          <a:lstStyle/>
          <a:p>
            <a:r>
              <a:rPr lang="tr-TR" dirty="0"/>
              <a:t>Urunler sayfasındaki klavye başlığına link</a:t>
            </a:r>
          </a:p>
        </p:txBody>
      </p:sp>
      <p:cxnSp>
        <p:nvCxnSpPr>
          <p:cNvPr id="22" name="Elbow Connector 21"/>
          <p:cNvCxnSpPr/>
          <p:nvPr/>
        </p:nvCxnSpPr>
        <p:spPr>
          <a:xfrm>
            <a:off x="2459457" y="3307554"/>
            <a:ext cx="3286076" cy="4227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2481943" y="3674536"/>
            <a:ext cx="3263590" cy="631973"/>
          </a:xfrm>
          <a:prstGeom prst="bentConnector3">
            <a:avLst>
              <a:gd name="adj1" fmla="val 387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a:off x="1867989" y="4097277"/>
            <a:ext cx="3877544" cy="767937"/>
          </a:xfrm>
          <a:prstGeom prst="bentConnector3">
            <a:avLst>
              <a:gd name="adj1" fmla="val 40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77912" y="4655187"/>
            <a:ext cx="5309675" cy="369332"/>
          </a:xfrm>
          <a:prstGeom prst="rect">
            <a:avLst/>
          </a:prstGeom>
          <a:noFill/>
        </p:spPr>
        <p:txBody>
          <a:bodyPr wrap="square" rtlCol="0">
            <a:spAutoFit/>
          </a:bodyPr>
          <a:lstStyle/>
          <a:p>
            <a:r>
              <a:rPr lang="tr-TR" dirty="0"/>
              <a:t>Wordpres.org sitesine link</a:t>
            </a:r>
          </a:p>
        </p:txBody>
      </p:sp>
      <p:cxnSp>
        <p:nvCxnSpPr>
          <p:cNvPr id="32" name="Elbow Connector 31"/>
          <p:cNvCxnSpPr/>
          <p:nvPr/>
        </p:nvCxnSpPr>
        <p:spPr>
          <a:xfrm>
            <a:off x="2090057" y="4481245"/>
            <a:ext cx="3655476" cy="886119"/>
          </a:xfrm>
          <a:prstGeom prst="bentConnector3">
            <a:avLst>
              <a:gd name="adj1" fmla="val 2748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77912" y="5181693"/>
            <a:ext cx="5309675" cy="369332"/>
          </a:xfrm>
          <a:prstGeom prst="rect">
            <a:avLst/>
          </a:prstGeom>
          <a:noFill/>
        </p:spPr>
        <p:txBody>
          <a:bodyPr wrap="square" rtlCol="0">
            <a:spAutoFit/>
          </a:bodyPr>
          <a:lstStyle/>
          <a:p>
            <a:r>
              <a:rPr lang="tr-TR" dirty="0"/>
              <a:t>İletişim sayfasına link</a:t>
            </a:r>
          </a:p>
        </p:txBody>
      </p:sp>
      <p:sp>
        <p:nvSpPr>
          <p:cNvPr id="51" name="TextBox 50"/>
          <p:cNvSpPr txBox="1"/>
          <p:nvPr/>
        </p:nvSpPr>
        <p:spPr>
          <a:xfrm>
            <a:off x="753397" y="5764745"/>
            <a:ext cx="9634369" cy="369332"/>
          </a:xfrm>
          <a:prstGeom prst="rect">
            <a:avLst/>
          </a:prstGeom>
          <a:noFill/>
        </p:spPr>
        <p:txBody>
          <a:bodyPr wrap="none" rtlCol="0">
            <a:spAutoFit/>
          </a:bodyPr>
          <a:lstStyle/>
          <a:p>
            <a:r>
              <a:rPr lang="tr-TR" dirty="0"/>
              <a:t>Ürünler sayfasına </a:t>
            </a:r>
            <a:r>
              <a:rPr lang="tr-TR" b="1" dirty="0"/>
              <a:t>« kataloğu indir » </a:t>
            </a:r>
            <a:r>
              <a:rPr lang="tr-TR" dirty="0"/>
              <a:t>isimli bir link oluşturup bir pdf dosyasına link veriniz. </a:t>
            </a:r>
          </a:p>
        </p:txBody>
      </p:sp>
      <p:sp>
        <p:nvSpPr>
          <p:cNvPr id="21" name="TextBox 20"/>
          <p:cNvSpPr txBox="1"/>
          <p:nvPr/>
        </p:nvSpPr>
        <p:spPr>
          <a:xfrm>
            <a:off x="753397" y="6124399"/>
            <a:ext cx="9166292" cy="369332"/>
          </a:xfrm>
          <a:prstGeom prst="rect">
            <a:avLst/>
          </a:prstGeom>
          <a:noFill/>
        </p:spPr>
        <p:txBody>
          <a:bodyPr wrap="none" rtlCol="0">
            <a:spAutoFit/>
          </a:bodyPr>
          <a:lstStyle/>
          <a:p>
            <a:r>
              <a:rPr lang="tr-TR" dirty="0"/>
              <a:t>İletişim sayfasında, eposta adresine, whatsapp ve telefon numarasına link veriniz. </a:t>
            </a:r>
          </a:p>
        </p:txBody>
      </p:sp>
    </p:spTree>
    <p:extLst>
      <p:ext uri="{BB962C8B-B14F-4D97-AF65-F5344CB8AC3E}">
        <p14:creationId xmlns:p14="http://schemas.microsoft.com/office/powerpoint/2010/main" val="1194316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Fotoğraf ekleme</a:t>
            </a:r>
          </a:p>
        </p:txBody>
      </p:sp>
      <p:sp>
        <p:nvSpPr>
          <p:cNvPr id="3" name="Content Placeholder 2"/>
          <p:cNvSpPr>
            <a:spLocks noGrp="1"/>
          </p:cNvSpPr>
          <p:nvPr>
            <p:ph idx="1"/>
          </p:nvPr>
        </p:nvSpPr>
        <p:spPr>
          <a:xfrm>
            <a:off x="809897" y="1667436"/>
            <a:ext cx="10563389" cy="932073"/>
          </a:xfrm>
        </p:spPr>
        <p:txBody>
          <a:bodyPr anchor="t">
            <a:normAutofit fontScale="92500"/>
          </a:bodyPr>
          <a:lstStyle/>
          <a:p>
            <a:r>
              <a:rPr lang="tr-TR" dirty="0"/>
              <a:t>Fotoğraf ekleme işlemleri img tagı ile yapılır.  Web sayfalarında kullanılacak fotoğrafların jpg, gif, png veya svg uzantılı olması tavsiye edilir. </a:t>
            </a:r>
          </a:p>
        </p:txBody>
      </p:sp>
      <p:graphicFrame>
        <p:nvGraphicFramePr>
          <p:cNvPr id="8" name="Table 7"/>
          <p:cNvGraphicFramePr>
            <a:graphicFrameLocks noGrp="1"/>
          </p:cNvGraphicFramePr>
          <p:nvPr>
            <p:extLst>
              <p:ext uri="{D42A27DB-BD31-4B8C-83A1-F6EECF244321}">
                <p14:modId xmlns:p14="http://schemas.microsoft.com/office/powerpoint/2010/main" val="375812150"/>
              </p:ext>
            </p:extLst>
          </p:nvPr>
        </p:nvGraphicFramePr>
        <p:xfrm>
          <a:off x="1179498" y="2495005"/>
          <a:ext cx="9824185" cy="3741554"/>
        </p:xfrm>
        <a:graphic>
          <a:graphicData uri="http://schemas.openxmlformats.org/drawingml/2006/table">
            <a:tbl>
              <a:tblPr>
                <a:tableStyleId>{8799B23B-EC83-4686-B30A-512413B5E67A}</a:tableStyleId>
              </a:tblPr>
              <a:tblGrid>
                <a:gridCol w="1964837">
                  <a:extLst>
                    <a:ext uri="{9D8B030D-6E8A-4147-A177-3AD203B41FA5}">
                      <a16:colId xmlns:a16="http://schemas.microsoft.com/office/drawing/2014/main" val="162609367"/>
                    </a:ext>
                  </a:extLst>
                </a:gridCol>
                <a:gridCol w="1964837">
                  <a:extLst>
                    <a:ext uri="{9D8B030D-6E8A-4147-A177-3AD203B41FA5}">
                      <a16:colId xmlns:a16="http://schemas.microsoft.com/office/drawing/2014/main" val="520794081"/>
                    </a:ext>
                  </a:extLst>
                </a:gridCol>
                <a:gridCol w="1964837">
                  <a:extLst>
                    <a:ext uri="{9D8B030D-6E8A-4147-A177-3AD203B41FA5}">
                      <a16:colId xmlns:a16="http://schemas.microsoft.com/office/drawing/2014/main" val="3107759459"/>
                    </a:ext>
                  </a:extLst>
                </a:gridCol>
                <a:gridCol w="1964837">
                  <a:extLst>
                    <a:ext uri="{9D8B030D-6E8A-4147-A177-3AD203B41FA5}">
                      <a16:colId xmlns:a16="http://schemas.microsoft.com/office/drawing/2014/main" val="3360727205"/>
                    </a:ext>
                  </a:extLst>
                </a:gridCol>
                <a:gridCol w="1964837">
                  <a:extLst>
                    <a:ext uri="{9D8B030D-6E8A-4147-A177-3AD203B41FA5}">
                      <a16:colId xmlns:a16="http://schemas.microsoft.com/office/drawing/2014/main" val="1743187869"/>
                    </a:ext>
                  </a:extLst>
                </a:gridCol>
              </a:tblGrid>
              <a:tr h="453225">
                <a:tc>
                  <a:txBody>
                    <a:bodyPr/>
                    <a:lstStyle/>
                    <a:p>
                      <a:pPr algn="ctr" fontAlgn="ctr"/>
                      <a:endParaRPr lang="tr-TR" sz="1600" b="1" dirty="0">
                        <a:solidFill>
                          <a:schemeClr val="bg1"/>
                        </a:solidFill>
                        <a:effectLst/>
                        <a:latin typeface="+mn-lt"/>
                      </a:endParaRPr>
                    </a:p>
                  </a:txBody>
                  <a:tcPr marL="49264" marR="49264" marT="49264" marB="49264" anchor="ctr">
                    <a:solidFill>
                      <a:schemeClr val="accent3">
                        <a:lumMod val="75000"/>
                      </a:schemeClr>
                    </a:solidFill>
                  </a:tcPr>
                </a:tc>
                <a:tc>
                  <a:txBody>
                    <a:bodyPr/>
                    <a:lstStyle/>
                    <a:p>
                      <a:pPr algn="ctr" fontAlgn="ctr"/>
                      <a:r>
                        <a:rPr lang="tr-TR" sz="1600" b="1" dirty="0">
                          <a:solidFill>
                            <a:schemeClr val="bg1"/>
                          </a:solidFill>
                          <a:effectLst/>
                          <a:latin typeface="+mn-lt"/>
                        </a:rPr>
                        <a:t>JPG</a:t>
                      </a:r>
                    </a:p>
                  </a:txBody>
                  <a:tcPr marL="49264" marR="49264" marT="49264" marB="49264" anchor="ctr">
                    <a:solidFill>
                      <a:schemeClr val="accent3">
                        <a:lumMod val="75000"/>
                      </a:schemeClr>
                    </a:solidFill>
                  </a:tcPr>
                </a:tc>
                <a:tc>
                  <a:txBody>
                    <a:bodyPr/>
                    <a:lstStyle/>
                    <a:p>
                      <a:pPr algn="ctr" fontAlgn="ctr"/>
                      <a:r>
                        <a:rPr lang="tr-TR" sz="1600" b="1" dirty="0">
                          <a:solidFill>
                            <a:schemeClr val="bg1"/>
                          </a:solidFill>
                          <a:effectLst/>
                          <a:latin typeface="+mn-lt"/>
                        </a:rPr>
                        <a:t>GIF</a:t>
                      </a:r>
                    </a:p>
                  </a:txBody>
                  <a:tcPr marL="49264" marR="49264" marT="49264" marB="49264" anchor="ctr">
                    <a:solidFill>
                      <a:schemeClr val="accent3">
                        <a:lumMod val="75000"/>
                      </a:schemeClr>
                    </a:solidFill>
                  </a:tcPr>
                </a:tc>
                <a:tc>
                  <a:txBody>
                    <a:bodyPr/>
                    <a:lstStyle/>
                    <a:p>
                      <a:pPr algn="ctr" fontAlgn="ctr"/>
                      <a:r>
                        <a:rPr lang="tr-TR" sz="1600" b="1" dirty="0">
                          <a:solidFill>
                            <a:schemeClr val="bg1"/>
                          </a:solidFill>
                          <a:effectLst/>
                          <a:latin typeface="+mn-lt"/>
                        </a:rPr>
                        <a:t>PNG</a:t>
                      </a:r>
                    </a:p>
                  </a:txBody>
                  <a:tcPr marL="49264" marR="49264" marT="49264" marB="49264" anchor="ctr">
                    <a:solidFill>
                      <a:schemeClr val="accent3">
                        <a:lumMod val="75000"/>
                      </a:schemeClr>
                    </a:solidFill>
                  </a:tcPr>
                </a:tc>
                <a:tc>
                  <a:txBody>
                    <a:bodyPr/>
                    <a:lstStyle/>
                    <a:p>
                      <a:pPr algn="ctr"/>
                      <a:r>
                        <a:rPr lang="tr-TR" sz="1600" b="1" dirty="0">
                          <a:solidFill>
                            <a:schemeClr val="bg1"/>
                          </a:solidFill>
                          <a:effectLst/>
                          <a:latin typeface="+mn-lt"/>
                        </a:rPr>
                        <a:t>SVG</a:t>
                      </a:r>
                      <a:endParaRPr lang="tr-TR" sz="1600" b="1" dirty="0">
                        <a:solidFill>
                          <a:schemeClr val="bg1"/>
                        </a:solidFill>
                        <a:latin typeface="+mn-lt"/>
                      </a:endParaRPr>
                    </a:p>
                  </a:txBody>
                  <a:tcPr marL="59116" marR="59116" marT="29558" marB="29558" anchor="ctr">
                    <a:solidFill>
                      <a:schemeClr val="accent3">
                        <a:lumMod val="75000"/>
                      </a:schemeClr>
                    </a:solidFill>
                  </a:tcPr>
                </a:tc>
                <a:extLst>
                  <a:ext uri="{0D108BD9-81ED-4DB2-BD59-A6C34878D82A}">
                    <a16:rowId xmlns:a16="http://schemas.microsoft.com/office/drawing/2014/main" val="2139852197"/>
                  </a:ext>
                </a:extLst>
              </a:tr>
              <a:tr h="832554">
                <a:tc>
                  <a:txBody>
                    <a:bodyPr/>
                    <a:lstStyle/>
                    <a:p>
                      <a:pPr algn="ctr" fontAlgn="ctr"/>
                      <a:r>
                        <a:rPr lang="tr-TR" sz="1600" dirty="0">
                          <a:effectLst/>
                          <a:latin typeface="+mn-lt"/>
                        </a:rPr>
                        <a:t>En iyi kullanım alanı</a:t>
                      </a:r>
                    </a:p>
                  </a:txBody>
                  <a:tcPr marL="61579" marR="61579" marT="61579" marB="61579" anchor="ctr">
                    <a:solidFill>
                      <a:schemeClr val="accent2">
                        <a:lumMod val="40000"/>
                        <a:lumOff val="60000"/>
                      </a:schemeClr>
                    </a:solidFill>
                  </a:tcPr>
                </a:tc>
                <a:tc>
                  <a:txBody>
                    <a:bodyPr/>
                    <a:lstStyle/>
                    <a:p>
                      <a:pPr algn="ctr" fontAlgn="ctr"/>
                      <a:r>
                        <a:rPr lang="tr-TR" sz="1600" dirty="0">
                          <a:effectLst/>
                          <a:latin typeface="+mn-lt"/>
                        </a:rPr>
                        <a:t>Dijital</a:t>
                      </a:r>
                      <a:r>
                        <a:rPr lang="tr-TR" sz="1600" baseline="0" dirty="0">
                          <a:effectLst/>
                          <a:latin typeface="+mn-lt"/>
                        </a:rPr>
                        <a:t> fotoğraf</a:t>
                      </a:r>
                      <a:endParaRPr lang="tr-TR" sz="1600" dirty="0">
                        <a:effectLst/>
                        <a:latin typeface="+mn-lt"/>
                      </a:endParaRPr>
                    </a:p>
                  </a:txBody>
                  <a:tcPr marL="61579" marR="61579" marT="61579" marB="61579" anchor="ctr"/>
                </a:tc>
                <a:tc>
                  <a:txBody>
                    <a:bodyPr/>
                    <a:lstStyle/>
                    <a:p>
                      <a:pPr algn="ctr" fontAlgn="ctr"/>
                      <a:r>
                        <a:rPr lang="tr-TR" sz="1600" dirty="0">
                          <a:effectLst/>
                          <a:latin typeface="+mn-lt"/>
                        </a:rPr>
                        <a:t>Basit animasyon</a:t>
                      </a:r>
                    </a:p>
                  </a:txBody>
                  <a:tcPr marL="61579" marR="61579" marT="61579" marB="61579" anchor="ctr"/>
                </a:tc>
                <a:tc>
                  <a:txBody>
                    <a:bodyPr/>
                    <a:lstStyle/>
                    <a:p>
                      <a:pPr algn="ctr" fontAlgn="ctr"/>
                      <a:r>
                        <a:rPr lang="tr-TR" sz="1600" dirty="0">
                          <a:effectLst/>
                          <a:latin typeface="+mn-lt"/>
                        </a:rPr>
                        <a:t>Fotoğraf, logo, ikon ve grafik</a:t>
                      </a:r>
                    </a:p>
                  </a:txBody>
                  <a:tcPr marL="61579" marR="61579" marT="61579" marB="61579" anchor="ctr"/>
                </a:tc>
                <a:tc>
                  <a:txBody>
                    <a:bodyPr/>
                    <a:lstStyle/>
                    <a:p>
                      <a:pPr algn="ctr" fontAlgn="ctr"/>
                      <a:r>
                        <a:rPr lang="tr-TR" sz="1600" dirty="0">
                          <a:effectLst/>
                          <a:latin typeface="+mn-lt"/>
                        </a:rPr>
                        <a:t>Logo,</a:t>
                      </a:r>
                      <a:r>
                        <a:rPr lang="tr-TR" sz="1600" baseline="0" dirty="0">
                          <a:effectLst/>
                          <a:latin typeface="+mn-lt"/>
                        </a:rPr>
                        <a:t> çizgi sanatı</a:t>
                      </a:r>
                      <a:r>
                        <a:rPr lang="en-US" sz="1600" dirty="0">
                          <a:effectLst/>
                          <a:latin typeface="+mn-lt"/>
                        </a:rPr>
                        <a:t>, </a:t>
                      </a:r>
                      <a:r>
                        <a:rPr lang="tr-TR" sz="1600" dirty="0">
                          <a:effectLst/>
                          <a:latin typeface="+mn-lt"/>
                        </a:rPr>
                        <a:t>ikon</a:t>
                      </a:r>
                      <a:r>
                        <a:rPr lang="en-US" sz="1600" dirty="0">
                          <a:effectLst/>
                          <a:latin typeface="+mn-lt"/>
                        </a:rPr>
                        <a:t>, </a:t>
                      </a:r>
                      <a:r>
                        <a:rPr lang="tr-TR" sz="1600" dirty="0">
                          <a:effectLst/>
                          <a:latin typeface="+mn-lt"/>
                        </a:rPr>
                        <a:t>animasyon</a:t>
                      </a:r>
                      <a:endParaRPr lang="en-US" sz="1600" dirty="0">
                        <a:effectLst/>
                        <a:latin typeface="+mn-lt"/>
                      </a:endParaRPr>
                    </a:p>
                  </a:txBody>
                  <a:tcPr marL="61579" marR="61579" marT="61579" marB="61579" anchor="ctr"/>
                </a:tc>
                <a:extLst>
                  <a:ext uri="{0D108BD9-81ED-4DB2-BD59-A6C34878D82A}">
                    <a16:rowId xmlns:a16="http://schemas.microsoft.com/office/drawing/2014/main" val="1587058194"/>
                  </a:ext>
                </a:extLst>
              </a:tr>
              <a:tr h="477857">
                <a:tc>
                  <a:txBody>
                    <a:bodyPr/>
                    <a:lstStyle/>
                    <a:p>
                      <a:pPr algn="ctr" fontAlgn="ctr"/>
                      <a:r>
                        <a:rPr lang="tr-TR" sz="1600" dirty="0">
                          <a:effectLst/>
                          <a:latin typeface="+mn-lt"/>
                        </a:rPr>
                        <a:t>Sıkıştırma</a:t>
                      </a:r>
                    </a:p>
                  </a:txBody>
                  <a:tcPr marL="61579" marR="61579" marT="61579" marB="61579" anchor="ctr">
                    <a:solidFill>
                      <a:schemeClr val="accent2">
                        <a:lumMod val="40000"/>
                        <a:lumOff val="60000"/>
                      </a:schemeClr>
                    </a:solidFill>
                  </a:tcPr>
                </a:tc>
                <a:tc>
                  <a:txBody>
                    <a:bodyPr/>
                    <a:lstStyle/>
                    <a:p>
                      <a:pPr algn="ctr" fontAlgn="ctr"/>
                      <a:r>
                        <a:rPr lang="tr-TR" sz="1600" dirty="0">
                          <a:effectLst/>
                          <a:latin typeface="+mn-lt"/>
                        </a:rPr>
                        <a:t>İyi</a:t>
                      </a:r>
                    </a:p>
                  </a:txBody>
                  <a:tcPr marL="61579" marR="61579" marT="61579" marB="61579" anchor="ctr"/>
                </a:tc>
                <a:tc>
                  <a:txBody>
                    <a:bodyPr/>
                    <a:lstStyle/>
                    <a:p>
                      <a:pPr algn="ctr" fontAlgn="ctr"/>
                      <a:r>
                        <a:rPr lang="tr-TR" sz="1600" dirty="0">
                          <a:effectLst/>
                          <a:latin typeface="+mn-lt"/>
                        </a:rPr>
                        <a:t>Fena değil</a:t>
                      </a:r>
                    </a:p>
                  </a:txBody>
                  <a:tcPr marL="61579" marR="61579" marT="61579" marB="61579" anchor="ctr"/>
                </a:tc>
                <a:tc>
                  <a:txBody>
                    <a:bodyPr/>
                    <a:lstStyle/>
                    <a:p>
                      <a:pPr algn="ctr" fontAlgn="ctr"/>
                      <a:r>
                        <a:rPr lang="tr-TR" sz="1600" dirty="0">
                          <a:effectLst/>
                          <a:latin typeface="+mn-lt"/>
                        </a:rPr>
                        <a:t>İyi</a:t>
                      </a:r>
                    </a:p>
                  </a:txBody>
                  <a:tcPr marL="61579" marR="61579" marT="61579" marB="61579" anchor="ctr"/>
                </a:tc>
                <a:tc>
                  <a:txBody>
                    <a:bodyPr/>
                    <a:lstStyle/>
                    <a:p>
                      <a:pPr algn="ctr" fontAlgn="ctr"/>
                      <a:r>
                        <a:rPr lang="tr-TR" sz="1600" dirty="0">
                          <a:effectLst/>
                          <a:latin typeface="+mn-lt"/>
                        </a:rPr>
                        <a:t>Mükemmel</a:t>
                      </a:r>
                    </a:p>
                  </a:txBody>
                  <a:tcPr marL="61579" marR="61579" marT="61579" marB="61579" anchor="ctr"/>
                </a:tc>
                <a:extLst>
                  <a:ext uri="{0D108BD9-81ED-4DB2-BD59-A6C34878D82A}">
                    <a16:rowId xmlns:a16="http://schemas.microsoft.com/office/drawing/2014/main" val="3534198377"/>
                  </a:ext>
                </a:extLst>
              </a:tr>
              <a:tr h="300508">
                <a:tc>
                  <a:txBody>
                    <a:bodyPr/>
                    <a:lstStyle/>
                    <a:p>
                      <a:pPr algn="ctr" fontAlgn="ctr"/>
                      <a:r>
                        <a:rPr lang="tr-TR" sz="1600" dirty="0">
                          <a:effectLst/>
                          <a:latin typeface="+mn-lt"/>
                        </a:rPr>
                        <a:t>Sıkıştırma Türü</a:t>
                      </a:r>
                    </a:p>
                  </a:txBody>
                  <a:tcPr marL="61579" marR="61579" marT="61579" marB="61579" anchor="ctr">
                    <a:solidFill>
                      <a:schemeClr val="accent2">
                        <a:lumMod val="40000"/>
                        <a:lumOff val="60000"/>
                      </a:schemeClr>
                    </a:solidFill>
                  </a:tcPr>
                </a:tc>
                <a:tc>
                  <a:txBody>
                    <a:bodyPr/>
                    <a:lstStyle/>
                    <a:p>
                      <a:pPr algn="ctr" fontAlgn="ctr"/>
                      <a:r>
                        <a:rPr lang="tr-TR" sz="1600" dirty="0">
                          <a:effectLst/>
                          <a:latin typeface="+mn-lt"/>
                        </a:rPr>
                        <a:t>Kayıplı</a:t>
                      </a:r>
                    </a:p>
                  </a:txBody>
                  <a:tcPr marL="61579" marR="61579" marT="61579" marB="61579" anchor="ctr"/>
                </a:tc>
                <a:tc>
                  <a:txBody>
                    <a:bodyPr/>
                    <a:lstStyle/>
                    <a:p>
                      <a:pPr algn="ctr" fontAlgn="ctr"/>
                      <a:r>
                        <a:rPr lang="tr-TR" sz="1600" dirty="0">
                          <a:effectLst/>
                          <a:latin typeface="+mn-lt"/>
                        </a:rPr>
                        <a:t>Kayıplı</a:t>
                      </a:r>
                    </a:p>
                  </a:txBody>
                  <a:tcPr marL="61579" marR="61579" marT="61579" marB="61579" anchor="ctr"/>
                </a:tc>
                <a:tc>
                  <a:txBody>
                    <a:bodyPr/>
                    <a:lstStyle/>
                    <a:p>
                      <a:pPr algn="ctr" fontAlgn="ctr"/>
                      <a:r>
                        <a:rPr lang="tr-TR" sz="1600" dirty="0">
                          <a:effectLst/>
                          <a:latin typeface="+mn-lt"/>
                        </a:rPr>
                        <a:t>Kayıpsız</a:t>
                      </a:r>
                    </a:p>
                  </a:txBody>
                  <a:tcPr marL="61579" marR="61579" marT="61579" marB="61579" anchor="ctr"/>
                </a:tc>
                <a:tc>
                  <a:txBody>
                    <a:bodyPr/>
                    <a:lstStyle/>
                    <a:p>
                      <a:pPr algn="ctr" fontAlgn="ctr"/>
                      <a:r>
                        <a:rPr lang="tr-TR" sz="1600" dirty="0">
                          <a:effectLst/>
                          <a:latin typeface="+mn-lt"/>
                        </a:rPr>
                        <a:t>Kayıpsız</a:t>
                      </a:r>
                    </a:p>
                  </a:txBody>
                  <a:tcPr marL="61579" marR="61579" marT="61579" marB="61579" anchor="ctr"/>
                </a:tc>
                <a:extLst>
                  <a:ext uri="{0D108BD9-81ED-4DB2-BD59-A6C34878D82A}">
                    <a16:rowId xmlns:a16="http://schemas.microsoft.com/office/drawing/2014/main" val="520804779"/>
                  </a:ext>
                </a:extLst>
              </a:tr>
              <a:tr h="477857">
                <a:tc>
                  <a:txBody>
                    <a:bodyPr/>
                    <a:lstStyle/>
                    <a:p>
                      <a:pPr algn="ctr" fontAlgn="ctr"/>
                      <a:r>
                        <a:rPr lang="tr-TR" sz="1600" dirty="0">
                          <a:effectLst/>
                          <a:latin typeface="+mn-lt"/>
                        </a:rPr>
                        <a:t>Yüksek Çözünürlük</a:t>
                      </a:r>
                    </a:p>
                  </a:txBody>
                  <a:tcPr marL="61579" marR="61579" marT="61579" marB="61579" anchor="ctr">
                    <a:solidFill>
                      <a:schemeClr val="accent2">
                        <a:lumMod val="40000"/>
                        <a:lumOff val="60000"/>
                      </a:schemeClr>
                    </a:solidFill>
                  </a:tcPr>
                </a:tc>
                <a:tc>
                  <a:txBody>
                    <a:bodyPr/>
                    <a:lstStyle/>
                    <a:p>
                      <a:pPr algn="ctr" fontAlgn="ctr"/>
                      <a:r>
                        <a:rPr lang="tr-TR" sz="1600" dirty="0">
                          <a:effectLst/>
                          <a:latin typeface="+mn-lt"/>
                        </a:rPr>
                        <a:t>İyi</a:t>
                      </a:r>
                    </a:p>
                  </a:txBody>
                  <a:tcPr marL="61579" marR="61579" marT="61579" marB="61579" anchor="ctr"/>
                </a:tc>
                <a:tc>
                  <a:txBody>
                    <a:bodyPr/>
                    <a:lstStyle/>
                    <a:p>
                      <a:pPr algn="ctr" fontAlgn="ctr"/>
                      <a:r>
                        <a:rPr lang="tr-TR" sz="1600" dirty="0">
                          <a:effectLst/>
                          <a:latin typeface="+mn-lt"/>
                        </a:rPr>
                        <a:t>Yok</a:t>
                      </a:r>
                    </a:p>
                  </a:txBody>
                  <a:tcPr marL="61579" marR="61579" marT="61579" marB="61579" anchor="ctr"/>
                </a:tc>
                <a:tc>
                  <a:txBody>
                    <a:bodyPr/>
                    <a:lstStyle/>
                    <a:p>
                      <a:pPr algn="ctr" fontAlgn="ctr"/>
                      <a:r>
                        <a:rPr lang="tr-TR" sz="1600" dirty="0">
                          <a:effectLst/>
                          <a:latin typeface="+mn-lt"/>
                        </a:rPr>
                        <a:t>İyi</a:t>
                      </a:r>
                    </a:p>
                  </a:txBody>
                  <a:tcPr marL="61579" marR="61579" marT="61579" marB="61579" anchor="ctr"/>
                </a:tc>
                <a:tc>
                  <a:txBody>
                    <a:bodyPr/>
                    <a:lstStyle/>
                    <a:p>
                      <a:pPr algn="ctr" fontAlgn="ctr"/>
                      <a:r>
                        <a:rPr lang="tr-TR" sz="1600" dirty="0">
                          <a:effectLst/>
                          <a:latin typeface="+mn-lt"/>
                        </a:rPr>
                        <a:t>Mükemmel</a:t>
                      </a:r>
                    </a:p>
                  </a:txBody>
                  <a:tcPr marL="61579" marR="61579" marT="61579" marB="61579" anchor="ctr"/>
                </a:tc>
                <a:extLst>
                  <a:ext uri="{0D108BD9-81ED-4DB2-BD59-A6C34878D82A}">
                    <a16:rowId xmlns:a16="http://schemas.microsoft.com/office/drawing/2014/main" val="665315833"/>
                  </a:ext>
                </a:extLst>
              </a:tr>
              <a:tr h="655206">
                <a:tc>
                  <a:txBody>
                    <a:bodyPr/>
                    <a:lstStyle/>
                    <a:p>
                      <a:pPr algn="ctr" fontAlgn="ctr"/>
                      <a:r>
                        <a:rPr lang="tr-TR" sz="1600" dirty="0">
                          <a:effectLst/>
                          <a:latin typeface="+mn-lt"/>
                        </a:rPr>
                        <a:t>Renk</a:t>
                      </a:r>
                      <a:r>
                        <a:rPr lang="tr-TR" sz="1600" baseline="0" dirty="0">
                          <a:effectLst/>
                          <a:latin typeface="+mn-lt"/>
                        </a:rPr>
                        <a:t> Sayısı</a:t>
                      </a:r>
                      <a:endParaRPr lang="tr-TR" sz="1600" dirty="0">
                        <a:effectLst/>
                        <a:latin typeface="+mn-lt"/>
                      </a:endParaRPr>
                    </a:p>
                  </a:txBody>
                  <a:tcPr marL="61579" marR="61579" marT="61579" marB="61579" anchor="ctr">
                    <a:solidFill>
                      <a:schemeClr val="accent2">
                        <a:lumMod val="40000"/>
                        <a:lumOff val="60000"/>
                      </a:schemeClr>
                    </a:solidFill>
                  </a:tcPr>
                </a:tc>
                <a:tc>
                  <a:txBody>
                    <a:bodyPr/>
                    <a:lstStyle/>
                    <a:p>
                      <a:pPr algn="ctr" fontAlgn="ctr"/>
                      <a:r>
                        <a:rPr lang="tr-TR" sz="1600" dirty="0">
                          <a:effectLst/>
                          <a:latin typeface="+mn-lt"/>
                        </a:rPr>
                        <a:t>Milyonlarca</a:t>
                      </a:r>
                    </a:p>
                  </a:txBody>
                  <a:tcPr marL="61579" marR="61579" marT="61579" marB="61579" anchor="ctr"/>
                </a:tc>
                <a:tc>
                  <a:txBody>
                    <a:bodyPr/>
                    <a:lstStyle/>
                    <a:p>
                      <a:pPr algn="ctr" fontAlgn="ctr"/>
                      <a:r>
                        <a:rPr lang="tr-TR" sz="1600" dirty="0">
                          <a:effectLst/>
                          <a:latin typeface="+mn-lt"/>
                        </a:rPr>
                        <a:t>256</a:t>
                      </a:r>
                    </a:p>
                  </a:txBody>
                  <a:tcPr marL="61579" marR="61579" marT="61579" marB="61579" anchor="ctr"/>
                </a:tc>
                <a:tc>
                  <a:txBody>
                    <a:bodyPr/>
                    <a:lstStyle/>
                    <a:p>
                      <a:pPr algn="ctr" fontAlgn="ctr"/>
                      <a:r>
                        <a:rPr lang="tr-TR" sz="1600" dirty="0">
                          <a:effectLst/>
                          <a:latin typeface="+mn-lt"/>
                        </a:rPr>
                        <a:t>PNG 8 - 256, </a:t>
                      </a:r>
                      <a:br>
                        <a:rPr lang="tr-TR" sz="1600" dirty="0">
                          <a:effectLst/>
                          <a:latin typeface="+mn-lt"/>
                        </a:rPr>
                      </a:br>
                      <a:r>
                        <a:rPr lang="tr-TR" sz="1600" dirty="0">
                          <a:effectLst/>
                          <a:latin typeface="+mn-lt"/>
                        </a:rPr>
                        <a:t>PNG 24 - Milyonlarca</a:t>
                      </a:r>
                    </a:p>
                  </a:txBody>
                  <a:tcPr marL="61579" marR="61579" marT="61579" marB="61579" anchor="ctr"/>
                </a:tc>
                <a:tc>
                  <a:txBody>
                    <a:bodyPr/>
                    <a:lstStyle/>
                    <a:p>
                      <a:pPr algn="ctr" fontAlgn="ctr"/>
                      <a:r>
                        <a:rPr lang="tr-TR" sz="1600" dirty="0">
                          <a:effectLst/>
                          <a:latin typeface="+mn-lt"/>
                        </a:rPr>
                        <a:t>Sınır yok</a:t>
                      </a:r>
                    </a:p>
                  </a:txBody>
                  <a:tcPr marL="61579" marR="61579" marT="61579" marB="61579" anchor="ctr"/>
                </a:tc>
                <a:extLst>
                  <a:ext uri="{0D108BD9-81ED-4DB2-BD59-A6C34878D82A}">
                    <a16:rowId xmlns:a16="http://schemas.microsoft.com/office/drawing/2014/main" val="3395997559"/>
                  </a:ext>
                </a:extLst>
              </a:tr>
              <a:tr h="477857">
                <a:tc>
                  <a:txBody>
                    <a:bodyPr/>
                    <a:lstStyle/>
                    <a:p>
                      <a:pPr algn="ctr" fontAlgn="ctr"/>
                      <a:r>
                        <a:rPr lang="tr-TR" sz="1600" dirty="0">
                          <a:effectLst/>
                          <a:latin typeface="+mn-lt"/>
                        </a:rPr>
                        <a:t>Şeffaf</a:t>
                      </a:r>
                      <a:r>
                        <a:rPr lang="tr-TR" sz="1600" baseline="0" dirty="0">
                          <a:effectLst/>
                          <a:latin typeface="+mn-lt"/>
                        </a:rPr>
                        <a:t> zemin</a:t>
                      </a:r>
                      <a:endParaRPr lang="tr-TR" sz="1600" dirty="0">
                        <a:effectLst/>
                        <a:latin typeface="+mn-lt"/>
                      </a:endParaRPr>
                    </a:p>
                  </a:txBody>
                  <a:tcPr marL="61579" marR="61579" marT="61579" marB="61579" anchor="ctr">
                    <a:solidFill>
                      <a:schemeClr val="accent2">
                        <a:lumMod val="40000"/>
                        <a:lumOff val="60000"/>
                      </a:schemeClr>
                    </a:solidFill>
                  </a:tcPr>
                </a:tc>
                <a:tc>
                  <a:txBody>
                    <a:bodyPr/>
                    <a:lstStyle/>
                    <a:p>
                      <a:pPr algn="ctr" fontAlgn="ctr"/>
                      <a:r>
                        <a:rPr lang="tr-TR" sz="1600" dirty="0">
                          <a:effectLst/>
                          <a:latin typeface="+mn-lt"/>
                        </a:rPr>
                        <a:t>Yok</a:t>
                      </a:r>
                    </a:p>
                  </a:txBody>
                  <a:tcPr marL="61579" marR="61579" marT="61579" marB="61579" anchor="ctr"/>
                </a:tc>
                <a:tc>
                  <a:txBody>
                    <a:bodyPr/>
                    <a:lstStyle/>
                    <a:p>
                      <a:pPr algn="ctr" fontAlgn="ctr"/>
                      <a:r>
                        <a:rPr lang="tr-TR" sz="1600" dirty="0">
                          <a:effectLst/>
                          <a:latin typeface="+mn-lt"/>
                        </a:rPr>
                        <a:t>Yok</a:t>
                      </a:r>
                    </a:p>
                  </a:txBody>
                  <a:tcPr marL="61579" marR="61579" marT="61579" marB="61579" anchor="ctr"/>
                </a:tc>
                <a:tc>
                  <a:txBody>
                    <a:bodyPr/>
                    <a:lstStyle/>
                    <a:p>
                      <a:pPr algn="ctr" fontAlgn="ctr"/>
                      <a:r>
                        <a:rPr lang="tr-TR" sz="1600" dirty="0">
                          <a:effectLst/>
                          <a:latin typeface="+mn-lt"/>
                        </a:rPr>
                        <a:t>Var</a:t>
                      </a:r>
                    </a:p>
                  </a:txBody>
                  <a:tcPr marL="61579" marR="61579" marT="61579" marB="61579" anchor="ctr"/>
                </a:tc>
                <a:tc>
                  <a:txBody>
                    <a:bodyPr/>
                    <a:lstStyle/>
                    <a:p>
                      <a:pPr algn="ctr" fontAlgn="ctr"/>
                      <a:r>
                        <a:rPr lang="tr-TR" sz="1600" dirty="0">
                          <a:effectLst/>
                          <a:latin typeface="+mn-lt"/>
                        </a:rPr>
                        <a:t>Var</a:t>
                      </a:r>
                    </a:p>
                  </a:txBody>
                  <a:tcPr marL="61579" marR="61579" marT="61579" marB="61579" anchor="ctr"/>
                </a:tc>
                <a:extLst>
                  <a:ext uri="{0D108BD9-81ED-4DB2-BD59-A6C34878D82A}">
                    <a16:rowId xmlns:a16="http://schemas.microsoft.com/office/drawing/2014/main" val="1914006936"/>
                  </a:ext>
                </a:extLst>
              </a:tr>
            </a:tbl>
          </a:graphicData>
        </a:graphic>
      </p:graphicFrame>
    </p:spTree>
    <p:extLst>
      <p:ext uri="{BB962C8B-B14F-4D97-AF65-F5344CB8AC3E}">
        <p14:creationId xmlns:p14="http://schemas.microsoft.com/office/powerpoint/2010/main" val="618436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135465" y="4428309"/>
            <a:ext cx="5512525" cy="1123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r"/>
            <a:r>
              <a:rPr lang="tr-TR" dirty="0"/>
              <a:t>İmg tagı içinde kullanılan alt attribute’ u SEO için önemlidir. Arama motorlarının indeksleme için baktıkları yerlerden biridir.</a:t>
            </a:r>
          </a:p>
        </p:txBody>
      </p:sp>
      <p:sp>
        <p:nvSpPr>
          <p:cNvPr id="2" name="Title 1"/>
          <p:cNvSpPr>
            <a:spLocks noGrp="1"/>
          </p:cNvSpPr>
          <p:nvPr>
            <p:ph type="title"/>
          </p:nvPr>
        </p:nvSpPr>
        <p:spPr/>
        <p:txBody>
          <a:bodyPr/>
          <a:lstStyle/>
          <a:p>
            <a:r>
              <a:rPr lang="tr-TR" dirty="0"/>
              <a:t>Fotoğraf ekleme</a:t>
            </a:r>
          </a:p>
        </p:txBody>
      </p:sp>
      <p:sp>
        <p:nvSpPr>
          <p:cNvPr id="3" name="Content Placeholder 2"/>
          <p:cNvSpPr>
            <a:spLocks noGrp="1"/>
          </p:cNvSpPr>
          <p:nvPr>
            <p:ph idx="1"/>
          </p:nvPr>
        </p:nvSpPr>
        <p:spPr>
          <a:xfrm>
            <a:off x="2560320" y="1995249"/>
            <a:ext cx="8812966" cy="474873"/>
          </a:xfrm>
        </p:spPr>
        <p:txBody>
          <a:bodyPr anchor="t">
            <a:normAutofit lnSpcReduction="10000"/>
          </a:bodyPr>
          <a:lstStyle/>
          <a:p>
            <a:r>
              <a:rPr lang="tr-TR" dirty="0"/>
              <a:t>Fotoğraf ekleme işlemleri img tagı ile yapılır.  </a:t>
            </a:r>
          </a:p>
        </p:txBody>
      </p:sp>
      <p:sp>
        <p:nvSpPr>
          <p:cNvPr id="5" name="Pentagon 4"/>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img</a:t>
            </a:r>
          </a:p>
        </p:txBody>
      </p:sp>
      <p:sp>
        <p:nvSpPr>
          <p:cNvPr id="6" name="TextBox 5"/>
          <p:cNvSpPr txBox="1"/>
          <p:nvPr/>
        </p:nvSpPr>
        <p:spPr>
          <a:xfrm>
            <a:off x="2610339" y="2513965"/>
            <a:ext cx="895330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&lt;img src="img/acer-aspire-one-notebook.jpg" alt="Acer Aspire One Notebook" width="100" height="75"&gt;</a:t>
            </a:r>
          </a:p>
        </p:txBody>
      </p:sp>
      <p:sp>
        <p:nvSpPr>
          <p:cNvPr id="4" name="10-Point Star 3"/>
          <p:cNvSpPr/>
          <p:nvPr/>
        </p:nvSpPr>
        <p:spPr>
          <a:xfrm>
            <a:off x="410476" y="4265022"/>
            <a:ext cx="1449977" cy="1449977"/>
          </a:xfrm>
          <a:prstGeom prst="star1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sz="3200" dirty="0"/>
              <a:t>SEO</a:t>
            </a:r>
          </a:p>
        </p:txBody>
      </p:sp>
      <p:sp>
        <p:nvSpPr>
          <p:cNvPr id="9" name="Rounded Rectangle 8"/>
          <p:cNvSpPr/>
          <p:nvPr/>
        </p:nvSpPr>
        <p:spPr>
          <a:xfrm>
            <a:off x="7372979" y="4428309"/>
            <a:ext cx="4370531" cy="1123405"/>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756000" rtlCol="0" anchor="ctr"/>
          <a:lstStyle/>
          <a:p>
            <a:r>
              <a:rPr lang="tr-TR" dirty="0">
                <a:solidFill>
                  <a:schemeClr val="tx1"/>
                </a:solidFill>
              </a:rPr>
              <a:t>unsplash.com, pexels.com, flaticon.com ücretsiz fotoğraf kullanabileceğiniz bir sitedir.</a:t>
            </a:r>
          </a:p>
        </p:txBody>
      </p:sp>
      <p:sp>
        <p:nvSpPr>
          <p:cNvPr id="8" name="Explosion 1 7"/>
          <p:cNvSpPr/>
          <p:nvPr/>
        </p:nvSpPr>
        <p:spPr>
          <a:xfrm>
            <a:off x="7060866" y="4033407"/>
            <a:ext cx="956603" cy="9566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914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9" name="Text Placeholder 8"/>
          <p:cNvSpPr>
            <a:spLocks noGrp="1"/>
          </p:cNvSpPr>
          <p:nvPr>
            <p:ph type="body" sz="quarter" idx="4294967295"/>
          </p:nvPr>
        </p:nvSpPr>
        <p:spPr>
          <a:xfrm>
            <a:off x="10985526" y="120531"/>
            <a:ext cx="1111250" cy="747713"/>
          </a:xfrm>
        </p:spPr>
        <p:txBody>
          <a:bodyPr>
            <a:normAutofit fontScale="92500"/>
          </a:bodyPr>
          <a:lstStyle/>
          <a:p>
            <a:r>
              <a:rPr lang="tr-TR" dirty="0"/>
              <a:t>10dk</a:t>
            </a:r>
          </a:p>
        </p:txBody>
      </p:sp>
      <p:sp>
        <p:nvSpPr>
          <p:cNvPr id="2" name="TextBox 1"/>
          <p:cNvSpPr txBox="1"/>
          <p:nvPr/>
        </p:nvSpPr>
        <p:spPr>
          <a:xfrm>
            <a:off x="688083" y="1580606"/>
            <a:ext cx="10114900" cy="830997"/>
          </a:xfrm>
          <a:prstGeom prst="rect">
            <a:avLst/>
          </a:prstGeom>
          <a:noFill/>
        </p:spPr>
        <p:txBody>
          <a:bodyPr wrap="square" rtlCol="0">
            <a:spAutoFit/>
          </a:bodyPr>
          <a:lstStyle/>
          <a:p>
            <a:r>
              <a:rPr lang="tr-TR" sz="2400" dirty="0"/>
              <a:t>3 resim oluşturup, bunların boyutlarını küçülterek üzerine tıklandığında yeni sekmede büyük şekilde görünmesini sağlayınız.  </a:t>
            </a:r>
          </a:p>
        </p:txBody>
      </p:sp>
    </p:spTree>
    <p:extLst>
      <p:ext uri="{BB962C8B-B14F-4D97-AF65-F5344CB8AC3E}">
        <p14:creationId xmlns:p14="http://schemas.microsoft.com/office/powerpoint/2010/main" val="2373440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Fotoğraf haritalama</a:t>
            </a:r>
          </a:p>
        </p:txBody>
      </p:sp>
      <p:sp>
        <p:nvSpPr>
          <p:cNvPr id="6" name="Content Placeholder 2"/>
          <p:cNvSpPr txBox="1">
            <a:spLocks/>
          </p:cNvSpPr>
          <p:nvPr/>
        </p:nvSpPr>
        <p:spPr>
          <a:xfrm>
            <a:off x="2560320" y="1995249"/>
            <a:ext cx="8812966" cy="81828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a:t>Aynı fotoğraf üzerinde bölgeler belirleyip bu bölgelere özel bağlantı oluşturabiliriz.</a:t>
            </a:r>
          </a:p>
        </p:txBody>
      </p:sp>
      <p:sp>
        <p:nvSpPr>
          <p:cNvPr id="7" name="Pentagon 6"/>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map</a:t>
            </a:r>
          </a:p>
        </p:txBody>
      </p:sp>
      <p:sp>
        <p:nvSpPr>
          <p:cNvPr id="8" name="TextBox 7"/>
          <p:cNvSpPr txBox="1"/>
          <p:nvPr/>
        </p:nvSpPr>
        <p:spPr>
          <a:xfrm>
            <a:off x="705394" y="2992267"/>
            <a:ext cx="10662356"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&lt;img src="planets.gif" width="145" height="126" alt="Planets"</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usemap="#planetmap"&gt;</a:t>
            </a:r>
            <a:br>
              <a:rPr lang="tr-TR" dirty="0">
                <a:latin typeface="Courier New" panose="02070309020205020404" pitchFamily="49" charset="0"/>
                <a:cs typeface="Courier New" panose="02070309020205020404" pitchFamily="49" charset="0"/>
              </a:rPr>
            </a:b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&lt;map name="planetmap"&gt;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&lt;area shape="rect" coords="0,0,82,126" href="sun.htm" title="Sun"&gt;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&lt;area shape="circle" coords="90,58,3" href="mercur.htm" title="Mercury"&gt;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&lt;area shape="poly" coords="124,58,8" href="venus.htm" title="Venus"&gt;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&lt;/map&gt;</a:t>
            </a:r>
            <a:br>
              <a:rPr lang="tr-TR" dirty="0">
                <a:latin typeface="Courier New" panose="02070309020205020404" pitchFamily="49" charset="0"/>
                <a:cs typeface="Courier New" panose="02070309020205020404" pitchFamily="49" charset="0"/>
              </a:rPr>
            </a:br>
            <a:endParaRPr lang="tr-TR" dirty="0">
              <a:latin typeface="Courier New" panose="02070309020205020404" pitchFamily="49" charset="0"/>
              <a:cs typeface="Courier New" panose="02070309020205020404" pitchFamily="49" charset="0"/>
            </a:endParaRPr>
          </a:p>
        </p:txBody>
      </p:sp>
      <p:sp>
        <p:nvSpPr>
          <p:cNvPr id="11" name="Rounded Rectangle 10"/>
          <p:cNvSpPr/>
          <p:nvPr/>
        </p:nvSpPr>
        <p:spPr>
          <a:xfrm>
            <a:off x="705394" y="5734595"/>
            <a:ext cx="10662356" cy="692331"/>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756000" rtlCol="0" anchor="ctr"/>
          <a:lstStyle/>
          <a:p>
            <a:r>
              <a:rPr lang="tr-TR" dirty="0">
                <a:solidFill>
                  <a:schemeClr val="tx1"/>
                </a:solidFill>
              </a:rPr>
              <a:t>Fotoğraflar üzerindeki koordinat noktalarını paint programı ile bulabilirsiniz.</a:t>
            </a:r>
          </a:p>
        </p:txBody>
      </p:sp>
      <p:sp>
        <p:nvSpPr>
          <p:cNvPr id="12" name="Explosion 1 11"/>
          <p:cNvSpPr/>
          <p:nvPr/>
        </p:nvSpPr>
        <p:spPr>
          <a:xfrm>
            <a:off x="441891" y="5395138"/>
            <a:ext cx="956603" cy="9566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93563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9" name="Text Placeholder 8"/>
          <p:cNvSpPr>
            <a:spLocks noGrp="1"/>
          </p:cNvSpPr>
          <p:nvPr>
            <p:ph type="body" sz="quarter" idx="4294967295"/>
          </p:nvPr>
        </p:nvSpPr>
        <p:spPr>
          <a:xfrm>
            <a:off x="10985526" y="120531"/>
            <a:ext cx="1111250" cy="747713"/>
          </a:xfrm>
        </p:spPr>
        <p:txBody>
          <a:bodyPr>
            <a:normAutofit fontScale="92500"/>
          </a:bodyPr>
          <a:lstStyle/>
          <a:p>
            <a:r>
              <a:rPr lang="tr-TR" dirty="0"/>
              <a:t>20dk</a:t>
            </a:r>
          </a:p>
        </p:txBody>
      </p:sp>
      <p:sp>
        <p:nvSpPr>
          <p:cNvPr id="2" name="TextBox 1"/>
          <p:cNvSpPr txBox="1"/>
          <p:nvPr/>
        </p:nvSpPr>
        <p:spPr>
          <a:xfrm>
            <a:off x="688082" y="1580606"/>
            <a:ext cx="10833357" cy="830997"/>
          </a:xfrm>
          <a:prstGeom prst="rect">
            <a:avLst/>
          </a:prstGeom>
          <a:noFill/>
        </p:spPr>
        <p:txBody>
          <a:bodyPr wrap="square" rtlCol="0">
            <a:spAutoFit/>
          </a:bodyPr>
          <a:lstStyle/>
          <a:p>
            <a:r>
              <a:rPr lang="tr-TR" sz="2400" dirty="0"/>
              <a:t>Dünya haritası fotoğrafı bulup, üzerinde 3 ülkeye ait alanlar belirleyip, bu ülkeler tıklandığında farklı bağlantılar üzerinde açılmasını sağlayın</a:t>
            </a:r>
          </a:p>
        </p:txBody>
      </p:sp>
      <p:pic>
        <p:nvPicPr>
          <p:cNvPr id="1026" name="Picture 2" descr="https://www.nationsonline.org/maps/political_world_map_1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82" y="2782331"/>
            <a:ext cx="6704086" cy="34023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45193" y="3854548"/>
            <a:ext cx="3376246" cy="923330"/>
          </a:xfrm>
          <a:prstGeom prst="rect">
            <a:avLst/>
          </a:prstGeom>
          <a:noFill/>
        </p:spPr>
        <p:txBody>
          <a:bodyPr wrap="square" rtlCol="0">
            <a:spAutoFit/>
          </a:bodyPr>
          <a:lstStyle/>
          <a:p>
            <a:r>
              <a:rPr lang="tr-TR" dirty="0"/>
              <a:t>Amazon.com</a:t>
            </a:r>
          </a:p>
          <a:p>
            <a:r>
              <a:rPr lang="tr-TR" dirty="0"/>
              <a:t>Amazon.com.tr</a:t>
            </a:r>
          </a:p>
          <a:p>
            <a:r>
              <a:rPr lang="tr-TR" dirty="0"/>
              <a:t>Amazon.com.uk</a:t>
            </a:r>
          </a:p>
        </p:txBody>
      </p:sp>
    </p:spTree>
    <p:extLst>
      <p:ext uri="{BB962C8B-B14F-4D97-AF65-F5344CB8AC3E}">
        <p14:creationId xmlns:p14="http://schemas.microsoft.com/office/powerpoint/2010/main" val="24775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06286" y="3278777"/>
            <a:ext cx="1031966" cy="15283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tr-TR"/>
          </a:p>
        </p:txBody>
      </p:sp>
      <p:sp>
        <p:nvSpPr>
          <p:cNvPr id="2" name="Title 1"/>
          <p:cNvSpPr>
            <a:spLocks noGrp="1"/>
          </p:cNvSpPr>
          <p:nvPr>
            <p:ph type="title"/>
          </p:nvPr>
        </p:nvSpPr>
        <p:spPr/>
        <p:txBody>
          <a:bodyPr/>
          <a:lstStyle/>
          <a:p>
            <a:r>
              <a:rPr lang="tr-TR" dirty="0"/>
              <a:t>Html sayfası oluşturmak</a:t>
            </a:r>
          </a:p>
        </p:txBody>
      </p:sp>
      <p:sp>
        <p:nvSpPr>
          <p:cNvPr id="3" name="Content Placeholder 2"/>
          <p:cNvSpPr>
            <a:spLocks noGrp="1"/>
          </p:cNvSpPr>
          <p:nvPr>
            <p:ph idx="1"/>
          </p:nvPr>
        </p:nvSpPr>
        <p:spPr>
          <a:xfrm>
            <a:off x="818712" y="1667435"/>
            <a:ext cx="10554574" cy="3475533"/>
          </a:xfrm>
        </p:spPr>
        <p:txBody>
          <a:bodyPr anchor="t">
            <a:normAutofit fontScale="92500" lnSpcReduction="10000"/>
          </a:bodyPr>
          <a:lstStyle/>
          <a:p>
            <a:pPr marL="0" indent="0">
              <a:buNone/>
            </a:pPr>
            <a:r>
              <a:rPr lang="tr-TR" b="1" dirty="0"/>
              <a:t>Bir web sayfası oluşturmak için temelde yapılması gerekenler:</a:t>
            </a:r>
          </a:p>
          <a:p>
            <a:endParaRPr lang="tr-TR" dirty="0"/>
          </a:p>
          <a:p>
            <a:pPr>
              <a:buFont typeface="+mj-lt"/>
              <a:buAutoNum type="arabicPeriod"/>
            </a:pPr>
            <a:r>
              <a:rPr lang="tr-TR" dirty="0"/>
              <a:t>Html uzantılı bir dosya oluşturulur.</a:t>
            </a:r>
          </a:p>
          <a:p>
            <a:pPr>
              <a:buFont typeface="+mj-lt"/>
              <a:buAutoNum type="arabicPeriod"/>
            </a:pPr>
            <a:r>
              <a:rPr lang="tr-TR" dirty="0"/>
              <a:t>Dosyanın içinde asgari olarak bulunması gereken taglar yazılır.</a:t>
            </a:r>
          </a:p>
          <a:p>
            <a:pPr lvl="1"/>
            <a:r>
              <a:rPr lang="tr-TR" dirty="0"/>
              <a:t>Html   :  Html komutlarının tamamını kapsayan en temel tagdır</a:t>
            </a:r>
          </a:p>
          <a:p>
            <a:pPr lvl="1"/>
            <a:r>
              <a:rPr lang="tr-TR" dirty="0"/>
              <a:t>Head :  Sayfa ile ilgili genel bilgilerin ve tanımlamaların olduğu bölümdür</a:t>
            </a:r>
          </a:p>
          <a:p>
            <a:pPr lvl="1"/>
            <a:r>
              <a:rPr lang="tr-TR" dirty="0"/>
              <a:t>Title    :  Tarayıcının başlığında gözükecek yazıyı gösterir</a:t>
            </a:r>
          </a:p>
          <a:p>
            <a:pPr lvl="1"/>
            <a:r>
              <a:rPr lang="tr-TR" dirty="0"/>
              <a:t>Body :  İçerik kısmının olduğu bölümdür. Sayfada görülen tüm içerik bu bölüme konulmalıdır.</a:t>
            </a:r>
          </a:p>
          <a:p>
            <a:endParaRPr lang="tr-TR" dirty="0"/>
          </a:p>
        </p:txBody>
      </p:sp>
      <p:sp>
        <p:nvSpPr>
          <p:cNvPr id="6" name="Rounded Rectangle 5"/>
          <p:cNvSpPr/>
          <p:nvPr/>
        </p:nvSpPr>
        <p:spPr>
          <a:xfrm>
            <a:off x="2220687" y="5286660"/>
            <a:ext cx="8530044" cy="1123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lgn="r"/>
            <a:r>
              <a:rPr lang="tr-TR" dirty="0"/>
              <a:t>Title SEO için çok önemlidir. Sayfa için en önemli anahtar kelimeler burada olmalıdır. Sayfa ile alakalı olmalı ve 60 karakteri geçmemelidir. Arama sonuçlarındaki başlık burada yazan ifadedir.</a:t>
            </a:r>
          </a:p>
        </p:txBody>
      </p:sp>
      <p:sp>
        <p:nvSpPr>
          <p:cNvPr id="7" name="10-Point Star 6"/>
          <p:cNvSpPr/>
          <p:nvPr/>
        </p:nvSpPr>
        <p:spPr>
          <a:xfrm>
            <a:off x="1188720" y="5142968"/>
            <a:ext cx="1449977" cy="1449977"/>
          </a:xfrm>
          <a:prstGeom prst="star1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sz="3200" dirty="0"/>
              <a:t>SEO</a:t>
            </a:r>
          </a:p>
        </p:txBody>
      </p:sp>
    </p:spTree>
    <p:extLst>
      <p:ext uri="{BB962C8B-B14F-4D97-AF65-F5344CB8AC3E}">
        <p14:creationId xmlns:p14="http://schemas.microsoft.com/office/powerpoint/2010/main" val="173303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Sayfaya ses ekleme</a:t>
            </a:r>
          </a:p>
        </p:txBody>
      </p:sp>
      <p:sp>
        <p:nvSpPr>
          <p:cNvPr id="7" name="Content Placeholder 2"/>
          <p:cNvSpPr>
            <a:spLocks noGrp="1"/>
          </p:cNvSpPr>
          <p:nvPr>
            <p:ph idx="1"/>
          </p:nvPr>
        </p:nvSpPr>
        <p:spPr>
          <a:xfrm>
            <a:off x="2560320" y="1995249"/>
            <a:ext cx="8812966" cy="474873"/>
          </a:xfrm>
        </p:spPr>
        <p:txBody>
          <a:bodyPr anchor="t">
            <a:normAutofit lnSpcReduction="10000"/>
          </a:bodyPr>
          <a:lstStyle/>
          <a:p>
            <a:r>
              <a:rPr lang="tr-TR" dirty="0"/>
              <a:t>Sayfaya ses ekleme işlemi auido tagı ile yapılır</a:t>
            </a:r>
          </a:p>
        </p:txBody>
      </p:sp>
      <p:sp>
        <p:nvSpPr>
          <p:cNvPr id="8" name="Pentagon 7"/>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audio</a:t>
            </a:r>
          </a:p>
        </p:txBody>
      </p:sp>
      <p:sp>
        <p:nvSpPr>
          <p:cNvPr id="9" name="TextBox 8"/>
          <p:cNvSpPr txBox="1"/>
          <p:nvPr/>
        </p:nvSpPr>
        <p:spPr>
          <a:xfrm>
            <a:off x="2610339" y="2513965"/>
            <a:ext cx="8531273"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&lt;audio controls="" autoplay="" muted=""&gt;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&lt;source src="music1.mp3" type="audio/mp3"&gt;</a:t>
            </a:r>
          </a:p>
          <a:p>
            <a:r>
              <a:rPr lang="tr-TR" dirty="0">
                <a:latin typeface="Courier New" panose="02070309020205020404" pitchFamily="49" charset="0"/>
                <a:cs typeface="Courier New" panose="02070309020205020404" pitchFamily="49" charset="0"/>
              </a:rPr>
              <a:t>  &lt;source src="music2.mp3" type="audio/mp3"&gt;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Your browser does not support the audio element.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&lt;/audio&gt;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325" y="1609432"/>
            <a:ext cx="467860" cy="467860"/>
          </a:xfrm>
          <a:prstGeom prst="rect">
            <a:avLst/>
          </a:prstGeom>
        </p:spPr>
      </p:pic>
      <p:sp>
        <p:nvSpPr>
          <p:cNvPr id="11" name="Rounded Rectangle 10"/>
          <p:cNvSpPr/>
          <p:nvPr/>
        </p:nvSpPr>
        <p:spPr>
          <a:xfrm>
            <a:off x="2610339" y="4276578"/>
            <a:ext cx="8531273" cy="956604"/>
          </a:xfrm>
          <a:prstGeom prst="roundRect">
            <a:avLst/>
          </a:prstGeom>
          <a:solidFill>
            <a:srgbClr val="F0006D"/>
          </a:solidFill>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r"/>
            <a:r>
              <a:rPr lang="tr-TR" dirty="0"/>
              <a:t>Mp3, wav, ogg uzantılı dosyalar kullanılabilir ancak, en çok desteklenen mp3 tür.</a:t>
            </a:r>
          </a:p>
        </p:txBody>
      </p:sp>
      <p:sp>
        <p:nvSpPr>
          <p:cNvPr id="12" name="Explosion 1 11"/>
          <p:cNvSpPr/>
          <p:nvPr/>
        </p:nvSpPr>
        <p:spPr>
          <a:xfrm>
            <a:off x="2161680" y="4276578"/>
            <a:ext cx="897318" cy="9183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84135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Sayfaya video ekleme</a:t>
            </a:r>
          </a:p>
        </p:txBody>
      </p:sp>
      <p:sp>
        <p:nvSpPr>
          <p:cNvPr id="7" name="Content Placeholder 2"/>
          <p:cNvSpPr>
            <a:spLocks noGrp="1"/>
          </p:cNvSpPr>
          <p:nvPr>
            <p:ph idx="1"/>
          </p:nvPr>
        </p:nvSpPr>
        <p:spPr>
          <a:xfrm>
            <a:off x="2560320" y="1995249"/>
            <a:ext cx="8812966" cy="474873"/>
          </a:xfrm>
        </p:spPr>
        <p:txBody>
          <a:bodyPr anchor="t">
            <a:normAutofit lnSpcReduction="10000"/>
          </a:bodyPr>
          <a:lstStyle/>
          <a:p>
            <a:r>
              <a:rPr lang="tr-TR" dirty="0"/>
              <a:t>Sayfaya video ekleme işlemi video tagı ile yapılır</a:t>
            </a:r>
          </a:p>
        </p:txBody>
      </p:sp>
      <p:sp>
        <p:nvSpPr>
          <p:cNvPr id="8" name="Pentagon 7"/>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3200" dirty="0"/>
              <a:t>video</a:t>
            </a:r>
          </a:p>
        </p:txBody>
      </p:sp>
      <p:sp>
        <p:nvSpPr>
          <p:cNvPr id="9" name="TextBox 8"/>
          <p:cNvSpPr txBox="1"/>
          <p:nvPr/>
        </p:nvSpPr>
        <p:spPr>
          <a:xfrm>
            <a:off x="2610339" y="2513965"/>
            <a:ext cx="8531273"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&lt;video width="320" height="240" controls&gt;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&lt;source src="movie1.mp4" type="video/mp4"&gt;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&lt;source src="movie2.mp4" type="video/mp4"&gt;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Your browser does not support the video tag.</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&lt;/video&gt;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325" y="1609432"/>
            <a:ext cx="467860" cy="467860"/>
          </a:xfrm>
          <a:prstGeom prst="rect">
            <a:avLst/>
          </a:prstGeom>
        </p:spPr>
      </p:pic>
      <p:sp>
        <p:nvSpPr>
          <p:cNvPr id="11" name="Rounded Rectangle 10"/>
          <p:cNvSpPr/>
          <p:nvPr/>
        </p:nvSpPr>
        <p:spPr>
          <a:xfrm>
            <a:off x="2610339" y="4276578"/>
            <a:ext cx="8531273" cy="956604"/>
          </a:xfrm>
          <a:prstGeom prst="roundRect">
            <a:avLst/>
          </a:prstGeom>
          <a:solidFill>
            <a:srgbClr val="F0006D"/>
          </a:solidFill>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r"/>
            <a:r>
              <a:rPr lang="tr-TR" dirty="0"/>
              <a:t>MP4, WEBM, OGG uzantılı dosyalar kullanılabilir ancak, en çok desteklenen mp4 tür.</a:t>
            </a:r>
          </a:p>
        </p:txBody>
      </p:sp>
      <p:sp>
        <p:nvSpPr>
          <p:cNvPr id="12" name="Explosion 1 11"/>
          <p:cNvSpPr/>
          <p:nvPr/>
        </p:nvSpPr>
        <p:spPr>
          <a:xfrm>
            <a:off x="2161680" y="4276578"/>
            <a:ext cx="897318" cy="9183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Rounded Rectangle 12"/>
          <p:cNvSpPr/>
          <p:nvPr/>
        </p:nvSpPr>
        <p:spPr>
          <a:xfrm>
            <a:off x="6771081" y="5518467"/>
            <a:ext cx="4370531" cy="1123405"/>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756000" rtlCol="0" anchor="ctr"/>
          <a:lstStyle/>
          <a:p>
            <a:r>
              <a:rPr lang="tr-TR" dirty="0">
                <a:solidFill>
                  <a:schemeClr val="tx1"/>
                </a:solidFill>
              </a:rPr>
              <a:t>Pexels.com ücretsiz video indirebileceğiniz bir sitedir.</a:t>
            </a:r>
          </a:p>
        </p:txBody>
      </p:sp>
      <p:sp>
        <p:nvSpPr>
          <p:cNvPr id="14" name="Explosion 1 13"/>
          <p:cNvSpPr/>
          <p:nvPr/>
        </p:nvSpPr>
        <p:spPr>
          <a:xfrm>
            <a:off x="6292779" y="5601867"/>
            <a:ext cx="956603" cy="9566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8296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a:t>Iframe</a:t>
            </a:r>
            <a:endParaRPr lang="tr-TR" dirty="0"/>
          </a:p>
        </p:txBody>
      </p:sp>
      <p:sp>
        <p:nvSpPr>
          <p:cNvPr id="7" name="Content Placeholder 2"/>
          <p:cNvSpPr>
            <a:spLocks noGrp="1"/>
          </p:cNvSpPr>
          <p:nvPr>
            <p:ph idx="1"/>
          </p:nvPr>
        </p:nvSpPr>
        <p:spPr>
          <a:xfrm>
            <a:off x="2560320" y="1995249"/>
            <a:ext cx="8812966" cy="775319"/>
          </a:xfrm>
        </p:spPr>
        <p:txBody>
          <a:bodyPr anchor="t">
            <a:normAutofit fontScale="92500" lnSpcReduction="10000"/>
          </a:bodyPr>
          <a:lstStyle/>
          <a:p>
            <a:r>
              <a:rPr lang="tr-TR" dirty="0"/>
              <a:t>Sayfa içinde farklı bir sitenin sayfasını görüntülemek için kullanılır. Harita ve youtube videoları bu şekilde eklenir.</a:t>
            </a:r>
          </a:p>
        </p:txBody>
      </p:sp>
      <p:sp>
        <p:nvSpPr>
          <p:cNvPr id="8" name="Pentagon 7"/>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iframe</a:t>
            </a:r>
            <a:endParaRPr lang="tr-TR" sz="3200" dirty="0"/>
          </a:p>
        </p:txBody>
      </p:sp>
      <p:sp>
        <p:nvSpPr>
          <p:cNvPr id="9" name="TextBox 8"/>
          <p:cNvSpPr txBox="1"/>
          <p:nvPr/>
        </p:nvSpPr>
        <p:spPr>
          <a:xfrm>
            <a:off x="2560320" y="2809579"/>
            <a:ext cx="853127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&lt;iframe </a:t>
            </a:r>
            <a:r>
              <a:rPr lang="en-US" dirty="0" err="1"/>
              <a:t>src</a:t>
            </a:r>
            <a:r>
              <a:rPr lang="en-US" dirty="0"/>
              <a:t>="https://www.w3schools.com" title="W3Schools Free Online Web Tutorials"&gt;&lt;/iframe&gt;</a:t>
            </a:r>
            <a:endParaRPr lang="tr-TR" dirty="0">
              <a:latin typeface="Courier New" panose="02070309020205020404" pitchFamily="49" charset="0"/>
              <a:cs typeface="Courier New" panose="02070309020205020404" pitchFamily="49" charset="0"/>
            </a:endParaRPr>
          </a:p>
        </p:txBody>
      </p:sp>
      <p:sp>
        <p:nvSpPr>
          <p:cNvPr id="13" name="Rounded Rectangle 12"/>
          <p:cNvSpPr/>
          <p:nvPr/>
        </p:nvSpPr>
        <p:spPr>
          <a:xfrm>
            <a:off x="2560320" y="3834378"/>
            <a:ext cx="8567224" cy="1641945"/>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756000" rtlCol="0" anchor="ctr"/>
          <a:lstStyle/>
          <a:p>
            <a:r>
              <a:rPr lang="tr-TR" dirty="0">
                <a:solidFill>
                  <a:schemeClr val="tx1"/>
                </a:solidFill>
              </a:rPr>
              <a:t>Ulaşım sayfalarındaki haritalar iframe kullanılarak eklenmektedir. Örneğin google da haritada ilgili noktaya sağ tıklayıp, burası neresi seçilir, ardından açılan bağlantıya tıklanır, sol taraftaki paylaş butonuna tıklanır, açılan pencereden harita yerleştirme seçilir.</a:t>
            </a:r>
          </a:p>
        </p:txBody>
      </p:sp>
      <p:sp>
        <p:nvSpPr>
          <p:cNvPr id="14" name="Explosion 1 13"/>
          <p:cNvSpPr/>
          <p:nvPr/>
        </p:nvSpPr>
        <p:spPr>
          <a:xfrm>
            <a:off x="2018890" y="3494921"/>
            <a:ext cx="1182898" cy="118289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80173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9" name="Text Placeholder 8"/>
          <p:cNvSpPr>
            <a:spLocks noGrp="1"/>
          </p:cNvSpPr>
          <p:nvPr>
            <p:ph type="body" sz="quarter" idx="4294967295"/>
          </p:nvPr>
        </p:nvSpPr>
        <p:spPr>
          <a:xfrm>
            <a:off x="10985526" y="120531"/>
            <a:ext cx="1111250" cy="747713"/>
          </a:xfrm>
        </p:spPr>
        <p:txBody>
          <a:bodyPr>
            <a:normAutofit fontScale="92500"/>
          </a:bodyPr>
          <a:lstStyle/>
          <a:p>
            <a:r>
              <a:rPr lang="tr-TR" dirty="0"/>
              <a:t>20dk</a:t>
            </a:r>
          </a:p>
        </p:txBody>
      </p:sp>
      <p:sp>
        <p:nvSpPr>
          <p:cNvPr id="2" name="TextBox 1"/>
          <p:cNvSpPr txBox="1"/>
          <p:nvPr/>
        </p:nvSpPr>
        <p:spPr>
          <a:xfrm>
            <a:off x="688082" y="1580606"/>
            <a:ext cx="10833357" cy="461665"/>
          </a:xfrm>
          <a:prstGeom prst="rect">
            <a:avLst/>
          </a:prstGeom>
          <a:noFill/>
        </p:spPr>
        <p:txBody>
          <a:bodyPr wrap="square" rtlCol="0">
            <a:spAutoFit/>
          </a:bodyPr>
          <a:lstStyle/>
          <a:p>
            <a:r>
              <a:rPr lang="tr-TR" sz="2400" dirty="0"/>
              <a:t>Bir ulaşım sayfası oluşturarak sayfaya harita ekleyiniz.</a:t>
            </a:r>
          </a:p>
        </p:txBody>
      </p:sp>
      <p:pic>
        <p:nvPicPr>
          <p:cNvPr id="2050" name="Picture 2" descr="https://docs.microsoft.com/tr-tr/azure/azure-maps/media/migrate-google-maps-web-app/google-maps-mark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26" y="2327299"/>
            <a:ext cx="5762625"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68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Tablolar</a:t>
            </a:r>
          </a:p>
        </p:txBody>
      </p:sp>
      <p:sp>
        <p:nvSpPr>
          <p:cNvPr id="6" name="Content Placeholder 5"/>
          <p:cNvSpPr>
            <a:spLocks noGrp="1"/>
          </p:cNvSpPr>
          <p:nvPr>
            <p:ph sz="half" idx="1"/>
          </p:nvPr>
        </p:nvSpPr>
        <p:spPr/>
        <p:txBody>
          <a:bodyPr anchor="t">
            <a:normAutofit/>
          </a:bodyPr>
          <a:lstStyle/>
          <a:p>
            <a:r>
              <a:rPr lang="tr-TR" sz="2000" dirty="0"/>
              <a:t>Web sayfalarına satır ve sütunlardan oluşan liste şeklinde yapılar eklemek için kullanılır. Genellikle ürün fiyat listeleri tablolar ile hazırlanmaktadır.</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4255520743"/>
              </p:ext>
            </p:extLst>
          </p:nvPr>
        </p:nvGraphicFramePr>
        <p:xfrm>
          <a:off x="6172200" y="1825625"/>
          <a:ext cx="5181598" cy="3003378"/>
        </p:xfrm>
        <a:graphic>
          <a:graphicData uri="http://schemas.openxmlformats.org/drawingml/2006/table">
            <a:tbl>
              <a:tblPr firstRow="1" bandRow="1">
                <a:tableStyleId>{5C22544A-7EE6-4342-B048-85BDC9FD1C3A}</a:tableStyleId>
              </a:tblPr>
              <a:tblGrid>
                <a:gridCol w="955969">
                  <a:extLst>
                    <a:ext uri="{9D8B030D-6E8A-4147-A177-3AD203B41FA5}">
                      <a16:colId xmlns:a16="http://schemas.microsoft.com/office/drawing/2014/main" val="2556708279"/>
                    </a:ext>
                  </a:extLst>
                </a:gridCol>
                <a:gridCol w="2498429">
                  <a:extLst>
                    <a:ext uri="{9D8B030D-6E8A-4147-A177-3AD203B41FA5}">
                      <a16:colId xmlns:a16="http://schemas.microsoft.com/office/drawing/2014/main" val="657229651"/>
                    </a:ext>
                  </a:extLst>
                </a:gridCol>
                <a:gridCol w="1727200">
                  <a:extLst>
                    <a:ext uri="{9D8B030D-6E8A-4147-A177-3AD203B41FA5}">
                      <a16:colId xmlns:a16="http://schemas.microsoft.com/office/drawing/2014/main" val="799819259"/>
                    </a:ext>
                  </a:extLst>
                </a:gridCol>
              </a:tblGrid>
              <a:tr h="429054">
                <a:tc>
                  <a:txBody>
                    <a:bodyPr/>
                    <a:lstStyle/>
                    <a:p>
                      <a:r>
                        <a:rPr lang="tr-TR" dirty="0"/>
                        <a:t>S.N.</a:t>
                      </a:r>
                    </a:p>
                  </a:txBody>
                  <a:tcPr marL="91217" marR="91217"/>
                </a:tc>
                <a:tc>
                  <a:txBody>
                    <a:bodyPr/>
                    <a:lstStyle/>
                    <a:p>
                      <a:r>
                        <a:rPr lang="tr-TR" dirty="0"/>
                        <a:t>Ürün Adı</a:t>
                      </a:r>
                    </a:p>
                  </a:txBody>
                  <a:tcPr marL="91217" marR="91217"/>
                </a:tc>
                <a:tc>
                  <a:txBody>
                    <a:bodyPr/>
                    <a:lstStyle/>
                    <a:p>
                      <a:r>
                        <a:rPr lang="tr-TR" dirty="0"/>
                        <a:t>Fiyat</a:t>
                      </a:r>
                    </a:p>
                  </a:txBody>
                  <a:tcPr marL="91217" marR="91217"/>
                </a:tc>
                <a:extLst>
                  <a:ext uri="{0D108BD9-81ED-4DB2-BD59-A6C34878D82A}">
                    <a16:rowId xmlns:a16="http://schemas.microsoft.com/office/drawing/2014/main" val="1623851998"/>
                  </a:ext>
                </a:extLst>
              </a:tr>
              <a:tr h="429054">
                <a:tc>
                  <a:txBody>
                    <a:bodyPr/>
                    <a:lstStyle/>
                    <a:p>
                      <a:r>
                        <a:rPr lang="tr-TR" dirty="0"/>
                        <a:t>1</a:t>
                      </a:r>
                    </a:p>
                  </a:txBody>
                  <a:tcPr marL="91217" marR="91217"/>
                </a:tc>
                <a:tc>
                  <a:txBody>
                    <a:bodyPr/>
                    <a:lstStyle/>
                    <a:p>
                      <a:r>
                        <a:rPr lang="tr-TR" dirty="0"/>
                        <a:t>Notebook</a:t>
                      </a:r>
                    </a:p>
                  </a:txBody>
                  <a:tcPr marL="91217" marR="91217"/>
                </a:tc>
                <a:tc>
                  <a:txBody>
                    <a:bodyPr/>
                    <a:lstStyle/>
                    <a:p>
                      <a:r>
                        <a:rPr lang="tr-TR" dirty="0"/>
                        <a:t>1000$</a:t>
                      </a:r>
                    </a:p>
                  </a:txBody>
                  <a:tcPr marL="91217" marR="91217"/>
                </a:tc>
                <a:extLst>
                  <a:ext uri="{0D108BD9-81ED-4DB2-BD59-A6C34878D82A}">
                    <a16:rowId xmlns:a16="http://schemas.microsoft.com/office/drawing/2014/main" val="1956696983"/>
                  </a:ext>
                </a:extLst>
              </a:tr>
              <a:tr h="429054">
                <a:tc>
                  <a:txBody>
                    <a:bodyPr/>
                    <a:lstStyle/>
                    <a:p>
                      <a:r>
                        <a:rPr lang="tr-TR" dirty="0"/>
                        <a:t>2</a:t>
                      </a:r>
                    </a:p>
                  </a:txBody>
                  <a:tcPr marL="91217" marR="91217"/>
                </a:tc>
                <a:tc>
                  <a:txBody>
                    <a:bodyPr/>
                    <a:lstStyle/>
                    <a:p>
                      <a:r>
                        <a:rPr lang="tr-TR" dirty="0"/>
                        <a:t>Mouse</a:t>
                      </a:r>
                    </a:p>
                  </a:txBody>
                  <a:tcPr marL="91217" marR="91217"/>
                </a:tc>
                <a:tc>
                  <a:txBody>
                    <a:bodyPr/>
                    <a:lstStyle/>
                    <a:p>
                      <a:r>
                        <a:rPr lang="tr-TR" dirty="0"/>
                        <a:t>5$</a:t>
                      </a:r>
                    </a:p>
                  </a:txBody>
                  <a:tcPr marL="91217" marR="91217"/>
                </a:tc>
                <a:extLst>
                  <a:ext uri="{0D108BD9-81ED-4DB2-BD59-A6C34878D82A}">
                    <a16:rowId xmlns:a16="http://schemas.microsoft.com/office/drawing/2014/main" val="3547259951"/>
                  </a:ext>
                </a:extLst>
              </a:tr>
              <a:tr h="429054">
                <a:tc>
                  <a:txBody>
                    <a:bodyPr/>
                    <a:lstStyle/>
                    <a:p>
                      <a:r>
                        <a:rPr lang="tr-TR" dirty="0"/>
                        <a:t>3</a:t>
                      </a:r>
                    </a:p>
                  </a:txBody>
                  <a:tcPr marL="91217" marR="91217"/>
                </a:tc>
                <a:tc>
                  <a:txBody>
                    <a:bodyPr/>
                    <a:lstStyle/>
                    <a:p>
                      <a:r>
                        <a:rPr lang="tr-TR" dirty="0"/>
                        <a:t>Klavye</a:t>
                      </a:r>
                    </a:p>
                  </a:txBody>
                  <a:tcPr marL="91217" marR="91217"/>
                </a:tc>
                <a:tc>
                  <a:txBody>
                    <a:bodyPr/>
                    <a:lstStyle/>
                    <a:p>
                      <a:r>
                        <a:rPr lang="tr-TR" dirty="0"/>
                        <a:t>5$</a:t>
                      </a:r>
                    </a:p>
                  </a:txBody>
                  <a:tcPr marL="91217" marR="91217"/>
                </a:tc>
                <a:extLst>
                  <a:ext uri="{0D108BD9-81ED-4DB2-BD59-A6C34878D82A}">
                    <a16:rowId xmlns:a16="http://schemas.microsoft.com/office/drawing/2014/main" val="2452563170"/>
                  </a:ext>
                </a:extLst>
              </a:tr>
              <a:tr h="429054">
                <a:tc>
                  <a:txBody>
                    <a:bodyPr/>
                    <a:lstStyle/>
                    <a:p>
                      <a:r>
                        <a:rPr lang="tr-TR" dirty="0"/>
                        <a:t>4</a:t>
                      </a:r>
                    </a:p>
                  </a:txBody>
                  <a:tcPr marL="91217" marR="91217"/>
                </a:tc>
                <a:tc>
                  <a:txBody>
                    <a:bodyPr/>
                    <a:lstStyle/>
                    <a:p>
                      <a:r>
                        <a:rPr lang="tr-TR" dirty="0"/>
                        <a:t>Monitör</a:t>
                      </a:r>
                    </a:p>
                  </a:txBody>
                  <a:tcPr marL="91217" marR="91217"/>
                </a:tc>
                <a:tc>
                  <a:txBody>
                    <a:bodyPr/>
                    <a:lstStyle/>
                    <a:p>
                      <a:r>
                        <a:rPr lang="tr-TR" dirty="0"/>
                        <a:t>150$</a:t>
                      </a:r>
                    </a:p>
                  </a:txBody>
                  <a:tcPr marL="91217" marR="91217"/>
                </a:tc>
                <a:extLst>
                  <a:ext uri="{0D108BD9-81ED-4DB2-BD59-A6C34878D82A}">
                    <a16:rowId xmlns:a16="http://schemas.microsoft.com/office/drawing/2014/main" val="2639300894"/>
                  </a:ext>
                </a:extLst>
              </a:tr>
              <a:tr h="429054">
                <a:tc>
                  <a:txBody>
                    <a:bodyPr/>
                    <a:lstStyle/>
                    <a:p>
                      <a:r>
                        <a:rPr lang="tr-TR" dirty="0"/>
                        <a:t>5</a:t>
                      </a:r>
                    </a:p>
                  </a:txBody>
                  <a:tcPr marL="91217" marR="91217"/>
                </a:tc>
                <a:tc>
                  <a:txBody>
                    <a:bodyPr/>
                    <a:lstStyle/>
                    <a:p>
                      <a:r>
                        <a:rPr lang="tr-TR" dirty="0"/>
                        <a:t>Adaptör</a:t>
                      </a:r>
                    </a:p>
                  </a:txBody>
                  <a:tcPr marL="91217" marR="91217"/>
                </a:tc>
                <a:tc>
                  <a:txBody>
                    <a:bodyPr/>
                    <a:lstStyle/>
                    <a:p>
                      <a:r>
                        <a:rPr lang="tr-TR" dirty="0"/>
                        <a:t>50$</a:t>
                      </a:r>
                    </a:p>
                  </a:txBody>
                  <a:tcPr marL="91217" marR="91217"/>
                </a:tc>
                <a:extLst>
                  <a:ext uri="{0D108BD9-81ED-4DB2-BD59-A6C34878D82A}">
                    <a16:rowId xmlns:a16="http://schemas.microsoft.com/office/drawing/2014/main" val="2927776921"/>
                  </a:ext>
                </a:extLst>
              </a:tr>
              <a:tr h="429054">
                <a:tc>
                  <a:txBody>
                    <a:bodyPr/>
                    <a:lstStyle/>
                    <a:p>
                      <a:r>
                        <a:rPr lang="tr-TR" dirty="0"/>
                        <a:t>6</a:t>
                      </a:r>
                    </a:p>
                  </a:txBody>
                  <a:tcPr marL="91217" marR="91217"/>
                </a:tc>
                <a:tc>
                  <a:txBody>
                    <a:bodyPr/>
                    <a:lstStyle/>
                    <a:p>
                      <a:r>
                        <a:rPr lang="tr-TR" dirty="0"/>
                        <a:t>Ses sistemi</a:t>
                      </a:r>
                    </a:p>
                  </a:txBody>
                  <a:tcPr marL="91217" marR="91217"/>
                </a:tc>
                <a:tc>
                  <a:txBody>
                    <a:bodyPr/>
                    <a:lstStyle/>
                    <a:p>
                      <a:r>
                        <a:rPr lang="tr-TR" dirty="0"/>
                        <a:t>350$</a:t>
                      </a:r>
                    </a:p>
                  </a:txBody>
                  <a:tcPr marL="91217" marR="91217"/>
                </a:tc>
                <a:extLst>
                  <a:ext uri="{0D108BD9-81ED-4DB2-BD59-A6C34878D82A}">
                    <a16:rowId xmlns:a16="http://schemas.microsoft.com/office/drawing/2014/main" val="1283871117"/>
                  </a:ext>
                </a:extLst>
              </a:tr>
            </a:tbl>
          </a:graphicData>
        </a:graphic>
      </p:graphicFrame>
    </p:spTree>
    <p:extLst>
      <p:ext uri="{BB962C8B-B14F-4D97-AF65-F5344CB8AC3E}">
        <p14:creationId xmlns:p14="http://schemas.microsoft.com/office/powerpoint/2010/main" val="64777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Tablolar</a:t>
            </a:r>
          </a:p>
        </p:txBody>
      </p:sp>
      <p:graphicFrame>
        <p:nvGraphicFramePr>
          <p:cNvPr id="14" name="Content Placeholder 13"/>
          <p:cNvGraphicFramePr>
            <a:graphicFrameLocks noGrp="1"/>
          </p:cNvGraphicFramePr>
          <p:nvPr>
            <p:ph sz="half" idx="1"/>
            <p:extLst>
              <p:ext uri="{D42A27DB-BD31-4B8C-83A1-F6EECF244321}">
                <p14:modId xmlns:p14="http://schemas.microsoft.com/office/powerpoint/2010/main" val="2591568627"/>
              </p:ext>
            </p:extLst>
          </p:nvPr>
        </p:nvGraphicFramePr>
        <p:xfrm>
          <a:off x="6414772" y="1681162"/>
          <a:ext cx="3784305" cy="1927135"/>
        </p:xfrm>
        <a:graphic>
          <a:graphicData uri="http://schemas.openxmlformats.org/drawingml/2006/table">
            <a:tbl>
              <a:tblPr firstRow="1" bandRow="1">
                <a:tableStyleId>{5C22544A-7EE6-4342-B048-85BDC9FD1C3A}</a:tableStyleId>
              </a:tblPr>
              <a:tblGrid>
                <a:gridCol w="1261435">
                  <a:extLst>
                    <a:ext uri="{9D8B030D-6E8A-4147-A177-3AD203B41FA5}">
                      <a16:colId xmlns:a16="http://schemas.microsoft.com/office/drawing/2014/main" val="3602036963"/>
                    </a:ext>
                  </a:extLst>
                </a:gridCol>
                <a:gridCol w="1261435">
                  <a:extLst>
                    <a:ext uri="{9D8B030D-6E8A-4147-A177-3AD203B41FA5}">
                      <a16:colId xmlns:a16="http://schemas.microsoft.com/office/drawing/2014/main" val="3546893907"/>
                    </a:ext>
                  </a:extLst>
                </a:gridCol>
                <a:gridCol w="1261435">
                  <a:extLst>
                    <a:ext uri="{9D8B030D-6E8A-4147-A177-3AD203B41FA5}">
                      <a16:colId xmlns:a16="http://schemas.microsoft.com/office/drawing/2014/main" val="3538038496"/>
                    </a:ext>
                  </a:extLst>
                </a:gridCol>
              </a:tblGrid>
              <a:tr h="385427">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939848578"/>
                  </a:ext>
                </a:extLst>
              </a:tr>
              <a:tr h="385427">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468050677"/>
                  </a:ext>
                </a:extLst>
              </a:tr>
              <a:tr h="385427">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529768295"/>
                  </a:ext>
                </a:extLst>
              </a:tr>
              <a:tr h="385427">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4180000490"/>
                  </a:ext>
                </a:extLst>
              </a:tr>
              <a:tr h="385427">
                <a:tc>
                  <a:txBody>
                    <a:bodyPr/>
                    <a:lstStyle/>
                    <a:p>
                      <a:endParaRPr lang="tr-TR"/>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161095487"/>
                  </a:ext>
                </a:extLst>
              </a:tr>
            </a:tbl>
          </a:graphicData>
        </a:graphic>
      </p:graphicFrame>
      <p:sp>
        <p:nvSpPr>
          <p:cNvPr id="6" name="Pentagon 5"/>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table</a:t>
            </a:r>
            <a:endParaRPr lang="tr-TR" sz="3200" dirty="0"/>
          </a:p>
        </p:txBody>
      </p:sp>
      <p:sp>
        <p:nvSpPr>
          <p:cNvPr id="7" name="TextBox 6"/>
          <p:cNvSpPr txBox="1"/>
          <p:nvPr/>
        </p:nvSpPr>
        <p:spPr>
          <a:xfrm>
            <a:off x="2574388" y="1909520"/>
            <a:ext cx="3784209" cy="1477328"/>
          </a:xfrm>
          <a:prstGeom prst="rect">
            <a:avLst/>
          </a:prstGeom>
          <a:noFill/>
        </p:spPr>
        <p:txBody>
          <a:bodyPr wrap="square" rtlCol="0">
            <a:spAutoFit/>
          </a:bodyPr>
          <a:lstStyle/>
          <a:p>
            <a:r>
              <a:rPr lang="tr-TR" dirty="0"/>
              <a:t>Tablo oluşturmak için table tagı kullanılır. Table ana taşıyıcıdır. Tablo ile alakalı diğer bütün taglar table tagının içine konulur.</a:t>
            </a:r>
          </a:p>
        </p:txBody>
      </p:sp>
      <p:sp>
        <p:nvSpPr>
          <p:cNvPr id="8" name="Pentagon 7"/>
          <p:cNvSpPr/>
          <p:nvPr/>
        </p:nvSpPr>
        <p:spPr>
          <a:xfrm>
            <a:off x="705393" y="3332242"/>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tr</a:t>
            </a:r>
            <a:endParaRPr lang="tr-TR" sz="3200" dirty="0"/>
          </a:p>
        </p:txBody>
      </p:sp>
      <p:sp>
        <p:nvSpPr>
          <p:cNvPr id="9" name="TextBox 8"/>
          <p:cNvSpPr txBox="1"/>
          <p:nvPr/>
        </p:nvSpPr>
        <p:spPr>
          <a:xfrm>
            <a:off x="2574387" y="3608297"/>
            <a:ext cx="3474721" cy="369332"/>
          </a:xfrm>
          <a:prstGeom prst="rect">
            <a:avLst/>
          </a:prstGeom>
          <a:noFill/>
        </p:spPr>
        <p:txBody>
          <a:bodyPr wrap="square" rtlCol="0">
            <a:spAutoFit/>
          </a:bodyPr>
          <a:lstStyle/>
          <a:p>
            <a:r>
              <a:rPr lang="tr-TR" dirty="0"/>
              <a:t>Satır oluşturmak için kullanılır</a:t>
            </a:r>
          </a:p>
        </p:txBody>
      </p:sp>
      <p:sp>
        <p:nvSpPr>
          <p:cNvPr id="10" name="Pentagon 9"/>
          <p:cNvSpPr/>
          <p:nvPr/>
        </p:nvSpPr>
        <p:spPr>
          <a:xfrm>
            <a:off x="705393" y="4576868"/>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td</a:t>
            </a:r>
            <a:endParaRPr lang="tr-TR" sz="3200" dirty="0"/>
          </a:p>
        </p:txBody>
      </p:sp>
      <p:sp>
        <p:nvSpPr>
          <p:cNvPr id="11" name="TextBox 10"/>
          <p:cNvSpPr txBox="1"/>
          <p:nvPr/>
        </p:nvSpPr>
        <p:spPr>
          <a:xfrm>
            <a:off x="2574387" y="4855933"/>
            <a:ext cx="3629465" cy="646331"/>
          </a:xfrm>
          <a:prstGeom prst="rect">
            <a:avLst/>
          </a:prstGeom>
          <a:noFill/>
        </p:spPr>
        <p:txBody>
          <a:bodyPr wrap="square" rtlCol="0">
            <a:spAutoFit/>
          </a:bodyPr>
          <a:lstStyle/>
          <a:p>
            <a:r>
              <a:rPr lang="tr-TR" dirty="0"/>
              <a:t>Veri hücresi oluşturmak için kullanılır</a:t>
            </a:r>
          </a:p>
        </p:txBody>
      </p:sp>
      <p:sp>
        <p:nvSpPr>
          <p:cNvPr id="15" name="Rectangle 14"/>
          <p:cNvSpPr/>
          <p:nvPr/>
        </p:nvSpPr>
        <p:spPr>
          <a:xfrm>
            <a:off x="6316345" y="2405578"/>
            <a:ext cx="3981157" cy="4783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Elbow Connector 16"/>
          <p:cNvCxnSpPr/>
          <p:nvPr/>
        </p:nvCxnSpPr>
        <p:spPr>
          <a:xfrm rot="16200000" flipH="1">
            <a:off x="10177655" y="2764575"/>
            <a:ext cx="1332900" cy="1093207"/>
          </a:xfrm>
          <a:prstGeom prst="bentConnector3">
            <a:avLst>
              <a:gd name="adj1" fmla="val 39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844105" y="3977629"/>
            <a:ext cx="1183772" cy="523220"/>
          </a:xfrm>
          <a:prstGeom prst="rect">
            <a:avLst/>
          </a:prstGeom>
          <a:noFill/>
        </p:spPr>
        <p:txBody>
          <a:bodyPr wrap="square" rtlCol="0">
            <a:spAutoFit/>
          </a:bodyPr>
          <a:lstStyle/>
          <a:p>
            <a:pPr algn="ctr"/>
            <a:r>
              <a:rPr lang="tr-TR" sz="2800" b="1" dirty="0">
                <a:solidFill>
                  <a:srgbClr val="FF0000"/>
                </a:solidFill>
              </a:rPr>
              <a:t>tr</a:t>
            </a:r>
          </a:p>
        </p:txBody>
      </p:sp>
      <p:cxnSp>
        <p:nvCxnSpPr>
          <p:cNvPr id="21" name="Straight Arrow Connector 20"/>
          <p:cNvCxnSpPr/>
          <p:nvPr/>
        </p:nvCxnSpPr>
        <p:spPr>
          <a:xfrm>
            <a:off x="7104185" y="3386848"/>
            <a:ext cx="858129" cy="87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764172" y="3386848"/>
            <a:ext cx="787791" cy="852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06923" y="3507805"/>
            <a:ext cx="0" cy="811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15037" y="4332713"/>
            <a:ext cx="1183772" cy="523220"/>
          </a:xfrm>
          <a:prstGeom prst="rect">
            <a:avLst/>
          </a:prstGeom>
          <a:noFill/>
        </p:spPr>
        <p:txBody>
          <a:bodyPr wrap="square" rtlCol="0">
            <a:spAutoFit/>
          </a:bodyPr>
          <a:lstStyle/>
          <a:p>
            <a:pPr algn="ctr"/>
            <a:r>
              <a:rPr lang="tr-TR" sz="2800" b="1" dirty="0"/>
              <a:t>td</a:t>
            </a:r>
          </a:p>
        </p:txBody>
      </p:sp>
      <p:sp>
        <p:nvSpPr>
          <p:cNvPr id="27" name="Rectangle 26"/>
          <p:cNvSpPr/>
          <p:nvPr/>
        </p:nvSpPr>
        <p:spPr>
          <a:xfrm>
            <a:off x="6414771" y="1694866"/>
            <a:ext cx="3784307" cy="191343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9" name="Elbow Connector 28"/>
          <p:cNvCxnSpPr/>
          <p:nvPr/>
        </p:nvCxnSpPr>
        <p:spPr>
          <a:xfrm rot="16200000" flipH="1">
            <a:off x="6120050" y="4238706"/>
            <a:ext cx="2043608" cy="782792"/>
          </a:xfrm>
          <a:prstGeom prst="bentConnector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941363" y="5651907"/>
            <a:ext cx="1183772" cy="523220"/>
          </a:xfrm>
          <a:prstGeom prst="rect">
            <a:avLst/>
          </a:prstGeom>
          <a:noFill/>
        </p:spPr>
        <p:txBody>
          <a:bodyPr wrap="square" rtlCol="0">
            <a:spAutoFit/>
          </a:bodyPr>
          <a:lstStyle/>
          <a:p>
            <a:pPr algn="ctr"/>
            <a:r>
              <a:rPr lang="tr-TR" sz="2800" b="1" dirty="0">
                <a:solidFill>
                  <a:srgbClr val="0070C0"/>
                </a:solidFill>
              </a:rPr>
              <a:t>table</a:t>
            </a:r>
          </a:p>
        </p:txBody>
      </p:sp>
      <p:sp>
        <p:nvSpPr>
          <p:cNvPr id="32" name="Pentagon 31"/>
          <p:cNvSpPr/>
          <p:nvPr/>
        </p:nvSpPr>
        <p:spPr>
          <a:xfrm>
            <a:off x="705393" y="5728789"/>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th</a:t>
            </a:r>
            <a:endParaRPr lang="tr-TR" sz="3200" dirty="0"/>
          </a:p>
        </p:txBody>
      </p:sp>
      <p:sp>
        <p:nvSpPr>
          <p:cNvPr id="33" name="TextBox 32"/>
          <p:cNvSpPr txBox="1"/>
          <p:nvPr/>
        </p:nvSpPr>
        <p:spPr>
          <a:xfrm>
            <a:off x="2574387" y="6007854"/>
            <a:ext cx="3629465" cy="646331"/>
          </a:xfrm>
          <a:prstGeom prst="rect">
            <a:avLst/>
          </a:prstGeom>
          <a:noFill/>
        </p:spPr>
        <p:txBody>
          <a:bodyPr wrap="square" rtlCol="0">
            <a:spAutoFit/>
          </a:bodyPr>
          <a:lstStyle/>
          <a:p>
            <a:r>
              <a:rPr lang="tr-TR" dirty="0"/>
              <a:t>Başlık hücresi oluşturmak için kullanılır</a:t>
            </a:r>
          </a:p>
        </p:txBody>
      </p:sp>
      <p:cxnSp>
        <p:nvCxnSpPr>
          <p:cNvPr id="35" name="Straight Arrow Connector 34"/>
          <p:cNvCxnSpPr/>
          <p:nvPr/>
        </p:nvCxnSpPr>
        <p:spPr>
          <a:xfrm flipV="1">
            <a:off x="9706708" y="1781653"/>
            <a:ext cx="1181782" cy="50354"/>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flipV="1">
            <a:off x="8306923" y="1496313"/>
            <a:ext cx="2537182" cy="377126"/>
          </a:xfrm>
          <a:prstGeom prst="bentConnector3">
            <a:avLst>
              <a:gd name="adj1" fmla="val -1565"/>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7104185" y="1251422"/>
            <a:ext cx="3953021" cy="559232"/>
          </a:xfrm>
          <a:prstGeom prst="bentConnector3">
            <a:avLst>
              <a:gd name="adj1" fmla="val -1246"/>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571871" y="1312857"/>
            <a:ext cx="1183772" cy="523220"/>
          </a:xfrm>
          <a:prstGeom prst="rect">
            <a:avLst/>
          </a:prstGeom>
          <a:noFill/>
        </p:spPr>
        <p:txBody>
          <a:bodyPr wrap="square" rtlCol="0">
            <a:spAutoFit/>
          </a:bodyPr>
          <a:lstStyle/>
          <a:p>
            <a:pPr algn="ctr"/>
            <a:r>
              <a:rPr lang="tr-TR" sz="2800" b="1" dirty="0">
                <a:solidFill>
                  <a:schemeClr val="accent2">
                    <a:lumMod val="75000"/>
                  </a:schemeClr>
                </a:solidFill>
              </a:rPr>
              <a:t>th</a:t>
            </a:r>
          </a:p>
        </p:txBody>
      </p:sp>
    </p:spTree>
    <p:extLst>
      <p:ext uri="{BB962C8B-B14F-4D97-AF65-F5344CB8AC3E}">
        <p14:creationId xmlns:p14="http://schemas.microsoft.com/office/powerpoint/2010/main" val="3389665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Tablolar</a:t>
            </a:r>
          </a:p>
        </p:txBody>
      </p:sp>
      <p:sp>
        <p:nvSpPr>
          <p:cNvPr id="6" name="Content Placeholder 5"/>
          <p:cNvSpPr>
            <a:spLocks noGrp="1"/>
          </p:cNvSpPr>
          <p:nvPr>
            <p:ph sz="half"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&lt;table&gt;</a:t>
            </a:r>
          </a:p>
          <a:p>
            <a:pPr marL="0" indent="0">
              <a:buNone/>
            </a:pPr>
            <a:r>
              <a:rPr lang="tr-TR" dirty="0">
                <a:latin typeface="Courier New" panose="02070309020205020404" pitchFamily="49" charset="0"/>
                <a:cs typeface="Courier New" panose="02070309020205020404" pitchFamily="49" charset="0"/>
              </a:rPr>
              <a:t>	&lt;tr&gt;</a:t>
            </a:r>
          </a:p>
          <a:p>
            <a:pPr marL="0" indent="0">
              <a:buNone/>
            </a:pPr>
            <a:r>
              <a:rPr lang="tr-TR" dirty="0">
                <a:latin typeface="Courier New" panose="02070309020205020404" pitchFamily="49" charset="0"/>
                <a:cs typeface="Courier New" panose="02070309020205020404" pitchFamily="49" charset="0"/>
              </a:rPr>
              <a:t>		&lt;th&gt;S.N.&lt;/th&gt;</a:t>
            </a:r>
          </a:p>
          <a:p>
            <a:pPr marL="0" indent="0">
              <a:buNone/>
            </a:pPr>
            <a:r>
              <a:rPr lang="tr-TR" dirty="0">
                <a:latin typeface="Courier New" panose="02070309020205020404" pitchFamily="49" charset="0"/>
                <a:cs typeface="Courier New" panose="02070309020205020404" pitchFamily="49" charset="0"/>
              </a:rPr>
              <a:t>		&lt;th&gt;Adı Soyadı&lt;/th&gt;</a:t>
            </a:r>
          </a:p>
          <a:p>
            <a:pPr marL="0" indent="0">
              <a:buNone/>
            </a:pPr>
            <a:r>
              <a:rPr lang="tr-TR" dirty="0">
                <a:latin typeface="Courier New" panose="02070309020205020404" pitchFamily="49" charset="0"/>
                <a:cs typeface="Courier New" panose="02070309020205020404" pitchFamily="49" charset="0"/>
              </a:rPr>
              <a:t>	&lt;/tr&gt;</a:t>
            </a:r>
          </a:p>
          <a:p>
            <a:pPr marL="0" indent="0">
              <a:buNone/>
            </a:pPr>
            <a:r>
              <a:rPr lang="tr-TR" dirty="0">
                <a:latin typeface="Courier New" panose="02070309020205020404" pitchFamily="49" charset="0"/>
                <a:cs typeface="Courier New" panose="02070309020205020404" pitchFamily="49" charset="0"/>
              </a:rPr>
              <a:t>	&lt;tr&gt;</a:t>
            </a:r>
          </a:p>
          <a:p>
            <a:pPr marL="0" indent="0">
              <a:buNone/>
            </a:pPr>
            <a:r>
              <a:rPr lang="tr-TR" dirty="0">
                <a:latin typeface="Courier New" panose="02070309020205020404" pitchFamily="49" charset="0"/>
                <a:cs typeface="Courier New" panose="02070309020205020404" pitchFamily="49" charset="0"/>
              </a:rPr>
              <a:t>		&lt;td&gt;1&lt;/td&gt;</a:t>
            </a:r>
          </a:p>
          <a:p>
            <a:pPr marL="0" indent="0">
              <a:buNone/>
            </a:pPr>
            <a:r>
              <a:rPr lang="tr-TR" dirty="0">
                <a:latin typeface="Courier New" panose="02070309020205020404" pitchFamily="49" charset="0"/>
                <a:cs typeface="Courier New" panose="02070309020205020404" pitchFamily="49" charset="0"/>
              </a:rPr>
              <a:t>		&lt;td&gt;Ali Gel&lt;/td&gt;</a:t>
            </a:r>
          </a:p>
          <a:p>
            <a:pPr marL="0" indent="0">
              <a:buNone/>
            </a:pPr>
            <a:r>
              <a:rPr lang="tr-TR" dirty="0">
                <a:latin typeface="Courier New" panose="02070309020205020404" pitchFamily="49" charset="0"/>
                <a:cs typeface="Courier New" panose="02070309020205020404" pitchFamily="49" charset="0"/>
              </a:rPr>
              <a:t>	&lt;/tr&gt;</a:t>
            </a:r>
          </a:p>
          <a:p>
            <a:pPr marL="0" indent="0">
              <a:buNone/>
            </a:pPr>
            <a:r>
              <a:rPr lang="tr-TR" dirty="0">
                <a:latin typeface="Courier New" panose="02070309020205020404" pitchFamily="49" charset="0"/>
                <a:cs typeface="Courier New" panose="02070309020205020404" pitchFamily="49" charset="0"/>
              </a:rPr>
              <a:t>	&lt;tr&gt;</a:t>
            </a:r>
          </a:p>
          <a:p>
            <a:pPr marL="0" indent="0">
              <a:buNone/>
            </a:pPr>
            <a:r>
              <a:rPr lang="tr-TR" dirty="0">
                <a:latin typeface="Courier New" panose="02070309020205020404" pitchFamily="49" charset="0"/>
                <a:cs typeface="Courier New" panose="02070309020205020404" pitchFamily="49" charset="0"/>
              </a:rPr>
              <a:t>		&lt;td&gt;2&lt;/td&gt;</a:t>
            </a:r>
          </a:p>
          <a:p>
            <a:pPr marL="0" indent="0">
              <a:buNone/>
            </a:pPr>
            <a:r>
              <a:rPr lang="tr-TR" dirty="0">
                <a:latin typeface="Courier New" panose="02070309020205020404" pitchFamily="49" charset="0"/>
                <a:cs typeface="Courier New" panose="02070309020205020404" pitchFamily="49" charset="0"/>
              </a:rPr>
              <a:t>		&lt;td&gt;Veli Koş&lt;/td&gt;</a:t>
            </a:r>
          </a:p>
          <a:p>
            <a:pPr marL="0" indent="0">
              <a:buNone/>
            </a:pPr>
            <a:r>
              <a:rPr lang="tr-TR" dirty="0">
                <a:latin typeface="Courier New" panose="02070309020205020404" pitchFamily="49" charset="0"/>
                <a:cs typeface="Courier New" panose="02070309020205020404" pitchFamily="49" charset="0"/>
              </a:rPr>
              <a:t>	&lt;/tr&gt;</a:t>
            </a:r>
          </a:p>
          <a:p>
            <a:pPr marL="0" indent="0">
              <a:buNone/>
            </a:pPr>
            <a:r>
              <a:rPr lang="tr-TR" dirty="0">
                <a:latin typeface="Courier New" panose="02070309020205020404" pitchFamily="49" charset="0"/>
                <a:cs typeface="Courier New" panose="02070309020205020404" pitchFamily="49" charset="0"/>
              </a:rPr>
              <a:t>&lt;/table&gt;</a:t>
            </a:r>
          </a:p>
          <a:p>
            <a:pPr marL="0" indent="0">
              <a:buNone/>
            </a:pPr>
            <a:endParaRPr lang="tr-TR" dirty="0">
              <a:latin typeface="Courier New" panose="02070309020205020404" pitchFamily="49" charset="0"/>
              <a:cs typeface="Courier New" panose="02070309020205020404" pitchFamily="49" charset="0"/>
            </a:endParaRP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519487800"/>
              </p:ext>
            </p:extLst>
          </p:nvPr>
        </p:nvGraphicFramePr>
        <p:xfrm>
          <a:off x="6172200" y="1825625"/>
          <a:ext cx="5181600" cy="1112520"/>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3761184838"/>
                    </a:ext>
                  </a:extLst>
                </a:gridCol>
                <a:gridCol w="2590800">
                  <a:extLst>
                    <a:ext uri="{9D8B030D-6E8A-4147-A177-3AD203B41FA5}">
                      <a16:colId xmlns:a16="http://schemas.microsoft.com/office/drawing/2014/main" val="4291918712"/>
                    </a:ext>
                  </a:extLst>
                </a:gridCol>
              </a:tblGrid>
              <a:tr h="370840">
                <a:tc>
                  <a:txBody>
                    <a:bodyPr/>
                    <a:lstStyle/>
                    <a:p>
                      <a:r>
                        <a:rPr lang="tr-TR" dirty="0"/>
                        <a:t>S.N.</a:t>
                      </a:r>
                    </a:p>
                  </a:txBody>
                  <a:tcPr marL="91217" marR="91217"/>
                </a:tc>
                <a:tc>
                  <a:txBody>
                    <a:bodyPr/>
                    <a:lstStyle/>
                    <a:p>
                      <a:r>
                        <a:rPr lang="tr-TR" dirty="0"/>
                        <a:t>Adı Soyadı</a:t>
                      </a:r>
                    </a:p>
                  </a:txBody>
                  <a:tcPr marL="91217" marR="91217"/>
                </a:tc>
                <a:extLst>
                  <a:ext uri="{0D108BD9-81ED-4DB2-BD59-A6C34878D82A}">
                    <a16:rowId xmlns:a16="http://schemas.microsoft.com/office/drawing/2014/main" val="1539027086"/>
                  </a:ext>
                </a:extLst>
              </a:tr>
              <a:tr h="370840">
                <a:tc>
                  <a:txBody>
                    <a:bodyPr/>
                    <a:lstStyle/>
                    <a:p>
                      <a:r>
                        <a:rPr lang="tr-TR" dirty="0"/>
                        <a:t>1</a:t>
                      </a:r>
                    </a:p>
                  </a:txBody>
                  <a:tcPr marL="91217" marR="91217"/>
                </a:tc>
                <a:tc>
                  <a:txBody>
                    <a:bodyPr/>
                    <a:lstStyle/>
                    <a:p>
                      <a:r>
                        <a:rPr lang="tr-TR" dirty="0"/>
                        <a:t>Ali Gel</a:t>
                      </a:r>
                    </a:p>
                  </a:txBody>
                  <a:tcPr marL="91217" marR="91217"/>
                </a:tc>
                <a:extLst>
                  <a:ext uri="{0D108BD9-81ED-4DB2-BD59-A6C34878D82A}">
                    <a16:rowId xmlns:a16="http://schemas.microsoft.com/office/drawing/2014/main" val="4070838132"/>
                  </a:ext>
                </a:extLst>
              </a:tr>
              <a:tr h="370840">
                <a:tc>
                  <a:txBody>
                    <a:bodyPr/>
                    <a:lstStyle/>
                    <a:p>
                      <a:r>
                        <a:rPr lang="tr-TR" dirty="0"/>
                        <a:t>2</a:t>
                      </a:r>
                    </a:p>
                  </a:txBody>
                  <a:tcPr marL="91217" marR="91217"/>
                </a:tc>
                <a:tc>
                  <a:txBody>
                    <a:bodyPr/>
                    <a:lstStyle/>
                    <a:p>
                      <a:r>
                        <a:rPr lang="tr-TR" dirty="0"/>
                        <a:t>Veli Koş</a:t>
                      </a:r>
                    </a:p>
                  </a:txBody>
                  <a:tcPr marL="91217" marR="91217"/>
                </a:tc>
                <a:extLst>
                  <a:ext uri="{0D108BD9-81ED-4DB2-BD59-A6C34878D82A}">
                    <a16:rowId xmlns:a16="http://schemas.microsoft.com/office/drawing/2014/main" val="1469262242"/>
                  </a:ext>
                </a:extLst>
              </a:tr>
            </a:tbl>
          </a:graphicData>
        </a:graphic>
      </p:graphicFrame>
    </p:spTree>
    <p:extLst>
      <p:ext uri="{BB962C8B-B14F-4D97-AF65-F5344CB8AC3E}">
        <p14:creationId xmlns:p14="http://schemas.microsoft.com/office/powerpoint/2010/main" val="1784801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Tablolar</a:t>
            </a:r>
          </a:p>
        </p:txBody>
      </p:sp>
      <p:graphicFrame>
        <p:nvGraphicFramePr>
          <p:cNvPr id="14" name="Content Placeholder 13"/>
          <p:cNvGraphicFramePr>
            <a:graphicFrameLocks noGrp="1"/>
          </p:cNvGraphicFramePr>
          <p:nvPr>
            <p:ph sz="half" idx="1"/>
            <p:extLst>
              <p:ext uri="{D42A27DB-BD31-4B8C-83A1-F6EECF244321}">
                <p14:modId xmlns:p14="http://schemas.microsoft.com/office/powerpoint/2010/main" val="1844803628"/>
              </p:ext>
            </p:extLst>
          </p:nvPr>
        </p:nvGraphicFramePr>
        <p:xfrm>
          <a:off x="6414772" y="1681162"/>
          <a:ext cx="3784305" cy="2312562"/>
        </p:xfrm>
        <a:graphic>
          <a:graphicData uri="http://schemas.openxmlformats.org/drawingml/2006/table">
            <a:tbl>
              <a:tblPr firstRow="1" lastRow="1" bandRow="1">
                <a:tableStyleId>{5C22544A-7EE6-4342-B048-85BDC9FD1C3A}</a:tableStyleId>
              </a:tblPr>
              <a:tblGrid>
                <a:gridCol w="1261435">
                  <a:extLst>
                    <a:ext uri="{9D8B030D-6E8A-4147-A177-3AD203B41FA5}">
                      <a16:colId xmlns:a16="http://schemas.microsoft.com/office/drawing/2014/main" val="3602036963"/>
                    </a:ext>
                  </a:extLst>
                </a:gridCol>
                <a:gridCol w="1261435">
                  <a:extLst>
                    <a:ext uri="{9D8B030D-6E8A-4147-A177-3AD203B41FA5}">
                      <a16:colId xmlns:a16="http://schemas.microsoft.com/office/drawing/2014/main" val="3546893907"/>
                    </a:ext>
                  </a:extLst>
                </a:gridCol>
                <a:gridCol w="1261435">
                  <a:extLst>
                    <a:ext uri="{9D8B030D-6E8A-4147-A177-3AD203B41FA5}">
                      <a16:colId xmlns:a16="http://schemas.microsoft.com/office/drawing/2014/main" val="3538038496"/>
                    </a:ext>
                  </a:extLst>
                </a:gridCol>
              </a:tblGrid>
              <a:tr h="385427">
                <a:tc>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3939848578"/>
                  </a:ext>
                </a:extLst>
              </a:tr>
              <a:tr h="385427">
                <a:tc>
                  <a:txBody>
                    <a:bodyPr/>
                    <a:lstStyle/>
                    <a:p>
                      <a:endParaRPr lang="tr-TR"/>
                    </a:p>
                  </a:txBody>
                  <a:tcPr/>
                </a:tc>
                <a:tc>
                  <a:txBody>
                    <a:bodyPr/>
                    <a:lstStyle/>
                    <a:p>
                      <a:endParaRPr lang="tr-TR" dirty="0"/>
                    </a:p>
                  </a:txBody>
                  <a:tcPr/>
                </a:tc>
                <a:tc>
                  <a:txBody>
                    <a:bodyPr/>
                    <a:lstStyle/>
                    <a:p>
                      <a:endParaRPr lang="tr-TR"/>
                    </a:p>
                  </a:txBody>
                  <a:tcPr/>
                </a:tc>
                <a:extLst>
                  <a:ext uri="{0D108BD9-81ED-4DB2-BD59-A6C34878D82A}">
                    <a16:rowId xmlns:a16="http://schemas.microsoft.com/office/drawing/2014/main" val="1468050677"/>
                  </a:ext>
                </a:extLst>
              </a:tr>
              <a:tr h="385427">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529768295"/>
                  </a:ext>
                </a:extLst>
              </a:tr>
              <a:tr h="385427">
                <a:tc>
                  <a:txBody>
                    <a:bodyPr/>
                    <a:lstStyle/>
                    <a:p>
                      <a:endParaRPr lang="tr-TR"/>
                    </a:p>
                  </a:txBody>
                  <a:tcPr/>
                </a:tc>
                <a:tc>
                  <a:txBody>
                    <a:bodyPr/>
                    <a:lstStyle/>
                    <a:p>
                      <a:endParaRPr lang="tr-TR" dirty="0"/>
                    </a:p>
                  </a:txBody>
                  <a:tcPr/>
                </a:tc>
                <a:tc>
                  <a:txBody>
                    <a:bodyPr/>
                    <a:lstStyle/>
                    <a:p>
                      <a:endParaRPr lang="tr-TR"/>
                    </a:p>
                  </a:txBody>
                  <a:tcPr/>
                </a:tc>
                <a:extLst>
                  <a:ext uri="{0D108BD9-81ED-4DB2-BD59-A6C34878D82A}">
                    <a16:rowId xmlns:a16="http://schemas.microsoft.com/office/drawing/2014/main" val="4180000490"/>
                  </a:ext>
                </a:extLst>
              </a:tr>
              <a:tr h="385427">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413814085"/>
                  </a:ext>
                </a:extLst>
              </a:tr>
              <a:tr h="385427">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161095487"/>
                  </a:ext>
                </a:extLst>
              </a:tr>
            </a:tbl>
          </a:graphicData>
        </a:graphic>
      </p:graphicFrame>
      <p:sp>
        <p:nvSpPr>
          <p:cNvPr id="6" name="Pentagon 5"/>
          <p:cNvSpPr/>
          <p:nvPr/>
        </p:nvSpPr>
        <p:spPr>
          <a:xfrm>
            <a:off x="705394" y="176895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thead</a:t>
            </a:r>
            <a:endParaRPr lang="tr-TR" sz="3200" dirty="0"/>
          </a:p>
        </p:txBody>
      </p:sp>
      <p:sp>
        <p:nvSpPr>
          <p:cNvPr id="7" name="TextBox 6"/>
          <p:cNvSpPr txBox="1"/>
          <p:nvPr/>
        </p:nvSpPr>
        <p:spPr>
          <a:xfrm>
            <a:off x="2521226" y="1856318"/>
            <a:ext cx="3784209" cy="646331"/>
          </a:xfrm>
          <a:prstGeom prst="rect">
            <a:avLst/>
          </a:prstGeom>
          <a:noFill/>
        </p:spPr>
        <p:txBody>
          <a:bodyPr wrap="square" rtlCol="0">
            <a:spAutoFit/>
          </a:bodyPr>
          <a:lstStyle/>
          <a:p>
            <a:r>
              <a:rPr lang="tr-TR" dirty="0"/>
              <a:t>Başlık bölümündeki hücreler thead içinde bulunur</a:t>
            </a:r>
          </a:p>
        </p:txBody>
      </p:sp>
      <p:sp>
        <p:nvSpPr>
          <p:cNvPr id="8" name="Pentagon 7"/>
          <p:cNvSpPr/>
          <p:nvPr/>
        </p:nvSpPr>
        <p:spPr>
          <a:xfrm>
            <a:off x="705393" y="3332242"/>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tbody</a:t>
            </a:r>
            <a:endParaRPr lang="tr-TR" sz="3200" dirty="0"/>
          </a:p>
        </p:txBody>
      </p:sp>
      <p:sp>
        <p:nvSpPr>
          <p:cNvPr id="9" name="TextBox 8"/>
          <p:cNvSpPr txBox="1"/>
          <p:nvPr/>
        </p:nvSpPr>
        <p:spPr>
          <a:xfrm>
            <a:off x="2475915" y="3472807"/>
            <a:ext cx="3474721" cy="646331"/>
          </a:xfrm>
          <a:prstGeom prst="rect">
            <a:avLst/>
          </a:prstGeom>
          <a:noFill/>
        </p:spPr>
        <p:txBody>
          <a:bodyPr wrap="square" rtlCol="0">
            <a:spAutoFit/>
          </a:bodyPr>
          <a:lstStyle/>
          <a:p>
            <a:r>
              <a:rPr lang="tr-TR" dirty="0"/>
              <a:t>Veri hücreleri tbody içinde bulunur</a:t>
            </a:r>
          </a:p>
        </p:txBody>
      </p:sp>
      <p:sp>
        <p:nvSpPr>
          <p:cNvPr id="15" name="Rectangle 14"/>
          <p:cNvSpPr/>
          <p:nvPr/>
        </p:nvSpPr>
        <p:spPr>
          <a:xfrm>
            <a:off x="6414772" y="1681161"/>
            <a:ext cx="3784306" cy="3305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TextBox 18"/>
          <p:cNvSpPr txBox="1"/>
          <p:nvPr/>
        </p:nvSpPr>
        <p:spPr>
          <a:xfrm>
            <a:off x="10520547" y="1574114"/>
            <a:ext cx="1462047" cy="523220"/>
          </a:xfrm>
          <a:prstGeom prst="rect">
            <a:avLst/>
          </a:prstGeom>
          <a:noFill/>
        </p:spPr>
        <p:txBody>
          <a:bodyPr wrap="square" rtlCol="0">
            <a:spAutoFit/>
          </a:bodyPr>
          <a:lstStyle/>
          <a:p>
            <a:pPr algn="ctr"/>
            <a:r>
              <a:rPr lang="tr-TR" sz="2800" b="1" dirty="0">
                <a:solidFill>
                  <a:srgbClr val="FF0000"/>
                </a:solidFill>
              </a:rPr>
              <a:t>thead</a:t>
            </a:r>
          </a:p>
        </p:txBody>
      </p:sp>
      <p:sp>
        <p:nvSpPr>
          <p:cNvPr id="27" name="Rectangle 26"/>
          <p:cNvSpPr/>
          <p:nvPr/>
        </p:nvSpPr>
        <p:spPr>
          <a:xfrm>
            <a:off x="6414771" y="2124222"/>
            <a:ext cx="3784307" cy="14840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TextBox 29"/>
          <p:cNvSpPr txBox="1"/>
          <p:nvPr/>
        </p:nvSpPr>
        <p:spPr>
          <a:xfrm>
            <a:off x="10520547" y="2644729"/>
            <a:ext cx="1462048" cy="523220"/>
          </a:xfrm>
          <a:prstGeom prst="rect">
            <a:avLst/>
          </a:prstGeom>
          <a:noFill/>
        </p:spPr>
        <p:txBody>
          <a:bodyPr wrap="square" rtlCol="0">
            <a:spAutoFit/>
          </a:bodyPr>
          <a:lstStyle/>
          <a:p>
            <a:pPr algn="ctr"/>
            <a:r>
              <a:rPr lang="tr-TR" sz="2800" b="1" dirty="0">
                <a:solidFill>
                  <a:srgbClr val="0070C0"/>
                </a:solidFill>
              </a:rPr>
              <a:t>tbody</a:t>
            </a:r>
          </a:p>
        </p:txBody>
      </p:sp>
      <p:cxnSp>
        <p:nvCxnSpPr>
          <p:cNvPr id="5" name="Straight Arrow Connector 4"/>
          <p:cNvCxnSpPr>
            <a:endCxn id="19" idx="1"/>
          </p:cNvCxnSpPr>
          <p:nvPr/>
        </p:nvCxnSpPr>
        <p:spPr>
          <a:xfrm>
            <a:off x="10199077" y="1835724"/>
            <a:ext cx="32147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30" idx="1"/>
          </p:cNvCxnSpPr>
          <p:nvPr/>
        </p:nvCxnSpPr>
        <p:spPr>
          <a:xfrm>
            <a:off x="10199077" y="2906339"/>
            <a:ext cx="32147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26905" y="5127629"/>
            <a:ext cx="5035212" cy="923330"/>
          </a:xfrm>
          <a:prstGeom prst="rect">
            <a:avLst/>
          </a:prstGeom>
        </p:spPr>
        <p:style>
          <a:lnRef idx="1">
            <a:schemeClr val="accent6"/>
          </a:lnRef>
          <a:fillRef idx="3">
            <a:schemeClr val="accent6"/>
          </a:fillRef>
          <a:effectRef idx="2">
            <a:schemeClr val="accent6"/>
          </a:effectRef>
          <a:fontRef idx="minor">
            <a:schemeClr val="lt1"/>
          </a:fontRef>
        </p:style>
        <p:txBody>
          <a:bodyPr wrap="square" lIns="648000" rtlCol="0">
            <a:spAutoFit/>
          </a:bodyPr>
          <a:lstStyle/>
          <a:p>
            <a:r>
              <a:rPr lang="tr-TR" dirty="0">
                <a:solidFill>
                  <a:schemeClr val="tx1"/>
                </a:solidFill>
              </a:rPr>
              <a:t>tbody, thead, tfoot kullanmak zorunlu değildir ancak CSS ile stil tanımlarken büyük kolaylık olur.</a:t>
            </a:r>
          </a:p>
        </p:txBody>
      </p:sp>
      <p:sp>
        <p:nvSpPr>
          <p:cNvPr id="34" name="Pentagon 33"/>
          <p:cNvSpPr/>
          <p:nvPr/>
        </p:nvSpPr>
        <p:spPr>
          <a:xfrm>
            <a:off x="705392" y="4838679"/>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tfoot</a:t>
            </a:r>
            <a:endParaRPr lang="tr-TR" sz="3200" dirty="0"/>
          </a:p>
        </p:txBody>
      </p:sp>
      <p:sp>
        <p:nvSpPr>
          <p:cNvPr id="36" name="TextBox 35"/>
          <p:cNvSpPr txBox="1"/>
          <p:nvPr/>
        </p:nvSpPr>
        <p:spPr>
          <a:xfrm>
            <a:off x="2521226" y="5005006"/>
            <a:ext cx="3474721" cy="646331"/>
          </a:xfrm>
          <a:prstGeom prst="rect">
            <a:avLst/>
          </a:prstGeom>
          <a:noFill/>
        </p:spPr>
        <p:txBody>
          <a:bodyPr wrap="square" rtlCol="0">
            <a:spAutoFit/>
          </a:bodyPr>
          <a:lstStyle/>
          <a:p>
            <a:r>
              <a:rPr lang="tr-TR" dirty="0"/>
              <a:t>Footer hücreleri tfoot içinde bulunur</a:t>
            </a:r>
          </a:p>
        </p:txBody>
      </p:sp>
      <p:sp>
        <p:nvSpPr>
          <p:cNvPr id="38" name="Rectangle 37"/>
          <p:cNvSpPr/>
          <p:nvPr/>
        </p:nvSpPr>
        <p:spPr>
          <a:xfrm>
            <a:off x="6414771" y="3663205"/>
            <a:ext cx="3784306" cy="3305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TextBox 38"/>
          <p:cNvSpPr txBox="1"/>
          <p:nvPr/>
        </p:nvSpPr>
        <p:spPr>
          <a:xfrm>
            <a:off x="10520547" y="3539389"/>
            <a:ext cx="1462047" cy="523220"/>
          </a:xfrm>
          <a:prstGeom prst="rect">
            <a:avLst/>
          </a:prstGeom>
          <a:noFill/>
        </p:spPr>
        <p:txBody>
          <a:bodyPr wrap="square" rtlCol="0">
            <a:spAutoFit/>
          </a:bodyPr>
          <a:lstStyle/>
          <a:p>
            <a:pPr algn="ctr"/>
            <a:r>
              <a:rPr lang="tr-TR" sz="2800" b="1" dirty="0">
                <a:solidFill>
                  <a:srgbClr val="FF0000"/>
                </a:solidFill>
              </a:rPr>
              <a:t>tfoot</a:t>
            </a:r>
          </a:p>
        </p:txBody>
      </p:sp>
      <p:cxnSp>
        <p:nvCxnSpPr>
          <p:cNvPr id="40" name="Straight Arrow Connector 39"/>
          <p:cNvCxnSpPr>
            <a:endCxn id="39" idx="1"/>
          </p:cNvCxnSpPr>
          <p:nvPr/>
        </p:nvCxnSpPr>
        <p:spPr>
          <a:xfrm>
            <a:off x="10199077" y="3800999"/>
            <a:ext cx="32147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Explosion 1 17"/>
          <p:cNvSpPr/>
          <p:nvPr/>
        </p:nvSpPr>
        <p:spPr>
          <a:xfrm>
            <a:off x="6305435" y="4856622"/>
            <a:ext cx="914302" cy="92746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9015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Tablolar</a:t>
            </a:r>
          </a:p>
        </p:txBody>
      </p:sp>
      <p:sp>
        <p:nvSpPr>
          <p:cNvPr id="6" name="Content Placeholder 5"/>
          <p:cNvSpPr>
            <a:spLocks noGrp="1"/>
          </p:cNvSpPr>
          <p:nvPr>
            <p:ph sz="half" idx="1"/>
          </p:nvPr>
        </p:nvSpPr>
        <p:spPr>
          <a:xfrm>
            <a:off x="1021130" y="1369049"/>
            <a:ext cx="4126603" cy="4566086"/>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tr-TR" sz="1200" dirty="0">
                <a:latin typeface="Courier New" panose="02070309020205020404" pitchFamily="49" charset="0"/>
                <a:cs typeface="Courier New" panose="02070309020205020404" pitchFamily="49" charset="0"/>
              </a:rPr>
              <a:t>&lt;table&gt;</a:t>
            </a:r>
          </a:p>
          <a:p>
            <a:pPr marL="0" indent="0">
              <a:buNone/>
            </a:pPr>
            <a:r>
              <a:rPr lang="tr-TR" sz="1200" dirty="0">
                <a:latin typeface="Courier New" panose="02070309020205020404" pitchFamily="49" charset="0"/>
                <a:cs typeface="Courier New" panose="02070309020205020404" pitchFamily="49" charset="0"/>
              </a:rPr>
              <a:t>	&lt;thead&gt;</a:t>
            </a:r>
          </a:p>
          <a:p>
            <a:pPr marL="800100" lvl="2" indent="0">
              <a:buNone/>
            </a:pPr>
            <a:r>
              <a:rPr lang="tr-TR" sz="1200" dirty="0">
                <a:latin typeface="Courier New" panose="02070309020205020404" pitchFamily="49" charset="0"/>
                <a:cs typeface="Courier New" panose="02070309020205020404" pitchFamily="49" charset="0"/>
              </a:rPr>
              <a:t>	&lt;tr&gt;</a:t>
            </a:r>
          </a:p>
          <a:p>
            <a:pPr marL="800100" lvl="2" indent="0">
              <a:buNone/>
            </a:pPr>
            <a:r>
              <a:rPr lang="tr-TR" sz="1200" dirty="0">
                <a:latin typeface="Courier New" panose="02070309020205020404" pitchFamily="49" charset="0"/>
                <a:cs typeface="Courier New" panose="02070309020205020404" pitchFamily="49" charset="0"/>
              </a:rPr>
              <a:t>		&lt;th&gt;S.N.&lt;/th&gt;</a:t>
            </a:r>
          </a:p>
          <a:p>
            <a:pPr marL="800100" lvl="2" indent="0">
              <a:buNone/>
            </a:pPr>
            <a:r>
              <a:rPr lang="tr-TR" sz="1200" dirty="0">
                <a:latin typeface="Courier New" panose="02070309020205020404" pitchFamily="49" charset="0"/>
                <a:cs typeface="Courier New" panose="02070309020205020404" pitchFamily="49" charset="0"/>
              </a:rPr>
              <a:t>		&lt;th&gt;Adı Soyadı&lt;/th&gt;</a:t>
            </a:r>
          </a:p>
          <a:p>
            <a:pPr marL="800100" lvl="2" indent="0">
              <a:buNone/>
            </a:pPr>
            <a:r>
              <a:rPr lang="tr-TR" sz="1200" dirty="0">
                <a:latin typeface="Courier New" panose="02070309020205020404" pitchFamily="49" charset="0"/>
                <a:cs typeface="Courier New" panose="02070309020205020404" pitchFamily="49" charset="0"/>
              </a:rPr>
              <a:t>	&lt;/tr&gt;</a:t>
            </a:r>
          </a:p>
          <a:p>
            <a:pPr marL="0" indent="0">
              <a:buNone/>
            </a:pPr>
            <a:r>
              <a:rPr lang="tr-TR" sz="1200" dirty="0">
                <a:latin typeface="Courier New" panose="02070309020205020404" pitchFamily="49" charset="0"/>
                <a:cs typeface="Courier New" panose="02070309020205020404" pitchFamily="49" charset="0"/>
              </a:rPr>
              <a:t>	&lt;/thead&gt;</a:t>
            </a:r>
          </a:p>
          <a:p>
            <a:pPr marL="0" indent="0">
              <a:buNone/>
            </a:pPr>
            <a:r>
              <a:rPr lang="tr-TR" sz="1200" dirty="0">
                <a:latin typeface="Courier New" panose="02070309020205020404" pitchFamily="49" charset="0"/>
                <a:cs typeface="Courier New" panose="02070309020205020404" pitchFamily="49" charset="0"/>
              </a:rPr>
              <a:t>	&lt;tbody&gt;</a:t>
            </a:r>
          </a:p>
          <a:p>
            <a:pPr marL="800100" lvl="2" indent="0">
              <a:buNone/>
            </a:pPr>
            <a:r>
              <a:rPr lang="tr-TR" sz="1200" dirty="0">
                <a:latin typeface="Courier New" panose="02070309020205020404" pitchFamily="49" charset="0"/>
                <a:cs typeface="Courier New" panose="02070309020205020404" pitchFamily="49" charset="0"/>
              </a:rPr>
              <a:t>	&lt;tr&gt;</a:t>
            </a:r>
          </a:p>
          <a:p>
            <a:pPr marL="800100" lvl="2" indent="0">
              <a:buNone/>
            </a:pPr>
            <a:r>
              <a:rPr lang="tr-TR" sz="1200" dirty="0">
                <a:latin typeface="Courier New" panose="02070309020205020404" pitchFamily="49" charset="0"/>
                <a:cs typeface="Courier New" panose="02070309020205020404" pitchFamily="49" charset="0"/>
              </a:rPr>
              <a:t>		&lt;td&gt;1&lt;/td&gt;</a:t>
            </a:r>
          </a:p>
          <a:p>
            <a:pPr marL="800100" lvl="2" indent="0">
              <a:buNone/>
            </a:pPr>
            <a:r>
              <a:rPr lang="tr-TR" sz="1200" dirty="0">
                <a:latin typeface="Courier New" panose="02070309020205020404" pitchFamily="49" charset="0"/>
                <a:cs typeface="Courier New" panose="02070309020205020404" pitchFamily="49" charset="0"/>
              </a:rPr>
              <a:t>		&lt;td&gt;Ali Gel&lt;/td&gt;</a:t>
            </a:r>
          </a:p>
          <a:p>
            <a:pPr marL="800100" lvl="2" indent="0">
              <a:buNone/>
            </a:pPr>
            <a:r>
              <a:rPr lang="tr-TR" sz="1200" dirty="0">
                <a:latin typeface="Courier New" panose="02070309020205020404" pitchFamily="49" charset="0"/>
                <a:cs typeface="Courier New" panose="02070309020205020404" pitchFamily="49" charset="0"/>
              </a:rPr>
              <a:t>	&lt;/tr&gt;</a:t>
            </a:r>
          </a:p>
          <a:p>
            <a:pPr marL="800100" lvl="2" indent="0">
              <a:buNone/>
            </a:pPr>
            <a:r>
              <a:rPr lang="tr-TR" sz="1200" dirty="0">
                <a:latin typeface="Courier New" panose="02070309020205020404" pitchFamily="49" charset="0"/>
                <a:cs typeface="Courier New" panose="02070309020205020404" pitchFamily="49" charset="0"/>
              </a:rPr>
              <a:t>	&lt;tr&gt;</a:t>
            </a:r>
          </a:p>
          <a:p>
            <a:pPr marL="800100" lvl="2" indent="0">
              <a:buNone/>
            </a:pPr>
            <a:r>
              <a:rPr lang="tr-TR" sz="1200" dirty="0">
                <a:latin typeface="Courier New" panose="02070309020205020404" pitchFamily="49" charset="0"/>
                <a:cs typeface="Courier New" panose="02070309020205020404" pitchFamily="49" charset="0"/>
              </a:rPr>
              <a:t>		&lt;td&gt;2&lt;/td&gt;</a:t>
            </a:r>
          </a:p>
          <a:p>
            <a:pPr marL="800100" lvl="2" indent="0">
              <a:buNone/>
            </a:pPr>
            <a:r>
              <a:rPr lang="tr-TR" sz="1200" dirty="0">
                <a:latin typeface="Courier New" panose="02070309020205020404" pitchFamily="49" charset="0"/>
                <a:cs typeface="Courier New" panose="02070309020205020404" pitchFamily="49" charset="0"/>
              </a:rPr>
              <a:t>		&lt;td&gt;Veli Koş&lt;/td&gt;</a:t>
            </a:r>
          </a:p>
          <a:p>
            <a:pPr marL="800100" lvl="2" indent="0">
              <a:buNone/>
            </a:pPr>
            <a:r>
              <a:rPr lang="tr-TR" sz="1200" dirty="0">
                <a:latin typeface="Courier New" panose="02070309020205020404" pitchFamily="49" charset="0"/>
                <a:cs typeface="Courier New" panose="02070309020205020404" pitchFamily="49" charset="0"/>
              </a:rPr>
              <a:t>	&lt;/tr&gt;</a:t>
            </a:r>
          </a:p>
          <a:p>
            <a:pPr marL="0" indent="0">
              <a:buNone/>
            </a:pPr>
            <a:r>
              <a:rPr lang="tr-TR" sz="1200" dirty="0">
                <a:latin typeface="Courier New" panose="02070309020205020404" pitchFamily="49" charset="0"/>
                <a:cs typeface="Courier New" panose="02070309020205020404" pitchFamily="49" charset="0"/>
              </a:rPr>
              <a:t>	&lt;/tbody&gt;</a:t>
            </a:r>
          </a:p>
          <a:p>
            <a:pPr marL="0" indent="0">
              <a:buNone/>
            </a:pPr>
            <a:r>
              <a:rPr lang="tr-TR" sz="1200" dirty="0">
                <a:latin typeface="Courier New" panose="02070309020205020404" pitchFamily="49" charset="0"/>
                <a:cs typeface="Courier New" panose="02070309020205020404" pitchFamily="49" charset="0"/>
              </a:rPr>
              <a:t>&lt;/table&gt;</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840719961"/>
              </p:ext>
            </p:extLst>
          </p:nvPr>
        </p:nvGraphicFramePr>
        <p:xfrm>
          <a:off x="6637867" y="1910291"/>
          <a:ext cx="2777067" cy="1112520"/>
        </p:xfrm>
        <a:graphic>
          <a:graphicData uri="http://schemas.openxmlformats.org/drawingml/2006/table">
            <a:tbl>
              <a:tblPr firstRow="1" bandRow="1">
                <a:tableStyleId>{5940675A-B579-460E-94D1-54222C63F5DA}</a:tableStyleId>
              </a:tblPr>
              <a:tblGrid>
                <a:gridCol w="648890">
                  <a:extLst>
                    <a:ext uri="{9D8B030D-6E8A-4147-A177-3AD203B41FA5}">
                      <a16:colId xmlns:a16="http://schemas.microsoft.com/office/drawing/2014/main" val="3761184838"/>
                    </a:ext>
                  </a:extLst>
                </a:gridCol>
                <a:gridCol w="2128177">
                  <a:extLst>
                    <a:ext uri="{9D8B030D-6E8A-4147-A177-3AD203B41FA5}">
                      <a16:colId xmlns:a16="http://schemas.microsoft.com/office/drawing/2014/main" val="4291918712"/>
                    </a:ext>
                  </a:extLst>
                </a:gridCol>
              </a:tblGrid>
              <a:tr h="370840">
                <a:tc>
                  <a:txBody>
                    <a:bodyPr/>
                    <a:lstStyle/>
                    <a:p>
                      <a:r>
                        <a:rPr lang="tr-TR" dirty="0"/>
                        <a:t>S.N.</a:t>
                      </a:r>
                    </a:p>
                  </a:txBody>
                  <a:tcPr marL="91217" marR="91217"/>
                </a:tc>
                <a:tc>
                  <a:txBody>
                    <a:bodyPr/>
                    <a:lstStyle/>
                    <a:p>
                      <a:r>
                        <a:rPr lang="tr-TR" dirty="0"/>
                        <a:t>Adı Soyadı</a:t>
                      </a:r>
                    </a:p>
                  </a:txBody>
                  <a:tcPr marL="91217" marR="91217"/>
                </a:tc>
                <a:extLst>
                  <a:ext uri="{0D108BD9-81ED-4DB2-BD59-A6C34878D82A}">
                    <a16:rowId xmlns:a16="http://schemas.microsoft.com/office/drawing/2014/main" val="1539027086"/>
                  </a:ext>
                </a:extLst>
              </a:tr>
              <a:tr h="370840">
                <a:tc>
                  <a:txBody>
                    <a:bodyPr/>
                    <a:lstStyle/>
                    <a:p>
                      <a:r>
                        <a:rPr lang="tr-TR" dirty="0"/>
                        <a:t>1</a:t>
                      </a:r>
                    </a:p>
                  </a:txBody>
                  <a:tcPr marL="91217" marR="91217"/>
                </a:tc>
                <a:tc>
                  <a:txBody>
                    <a:bodyPr/>
                    <a:lstStyle/>
                    <a:p>
                      <a:r>
                        <a:rPr lang="tr-TR" dirty="0"/>
                        <a:t>Ali Gel</a:t>
                      </a:r>
                    </a:p>
                  </a:txBody>
                  <a:tcPr marL="91217" marR="91217"/>
                </a:tc>
                <a:extLst>
                  <a:ext uri="{0D108BD9-81ED-4DB2-BD59-A6C34878D82A}">
                    <a16:rowId xmlns:a16="http://schemas.microsoft.com/office/drawing/2014/main" val="4070838132"/>
                  </a:ext>
                </a:extLst>
              </a:tr>
              <a:tr h="370840">
                <a:tc>
                  <a:txBody>
                    <a:bodyPr/>
                    <a:lstStyle/>
                    <a:p>
                      <a:r>
                        <a:rPr lang="tr-TR" dirty="0"/>
                        <a:t>2</a:t>
                      </a:r>
                    </a:p>
                  </a:txBody>
                  <a:tcPr marL="91217" marR="91217"/>
                </a:tc>
                <a:tc>
                  <a:txBody>
                    <a:bodyPr/>
                    <a:lstStyle/>
                    <a:p>
                      <a:r>
                        <a:rPr lang="tr-TR" dirty="0"/>
                        <a:t>Veli Koş</a:t>
                      </a:r>
                    </a:p>
                  </a:txBody>
                  <a:tcPr marL="91217" marR="91217"/>
                </a:tc>
                <a:extLst>
                  <a:ext uri="{0D108BD9-81ED-4DB2-BD59-A6C34878D82A}">
                    <a16:rowId xmlns:a16="http://schemas.microsoft.com/office/drawing/2014/main" val="1469262242"/>
                  </a:ext>
                </a:extLst>
              </a:tr>
            </a:tbl>
          </a:graphicData>
        </a:graphic>
      </p:graphicFrame>
    </p:spTree>
    <p:extLst>
      <p:ext uri="{BB962C8B-B14F-4D97-AF65-F5344CB8AC3E}">
        <p14:creationId xmlns:p14="http://schemas.microsoft.com/office/powerpoint/2010/main" val="3980771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Tablolar</a:t>
            </a:r>
          </a:p>
        </p:txBody>
      </p:sp>
      <p:sp>
        <p:nvSpPr>
          <p:cNvPr id="6" name="Pentagon 5"/>
          <p:cNvSpPr/>
          <p:nvPr/>
        </p:nvSpPr>
        <p:spPr>
          <a:xfrm>
            <a:off x="705394" y="1689490"/>
            <a:ext cx="2755258" cy="547885"/>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cellpadding</a:t>
            </a:r>
            <a:endParaRPr lang="tr-TR" sz="3200" dirty="0"/>
          </a:p>
        </p:txBody>
      </p:sp>
      <p:sp>
        <p:nvSpPr>
          <p:cNvPr id="7" name="TextBox 6"/>
          <p:cNvSpPr txBox="1"/>
          <p:nvPr/>
        </p:nvSpPr>
        <p:spPr>
          <a:xfrm>
            <a:off x="705394" y="2365687"/>
            <a:ext cx="3784209" cy="923330"/>
          </a:xfrm>
          <a:prstGeom prst="rect">
            <a:avLst/>
          </a:prstGeom>
          <a:noFill/>
        </p:spPr>
        <p:txBody>
          <a:bodyPr wrap="square" rtlCol="0">
            <a:spAutoFit/>
          </a:bodyPr>
          <a:lstStyle/>
          <a:p>
            <a:r>
              <a:rPr lang="tr-TR" dirty="0"/>
              <a:t>Hücrelerdeki verilerin ühcre duvarından olan uzaklıklarını belirler</a:t>
            </a:r>
          </a:p>
        </p:txBody>
      </p:sp>
      <p:sp>
        <p:nvSpPr>
          <p:cNvPr id="8" name="Pentagon 7"/>
          <p:cNvSpPr/>
          <p:nvPr/>
        </p:nvSpPr>
        <p:spPr>
          <a:xfrm>
            <a:off x="707403" y="3688215"/>
            <a:ext cx="2753249" cy="547885"/>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cellspacing</a:t>
            </a:r>
            <a:endParaRPr lang="tr-TR" sz="3200" dirty="0"/>
          </a:p>
        </p:txBody>
      </p:sp>
      <p:sp>
        <p:nvSpPr>
          <p:cNvPr id="9" name="TextBox 8"/>
          <p:cNvSpPr txBox="1"/>
          <p:nvPr/>
        </p:nvSpPr>
        <p:spPr>
          <a:xfrm>
            <a:off x="705394" y="4364412"/>
            <a:ext cx="3474721" cy="646331"/>
          </a:xfrm>
          <a:prstGeom prst="rect">
            <a:avLst/>
          </a:prstGeom>
          <a:noFill/>
        </p:spPr>
        <p:txBody>
          <a:bodyPr wrap="square" rtlCol="0">
            <a:spAutoFit/>
          </a:bodyPr>
          <a:lstStyle/>
          <a:p>
            <a:r>
              <a:rPr lang="tr-TR" dirty="0"/>
              <a:t>Hücrelerin birbirinden olan uzaklığını belirler</a:t>
            </a:r>
          </a:p>
        </p:txBody>
      </p:sp>
      <p:sp>
        <p:nvSpPr>
          <p:cNvPr id="11" name="Rectangle 10"/>
          <p:cNvSpPr/>
          <p:nvPr/>
        </p:nvSpPr>
        <p:spPr>
          <a:xfrm>
            <a:off x="4684541" y="1753281"/>
            <a:ext cx="6845340" cy="2994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ectangle 11"/>
          <p:cNvSpPr/>
          <p:nvPr/>
        </p:nvSpPr>
        <p:spPr>
          <a:xfrm>
            <a:off x="5050204" y="2170174"/>
            <a:ext cx="3151260" cy="90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dirty="0">
                <a:solidFill>
                  <a:schemeClr val="tx1"/>
                </a:solidFill>
              </a:rPr>
              <a:t>     Deneme</a:t>
            </a:r>
          </a:p>
        </p:txBody>
      </p:sp>
      <p:sp>
        <p:nvSpPr>
          <p:cNvPr id="44" name="Rectangle 43"/>
          <p:cNvSpPr/>
          <p:nvPr/>
        </p:nvSpPr>
        <p:spPr>
          <a:xfrm>
            <a:off x="8567127" y="2170173"/>
            <a:ext cx="2602620" cy="90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dirty="0">
                <a:solidFill>
                  <a:schemeClr val="tx1"/>
                </a:solidFill>
              </a:rPr>
              <a:t>    Deneme</a:t>
            </a:r>
          </a:p>
        </p:txBody>
      </p:sp>
      <p:sp>
        <p:nvSpPr>
          <p:cNvPr id="45" name="Rectangle 44"/>
          <p:cNvSpPr/>
          <p:nvPr/>
        </p:nvSpPr>
        <p:spPr>
          <a:xfrm>
            <a:off x="5050204" y="3458778"/>
            <a:ext cx="3151260" cy="90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dirty="0">
                <a:solidFill>
                  <a:schemeClr val="tx1"/>
                </a:solidFill>
              </a:rPr>
              <a:t>    Deneme</a:t>
            </a:r>
          </a:p>
        </p:txBody>
      </p:sp>
      <p:sp>
        <p:nvSpPr>
          <p:cNvPr id="46" name="Rectangle 45"/>
          <p:cNvSpPr/>
          <p:nvPr/>
        </p:nvSpPr>
        <p:spPr>
          <a:xfrm>
            <a:off x="8567127" y="3458777"/>
            <a:ext cx="2602620" cy="90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dirty="0">
                <a:solidFill>
                  <a:schemeClr val="tx1"/>
                </a:solidFill>
              </a:rPr>
              <a:t>    Deneme</a:t>
            </a:r>
          </a:p>
        </p:txBody>
      </p:sp>
      <p:cxnSp>
        <p:nvCxnSpPr>
          <p:cNvPr id="48" name="Straight Arrow Connector 47"/>
          <p:cNvCxnSpPr/>
          <p:nvPr/>
        </p:nvCxnSpPr>
        <p:spPr>
          <a:xfrm>
            <a:off x="5458264" y="2170173"/>
            <a:ext cx="0" cy="396719"/>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050204" y="2634408"/>
            <a:ext cx="351789"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499273" y="1753281"/>
            <a:ext cx="0" cy="41689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499273" y="3075808"/>
            <a:ext cx="0" cy="41689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84541" y="3959594"/>
            <a:ext cx="36566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684541" y="5148775"/>
            <a:ext cx="253219" cy="2532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TextBox 58"/>
          <p:cNvSpPr txBox="1"/>
          <p:nvPr/>
        </p:nvSpPr>
        <p:spPr>
          <a:xfrm>
            <a:off x="4902819" y="5090718"/>
            <a:ext cx="1511952" cy="369332"/>
          </a:xfrm>
          <a:prstGeom prst="rect">
            <a:avLst/>
          </a:prstGeom>
          <a:noFill/>
        </p:spPr>
        <p:txBody>
          <a:bodyPr wrap="none" rtlCol="0">
            <a:spAutoFit/>
          </a:bodyPr>
          <a:lstStyle/>
          <a:p>
            <a:r>
              <a:rPr lang="tr-TR" dirty="0"/>
              <a:t>Cellspacing</a:t>
            </a:r>
          </a:p>
        </p:txBody>
      </p:sp>
      <p:sp>
        <p:nvSpPr>
          <p:cNvPr id="60" name="Rectangle 59"/>
          <p:cNvSpPr/>
          <p:nvPr/>
        </p:nvSpPr>
        <p:spPr>
          <a:xfrm>
            <a:off x="7227210" y="5137015"/>
            <a:ext cx="253219" cy="25321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1" name="TextBox 60"/>
          <p:cNvSpPr txBox="1"/>
          <p:nvPr/>
        </p:nvSpPr>
        <p:spPr>
          <a:xfrm>
            <a:off x="7445488" y="5078958"/>
            <a:ext cx="1590500" cy="369332"/>
          </a:xfrm>
          <a:prstGeom prst="rect">
            <a:avLst/>
          </a:prstGeom>
          <a:noFill/>
        </p:spPr>
        <p:txBody>
          <a:bodyPr wrap="none" rtlCol="0">
            <a:spAutoFit/>
          </a:bodyPr>
          <a:lstStyle/>
          <a:p>
            <a:r>
              <a:rPr lang="tr-TR" dirty="0"/>
              <a:t>Cellpadding</a:t>
            </a:r>
          </a:p>
        </p:txBody>
      </p:sp>
    </p:spTree>
    <p:extLst>
      <p:ext uri="{BB962C8B-B14F-4D97-AF65-F5344CB8AC3E}">
        <p14:creationId xmlns:p14="http://schemas.microsoft.com/office/powerpoint/2010/main" val="386322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 sayfası oluşturmak</a:t>
            </a:r>
          </a:p>
        </p:txBody>
      </p:sp>
      <p:sp>
        <p:nvSpPr>
          <p:cNvPr id="3" name="Content Placeholder 2"/>
          <p:cNvSpPr>
            <a:spLocks noGrp="1"/>
          </p:cNvSpPr>
          <p:nvPr>
            <p:ph idx="1"/>
          </p:nvPr>
        </p:nvSpPr>
        <p:spPr>
          <a:xfrm>
            <a:off x="818712" y="1667436"/>
            <a:ext cx="10554574" cy="487936"/>
          </a:xfrm>
        </p:spPr>
        <p:txBody>
          <a:bodyPr anchor="t"/>
          <a:lstStyle/>
          <a:p>
            <a:pPr marL="0" indent="0">
              <a:buNone/>
            </a:pPr>
            <a:r>
              <a:rPr lang="tr-TR" b="1" dirty="0"/>
              <a:t>Bir web sayfasının en temel kod şablonu</a:t>
            </a:r>
          </a:p>
        </p:txBody>
      </p:sp>
      <p:sp>
        <p:nvSpPr>
          <p:cNvPr id="4" name="TextBox 3"/>
          <p:cNvSpPr txBox="1"/>
          <p:nvPr/>
        </p:nvSpPr>
        <p:spPr>
          <a:xfrm>
            <a:off x="836023" y="2638697"/>
            <a:ext cx="1053172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&lt;html&gt;</a:t>
            </a:r>
          </a:p>
          <a:p>
            <a:r>
              <a:rPr lang="tr-TR" dirty="0">
                <a:latin typeface="Courier New" panose="02070309020205020404" pitchFamily="49" charset="0"/>
                <a:cs typeface="Courier New" panose="02070309020205020404" pitchFamily="49" charset="0"/>
              </a:rPr>
              <a:t>	&lt;head&gt;</a:t>
            </a:r>
          </a:p>
          <a:p>
            <a:r>
              <a:rPr lang="tr-TR" dirty="0">
                <a:latin typeface="Courier New" panose="02070309020205020404" pitchFamily="49" charset="0"/>
                <a:cs typeface="Courier New" panose="02070309020205020404" pitchFamily="49" charset="0"/>
              </a:rPr>
              <a:t>		&lt;title&gt;İlk sayfam&lt;/title&gt;</a:t>
            </a:r>
          </a:p>
          <a:p>
            <a:r>
              <a:rPr lang="tr-TR" dirty="0">
                <a:latin typeface="Courier New" panose="02070309020205020404" pitchFamily="49" charset="0"/>
                <a:cs typeface="Courier New" panose="02070309020205020404" pitchFamily="49" charset="0"/>
              </a:rPr>
              <a:t>	&lt;/head&gt;</a:t>
            </a:r>
          </a:p>
          <a:p>
            <a:r>
              <a:rPr lang="tr-TR" dirty="0">
                <a:latin typeface="Courier New" panose="02070309020205020404" pitchFamily="49" charset="0"/>
                <a:cs typeface="Courier New" panose="02070309020205020404" pitchFamily="49" charset="0"/>
              </a:rPr>
              <a:t>	&lt;body&gt;</a:t>
            </a:r>
          </a:p>
          <a:p>
            <a:r>
              <a:rPr lang="tr-TR" dirty="0">
                <a:latin typeface="Courier New" panose="02070309020205020404" pitchFamily="49" charset="0"/>
                <a:cs typeface="Courier New" panose="02070309020205020404" pitchFamily="49" charset="0"/>
              </a:rPr>
              <a:t>		Merhaba. Bu benim ilk web sayfam</a:t>
            </a:r>
          </a:p>
          <a:p>
            <a:r>
              <a:rPr lang="tr-TR" dirty="0">
                <a:latin typeface="Courier New" panose="02070309020205020404" pitchFamily="49" charset="0"/>
                <a:cs typeface="Courier New" panose="02070309020205020404" pitchFamily="49" charset="0"/>
              </a:rPr>
              <a:t>	&lt;/body&gt;</a:t>
            </a:r>
          </a:p>
          <a:p>
            <a:r>
              <a:rPr lang="tr-TR" dirty="0">
                <a:latin typeface="Courier New" panose="02070309020205020404" pitchFamily="49" charset="0"/>
                <a:cs typeface="Courier New" panose="02070309020205020404" pitchFamily="49" charset="0"/>
              </a:rPr>
              <a:t>&lt;/html&gt;</a:t>
            </a:r>
          </a:p>
        </p:txBody>
      </p:sp>
      <p:sp>
        <p:nvSpPr>
          <p:cNvPr id="5" name="Rounded Rectangle 4"/>
          <p:cNvSpPr/>
          <p:nvPr/>
        </p:nvSpPr>
        <p:spPr>
          <a:xfrm>
            <a:off x="818712" y="6004022"/>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notepad++ ı aç ve kodlamayı dene, tarayıcı ile aç ve göster, kaynağı göster.</a:t>
            </a:r>
          </a:p>
        </p:txBody>
      </p:sp>
    </p:spTree>
    <p:extLst>
      <p:ext uri="{BB962C8B-B14F-4D97-AF65-F5344CB8AC3E}">
        <p14:creationId xmlns:p14="http://schemas.microsoft.com/office/powerpoint/2010/main" val="6159968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Tablolar</a:t>
            </a:r>
          </a:p>
        </p:txBody>
      </p:sp>
      <p:sp>
        <p:nvSpPr>
          <p:cNvPr id="6" name="Pentagon 5"/>
          <p:cNvSpPr/>
          <p:nvPr/>
        </p:nvSpPr>
        <p:spPr>
          <a:xfrm>
            <a:off x="705394" y="1998979"/>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width</a:t>
            </a:r>
            <a:endParaRPr lang="tr-TR" sz="3200" dirty="0"/>
          </a:p>
        </p:txBody>
      </p:sp>
      <p:sp>
        <p:nvSpPr>
          <p:cNvPr id="7" name="TextBox 6"/>
          <p:cNvSpPr txBox="1"/>
          <p:nvPr/>
        </p:nvSpPr>
        <p:spPr>
          <a:xfrm>
            <a:off x="2521226" y="2086342"/>
            <a:ext cx="3784209" cy="646331"/>
          </a:xfrm>
          <a:prstGeom prst="rect">
            <a:avLst/>
          </a:prstGeom>
          <a:noFill/>
        </p:spPr>
        <p:txBody>
          <a:bodyPr wrap="square" rtlCol="0">
            <a:spAutoFit/>
          </a:bodyPr>
          <a:lstStyle/>
          <a:p>
            <a:r>
              <a:rPr lang="tr-TR" dirty="0"/>
              <a:t>Tablo ve hücre genişliklerini ayarlamak için kullanılır</a:t>
            </a:r>
          </a:p>
        </p:txBody>
      </p:sp>
      <p:sp>
        <p:nvSpPr>
          <p:cNvPr id="8" name="Pentagon 7"/>
          <p:cNvSpPr/>
          <p:nvPr/>
        </p:nvSpPr>
        <p:spPr>
          <a:xfrm>
            <a:off x="705394" y="409553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border</a:t>
            </a:r>
            <a:endParaRPr lang="tr-TR" sz="3200" dirty="0"/>
          </a:p>
        </p:txBody>
      </p:sp>
      <p:sp>
        <p:nvSpPr>
          <p:cNvPr id="9" name="TextBox 8"/>
          <p:cNvSpPr txBox="1"/>
          <p:nvPr/>
        </p:nvSpPr>
        <p:spPr>
          <a:xfrm>
            <a:off x="2475916" y="4236100"/>
            <a:ext cx="3474721" cy="646331"/>
          </a:xfrm>
          <a:prstGeom prst="rect">
            <a:avLst/>
          </a:prstGeom>
          <a:noFill/>
        </p:spPr>
        <p:txBody>
          <a:bodyPr wrap="square" rtlCol="0">
            <a:spAutoFit/>
          </a:bodyPr>
          <a:lstStyle/>
          <a:p>
            <a:r>
              <a:rPr lang="tr-TR" dirty="0"/>
              <a:t>Tablonun çerveve kalınlığını belirler</a:t>
            </a:r>
          </a:p>
        </p:txBody>
      </p:sp>
      <p:sp>
        <p:nvSpPr>
          <p:cNvPr id="34" name="Pentagon 33"/>
          <p:cNvSpPr/>
          <p:nvPr/>
        </p:nvSpPr>
        <p:spPr>
          <a:xfrm>
            <a:off x="6488411" y="409553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400" dirty="0"/>
              <a:t>bgcolor</a:t>
            </a:r>
            <a:endParaRPr lang="tr-TR" sz="3200" dirty="0"/>
          </a:p>
        </p:txBody>
      </p:sp>
      <p:sp>
        <p:nvSpPr>
          <p:cNvPr id="36" name="TextBox 35"/>
          <p:cNvSpPr txBox="1"/>
          <p:nvPr/>
        </p:nvSpPr>
        <p:spPr>
          <a:xfrm>
            <a:off x="8258933" y="4236100"/>
            <a:ext cx="3474721" cy="646331"/>
          </a:xfrm>
          <a:prstGeom prst="rect">
            <a:avLst/>
          </a:prstGeom>
          <a:noFill/>
        </p:spPr>
        <p:txBody>
          <a:bodyPr wrap="square" rtlCol="0">
            <a:spAutoFit/>
          </a:bodyPr>
          <a:lstStyle/>
          <a:p>
            <a:r>
              <a:rPr lang="tr-TR" dirty="0"/>
              <a:t>Tablo veya hücre arkasına renk vermek için kullanılır</a:t>
            </a:r>
          </a:p>
        </p:txBody>
      </p:sp>
      <p:sp>
        <p:nvSpPr>
          <p:cNvPr id="22" name="Pentagon 21"/>
          <p:cNvSpPr/>
          <p:nvPr/>
        </p:nvSpPr>
        <p:spPr>
          <a:xfrm>
            <a:off x="6488410" y="1998979"/>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align</a:t>
            </a:r>
            <a:endParaRPr lang="tr-TR" sz="3200" dirty="0"/>
          </a:p>
        </p:txBody>
      </p:sp>
      <p:sp>
        <p:nvSpPr>
          <p:cNvPr id="23" name="TextBox 22"/>
          <p:cNvSpPr txBox="1"/>
          <p:nvPr/>
        </p:nvSpPr>
        <p:spPr>
          <a:xfrm>
            <a:off x="8304242" y="2086342"/>
            <a:ext cx="3784209" cy="646331"/>
          </a:xfrm>
          <a:prstGeom prst="rect">
            <a:avLst/>
          </a:prstGeom>
          <a:noFill/>
        </p:spPr>
        <p:txBody>
          <a:bodyPr wrap="square" rtlCol="0">
            <a:spAutoFit/>
          </a:bodyPr>
          <a:lstStyle/>
          <a:p>
            <a:r>
              <a:rPr lang="tr-TR" dirty="0"/>
              <a:t>Hücre içindeki bilgilerin hücrenin neresine yanaşacağını belirler</a:t>
            </a:r>
          </a:p>
        </p:txBody>
      </p:sp>
    </p:spTree>
    <p:extLst>
      <p:ext uri="{BB962C8B-B14F-4D97-AF65-F5344CB8AC3E}">
        <p14:creationId xmlns:p14="http://schemas.microsoft.com/office/powerpoint/2010/main" val="2614533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9" name="Text Placeholder 8"/>
          <p:cNvSpPr>
            <a:spLocks noGrp="1"/>
          </p:cNvSpPr>
          <p:nvPr>
            <p:ph type="body" sz="quarter" idx="4294967295"/>
          </p:nvPr>
        </p:nvSpPr>
        <p:spPr>
          <a:xfrm>
            <a:off x="10985526" y="120531"/>
            <a:ext cx="1111250" cy="747713"/>
          </a:xfrm>
        </p:spPr>
        <p:txBody>
          <a:bodyPr>
            <a:normAutofit fontScale="92500"/>
          </a:bodyPr>
          <a:lstStyle/>
          <a:p>
            <a:r>
              <a:rPr lang="tr-TR" dirty="0"/>
              <a:t>20dk</a:t>
            </a:r>
          </a:p>
        </p:txBody>
      </p:sp>
      <p:sp>
        <p:nvSpPr>
          <p:cNvPr id="2" name="TextBox 1"/>
          <p:cNvSpPr txBox="1"/>
          <p:nvPr/>
        </p:nvSpPr>
        <p:spPr>
          <a:xfrm>
            <a:off x="688082" y="1580606"/>
            <a:ext cx="10833357" cy="461665"/>
          </a:xfrm>
          <a:prstGeom prst="rect">
            <a:avLst/>
          </a:prstGeom>
          <a:noFill/>
        </p:spPr>
        <p:txBody>
          <a:bodyPr wrap="square" rtlCol="0">
            <a:spAutoFit/>
          </a:bodyPr>
          <a:lstStyle/>
          <a:p>
            <a:r>
              <a:rPr lang="tr-TR" sz="2400" dirty="0"/>
              <a:t>Süper lig puan tablosu oluşturunuz.</a:t>
            </a:r>
          </a:p>
        </p:txBody>
      </p:sp>
      <p:graphicFrame>
        <p:nvGraphicFramePr>
          <p:cNvPr id="5" name="Table 4"/>
          <p:cNvGraphicFramePr>
            <a:graphicFrameLocks noGrp="1"/>
          </p:cNvGraphicFramePr>
          <p:nvPr>
            <p:extLst>
              <p:ext uri="{D42A27DB-BD31-4B8C-83A1-F6EECF244321}">
                <p14:modId xmlns:p14="http://schemas.microsoft.com/office/powerpoint/2010/main" val="2666722049"/>
              </p:ext>
            </p:extLst>
          </p:nvPr>
        </p:nvGraphicFramePr>
        <p:xfrm>
          <a:off x="787790" y="2435924"/>
          <a:ext cx="7541026" cy="2225040"/>
        </p:xfrm>
        <a:graphic>
          <a:graphicData uri="http://schemas.openxmlformats.org/drawingml/2006/table">
            <a:tbl>
              <a:tblPr firstRow="1" bandRow="1">
                <a:tableStyleId>{5C22544A-7EE6-4342-B048-85BDC9FD1C3A}</a:tableStyleId>
              </a:tblPr>
              <a:tblGrid>
                <a:gridCol w="4244679">
                  <a:extLst>
                    <a:ext uri="{9D8B030D-6E8A-4147-A177-3AD203B41FA5}">
                      <a16:colId xmlns:a16="http://schemas.microsoft.com/office/drawing/2014/main" val="2088142231"/>
                    </a:ext>
                  </a:extLst>
                </a:gridCol>
                <a:gridCol w="451928">
                  <a:extLst>
                    <a:ext uri="{9D8B030D-6E8A-4147-A177-3AD203B41FA5}">
                      <a16:colId xmlns:a16="http://schemas.microsoft.com/office/drawing/2014/main" val="2964210666"/>
                    </a:ext>
                  </a:extLst>
                </a:gridCol>
                <a:gridCol w="451927">
                  <a:extLst>
                    <a:ext uri="{9D8B030D-6E8A-4147-A177-3AD203B41FA5}">
                      <a16:colId xmlns:a16="http://schemas.microsoft.com/office/drawing/2014/main" val="871780752"/>
                    </a:ext>
                  </a:extLst>
                </a:gridCol>
                <a:gridCol w="473973">
                  <a:extLst>
                    <a:ext uri="{9D8B030D-6E8A-4147-A177-3AD203B41FA5}">
                      <a16:colId xmlns:a16="http://schemas.microsoft.com/office/drawing/2014/main" val="1044947468"/>
                    </a:ext>
                  </a:extLst>
                </a:gridCol>
                <a:gridCol w="473973">
                  <a:extLst>
                    <a:ext uri="{9D8B030D-6E8A-4147-A177-3AD203B41FA5}">
                      <a16:colId xmlns:a16="http://schemas.microsoft.com/office/drawing/2014/main" val="3763241798"/>
                    </a:ext>
                  </a:extLst>
                </a:gridCol>
                <a:gridCol w="462950">
                  <a:extLst>
                    <a:ext uri="{9D8B030D-6E8A-4147-A177-3AD203B41FA5}">
                      <a16:colId xmlns:a16="http://schemas.microsoft.com/office/drawing/2014/main" val="98938345"/>
                    </a:ext>
                  </a:extLst>
                </a:gridCol>
                <a:gridCol w="496018">
                  <a:extLst>
                    <a:ext uri="{9D8B030D-6E8A-4147-A177-3AD203B41FA5}">
                      <a16:colId xmlns:a16="http://schemas.microsoft.com/office/drawing/2014/main" val="1457729090"/>
                    </a:ext>
                  </a:extLst>
                </a:gridCol>
                <a:gridCol w="485578">
                  <a:extLst>
                    <a:ext uri="{9D8B030D-6E8A-4147-A177-3AD203B41FA5}">
                      <a16:colId xmlns:a16="http://schemas.microsoft.com/office/drawing/2014/main" val="1839837074"/>
                    </a:ext>
                  </a:extLst>
                </a:gridCol>
              </a:tblGrid>
              <a:tr h="370840">
                <a:tc>
                  <a:txBody>
                    <a:bodyPr/>
                    <a:lstStyle/>
                    <a:p>
                      <a:r>
                        <a:rPr lang="tr-TR" dirty="0"/>
                        <a:t>Takım</a:t>
                      </a:r>
                    </a:p>
                  </a:txBody>
                  <a:tcPr/>
                </a:tc>
                <a:tc>
                  <a:txBody>
                    <a:bodyPr/>
                    <a:lstStyle/>
                    <a:p>
                      <a:pPr algn="ctr"/>
                      <a:r>
                        <a:rPr lang="tr-TR" dirty="0"/>
                        <a:t>O</a:t>
                      </a:r>
                    </a:p>
                  </a:txBody>
                  <a:tcPr/>
                </a:tc>
                <a:tc>
                  <a:txBody>
                    <a:bodyPr/>
                    <a:lstStyle/>
                    <a:p>
                      <a:pPr algn="ctr"/>
                      <a:r>
                        <a:rPr lang="tr-TR" dirty="0"/>
                        <a:t>G</a:t>
                      </a:r>
                    </a:p>
                  </a:txBody>
                  <a:tcPr/>
                </a:tc>
                <a:tc>
                  <a:txBody>
                    <a:bodyPr/>
                    <a:lstStyle/>
                    <a:p>
                      <a:pPr algn="ctr"/>
                      <a:r>
                        <a:rPr lang="tr-TR" dirty="0"/>
                        <a:t>M</a:t>
                      </a:r>
                    </a:p>
                  </a:txBody>
                  <a:tcPr/>
                </a:tc>
                <a:tc>
                  <a:txBody>
                    <a:bodyPr/>
                    <a:lstStyle/>
                    <a:p>
                      <a:pPr algn="ctr"/>
                      <a:r>
                        <a:rPr lang="tr-TR" dirty="0"/>
                        <a:t>B</a:t>
                      </a:r>
                    </a:p>
                  </a:txBody>
                  <a:tcPr/>
                </a:tc>
                <a:tc>
                  <a:txBody>
                    <a:bodyPr/>
                    <a:lstStyle/>
                    <a:p>
                      <a:pPr algn="ctr"/>
                      <a:r>
                        <a:rPr lang="tr-TR" dirty="0"/>
                        <a:t>A</a:t>
                      </a:r>
                    </a:p>
                  </a:txBody>
                  <a:tcPr/>
                </a:tc>
                <a:tc>
                  <a:txBody>
                    <a:bodyPr/>
                    <a:lstStyle/>
                    <a:p>
                      <a:pPr algn="ctr"/>
                      <a:r>
                        <a:rPr lang="tr-TR" dirty="0"/>
                        <a:t>Y</a:t>
                      </a:r>
                    </a:p>
                  </a:txBody>
                  <a:tcPr/>
                </a:tc>
                <a:tc>
                  <a:txBody>
                    <a:bodyPr/>
                    <a:lstStyle/>
                    <a:p>
                      <a:pPr algn="ctr"/>
                      <a:r>
                        <a:rPr lang="tr-TR" dirty="0"/>
                        <a:t>P</a:t>
                      </a:r>
                    </a:p>
                  </a:txBody>
                  <a:tcPr/>
                </a:tc>
                <a:extLst>
                  <a:ext uri="{0D108BD9-81ED-4DB2-BD59-A6C34878D82A}">
                    <a16:rowId xmlns:a16="http://schemas.microsoft.com/office/drawing/2014/main" val="1749166271"/>
                  </a:ext>
                </a:extLst>
              </a:tr>
              <a:tr h="370840">
                <a:tc>
                  <a:txBody>
                    <a:bodyPr/>
                    <a:lstStyle/>
                    <a:p>
                      <a:r>
                        <a:rPr lang="tr-TR" dirty="0"/>
                        <a:t>Beşiktaş</a:t>
                      </a:r>
                    </a:p>
                  </a:txBody>
                  <a:tcPr/>
                </a:tc>
                <a:tc>
                  <a:txBody>
                    <a:bodyPr/>
                    <a:lstStyle/>
                    <a:p>
                      <a:r>
                        <a:rPr lang="tr-TR" dirty="0"/>
                        <a:t>9</a:t>
                      </a:r>
                    </a:p>
                  </a:txBody>
                  <a:tcPr/>
                </a:tc>
                <a:tc>
                  <a:txBody>
                    <a:bodyPr/>
                    <a:lstStyle/>
                    <a:p>
                      <a:r>
                        <a:rPr lang="tr-TR" dirty="0"/>
                        <a:t>8</a:t>
                      </a:r>
                    </a:p>
                  </a:txBody>
                  <a:tcPr/>
                </a:tc>
                <a:tc>
                  <a:txBody>
                    <a:bodyPr/>
                    <a:lstStyle/>
                    <a:p>
                      <a:r>
                        <a:rPr lang="tr-TR" dirty="0"/>
                        <a:t>0</a:t>
                      </a:r>
                    </a:p>
                  </a:txBody>
                  <a:tcPr/>
                </a:tc>
                <a:tc>
                  <a:txBody>
                    <a:bodyPr/>
                    <a:lstStyle/>
                    <a:p>
                      <a:r>
                        <a:rPr lang="tr-TR" dirty="0"/>
                        <a:t>1</a:t>
                      </a:r>
                    </a:p>
                  </a:txBody>
                  <a:tcPr/>
                </a:tc>
                <a:tc>
                  <a:txBody>
                    <a:bodyPr/>
                    <a:lstStyle/>
                    <a:p>
                      <a:r>
                        <a:rPr lang="tr-TR" dirty="0"/>
                        <a:t>25</a:t>
                      </a:r>
                    </a:p>
                  </a:txBody>
                  <a:tcPr/>
                </a:tc>
                <a:tc>
                  <a:txBody>
                    <a:bodyPr/>
                    <a:lstStyle/>
                    <a:p>
                      <a:r>
                        <a:rPr lang="tr-TR" dirty="0"/>
                        <a:t>7</a:t>
                      </a:r>
                    </a:p>
                  </a:txBody>
                  <a:tcPr/>
                </a:tc>
                <a:tc>
                  <a:txBody>
                    <a:bodyPr/>
                    <a:lstStyle/>
                    <a:p>
                      <a:r>
                        <a:rPr lang="tr-TR" dirty="0"/>
                        <a:t>25</a:t>
                      </a:r>
                    </a:p>
                  </a:txBody>
                  <a:tcPr/>
                </a:tc>
                <a:extLst>
                  <a:ext uri="{0D108BD9-81ED-4DB2-BD59-A6C34878D82A}">
                    <a16:rowId xmlns:a16="http://schemas.microsoft.com/office/drawing/2014/main" val="946168413"/>
                  </a:ext>
                </a:extLst>
              </a:tr>
              <a:tr h="370840">
                <a:tc>
                  <a:txBody>
                    <a:bodyPr/>
                    <a:lstStyle/>
                    <a:p>
                      <a:r>
                        <a:rPr lang="tr-TR" dirty="0"/>
                        <a:t>Fenerbahçe</a:t>
                      </a:r>
                    </a:p>
                  </a:txBody>
                  <a:tcPr/>
                </a:tc>
                <a:tc>
                  <a:txBody>
                    <a:bodyPr/>
                    <a:lstStyle/>
                    <a:p>
                      <a:r>
                        <a:rPr lang="tr-TR" dirty="0"/>
                        <a:t>8</a:t>
                      </a:r>
                    </a:p>
                  </a:txBody>
                  <a:tcPr/>
                </a:tc>
                <a:tc>
                  <a:txBody>
                    <a:bodyPr/>
                    <a:lstStyle/>
                    <a:p>
                      <a:r>
                        <a:rPr lang="tr-TR" dirty="0"/>
                        <a:t>7</a:t>
                      </a:r>
                    </a:p>
                  </a:txBody>
                  <a:tcPr/>
                </a:tc>
                <a:tc>
                  <a:txBody>
                    <a:bodyPr/>
                    <a:lstStyle/>
                    <a:p>
                      <a:r>
                        <a:rPr lang="tr-TR" dirty="0"/>
                        <a:t>0</a:t>
                      </a:r>
                    </a:p>
                  </a:txBody>
                  <a:tcPr/>
                </a:tc>
                <a:tc>
                  <a:txBody>
                    <a:bodyPr/>
                    <a:lstStyle/>
                    <a:p>
                      <a:r>
                        <a:rPr lang="tr-TR" dirty="0"/>
                        <a:t>1</a:t>
                      </a:r>
                    </a:p>
                  </a:txBody>
                  <a:tcPr/>
                </a:tc>
                <a:tc>
                  <a:txBody>
                    <a:bodyPr/>
                    <a:lstStyle/>
                    <a:p>
                      <a:r>
                        <a:rPr lang="tr-TR" dirty="0"/>
                        <a:t>23</a:t>
                      </a:r>
                    </a:p>
                  </a:txBody>
                  <a:tcPr/>
                </a:tc>
                <a:tc>
                  <a:txBody>
                    <a:bodyPr/>
                    <a:lstStyle/>
                    <a:p>
                      <a:r>
                        <a:rPr lang="tr-TR" dirty="0"/>
                        <a:t>6</a:t>
                      </a:r>
                    </a:p>
                  </a:txBody>
                  <a:tcPr/>
                </a:tc>
                <a:tc>
                  <a:txBody>
                    <a:bodyPr/>
                    <a:lstStyle/>
                    <a:p>
                      <a:r>
                        <a:rPr lang="tr-TR" dirty="0"/>
                        <a:t>22</a:t>
                      </a:r>
                    </a:p>
                  </a:txBody>
                  <a:tcPr/>
                </a:tc>
                <a:extLst>
                  <a:ext uri="{0D108BD9-81ED-4DB2-BD59-A6C34878D82A}">
                    <a16:rowId xmlns:a16="http://schemas.microsoft.com/office/drawing/2014/main" val="1984050360"/>
                  </a:ext>
                </a:extLst>
              </a:tr>
              <a:tr h="370840">
                <a:tc>
                  <a:txBody>
                    <a:bodyPr/>
                    <a:lstStyle/>
                    <a:p>
                      <a:r>
                        <a:rPr lang="tr-TR" dirty="0"/>
                        <a:t>Galatasaray</a:t>
                      </a:r>
                    </a:p>
                  </a:txBody>
                  <a:tcPr/>
                </a:tc>
                <a:tc>
                  <a:txBody>
                    <a:bodyPr/>
                    <a:lstStyle/>
                    <a:p>
                      <a:r>
                        <a:rPr lang="tr-TR" dirty="0"/>
                        <a:t>9</a:t>
                      </a:r>
                    </a:p>
                  </a:txBody>
                  <a:tcPr/>
                </a:tc>
                <a:tc>
                  <a:txBody>
                    <a:bodyPr/>
                    <a:lstStyle/>
                    <a:p>
                      <a:r>
                        <a:rPr lang="tr-TR" dirty="0"/>
                        <a:t>7</a:t>
                      </a:r>
                    </a:p>
                  </a:txBody>
                  <a:tcPr/>
                </a:tc>
                <a:tc>
                  <a:txBody>
                    <a:bodyPr/>
                    <a:lstStyle/>
                    <a:p>
                      <a:r>
                        <a:rPr lang="tr-TR" dirty="0"/>
                        <a:t>1</a:t>
                      </a:r>
                    </a:p>
                  </a:txBody>
                  <a:tcPr/>
                </a:tc>
                <a:tc>
                  <a:txBody>
                    <a:bodyPr/>
                    <a:lstStyle/>
                    <a:p>
                      <a:r>
                        <a:rPr lang="tr-TR" dirty="0"/>
                        <a:t>1</a:t>
                      </a:r>
                    </a:p>
                  </a:txBody>
                  <a:tcPr/>
                </a:tc>
                <a:tc>
                  <a:txBody>
                    <a:bodyPr/>
                    <a:lstStyle/>
                    <a:p>
                      <a:r>
                        <a:rPr lang="tr-TR" dirty="0"/>
                        <a:t>24</a:t>
                      </a:r>
                    </a:p>
                  </a:txBody>
                  <a:tcPr/>
                </a:tc>
                <a:tc>
                  <a:txBody>
                    <a:bodyPr/>
                    <a:lstStyle/>
                    <a:p>
                      <a:r>
                        <a:rPr lang="tr-TR" dirty="0"/>
                        <a:t>9</a:t>
                      </a:r>
                    </a:p>
                  </a:txBody>
                  <a:tcPr/>
                </a:tc>
                <a:tc>
                  <a:txBody>
                    <a:bodyPr/>
                    <a:lstStyle/>
                    <a:p>
                      <a:r>
                        <a:rPr lang="tr-TR" dirty="0"/>
                        <a:t>22</a:t>
                      </a:r>
                    </a:p>
                  </a:txBody>
                  <a:tcPr/>
                </a:tc>
                <a:extLst>
                  <a:ext uri="{0D108BD9-81ED-4DB2-BD59-A6C34878D82A}">
                    <a16:rowId xmlns:a16="http://schemas.microsoft.com/office/drawing/2014/main" val="564781410"/>
                  </a:ext>
                </a:extLst>
              </a:tr>
              <a:tr h="370840">
                <a:tc>
                  <a:txBody>
                    <a:bodyPr/>
                    <a:lstStyle/>
                    <a:p>
                      <a:r>
                        <a:rPr lang="tr-TR" dirty="0"/>
                        <a:t>Bursaspor</a:t>
                      </a:r>
                    </a:p>
                  </a:txBody>
                  <a:tcPr/>
                </a:tc>
                <a:tc>
                  <a:txBody>
                    <a:bodyPr/>
                    <a:lstStyle/>
                    <a:p>
                      <a:r>
                        <a:rPr lang="tr-TR" dirty="0"/>
                        <a:t>9</a:t>
                      </a:r>
                    </a:p>
                  </a:txBody>
                  <a:tcPr/>
                </a:tc>
                <a:tc>
                  <a:txBody>
                    <a:bodyPr/>
                    <a:lstStyle/>
                    <a:p>
                      <a:r>
                        <a:rPr lang="tr-TR" dirty="0"/>
                        <a:t>6</a:t>
                      </a:r>
                    </a:p>
                  </a:txBody>
                  <a:tcPr/>
                </a:tc>
                <a:tc>
                  <a:txBody>
                    <a:bodyPr/>
                    <a:lstStyle/>
                    <a:p>
                      <a:r>
                        <a:rPr lang="tr-TR" dirty="0"/>
                        <a:t>2</a:t>
                      </a:r>
                    </a:p>
                  </a:txBody>
                  <a:tcPr/>
                </a:tc>
                <a:tc>
                  <a:txBody>
                    <a:bodyPr/>
                    <a:lstStyle/>
                    <a:p>
                      <a:r>
                        <a:rPr lang="tr-TR" dirty="0"/>
                        <a:t>1</a:t>
                      </a:r>
                    </a:p>
                  </a:txBody>
                  <a:tcPr/>
                </a:tc>
                <a:tc>
                  <a:txBody>
                    <a:bodyPr/>
                    <a:lstStyle/>
                    <a:p>
                      <a:r>
                        <a:rPr lang="tr-TR" dirty="0"/>
                        <a:t>20</a:t>
                      </a:r>
                    </a:p>
                  </a:txBody>
                  <a:tcPr/>
                </a:tc>
                <a:tc>
                  <a:txBody>
                    <a:bodyPr/>
                    <a:lstStyle/>
                    <a:p>
                      <a:r>
                        <a:rPr lang="tr-TR" dirty="0"/>
                        <a:t>12</a:t>
                      </a:r>
                    </a:p>
                  </a:txBody>
                  <a:tcPr/>
                </a:tc>
                <a:tc>
                  <a:txBody>
                    <a:bodyPr/>
                    <a:lstStyle/>
                    <a:p>
                      <a:r>
                        <a:rPr lang="tr-TR" dirty="0"/>
                        <a:t>19</a:t>
                      </a:r>
                    </a:p>
                  </a:txBody>
                  <a:tcPr/>
                </a:tc>
                <a:extLst>
                  <a:ext uri="{0D108BD9-81ED-4DB2-BD59-A6C34878D82A}">
                    <a16:rowId xmlns:a16="http://schemas.microsoft.com/office/drawing/2014/main" val="576983453"/>
                  </a:ext>
                </a:extLst>
              </a:tr>
              <a:tr h="370840">
                <a:tc>
                  <a:txBody>
                    <a:bodyPr/>
                    <a:lstStyle/>
                    <a:p>
                      <a:r>
                        <a:rPr lang="tr-TR" dirty="0"/>
                        <a:t>Trabzonspor</a:t>
                      </a:r>
                    </a:p>
                  </a:txBody>
                  <a:tcPr/>
                </a:tc>
                <a:tc>
                  <a:txBody>
                    <a:bodyPr/>
                    <a:lstStyle/>
                    <a:p>
                      <a:r>
                        <a:rPr lang="tr-TR" dirty="0"/>
                        <a:t>9</a:t>
                      </a:r>
                    </a:p>
                  </a:txBody>
                  <a:tcPr/>
                </a:tc>
                <a:tc>
                  <a:txBody>
                    <a:bodyPr/>
                    <a:lstStyle/>
                    <a:p>
                      <a:r>
                        <a:rPr lang="tr-TR" dirty="0"/>
                        <a:t>5</a:t>
                      </a:r>
                    </a:p>
                  </a:txBody>
                  <a:tcPr/>
                </a:tc>
                <a:tc>
                  <a:txBody>
                    <a:bodyPr/>
                    <a:lstStyle/>
                    <a:p>
                      <a:r>
                        <a:rPr lang="tr-TR" dirty="0"/>
                        <a:t>3</a:t>
                      </a:r>
                    </a:p>
                  </a:txBody>
                  <a:tcPr/>
                </a:tc>
                <a:tc>
                  <a:txBody>
                    <a:bodyPr/>
                    <a:lstStyle/>
                    <a:p>
                      <a:r>
                        <a:rPr lang="tr-TR" dirty="0"/>
                        <a:t>1</a:t>
                      </a:r>
                    </a:p>
                  </a:txBody>
                  <a:tcPr/>
                </a:tc>
                <a:tc>
                  <a:txBody>
                    <a:bodyPr/>
                    <a:lstStyle/>
                    <a:p>
                      <a:r>
                        <a:rPr lang="tr-TR" dirty="0"/>
                        <a:t>18</a:t>
                      </a:r>
                    </a:p>
                  </a:txBody>
                  <a:tcPr/>
                </a:tc>
                <a:tc>
                  <a:txBody>
                    <a:bodyPr/>
                    <a:lstStyle/>
                    <a:p>
                      <a:r>
                        <a:rPr lang="tr-TR" dirty="0"/>
                        <a:t>14</a:t>
                      </a:r>
                    </a:p>
                  </a:txBody>
                  <a:tcPr/>
                </a:tc>
                <a:tc>
                  <a:txBody>
                    <a:bodyPr/>
                    <a:lstStyle/>
                    <a:p>
                      <a:r>
                        <a:rPr lang="tr-TR" dirty="0"/>
                        <a:t>16</a:t>
                      </a:r>
                    </a:p>
                  </a:txBody>
                  <a:tcPr/>
                </a:tc>
                <a:extLst>
                  <a:ext uri="{0D108BD9-81ED-4DB2-BD59-A6C34878D82A}">
                    <a16:rowId xmlns:a16="http://schemas.microsoft.com/office/drawing/2014/main" val="3223787715"/>
                  </a:ext>
                </a:extLst>
              </a:tr>
            </a:tbl>
          </a:graphicData>
        </a:graphic>
      </p:graphicFrame>
    </p:spTree>
    <p:extLst>
      <p:ext uri="{BB962C8B-B14F-4D97-AF65-F5344CB8AC3E}">
        <p14:creationId xmlns:p14="http://schemas.microsoft.com/office/powerpoint/2010/main" val="1483890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Tablolar</a:t>
            </a:r>
          </a:p>
        </p:txBody>
      </p:sp>
      <p:sp>
        <p:nvSpPr>
          <p:cNvPr id="6" name="Pentagon 5"/>
          <p:cNvSpPr/>
          <p:nvPr/>
        </p:nvSpPr>
        <p:spPr>
          <a:xfrm>
            <a:off x="705394" y="1998979"/>
            <a:ext cx="1925264"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colspan</a:t>
            </a:r>
            <a:endParaRPr lang="tr-TR" sz="3200" dirty="0"/>
          </a:p>
        </p:txBody>
      </p:sp>
      <p:sp>
        <p:nvSpPr>
          <p:cNvPr id="7" name="TextBox 6"/>
          <p:cNvSpPr txBox="1"/>
          <p:nvPr/>
        </p:nvSpPr>
        <p:spPr>
          <a:xfrm>
            <a:off x="2872919" y="2139544"/>
            <a:ext cx="2965173" cy="646331"/>
          </a:xfrm>
          <a:prstGeom prst="rect">
            <a:avLst/>
          </a:prstGeom>
          <a:noFill/>
        </p:spPr>
        <p:txBody>
          <a:bodyPr wrap="square" rtlCol="0">
            <a:spAutoFit/>
          </a:bodyPr>
          <a:lstStyle/>
          <a:p>
            <a:r>
              <a:rPr lang="tr-TR" dirty="0"/>
              <a:t>Yatayda hücre birleştirmek için kullanılır</a:t>
            </a:r>
          </a:p>
        </p:txBody>
      </p:sp>
      <p:sp>
        <p:nvSpPr>
          <p:cNvPr id="8" name="Pentagon 7"/>
          <p:cNvSpPr/>
          <p:nvPr/>
        </p:nvSpPr>
        <p:spPr>
          <a:xfrm>
            <a:off x="705394" y="4095535"/>
            <a:ext cx="1925264"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rowspan</a:t>
            </a:r>
            <a:endParaRPr lang="tr-TR" sz="3200" dirty="0"/>
          </a:p>
        </p:txBody>
      </p:sp>
      <p:sp>
        <p:nvSpPr>
          <p:cNvPr id="9" name="TextBox 8"/>
          <p:cNvSpPr txBox="1"/>
          <p:nvPr/>
        </p:nvSpPr>
        <p:spPr>
          <a:xfrm>
            <a:off x="3027663" y="4236100"/>
            <a:ext cx="2908904" cy="646331"/>
          </a:xfrm>
          <a:prstGeom prst="rect">
            <a:avLst/>
          </a:prstGeom>
          <a:noFill/>
        </p:spPr>
        <p:txBody>
          <a:bodyPr wrap="square" rtlCol="0">
            <a:spAutoFit/>
          </a:bodyPr>
          <a:lstStyle/>
          <a:p>
            <a:r>
              <a:rPr lang="tr-TR" dirty="0"/>
              <a:t>Dikeyde hücre birleştirmek için kullanılır</a:t>
            </a:r>
          </a:p>
        </p:txBody>
      </p:sp>
      <p:graphicFrame>
        <p:nvGraphicFramePr>
          <p:cNvPr id="3" name="Table 2"/>
          <p:cNvGraphicFramePr>
            <a:graphicFrameLocks noGrp="1"/>
          </p:cNvGraphicFramePr>
          <p:nvPr>
            <p:extLst>
              <p:ext uri="{D42A27DB-BD31-4B8C-83A1-F6EECF244321}">
                <p14:modId xmlns:p14="http://schemas.microsoft.com/office/powerpoint/2010/main" val="1496549380"/>
              </p:ext>
            </p:extLst>
          </p:nvPr>
        </p:nvGraphicFramePr>
        <p:xfrm>
          <a:off x="6333572" y="2692364"/>
          <a:ext cx="5489526" cy="1854200"/>
        </p:xfrm>
        <a:graphic>
          <a:graphicData uri="http://schemas.openxmlformats.org/drawingml/2006/table">
            <a:tbl>
              <a:tblPr firstRow="1" bandRow="1">
                <a:tableStyleId>{5C22544A-7EE6-4342-B048-85BDC9FD1C3A}</a:tableStyleId>
              </a:tblPr>
              <a:tblGrid>
                <a:gridCol w="1829842">
                  <a:extLst>
                    <a:ext uri="{9D8B030D-6E8A-4147-A177-3AD203B41FA5}">
                      <a16:colId xmlns:a16="http://schemas.microsoft.com/office/drawing/2014/main" val="1141138922"/>
                    </a:ext>
                  </a:extLst>
                </a:gridCol>
                <a:gridCol w="1829842">
                  <a:extLst>
                    <a:ext uri="{9D8B030D-6E8A-4147-A177-3AD203B41FA5}">
                      <a16:colId xmlns:a16="http://schemas.microsoft.com/office/drawing/2014/main" val="1266613041"/>
                    </a:ext>
                  </a:extLst>
                </a:gridCol>
                <a:gridCol w="1829842">
                  <a:extLst>
                    <a:ext uri="{9D8B030D-6E8A-4147-A177-3AD203B41FA5}">
                      <a16:colId xmlns:a16="http://schemas.microsoft.com/office/drawing/2014/main" val="4217257379"/>
                    </a:ext>
                  </a:extLst>
                </a:gridCol>
              </a:tblGrid>
              <a:tr h="370840">
                <a:tc>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842196262"/>
                  </a:ext>
                </a:extLst>
              </a:tr>
              <a:tr h="370840">
                <a:tc>
                  <a:txBody>
                    <a:bodyPr/>
                    <a:lstStyle/>
                    <a:p>
                      <a:endParaRPr lang="tr-TR"/>
                    </a:p>
                  </a:txBody>
                  <a:tcPr/>
                </a:tc>
                <a:tc gridSpan="2">
                  <a:txBody>
                    <a:bodyPr/>
                    <a:lstStyle/>
                    <a:p>
                      <a:pPr algn="ctr"/>
                      <a:r>
                        <a:rPr lang="tr-TR" dirty="0"/>
                        <a:t>colspan</a:t>
                      </a:r>
                    </a:p>
                  </a:txBody>
                  <a:tcPr>
                    <a:solidFill>
                      <a:schemeClr val="accent6">
                        <a:lumMod val="75000"/>
                      </a:schemeClr>
                    </a:solidFill>
                  </a:tcPr>
                </a:tc>
                <a:tc hMerge="1">
                  <a:txBody>
                    <a:bodyPr/>
                    <a:lstStyle/>
                    <a:p>
                      <a:endParaRPr lang="tr-TR" dirty="0"/>
                    </a:p>
                  </a:txBody>
                  <a:tcPr/>
                </a:tc>
                <a:extLst>
                  <a:ext uri="{0D108BD9-81ED-4DB2-BD59-A6C34878D82A}">
                    <a16:rowId xmlns:a16="http://schemas.microsoft.com/office/drawing/2014/main" val="3667512286"/>
                  </a:ext>
                </a:extLst>
              </a:tr>
              <a:tr h="370840">
                <a:tc rowSpan="3">
                  <a:txBody>
                    <a:bodyPr/>
                    <a:lstStyle/>
                    <a:p>
                      <a:pPr algn="ctr"/>
                      <a:r>
                        <a:rPr lang="tr-TR" dirty="0"/>
                        <a:t>rowspan</a:t>
                      </a:r>
                    </a:p>
                  </a:txBody>
                  <a:tcPr anchor="ctr">
                    <a:solidFill>
                      <a:srgbClr val="400BD7"/>
                    </a:solidFill>
                  </a:tcPr>
                </a:tc>
                <a:tc>
                  <a:txBody>
                    <a:bodyPr/>
                    <a:lstStyle/>
                    <a:p>
                      <a:endParaRPr lang="tr-TR" dirty="0"/>
                    </a:p>
                  </a:txBody>
                  <a:tcPr/>
                </a:tc>
                <a:tc>
                  <a:txBody>
                    <a:bodyPr/>
                    <a:lstStyle/>
                    <a:p>
                      <a:endParaRPr lang="tr-TR"/>
                    </a:p>
                  </a:txBody>
                  <a:tcPr/>
                </a:tc>
                <a:extLst>
                  <a:ext uri="{0D108BD9-81ED-4DB2-BD59-A6C34878D82A}">
                    <a16:rowId xmlns:a16="http://schemas.microsoft.com/office/drawing/2014/main" val="2566420977"/>
                  </a:ext>
                </a:extLst>
              </a:tr>
              <a:tr h="370840">
                <a:tc vMerge="1">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3595868983"/>
                  </a:ext>
                </a:extLst>
              </a:tr>
              <a:tr h="370840">
                <a:tc vMerge="1">
                  <a:txBody>
                    <a:bodyPr/>
                    <a:lstStyle/>
                    <a:p>
                      <a:endParaRPr lang="tr-TR" dirty="0"/>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2771211788"/>
                  </a:ext>
                </a:extLst>
              </a:tr>
            </a:tbl>
          </a:graphicData>
        </a:graphic>
      </p:graphicFrame>
    </p:spTree>
    <p:extLst>
      <p:ext uri="{BB962C8B-B14F-4D97-AF65-F5344CB8AC3E}">
        <p14:creationId xmlns:p14="http://schemas.microsoft.com/office/powerpoint/2010/main" val="3968188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2" name="TextBox 1"/>
          <p:cNvSpPr txBox="1"/>
          <p:nvPr/>
        </p:nvSpPr>
        <p:spPr>
          <a:xfrm>
            <a:off x="688082" y="1580606"/>
            <a:ext cx="10833357" cy="461665"/>
          </a:xfrm>
          <a:prstGeom prst="rect">
            <a:avLst/>
          </a:prstGeom>
          <a:noFill/>
        </p:spPr>
        <p:txBody>
          <a:bodyPr wrap="square" rtlCol="0">
            <a:spAutoFit/>
          </a:bodyPr>
          <a:lstStyle/>
          <a:p>
            <a:r>
              <a:rPr lang="tr-TR" sz="2400" dirty="0"/>
              <a:t>Aşağıdaki tabloyu oluşturunuz</a:t>
            </a:r>
          </a:p>
        </p:txBody>
      </p:sp>
      <p:graphicFrame>
        <p:nvGraphicFramePr>
          <p:cNvPr id="7" name="Table 6"/>
          <p:cNvGraphicFramePr>
            <a:graphicFrameLocks noGrp="1"/>
          </p:cNvGraphicFramePr>
          <p:nvPr>
            <p:extLst>
              <p:ext uri="{D42A27DB-BD31-4B8C-83A1-F6EECF244321}">
                <p14:modId xmlns:p14="http://schemas.microsoft.com/office/powerpoint/2010/main" val="828440441"/>
              </p:ext>
            </p:extLst>
          </p:nvPr>
        </p:nvGraphicFramePr>
        <p:xfrm>
          <a:off x="688082" y="2393719"/>
          <a:ext cx="9890823" cy="3345902"/>
        </p:xfrm>
        <a:graphic>
          <a:graphicData uri="http://schemas.openxmlformats.org/drawingml/2006/table">
            <a:tbl>
              <a:tblPr firstRow="1" bandRow="1">
                <a:tableStyleId>{5C22544A-7EE6-4342-B048-85BDC9FD1C3A}</a:tableStyleId>
              </a:tblPr>
              <a:tblGrid>
                <a:gridCol w="2175581">
                  <a:extLst>
                    <a:ext uri="{9D8B030D-6E8A-4147-A177-3AD203B41FA5}">
                      <a16:colId xmlns:a16="http://schemas.microsoft.com/office/drawing/2014/main" val="2086596915"/>
                    </a:ext>
                  </a:extLst>
                </a:gridCol>
                <a:gridCol w="650367">
                  <a:extLst>
                    <a:ext uri="{9D8B030D-6E8A-4147-A177-3AD203B41FA5}">
                      <a16:colId xmlns:a16="http://schemas.microsoft.com/office/drawing/2014/main" val="3042332834"/>
                    </a:ext>
                  </a:extLst>
                </a:gridCol>
                <a:gridCol w="1412975">
                  <a:extLst>
                    <a:ext uri="{9D8B030D-6E8A-4147-A177-3AD203B41FA5}">
                      <a16:colId xmlns:a16="http://schemas.microsoft.com/office/drawing/2014/main" val="207267373"/>
                    </a:ext>
                  </a:extLst>
                </a:gridCol>
                <a:gridCol w="1412975">
                  <a:extLst>
                    <a:ext uri="{9D8B030D-6E8A-4147-A177-3AD203B41FA5}">
                      <a16:colId xmlns:a16="http://schemas.microsoft.com/office/drawing/2014/main" val="3441960717"/>
                    </a:ext>
                  </a:extLst>
                </a:gridCol>
                <a:gridCol w="1412975">
                  <a:extLst>
                    <a:ext uri="{9D8B030D-6E8A-4147-A177-3AD203B41FA5}">
                      <a16:colId xmlns:a16="http://schemas.microsoft.com/office/drawing/2014/main" val="2368798321"/>
                    </a:ext>
                  </a:extLst>
                </a:gridCol>
                <a:gridCol w="1412975">
                  <a:extLst>
                    <a:ext uri="{9D8B030D-6E8A-4147-A177-3AD203B41FA5}">
                      <a16:colId xmlns:a16="http://schemas.microsoft.com/office/drawing/2014/main" val="864357711"/>
                    </a:ext>
                  </a:extLst>
                </a:gridCol>
                <a:gridCol w="1412975">
                  <a:extLst>
                    <a:ext uri="{9D8B030D-6E8A-4147-A177-3AD203B41FA5}">
                      <a16:colId xmlns:a16="http://schemas.microsoft.com/office/drawing/2014/main" val="978262775"/>
                    </a:ext>
                  </a:extLst>
                </a:gridCol>
              </a:tblGrid>
              <a:tr h="477986">
                <a:tc gridSpan="7">
                  <a:txBody>
                    <a:bodyPr/>
                    <a:lstStyle/>
                    <a:p>
                      <a:pPr algn="ctr"/>
                      <a:r>
                        <a:rPr lang="tr-TR" dirty="0"/>
                        <a:t>Zaman</a:t>
                      </a:r>
                      <a:r>
                        <a:rPr lang="tr-TR" baseline="0" dirty="0"/>
                        <a:t> Çizelgesi</a:t>
                      </a:r>
                      <a:endParaRPr lang="tr-TR" dirty="0"/>
                    </a:p>
                  </a:txBody>
                  <a:tcPr/>
                </a:tc>
                <a:tc hMerge="1">
                  <a:txBody>
                    <a:bodyPr/>
                    <a:lstStyle/>
                    <a:p>
                      <a:endParaRPr lang="tr-TR" dirty="0"/>
                    </a:p>
                  </a:txBody>
                  <a:tcPr/>
                </a:tc>
                <a:tc hMerge="1">
                  <a:txBody>
                    <a:bodyPr/>
                    <a:lstStyle/>
                    <a:p>
                      <a:endParaRPr lang="tr-TR"/>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2570040722"/>
                  </a:ext>
                </a:extLst>
              </a:tr>
              <a:tr h="477986">
                <a:tc>
                  <a:txBody>
                    <a:bodyPr/>
                    <a:lstStyle/>
                    <a:p>
                      <a:r>
                        <a:rPr lang="tr-TR" dirty="0"/>
                        <a:t>Günler</a:t>
                      </a:r>
                    </a:p>
                  </a:txBody>
                  <a:tcPr/>
                </a:tc>
                <a:tc>
                  <a:txBody>
                    <a:bodyPr/>
                    <a:lstStyle/>
                    <a:p>
                      <a:endParaRPr lang="tr-TR" dirty="0"/>
                    </a:p>
                  </a:txBody>
                  <a:tcPr/>
                </a:tc>
                <a:tc>
                  <a:txBody>
                    <a:bodyPr/>
                    <a:lstStyle/>
                    <a:p>
                      <a:pPr algn="ctr"/>
                      <a:r>
                        <a:rPr lang="tr-TR" dirty="0"/>
                        <a:t>Ptesi</a:t>
                      </a:r>
                    </a:p>
                  </a:txBody>
                  <a:tcPr/>
                </a:tc>
                <a:tc>
                  <a:txBody>
                    <a:bodyPr/>
                    <a:lstStyle/>
                    <a:p>
                      <a:pPr algn="ctr"/>
                      <a:r>
                        <a:rPr lang="tr-TR" dirty="0"/>
                        <a:t>Salı</a:t>
                      </a:r>
                    </a:p>
                  </a:txBody>
                  <a:tcPr/>
                </a:tc>
                <a:tc>
                  <a:txBody>
                    <a:bodyPr/>
                    <a:lstStyle/>
                    <a:p>
                      <a:pPr algn="ctr"/>
                      <a:r>
                        <a:rPr lang="tr-TR" dirty="0"/>
                        <a:t>Çars</a:t>
                      </a:r>
                    </a:p>
                  </a:txBody>
                  <a:tcPr/>
                </a:tc>
                <a:tc>
                  <a:txBody>
                    <a:bodyPr/>
                    <a:lstStyle/>
                    <a:p>
                      <a:pPr algn="ctr"/>
                      <a:r>
                        <a:rPr lang="tr-TR" dirty="0"/>
                        <a:t>Perş</a:t>
                      </a:r>
                    </a:p>
                  </a:txBody>
                  <a:tcPr/>
                </a:tc>
                <a:tc>
                  <a:txBody>
                    <a:bodyPr/>
                    <a:lstStyle/>
                    <a:p>
                      <a:pPr algn="ctr"/>
                      <a:r>
                        <a:rPr lang="tr-TR" dirty="0"/>
                        <a:t>Cuma</a:t>
                      </a:r>
                    </a:p>
                  </a:txBody>
                  <a:tcPr/>
                </a:tc>
                <a:extLst>
                  <a:ext uri="{0D108BD9-81ED-4DB2-BD59-A6C34878D82A}">
                    <a16:rowId xmlns:a16="http://schemas.microsoft.com/office/drawing/2014/main" val="1703786994"/>
                  </a:ext>
                </a:extLst>
              </a:tr>
              <a:tr h="477986">
                <a:tc rowSpan="5">
                  <a:txBody>
                    <a:bodyPr/>
                    <a:lstStyle/>
                    <a:p>
                      <a:r>
                        <a:rPr lang="tr-TR" dirty="0"/>
                        <a:t>Saatler</a:t>
                      </a:r>
                    </a:p>
                  </a:txBody>
                  <a:tcPr anchor="ctr"/>
                </a:tc>
                <a:tc>
                  <a:txBody>
                    <a:bodyPr/>
                    <a:lstStyle/>
                    <a:p>
                      <a:pPr algn="ctr"/>
                      <a:r>
                        <a:rPr lang="tr-TR" dirty="0"/>
                        <a:t>1</a:t>
                      </a:r>
                    </a:p>
                  </a:txBody>
                  <a:tcPr/>
                </a:tc>
                <a:tc>
                  <a:txBody>
                    <a:bodyPr/>
                    <a:lstStyle/>
                    <a:p>
                      <a:pPr algn="ctr"/>
                      <a:r>
                        <a:rPr lang="tr-TR" dirty="0"/>
                        <a:t>Türkçe</a:t>
                      </a:r>
                    </a:p>
                  </a:txBody>
                  <a:tcPr/>
                </a:tc>
                <a:tc>
                  <a:txBody>
                    <a:bodyPr/>
                    <a:lstStyle/>
                    <a:p>
                      <a:pPr algn="ctr"/>
                      <a:r>
                        <a:rPr lang="tr-TR" dirty="0"/>
                        <a:t>Mat</a:t>
                      </a:r>
                    </a:p>
                  </a:txBody>
                  <a:tcPr/>
                </a:tc>
                <a:tc>
                  <a:txBody>
                    <a:bodyPr/>
                    <a:lstStyle/>
                    <a:p>
                      <a:pPr algn="ctr"/>
                      <a:r>
                        <a:rPr lang="tr-TR" dirty="0"/>
                        <a:t>Türkçe</a:t>
                      </a:r>
                    </a:p>
                  </a:txBody>
                  <a:tcPr/>
                </a:tc>
                <a:tc>
                  <a:txBody>
                    <a:bodyPr/>
                    <a:lstStyle/>
                    <a:p>
                      <a:pPr algn="ctr"/>
                      <a:r>
                        <a:rPr lang="tr-TR" dirty="0"/>
                        <a:t>Mat</a:t>
                      </a:r>
                    </a:p>
                  </a:txBody>
                  <a:tcPr/>
                </a:tc>
                <a:tc>
                  <a:txBody>
                    <a:bodyPr/>
                    <a:lstStyle/>
                    <a:p>
                      <a:pPr algn="ctr"/>
                      <a:r>
                        <a:rPr lang="tr-TR" dirty="0"/>
                        <a:t>Fen</a:t>
                      </a:r>
                    </a:p>
                  </a:txBody>
                  <a:tcPr/>
                </a:tc>
                <a:extLst>
                  <a:ext uri="{0D108BD9-81ED-4DB2-BD59-A6C34878D82A}">
                    <a16:rowId xmlns:a16="http://schemas.microsoft.com/office/drawing/2014/main" val="397546899"/>
                  </a:ext>
                </a:extLst>
              </a:tr>
              <a:tr h="477986">
                <a:tc vMerge="1">
                  <a:txBody>
                    <a:bodyPr/>
                    <a:lstStyle/>
                    <a:p>
                      <a:endParaRPr lang="tr-TR" dirty="0"/>
                    </a:p>
                  </a:txBody>
                  <a:tcPr/>
                </a:tc>
                <a:tc>
                  <a:txBody>
                    <a:bodyPr/>
                    <a:lstStyle/>
                    <a:p>
                      <a:pPr algn="ctr"/>
                      <a:r>
                        <a:rPr lang="tr-TR" dirty="0"/>
                        <a:t>2</a:t>
                      </a:r>
                    </a:p>
                  </a:txBody>
                  <a:tcPr/>
                </a:tc>
                <a:tc>
                  <a:txBody>
                    <a:bodyPr/>
                    <a:lstStyle/>
                    <a:p>
                      <a:pPr algn="ctr"/>
                      <a:r>
                        <a:rPr lang="tr-TR" dirty="0"/>
                        <a:t>Türkçe</a:t>
                      </a:r>
                    </a:p>
                  </a:txBody>
                  <a:tcPr/>
                </a:tc>
                <a:tc>
                  <a:txBody>
                    <a:bodyPr/>
                    <a:lstStyle/>
                    <a:p>
                      <a:pPr algn="ctr"/>
                      <a:r>
                        <a:rPr lang="tr-TR" dirty="0"/>
                        <a:t>Mat</a:t>
                      </a:r>
                    </a:p>
                  </a:txBody>
                  <a:tcPr/>
                </a:tc>
                <a:tc>
                  <a:txBody>
                    <a:bodyPr/>
                    <a:lstStyle/>
                    <a:p>
                      <a:pPr algn="ctr"/>
                      <a:r>
                        <a:rPr lang="tr-TR" dirty="0"/>
                        <a:t>Türkçe</a:t>
                      </a:r>
                    </a:p>
                  </a:txBody>
                  <a:tcPr/>
                </a:tc>
                <a:tc>
                  <a:txBody>
                    <a:bodyPr/>
                    <a:lstStyle/>
                    <a:p>
                      <a:pPr algn="ctr"/>
                      <a:r>
                        <a:rPr lang="tr-TR" dirty="0"/>
                        <a:t>Mat</a:t>
                      </a:r>
                    </a:p>
                  </a:txBody>
                  <a:tcPr/>
                </a:tc>
                <a:tc>
                  <a:txBody>
                    <a:bodyPr/>
                    <a:lstStyle/>
                    <a:p>
                      <a:pPr algn="ctr"/>
                      <a:r>
                        <a:rPr lang="tr-TR" dirty="0"/>
                        <a:t>Fen</a:t>
                      </a:r>
                    </a:p>
                  </a:txBody>
                  <a:tcPr/>
                </a:tc>
                <a:extLst>
                  <a:ext uri="{0D108BD9-81ED-4DB2-BD59-A6C34878D82A}">
                    <a16:rowId xmlns:a16="http://schemas.microsoft.com/office/drawing/2014/main" val="3103744232"/>
                  </a:ext>
                </a:extLst>
              </a:tr>
              <a:tr h="477986">
                <a:tc vMerge="1">
                  <a:txBody>
                    <a:bodyPr/>
                    <a:lstStyle/>
                    <a:p>
                      <a:endParaRPr lang="tr-TR" dirty="0"/>
                    </a:p>
                  </a:txBody>
                  <a:tcPr/>
                </a:tc>
                <a:tc gridSpan="6">
                  <a:txBody>
                    <a:bodyPr/>
                    <a:lstStyle/>
                    <a:p>
                      <a:pPr algn="ctr"/>
                      <a:r>
                        <a:rPr lang="tr-TR" dirty="0"/>
                        <a:t>DİNLENME</a:t>
                      </a:r>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1565110973"/>
                  </a:ext>
                </a:extLst>
              </a:tr>
              <a:tr h="477986">
                <a:tc vMerge="1">
                  <a:txBody>
                    <a:bodyPr/>
                    <a:lstStyle/>
                    <a:p>
                      <a:endParaRPr lang="tr-TR" dirty="0"/>
                    </a:p>
                  </a:txBody>
                  <a:tcPr/>
                </a:tc>
                <a:tc>
                  <a:txBody>
                    <a:bodyPr/>
                    <a:lstStyle/>
                    <a:p>
                      <a:pPr algn="ctr"/>
                      <a:r>
                        <a:rPr lang="tr-TR" dirty="0"/>
                        <a:t>3</a:t>
                      </a:r>
                    </a:p>
                  </a:txBody>
                  <a:tcPr/>
                </a:tc>
                <a:tc>
                  <a:txBody>
                    <a:bodyPr/>
                    <a:lstStyle/>
                    <a:p>
                      <a:pPr algn="ctr"/>
                      <a:r>
                        <a:rPr lang="tr-TR" dirty="0"/>
                        <a:t>Sosyal</a:t>
                      </a:r>
                    </a:p>
                  </a:txBody>
                  <a:tcPr/>
                </a:tc>
                <a:tc>
                  <a:txBody>
                    <a:bodyPr/>
                    <a:lstStyle/>
                    <a:p>
                      <a:pPr algn="ctr"/>
                      <a:r>
                        <a:rPr lang="tr-TR" dirty="0"/>
                        <a:t>Müzik</a:t>
                      </a:r>
                    </a:p>
                  </a:txBody>
                  <a:tcPr/>
                </a:tc>
                <a:tc>
                  <a:txBody>
                    <a:bodyPr/>
                    <a:lstStyle/>
                    <a:p>
                      <a:pPr algn="ctr"/>
                      <a:r>
                        <a:rPr lang="tr-TR" dirty="0"/>
                        <a:t>Sosyal</a:t>
                      </a:r>
                    </a:p>
                  </a:txBody>
                  <a:tcPr/>
                </a:tc>
                <a:tc>
                  <a:txBody>
                    <a:bodyPr/>
                    <a:lstStyle/>
                    <a:p>
                      <a:pPr algn="ctr"/>
                      <a:r>
                        <a:rPr lang="tr-TR" dirty="0"/>
                        <a:t>Fen</a:t>
                      </a:r>
                    </a:p>
                  </a:txBody>
                  <a:tcPr/>
                </a:tc>
                <a:tc>
                  <a:txBody>
                    <a:bodyPr/>
                    <a:lstStyle/>
                    <a:p>
                      <a:pPr algn="ctr"/>
                      <a:r>
                        <a:rPr lang="tr-TR" dirty="0"/>
                        <a:t>Din</a:t>
                      </a:r>
                    </a:p>
                  </a:txBody>
                  <a:tcPr/>
                </a:tc>
                <a:extLst>
                  <a:ext uri="{0D108BD9-81ED-4DB2-BD59-A6C34878D82A}">
                    <a16:rowId xmlns:a16="http://schemas.microsoft.com/office/drawing/2014/main" val="418401019"/>
                  </a:ext>
                </a:extLst>
              </a:tr>
              <a:tr h="477986">
                <a:tc vMerge="1">
                  <a:txBody>
                    <a:bodyPr/>
                    <a:lstStyle/>
                    <a:p>
                      <a:endParaRPr lang="tr-TR" dirty="0"/>
                    </a:p>
                  </a:txBody>
                  <a:tcPr/>
                </a:tc>
                <a:tc>
                  <a:txBody>
                    <a:bodyPr/>
                    <a:lstStyle/>
                    <a:p>
                      <a:pPr algn="ctr"/>
                      <a:r>
                        <a:rPr lang="tr-TR" dirty="0"/>
                        <a:t>4</a:t>
                      </a:r>
                    </a:p>
                  </a:txBody>
                  <a:tcPr/>
                </a:tc>
                <a:tc>
                  <a:txBody>
                    <a:bodyPr/>
                    <a:lstStyle/>
                    <a:p>
                      <a:pPr algn="ctr"/>
                      <a:r>
                        <a:rPr lang="tr-TR" dirty="0"/>
                        <a:t>Sosyal</a:t>
                      </a:r>
                    </a:p>
                  </a:txBody>
                  <a:tcPr/>
                </a:tc>
                <a:tc>
                  <a:txBody>
                    <a:bodyPr/>
                    <a:lstStyle/>
                    <a:p>
                      <a:pPr algn="ctr"/>
                      <a:r>
                        <a:rPr lang="tr-TR" dirty="0"/>
                        <a:t>Beden</a:t>
                      </a:r>
                    </a:p>
                  </a:txBody>
                  <a:tcPr/>
                </a:tc>
                <a:tc>
                  <a:txBody>
                    <a:bodyPr/>
                    <a:lstStyle/>
                    <a:p>
                      <a:pPr algn="ctr"/>
                      <a:r>
                        <a:rPr lang="tr-TR" dirty="0"/>
                        <a:t>Sosyal</a:t>
                      </a:r>
                    </a:p>
                  </a:txBody>
                  <a:tcPr/>
                </a:tc>
                <a:tc>
                  <a:txBody>
                    <a:bodyPr/>
                    <a:lstStyle/>
                    <a:p>
                      <a:pPr algn="ctr"/>
                      <a:r>
                        <a:rPr lang="tr-TR" dirty="0"/>
                        <a:t>Fen</a:t>
                      </a:r>
                    </a:p>
                  </a:txBody>
                  <a:tcPr/>
                </a:tc>
                <a:tc>
                  <a:txBody>
                    <a:bodyPr/>
                    <a:lstStyle/>
                    <a:p>
                      <a:pPr algn="ctr"/>
                      <a:r>
                        <a:rPr lang="tr-TR" dirty="0"/>
                        <a:t>Din</a:t>
                      </a:r>
                    </a:p>
                  </a:txBody>
                  <a:tcPr/>
                </a:tc>
                <a:extLst>
                  <a:ext uri="{0D108BD9-81ED-4DB2-BD59-A6C34878D82A}">
                    <a16:rowId xmlns:a16="http://schemas.microsoft.com/office/drawing/2014/main" val="2088117280"/>
                  </a:ext>
                </a:extLst>
              </a:tr>
            </a:tbl>
          </a:graphicData>
        </a:graphic>
      </p:graphicFrame>
    </p:spTree>
    <p:extLst>
      <p:ext uri="{BB962C8B-B14F-4D97-AF65-F5344CB8AC3E}">
        <p14:creationId xmlns:p14="http://schemas.microsoft.com/office/powerpoint/2010/main" val="3660351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4" name="TextBox 3"/>
          <p:cNvSpPr txBox="1"/>
          <p:nvPr/>
        </p:nvSpPr>
        <p:spPr>
          <a:xfrm>
            <a:off x="787791" y="1772529"/>
            <a:ext cx="9861452" cy="646331"/>
          </a:xfrm>
          <a:prstGeom prst="rect">
            <a:avLst/>
          </a:prstGeom>
          <a:noFill/>
        </p:spPr>
        <p:txBody>
          <a:bodyPr wrap="square" rtlCol="0">
            <a:spAutoFit/>
          </a:bodyPr>
          <a:lstStyle/>
          <a:p>
            <a:r>
              <a:rPr lang="tr-TR" dirty="0"/>
              <a:t>Kullnıcıdan bilgi almak için  kullanılan yapılara form denir. Form içinde textbox, button, radio button, checkbox vb elemanlar olabilir.</a:t>
            </a:r>
          </a:p>
        </p:txBody>
      </p:sp>
      <p:sp>
        <p:nvSpPr>
          <p:cNvPr id="10" name="Pentagon 9"/>
          <p:cNvSpPr/>
          <p:nvPr/>
        </p:nvSpPr>
        <p:spPr>
          <a:xfrm>
            <a:off x="787791" y="2757208"/>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form</a:t>
            </a:r>
            <a:endParaRPr lang="tr-TR" sz="3200" dirty="0"/>
          </a:p>
        </p:txBody>
      </p:sp>
      <p:sp>
        <p:nvSpPr>
          <p:cNvPr id="11" name="TextBox 10"/>
          <p:cNvSpPr txBox="1"/>
          <p:nvPr/>
        </p:nvSpPr>
        <p:spPr>
          <a:xfrm>
            <a:off x="2420648" y="3036273"/>
            <a:ext cx="7539183" cy="369332"/>
          </a:xfrm>
          <a:prstGeom prst="rect">
            <a:avLst/>
          </a:prstGeom>
          <a:noFill/>
        </p:spPr>
        <p:txBody>
          <a:bodyPr wrap="square" rtlCol="0">
            <a:spAutoFit/>
          </a:bodyPr>
          <a:lstStyle/>
          <a:p>
            <a:r>
              <a:rPr lang="tr-TR" dirty="0"/>
              <a:t>Tüm form elemanlarını içinde barındıran taşıyıcıdır.</a:t>
            </a:r>
          </a:p>
        </p:txBody>
      </p:sp>
      <p:sp>
        <p:nvSpPr>
          <p:cNvPr id="14" name="Pentagon 13"/>
          <p:cNvSpPr/>
          <p:nvPr/>
        </p:nvSpPr>
        <p:spPr>
          <a:xfrm>
            <a:off x="787791" y="4194617"/>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400" dirty="0"/>
              <a:t>input</a:t>
            </a:r>
            <a:endParaRPr lang="tr-TR" sz="2800" dirty="0"/>
          </a:p>
        </p:txBody>
      </p:sp>
      <p:sp>
        <p:nvSpPr>
          <p:cNvPr id="15" name="TextBox 14"/>
          <p:cNvSpPr txBox="1"/>
          <p:nvPr/>
        </p:nvSpPr>
        <p:spPr>
          <a:xfrm>
            <a:off x="2420648" y="4473682"/>
            <a:ext cx="7539183" cy="646331"/>
          </a:xfrm>
          <a:prstGeom prst="rect">
            <a:avLst/>
          </a:prstGeom>
          <a:noFill/>
        </p:spPr>
        <p:txBody>
          <a:bodyPr wrap="square" rtlCol="0">
            <a:spAutoFit/>
          </a:bodyPr>
          <a:lstStyle/>
          <a:p>
            <a:r>
              <a:rPr lang="tr-TR" dirty="0"/>
              <a:t>Kullanıcıdan bilgi almak için kullanılan form elemanlarının genel ismi</a:t>
            </a:r>
          </a:p>
        </p:txBody>
      </p:sp>
      <p:sp>
        <p:nvSpPr>
          <p:cNvPr id="18" name="Pentagon 17"/>
          <p:cNvSpPr/>
          <p:nvPr/>
        </p:nvSpPr>
        <p:spPr>
          <a:xfrm>
            <a:off x="787791" y="5632026"/>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400" dirty="0"/>
              <a:t>label</a:t>
            </a:r>
            <a:endParaRPr lang="tr-TR" sz="2800" dirty="0"/>
          </a:p>
        </p:txBody>
      </p:sp>
      <p:sp>
        <p:nvSpPr>
          <p:cNvPr id="19" name="TextBox 18"/>
          <p:cNvSpPr txBox="1"/>
          <p:nvPr/>
        </p:nvSpPr>
        <p:spPr>
          <a:xfrm>
            <a:off x="2420648" y="5911091"/>
            <a:ext cx="7539183" cy="369332"/>
          </a:xfrm>
          <a:prstGeom prst="rect">
            <a:avLst/>
          </a:prstGeom>
          <a:noFill/>
        </p:spPr>
        <p:txBody>
          <a:bodyPr wrap="square" rtlCol="0">
            <a:spAutoFit/>
          </a:bodyPr>
          <a:lstStyle/>
          <a:p>
            <a:r>
              <a:rPr lang="tr-TR" dirty="0"/>
              <a:t>Kullanıcıya form elemanı ile ilgili bilgi vermek için kullanılan eleman</a:t>
            </a:r>
          </a:p>
        </p:txBody>
      </p:sp>
    </p:spTree>
    <p:extLst>
      <p:ext uri="{BB962C8B-B14F-4D97-AF65-F5344CB8AC3E}">
        <p14:creationId xmlns:p14="http://schemas.microsoft.com/office/powerpoint/2010/main" val="216438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4" name="TextBox 3"/>
          <p:cNvSpPr txBox="1"/>
          <p:nvPr/>
        </p:nvSpPr>
        <p:spPr>
          <a:xfrm>
            <a:off x="703383" y="2321168"/>
            <a:ext cx="652714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&lt;form&gt;</a:t>
            </a:r>
          </a:p>
          <a:p>
            <a:r>
              <a:rPr lang="tr-TR" dirty="0">
                <a:latin typeface="Courier New" panose="02070309020205020404" pitchFamily="49" charset="0"/>
                <a:cs typeface="Courier New" panose="02070309020205020404" pitchFamily="49" charset="0"/>
              </a:rPr>
              <a:t>	&lt;label&gt;Eposta&lt;/label&gt;</a:t>
            </a:r>
          </a:p>
          <a:p>
            <a:r>
              <a:rPr lang="tr-TR" dirty="0">
                <a:latin typeface="Courier New" panose="02070309020205020404" pitchFamily="49" charset="0"/>
                <a:cs typeface="Courier New" panose="02070309020205020404" pitchFamily="49" charset="0"/>
              </a:rPr>
              <a:t>	&lt;input type="text"&gt;</a:t>
            </a:r>
          </a:p>
          <a:p>
            <a:r>
              <a:rPr lang="tr-TR" dirty="0">
                <a:latin typeface="Courier New" panose="02070309020205020404" pitchFamily="49" charset="0"/>
                <a:cs typeface="Courier New" panose="02070309020205020404" pitchFamily="49" charset="0"/>
              </a:rPr>
              <a:t>	&lt;input type="button" value="Tıkla"&gt;</a:t>
            </a:r>
          </a:p>
          <a:p>
            <a:r>
              <a:rPr lang="tr-TR" dirty="0">
                <a:latin typeface="Courier New" panose="02070309020205020404" pitchFamily="49" charset="0"/>
                <a:cs typeface="Courier New" panose="02070309020205020404" pitchFamily="49" charset="0"/>
              </a:rPr>
              <a:t>&lt;/form&gt;</a:t>
            </a:r>
          </a:p>
        </p:txBody>
      </p:sp>
      <p:sp>
        <p:nvSpPr>
          <p:cNvPr id="3" name="Rectangle 2"/>
          <p:cNvSpPr/>
          <p:nvPr/>
        </p:nvSpPr>
        <p:spPr>
          <a:xfrm>
            <a:off x="8088922" y="2321169"/>
            <a:ext cx="1913207" cy="436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ounded Rectangle 4"/>
          <p:cNvSpPr/>
          <p:nvPr/>
        </p:nvSpPr>
        <p:spPr>
          <a:xfrm>
            <a:off x="10044333" y="2321168"/>
            <a:ext cx="1139482" cy="436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Kaydet</a:t>
            </a:r>
          </a:p>
        </p:txBody>
      </p:sp>
      <p:sp>
        <p:nvSpPr>
          <p:cNvPr id="6" name="TextBox 5"/>
          <p:cNvSpPr txBox="1"/>
          <p:nvPr/>
        </p:nvSpPr>
        <p:spPr>
          <a:xfrm>
            <a:off x="7147639" y="2387935"/>
            <a:ext cx="941283" cy="369332"/>
          </a:xfrm>
          <a:prstGeom prst="rect">
            <a:avLst/>
          </a:prstGeom>
          <a:noFill/>
        </p:spPr>
        <p:txBody>
          <a:bodyPr wrap="none" rtlCol="0">
            <a:spAutoFit/>
          </a:bodyPr>
          <a:lstStyle/>
          <a:p>
            <a:r>
              <a:rPr lang="tr-TR" dirty="0"/>
              <a:t>Eposta</a:t>
            </a:r>
          </a:p>
        </p:txBody>
      </p:sp>
    </p:spTree>
    <p:extLst>
      <p:ext uri="{BB962C8B-B14F-4D97-AF65-F5344CB8AC3E}">
        <p14:creationId xmlns:p14="http://schemas.microsoft.com/office/powerpoint/2010/main" val="1698726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770711" y="1716259"/>
            <a:ext cx="110649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&lt;input type="text | email | hidden ...." name="adi" value="ali" placeholder=""&gt;</a:t>
            </a:r>
          </a:p>
        </p:txBody>
      </p:sp>
      <p:sp>
        <p:nvSpPr>
          <p:cNvPr id="8" name="Rounded Rectangle 7"/>
          <p:cNvSpPr/>
          <p:nvPr/>
        </p:nvSpPr>
        <p:spPr>
          <a:xfrm>
            <a:off x="815925" y="2543012"/>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text</a:t>
            </a:r>
          </a:p>
        </p:txBody>
      </p:sp>
      <p:sp>
        <p:nvSpPr>
          <p:cNvPr id="12" name="Rounded Rectangle 11"/>
          <p:cNvSpPr/>
          <p:nvPr/>
        </p:nvSpPr>
        <p:spPr>
          <a:xfrm>
            <a:off x="6609468" y="3431196"/>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email</a:t>
            </a:r>
          </a:p>
        </p:txBody>
      </p:sp>
      <p:sp>
        <p:nvSpPr>
          <p:cNvPr id="13" name="Rounded Rectangle 12"/>
          <p:cNvSpPr/>
          <p:nvPr/>
        </p:nvSpPr>
        <p:spPr>
          <a:xfrm>
            <a:off x="815925" y="3431196"/>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password</a:t>
            </a:r>
          </a:p>
        </p:txBody>
      </p:sp>
      <p:sp>
        <p:nvSpPr>
          <p:cNvPr id="14" name="Rounded Rectangle 13"/>
          <p:cNvSpPr/>
          <p:nvPr/>
        </p:nvSpPr>
        <p:spPr>
          <a:xfrm>
            <a:off x="815925" y="4319380"/>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number</a:t>
            </a:r>
          </a:p>
        </p:txBody>
      </p:sp>
      <p:sp>
        <p:nvSpPr>
          <p:cNvPr id="15" name="Rounded Rectangle 14"/>
          <p:cNvSpPr/>
          <p:nvPr/>
        </p:nvSpPr>
        <p:spPr>
          <a:xfrm>
            <a:off x="815925" y="5207564"/>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search</a:t>
            </a:r>
          </a:p>
        </p:txBody>
      </p:sp>
      <p:sp>
        <p:nvSpPr>
          <p:cNvPr id="16" name="Rounded Rectangle 15"/>
          <p:cNvSpPr/>
          <p:nvPr/>
        </p:nvSpPr>
        <p:spPr>
          <a:xfrm>
            <a:off x="6609468" y="2455365"/>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url</a:t>
            </a:r>
          </a:p>
        </p:txBody>
      </p:sp>
      <p:sp>
        <p:nvSpPr>
          <p:cNvPr id="17" name="TextBox 16"/>
          <p:cNvSpPr txBox="1"/>
          <p:nvPr/>
        </p:nvSpPr>
        <p:spPr>
          <a:xfrm>
            <a:off x="2475914" y="2508233"/>
            <a:ext cx="3193366" cy="646331"/>
          </a:xfrm>
          <a:prstGeom prst="rect">
            <a:avLst/>
          </a:prstGeom>
          <a:noFill/>
        </p:spPr>
        <p:txBody>
          <a:bodyPr wrap="square" rtlCol="0">
            <a:spAutoFit/>
          </a:bodyPr>
          <a:lstStyle/>
          <a:p>
            <a:r>
              <a:rPr lang="tr-TR" dirty="0"/>
              <a:t>Genel bilgi girişi için kullanılır</a:t>
            </a:r>
          </a:p>
        </p:txBody>
      </p:sp>
      <p:sp>
        <p:nvSpPr>
          <p:cNvPr id="18" name="TextBox 17"/>
          <p:cNvSpPr txBox="1"/>
          <p:nvPr/>
        </p:nvSpPr>
        <p:spPr>
          <a:xfrm>
            <a:off x="2475914" y="3396417"/>
            <a:ext cx="3193366" cy="646331"/>
          </a:xfrm>
          <a:prstGeom prst="rect">
            <a:avLst/>
          </a:prstGeom>
          <a:noFill/>
        </p:spPr>
        <p:txBody>
          <a:bodyPr wrap="square" rtlCol="0">
            <a:spAutoFit/>
          </a:bodyPr>
          <a:lstStyle/>
          <a:p>
            <a:r>
              <a:rPr lang="tr-TR" dirty="0"/>
              <a:t>Şifre girişi için kullanılır. Girilen değer gösterilmez</a:t>
            </a:r>
          </a:p>
        </p:txBody>
      </p:sp>
      <p:sp>
        <p:nvSpPr>
          <p:cNvPr id="19" name="TextBox 18"/>
          <p:cNvSpPr txBox="1"/>
          <p:nvPr/>
        </p:nvSpPr>
        <p:spPr>
          <a:xfrm>
            <a:off x="2475914" y="4249824"/>
            <a:ext cx="3305908" cy="646331"/>
          </a:xfrm>
          <a:prstGeom prst="rect">
            <a:avLst/>
          </a:prstGeom>
          <a:noFill/>
        </p:spPr>
        <p:txBody>
          <a:bodyPr wrap="square" rtlCol="0">
            <a:spAutoFit/>
          </a:bodyPr>
          <a:lstStyle/>
          <a:p>
            <a:r>
              <a:rPr lang="tr-TR" dirty="0"/>
              <a:t>Sadece rakam girişi için kullanılır</a:t>
            </a:r>
          </a:p>
        </p:txBody>
      </p:sp>
      <p:sp>
        <p:nvSpPr>
          <p:cNvPr id="20" name="TextBox 19"/>
          <p:cNvSpPr txBox="1"/>
          <p:nvPr/>
        </p:nvSpPr>
        <p:spPr>
          <a:xfrm>
            <a:off x="2475913" y="5184174"/>
            <a:ext cx="3502855" cy="923330"/>
          </a:xfrm>
          <a:prstGeom prst="rect">
            <a:avLst/>
          </a:prstGeom>
          <a:noFill/>
        </p:spPr>
        <p:txBody>
          <a:bodyPr wrap="square" rtlCol="0">
            <a:spAutoFit/>
          </a:bodyPr>
          <a:lstStyle/>
          <a:p>
            <a:r>
              <a:rPr lang="tr-TR" dirty="0"/>
              <a:t>Arama kutusu olarak kullanılır. Köşede textbox ı boşaltan küçük bir işaret çıkar</a:t>
            </a:r>
          </a:p>
        </p:txBody>
      </p:sp>
      <p:sp>
        <p:nvSpPr>
          <p:cNvPr id="21" name="TextBox 20"/>
          <p:cNvSpPr txBox="1"/>
          <p:nvPr/>
        </p:nvSpPr>
        <p:spPr>
          <a:xfrm>
            <a:off x="8187397" y="2385810"/>
            <a:ext cx="3556781" cy="646331"/>
          </a:xfrm>
          <a:prstGeom prst="rect">
            <a:avLst/>
          </a:prstGeom>
          <a:noFill/>
        </p:spPr>
        <p:txBody>
          <a:bodyPr wrap="square" rtlCol="0">
            <a:spAutoFit/>
          </a:bodyPr>
          <a:lstStyle/>
          <a:p>
            <a:r>
              <a:rPr lang="tr-TR" dirty="0"/>
              <a:t>Sadece http, https ile başlayan ifadeleri kabul eder.</a:t>
            </a:r>
          </a:p>
        </p:txBody>
      </p:sp>
      <p:sp>
        <p:nvSpPr>
          <p:cNvPr id="22" name="TextBox 21"/>
          <p:cNvSpPr txBox="1"/>
          <p:nvPr/>
        </p:nvSpPr>
        <p:spPr>
          <a:xfrm>
            <a:off x="8187396" y="3392394"/>
            <a:ext cx="3556781" cy="646331"/>
          </a:xfrm>
          <a:prstGeom prst="rect">
            <a:avLst/>
          </a:prstGeom>
          <a:noFill/>
        </p:spPr>
        <p:txBody>
          <a:bodyPr wrap="square" rtlCol="0">
            <a:spAutoFit/>
          </a:bodyPr>
          <a:lstStyle/>
          <a:p>
            <a:r>
              <a:rPr lang="tr-TR" dirty="0"/>
              <a:t>Sadece eposta girişlerini kabul eder</a:t>
            </a:r>
          </a:p>
        </p:txBody>
      </p:sp>
      <p:sp>
        <p:nvSpPr>
          <p:cNvPr id="23" name="Rounded Rectangle 22"/>
          <p:cNvSpPr/>
          <p:nvPr/>
        </p:nvSpPr>
        <p:spPr>
          <a:xfrm>
            <a:off x="6609468" y="4358182"/>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hidden</a:t>
            </a:r>
          </a:p>
        </p:txBody>
      </p:sp>
      <p:sp>
        <p:nvSpPr>
          <p:cNvPr id="24" name="TextBox 23"/>
          <p:cNvSpPr txBox="1"/>
          <p:nvPr/>
        </p:nvSpPr>
        <p:spPr>
          <a:xfrm>
            <a:off x="8187396" y="4319380"/>
            <a:ext cx="3556781" cy="646331"/>
          </a:xfrm>
          <a:prstGeom prst="rect">
            <a:avLst/>
          </a:prstGeom>
          <a:noFill/>
        </p:spPr>
        <p:txBody>
          <a:bodyPr wrap="square" rtlCol="0">
            <a:spAutoFit/>
          </a:bodyPr>
          <a:lstStyle/>
          <a:p>
            <a:r>
              <a:rPr lang="tr-TR" dirty="0"/>
              <a:t>Gizli bilgi göndermek için kullanılır.</a:t>
            </a:r>
          </a:p>
        </p:txBody>
      </p:sp>
      <p:sp>
        <p:nvSpPr>
          <p:cNvPr id="25" name="Rounded Rectangle 24"/>
          <p:cNvSpPr/>
          <p:nvPr/>
        </p:nvSpPr>
        <p:spPr>
          <a:xfrm>
            <a:off x="6609468" y="5222976"/>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tel</a:t>
            </a:r>
          </a:p>
        </p:txBody>
      </p:sp>
      <p:sp>
        <p:nvSpPr>
          <p:cNvPr id="26" name="TextBox 25"/>
          <p:cNvSpPr txBox="1"/>
          <p:nvPr/>
        </p:nvSpPr>
        <p:spPr>
          <a:xfrm>
            <a:off x="8187396" y="5184174"/>
            <a:ext cx="3556781" cy="646331"/>
          </a:xfrm>
          <a:prstGeom prst="rect">
            <a:avLst/>
          </a:prstGeom>
          <a:noFill/>
        </p:spPr>
        <p:txBody>
          <a:bodyPr wrap="square" rtlCol="0">
            <a:spAutoFit/>
          </a:bodyPr>
          <a:lstStyle/>
          <a:p>
            <a:r>
              <a:rPr lang="tr-TR" dirty="0"/>
              <a:t>Telefon numarası formatinda girişleri kabul eder</a:t>
            </a:r>
          </a:p>
        </p:txBody>
      </p:sp>
    </p:spTree>
    <p:extLst>
      <p:ext uri="{BB962C8B-B14F-4D97-AF65-F5344CB8AC3E}">
        <p14:creationId xmlns:p14="http://schemas.microsoft.com/office/powerpoint/2010/main" val="2425469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815925" y="1716259"/>
            <a:ext cx="991772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&lt;input type="button | submit | </a:t>
            </a:r>
            <a:r>
              <a:rPr lang="tr-TR" dirty="0" err="1">
                <a:latin typeface="Courier New" panose="02070309020205020404" pitchFamily="49" charset="0"/>
                <a:cs typeface="Courier New" panose="02070309020205020404" pitchFamily="49" charset="0"/>
              </a:rPr>
              <a:t>reset</a:t>
            </a:r>
            <a:r>
              <a:rPr lang="tr-TR" dirty="0">
                <a:latin typeface="Courier New" panose="02070309020205020404" pitchFamily="49" charset="0"/>
                <a:cs typeface="Courier New" panose="02070309020205020404" pitchFamily="49" charset="0"/>
              </a:rPr>
              <a:t>" name="btn" value="Kaydet"&gt;</a:t>
            </a:r>
          </a:p>
        </p:txBody>
      </p:sp>
      <p:sp>
        <p:nvSpPr>
          <p:cNvPr id="8" name="Rounded Rectangle 7"/>
          <p:cNvSpPr/>
          <p:nvPr/>
        </p:nvSpPr>
        <p:spPr>
          <a:xfrm>
            <a:off x="815925" y="2543012"/>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button</a:t>
            </a:r>
          </a:p>
        </p:txBody>
      </p:sp>
      <p:sp>
        <p:nvSpPr>
          <p:cNvPr id="13" name="Rounded Rectangle 12"/>
          <p:cNvSpPr/>
          <p:nvPr/>
        </p:nvSpPr>
        <p:spPr>
          <a:xfrm>
            <a:off x="815925" y="3431196"/>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submit</a:t>
            </a:r>
          </a:p>
        </p:txBody>
      </p:sp>
      <p:sp>
        <p:nvSpPr>
          <p:cNvPr id="14" name="Rounded Rectangle 13"/>
          <p:cNvSpPr/>
          <p:nvPr/>
        </p:nvSpPr>
        <p:spPr>
          <a:xfrm>
            <a:off x="815925" y="4319380"/>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reset</a:t>
            </a:r>
          </a:p>
        </p:txBody>
      </p:sp>
      <p:sp>
        <p:nvSpPr>
          <p:cNvPr id="17" name="TextBox 16"/>
          <p:cNvSpPr txBox="1"/>
          <p:nvPr/>
        </p:nvSpPr>
        <p:spPr>
          <a:xfrm>
            <a:off x="2475913" y="2641038"/>
            <a:ext cx="8792309" cy="369332"/>
          </a:xfrm>
          <a:prstGeom prst="rect">
            <a:avLst/>
          </a:prstGeom>
          <a:noFill/>
        </p:spPr>
        <p:txBody>
          <a:bodyPr wrap="square" rtlCol="0">
            <a:spAutoFit/>
          </a:bodyPr>
          <a:lstStyle/>
          <a:p>
            <a:r>
              <a:rPr lang="tr-TR" dirty="0"/>
              <a:t>Genel amaç için button oluşturur. Butonun default olarak bir görevi yoktur.</a:t>
            </a:r>
          </a:p>
        </p:txBody>
      </p:sp>
      <p:sp>
        <p:nvSpPr>
          <p:cNvPr id="18" name="TextBox 17"/>
          <p:cNvSpPr txBox="1"/>
          <p:nvPr/>
        </p:nvSpPr>
        <p:spPr>
          <a:xfrm>
            <a:off x="2475913" y="3534917"/>
            <a:ext cx="8792308" cy="369332"/>
          </a:xfrm>
          <a:prstGeom prst="rect">
            <a:avLst/>
          </a:prstGeom>
          <a:noFill/>
        </p:spPr>
        <p:txBody>
          <a:bodyPr wrap="square" rtlCol="0">
            <a:spAutoFit/>
          </a:bodyPr>
          <a:lstStyle/>
          <a:p>
            <a:r>
              <a:rPr lang="tr-TR" dirty="0"/>
              <a:t>Form bilgilerini backend e gönderen bir buton oluşturur.</a:t>
            </a:r>
          </a:p>
        </p:txBody>
      </p:sp>
      <p:sp>
        <p:nvSpPr>
          <p:cNvPr id="19" name="TextBox 18"/>
          <p:cNvSpPr txBox="1"/>
          <p:nvPr/>
        </p:nvSpPr>
        <p:spPr>
          <a:xfrm>
            <a:off x="2475913" y="4423101"/>
            <a:ext cx="8257736" cy="369332"/>
          </a:xfrm>
          <a:prstGeom prst="rect">
            <a:avLst/>
          </a:prstGeom>
          <a:noFill/>
        </p:spPr>
        <p:txBody>
          <a:bodyPr wrap="square" rtlCol="0">
            <a:spAutoFit/>
          </a:bodyPr>
          <a:lstStyle/>
          <a:p>
            <a:r>
              <a:rPr lang="tr-TR" dirty="0"/>
              <a:t>Formdaki bilgileri resetleyen bir buton oluşturur</a:t>
            </a:r>
          </a:p>
        </p:txBody>
      </p:sp>
    </p:spTree>
    <p:extLst>
      <p:ext uri="{BB962C8B-B14F-4D97-AF65-F5344CB8AC3E}">
        <p14:creationId xmlns:p14="http://schemas.microsoft.com/office/powerpoint/2010/main" val="2675201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Practise</a:t>
            </a:r>
          </a:p>
        </p:txBody>
      </p:sp>
      <p:sp>
        <p:nvSpPr>
          <p:cNvPr id="2" name="TextBox 1"/>
          <p:cNvSpPr txBox="1"/>
          <p:nvPr/>
        </p:nvSpPr>
        <p:spPr>
          <a:xfrm>
            <a:off x="688082" y="1580606"/>
            <a:ext cx="10833357" cy="461665"/>
          </a:xfrm>
          <a:prstGeom prst="rect">
            <a:avLst/>
          </a:prstGeom>
          <a:noFill/>
        </p:spPr>
        <p:txBody>
          <a:bodyPr wrap="square" rtlCol="0">
            <a:spAutoFit/>
          </a:bodyPr>
          <a:lstStyle/>
          <a:p>
            <a:r>
              <a:rPr lang="tr-TR" sz="2400" dirty="0"/>
              <a:t>Aşağıdaki formu oluşturunuz</a:t>
            </a:r>
          </a:p>
        </p:txBody>
      </p:sp>
      <p:sp>
        <p:nvSpPr>
          <p:cNvPr id="5" name="TextBox 4"/>
          <p:cNvSpPr txBox="1"/>
          <p:nvPr/>
        </p:nvSpPr>
        <p:spPr>
          <a:xfrm>
            <a:off x="688082" y="2926747"/>
            <a:ext cx="941283" cy="369332"/>
          </a:xfrm>
          <a:prstGeom prst="rect">
            <a:avLst/>
          </a:prstGeom>
          <a:noFill/>
        </p:spPr>
        <p:txBody>
          <a:bodyPr wrap="none" rtlCol="0">
            <a:spAutoFit/>
          </a:bodyPr>
          <a:lstStyle/>
          <a:p>
            <a:r>
              <a:rPr lang="tr-TR" dirty="0"/>
              <a:t>Eposta</a:t>
            </a:r>
          </a:p>
        </p:txBody>
      </p:sp>
      <p:sp>
        <p:nvSpPr>
          <p:cNvPr id="6" name="Rectangle 5"/>
          <p:cNvSpPr/>
          <p:nvPr/>
        </p:nvSpPr>
        <p:spPr>
          <a:xfrm>
            <a:off x="2494987" y="2927929"/>
            <a:ext cx="2547257" cy="36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8082" y="3602758"/>
            <a:ext cx="638316" cy="369332"/>
          </a:xfrm>
          <a:prstGeom prst="rect">
            <a:avLst/>
          </a:prstGeom>
          <a:noFill/>
        </p:spPr>
        <p:txBody>
          <a:bodyPr wrap="none" rtlCol="0">
            <a:spAutoFit/>
          </a:bodyPr>
          <a:lstStyle/>
          <a:p>
            <a:r>
              <a:rPr lang="tr-TR" dirty="0"/>
              <a:t>Şifre</a:t>
            </a:r>
          </a:p>
        </p:txBody>
      </p:sp>
      <p:sp>
        <p:nvSpPr>
          <p:cNvPr id="11" name="Rectangle 10"/>
          <p:cNvSpPr/>
          <p:nvPr/>
        </p:nvSpPr>
        <p:spPr>
          <a:xfrm>
            <a:off x="2494987" y="3603940"/>
            <a:ext cx="2547257" cy="36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688082" y="4278769"/>
            <a:ext cx="1806905" cy="369332"/>
          </a:xfrm>
          <a:prstGeom prst="rect">
            <a:avLst/>
          </a:prstGeom>
          <a:noFill/>
        </p:spPr>
        <p:txBody>
          <a:bodyPr wrap="none" rtlCol="0">
            <a:spAutoFit/>
          </a:bodyPr>
          <a:lstStyle/>
          <a:p>
            <a:r>
              <a:rPr lang="tr-TR" dirty="0"/>
              <a:t>Güvenlik Kodu</a:t>
            </a:r>
          </a:p>
        </p:txBody>
      </p:sp>
      <p:sp>
        <p:nvSpPr>
          <p:cNvPr id="13" name="Rectangle 12"/>
          <p:cNvSpPr/>
          <p:nvPr/>
        </p:nvSpPr>
        <p:spPr>
          <a:xfrm>
            <a:off x="2494987" y="4279951"/>
            <a:ext cx="2547257" cy="36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p:cNvSpPr/>
          <p:nvPr/>
        </p:nvSpPr>
        <p:spPr>
          <a:xfrm>
            <a:off x="2494987" y="5004924"/>
            <a:ext cx="1449996"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Kaydet</a:t>
            </a:r>
          </a:p>
        </p:txBody>
      </p:sp>
      <p:sp>
        <p:nvSpPr>
          <p:cNvPr id="15" name="Rectangle 14"/>
          <p:cNvSpPr/>
          <p:nvPr/>
        </p:nvSpPr>
        <p:spPr>
          <a:xfrm>
            <a:off x="4084302" y="5004924"/>
            <a:ext cx="1284532"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Temizle</a:t>
            </a:r>
          </a:p>
        </p:txBody>
      </p:sp>
    </p:spTree>
    <p:extLst>
      <p:ext uri="{BB962C8B-B14F-4D97-AF65-F5344CB8AC3E}">
        <p14:creationId xmlns:p14="http://schemas.microsoft.com/office/powerpoint/2010/main" val="2723812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21" name="TextBox 20"/>
          <p:cNvSpPr txBox="1"/>
          <p:nvPr/>
        </p:nvSpPr>
        <p:spPr>
          <a:xfrm>
            <a:off x="938514" y="2679407"/>
            <a:ext cx="7138685"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&lt;form&gt;</a:t>
            </a:r>
          </a:p>
          <a:p>
            <a:r>
              <a:rPr lang="tr-TR" dirty="0">
                <a:latin typeface="Courier New" panose="02070309020205020404" pitchFamily="49" charset="0"/>
                <a:cs typeface="Courier New" panose="02070309020205020404" pitchFamily="49" charset="0"/>
              </a:rPr>
              <a:t>	&lt;label </a:t>
            </a:r>
            <a:r>
              <a:rPr lang="tr-TR" b="1" dirty="0">
                <a:latin typeface="Courier New" panose="02070309020205020404" pitchFamily="49" charset="0"/>
                <a:cs typeface="Courier New" panose="02070309020205020404" pitchFamily="49" charset="0"/>
              </a:rPr>
              <a:t>for="eposta"</a:t>
            </a:r>
            <a:r>
              <a:rPr lang="tr-TR" dirty="0">
                <a:latin typeface="Courier New" panose="02070309020205020404" pitchFamily="49" charset="0"/>
                <a:cs typeface="Courier New" panose="02070309020205020404" pitchFamily="49" charset="0"/>
              </a:rPr>
              <a:t>&gt;Eposta&lt;/label&gt;</a:t>
            </a:r>
          </a:p>
          <a:p>
            <a:r>
              <a:rPr lang="tr-TR" dirty="0">
                <a:latin typeface="Courier New" panose="02070309020205020404" pitchFamily="49" charset="0"/>
                <a:cs typeface="Courier New" panose="02070309020205020404" pitchFamily="49" charset="0"/>
              </a:rPr>
              <a:t>	&lt;input </a:t>
            </a:r>
            <a:r>
              <a:rPr lang="tr-TR" b="1" dirty="0">
                <a:latin typeface="Courier New" panose="02070309020205020404" pitchFamily="49" charset="0"/>
                <a:cs typeface="Courier New" panose="02070309020205020404" pitchFamily="49" charset="0"/>
              </a:rPr>
              <a:t>id="eposta"</a:t>
            </a:r>
            <a:r>
              <a:rPr lang="tr-TR" dirty="0">
                <a:latin typeface="Courier New" panose="02070309020205020404" pitchFamily="49" charset="0"/>
                <a:cs typeface="Courier New" panose="02070309020205020404" pitchFamily="49" charset="0"/>
              </a:rPr>
              <a:t> type="text"&gt;</a:t>
            </a:r>
          </a:p>
          <a:p>
            <a:r>
              <a:rPr lang="tr-TR" dirty="0">
                <a:latin typeface="Courier New" panose="02070309020205020404" pitchFamily="49" charset="0"/>
                <a:cs typeface="Courier New" panose="02070309020205020404" pitchFamily="49" charset="0"/>
              </a:rPr>
              <a:t>	&lt;input type="button" value="Tıkla"&gt;</a:t>
            </a:r>
          </a:p>
          <a:p>
            <a:r>
              <a:rPr lang="tr-TR" dirty="0">
                <a:latin typeface="Courier New" panose="02070309020205020404" pitchFamily="49" charset="0"/>
                <a:cs typeface="Courier New" panose="02070309020205020404" pitchFamily="49" charset="0"/>
              </a:rPr>
              <a:t>&lt;/form&gt;</a:t>
            </a:r>
          </a:p>
        </p:txBody>
      </p:sp>
      <p:sp>
        <p:nvSpPr>
          <p:cNvPr id="3" name="TextBox 2"/>
          <p:cNvSpPr txBox="1"/>
          <p:nvPr/>
        </p:nvSpPr>
        <p:spPr>
          <a:xfrm>
            <a:off x="938515" y="1593669"/>
            <a:ext cx="10347794" cy="91751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spAutoFit/>
          </a:bodyPr>
          <a:lstStyle/>
          <a:p>
            <a:r>
              <a:rPr lang="tr-TR" dirty="0"/>
              <a:t>Label tagı içine eklenen for attribute u ile  label ile input lar ilişkilendirilebilir. Böylece label a tıklandığında input aktif hale gelir. Bunun için input lar id attribute u ile isimlendirilmelidir.</a:t>
            </a:r>
          </a:p>
        </p:txBody>
      </p:sp>
      <p:sp>
        <p:nvSpPr>
          <p:cNvPr id="5" name="TextBox 4"/>
          <p:cNvSpPr txBox="1"/>
          <p:nvPr/>
        </p:nvSpPr>
        <p:spPr>
          <a:xfrm>
            <a:off x="938515" y="5502710"/>
            <a:ext cx="69666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&lt;input type="button" value="Tıkla" disabled&gt;</a:t>
            </a:r>
          </a:p>
        </p:txBody>
      </p:sp>
      <p:sp>
        <p:nvSpPr>
          <p:cNvPr id="6" name="TextBox 5"/>
          <p:cNvSpPr txBox="1"/>
          <p:nvPr/>
        </p:nvSpPr>
        <p:spPr>
          <a:xfrm>
            <a:off x="938515" y="4694131"/>
            <a:ext cx="10347794" cy="64051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spAutoFit/>
          </a:bodyPr>
          <a:lstStyle/>
          <a:p>
            <a:r>
              <a:rPr lang="tr-TR" dirty="0"/>
              <a:t>disabled attribute kullanıldığında geçici olarak bir input kullanılamaz hale getirilebilir. </a:t>
            </a:r>
          </a:p>
        </p:txBody>
      </p:sp>
    </p:spTree>
    <p:extLst>
      <p:ext uri="{BB962C8B-B14F-4D97-AF65-F5344CB8AC3E}">
        <p14:creationId xmlns:p14="http://schemas.microsoft.com/office/powerpoint/2010/main" val="178456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18712" y="4976945"/>
            <a:ext cx="1192968" cy="92333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r-TR"/>
          </a:p>
        </p:txBody>
      </p:sp>
      <p:sp>
        <p:nvSpPr>
          <p:cNvPr id="6" name="TextBox 5"/>
          <p:cNvSpPr txBox="1"/>
          <p:nvPr/>
        </p:nvSpPr>
        <p:spPr>
          <a:xfrm>
            <a:off x="836023" y="4976945"/>
            <a:ext cx="10531727" cy="923330"/>
          </a:xfrm>
          <a:prstGeom prst="rect">
            <a:avLst/>
          </a:prstGeom>
          <a:noFill/>
        </p:spPr>
        <p:txBody>
          <a:bodyPr wrap="square" rtlCol="0">
            <a:spAutoFit/>
          </a:bodyPr>
          <a:lstStyle/>
          <a:p>
            <a:r>
              <a:rPr lang="tr-TR" dirty="0"/>
              <a:t>Element :  Bir html tagı ve arasındakilerin tamamına element denir.</a:t>
            </a:r>
          </a:p>
          <a:p>
            <a:r>
              <a:rPr lang="tr-TR" dirty="0"/>
              <a:t>Parent    :  Bir elementi içine alan elemente parent element denir.</a:t>
            </a:r>
          </a:p>
          <a:p>
            <a:r>
              <a:rPr lang="tr-TR" dirty="0"/>
              <a:t>Child      :  Bir elementin içinde bulunan elementlere child element denir.</a:t>
            </a:r>
          </a:p>
        </p:txBody>
      </p:sp>
      <p:sp>
        <p:nvSpPr>
          <p:cNvPr id="2" name="Title 1"/>
          <p:cNvSpPr>
            <a:spLocks noGrp="1"/>
          </p:cNvSpPr>
          <p:nvPr>
            <p:ph type="title"/>
          </p:nvPr>
        </p:nvSpPr>
        <p:spPr/>
        <p:txBody>
          <a:bodyPr/>
          <a:lstStyle/>
          <a:p>
            <a:r>
              <a:rPr lang="tr-TR" dirty="0"/>
              <a:t>Html sayfası oluşturmak</a:t>
            </a:r>
          </a:p>
        </p:txBody>
      </p:sp>
      <p:sp>
        <p:nvSpPr>
          <p:cNvPr id="3" name="Content Placeholder 2"/>
          <p:cNvSpPr>
            <a:spLocks noGrp="1"/>
          </p:cNvSpPr>
          <p:nvPr>
            <p:ph idx="1"/>
          </p:nvPr>
        </p:nvSpPr>
        <p:spPr>
          <a:xfrm>
            <a:off x="818712" y="1667436"/>
            <a:ext cx="10554574" cy="487936"/>
          </a:xfrm>
        </p:spPr>
        <p:txBody>
          <a:bodyPr anchor="t"/>
          <a:lstStyle/>
          <a:p>
            <a:pPr marL="0" indent="0">
              <a:buNone/>
            </a:pPr>
            <a:r>
              <a:rPr lang="tr-TR" b="1" dirty="0"/>
              <a:t>Bir web sayfasının en temel kod şablonu</a:t>
            </a:r>
          </a:p>
        </p:txBody>
      </p:sp>
      <p:sp>
        <p:nvSpPr>
          <p:cNvPr id="4" name="TextBox 3"/>
          <p:cNvSpPr txBox="1"/>
          <p:nvPr/>
        </p:nvSpPr>
        <p:spPr>
          <a:xfrm>
            <a:off x="836023" y="2325185"/>
            <a:ext cx="1053172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&lt;html&gt;</a:t>
            </a:r>
          </a:p>
          <a:p>
            <a:r>
              <a:rPr lang="tr-TR" dirty="0">
                <a:latin typeface="Courier New" panose="02070309020205020404" pitchFamily="49" charset="0"/>
                <a:cs typeface="Courier New" panose="02070309020205020404" pitchFamily="49" charset="0"/>
              </a:rPr>
              <a:t>	&lt;head&gt;</a:t>
            </a:r>
          </a:p>
          <a:p>
            <a:r>
              <a:rPr lang="tr-TR" dirty="0">
                <a:latin typeface="Courier New" panose="02070309020205020404" pitchFamily="49" charset="0"/>
                <a:cs typeface="Courier New" panose="02070309020205020404" pitchFamily="49" charset="0"/>
              </a:rPr>
              <a:t>		&lt;title&gt;İlk sayfam&lt;/title&gt;</a:t>
            </a:r>
          </a:p>
          <a:p>
            <a:r>
              <a:rPr lang="tr-TR" dirty="0">
                <a:latin typeface="Courier New" panose="02070309020205020404" pitchFamily="49" charset="0"/>
                <a:cs typeface="Courier New" panose="02070309020205020404" pitchFamily="49" charset="0"/>
              </a:rPr>
              <a:t>	&lt;/head&gt;</a:t>
            </a:r>
          </a:p>
          <a:p>
            <a:r>
              <a:rPr lang="tr-TR" dirty="0">
                <a:latin typeface="Courier New" panose="02070309020205020404" pitchFamily="49" charset="0"/>
                <a:cs typeface="Courier New" panose="02070309020205020404" pitchFamily="49" charset="0"/>
              </a:rPr>
              <a:t>	&lt;body&gt;</a:t>
            </a:r>
          </a:p>
          <a:p>
            <a:r>
              <a:rPr lang="tr-TR" dirty="0">
                <a:latin typeface="Courier New" panose="02070309020205020404" pitchFamily="49" charset="0"/>
                <a:cs typeface="Courier New" panose="02070309020205020404" pitchFamily="49" charset="0"/>
              </a:rPr>
              <a:t>		Merhaba. Bu benim ilk web sayfam</a:t>
            </a:r>
          </a:p>
          <a:p>
            <a:r>
              <a:rPr lang="tr-TR" dirty="0">
                <a:latin typeface="Courier New" panose="02070309020205020404" pitchFamily="49" charset="0"/>
                <a:cs typeface="Courier New" panose="02070309020205020404" pitchFamily="49" charset="0"/>
              </a:rPr>
              <a:t>	&lt;/body&gt;</a:t>
            </a:r>
          </a:p>
          <a:p>
            <a:r>
              <a:rPr lang="tr-TR" dirty="0">
                <a:latin typeface="Courier New" panose="02070309020205020404" pitchFamily="49" charset="0"/>
                <a:cs typeface="Courier New" panose="02070309020205020404" pitchFamily="49" charset="0"/>
              </a:rPr>
              <a:t>&lt;/html&gt;</a:t>
            </a:r>
          </a:p>
        </p:txBody>
      </p:sp>
      <p:sp>
        <p:nvSpPr>
          <p:cNvPr id="7" name="Rounded Rectangle 6"/>
          <p:cNvSpPr/>
          <p:nvPr/>
        </p:nvSpPr>
        <p:spPr>
          <a:xfrm>
            <a:off x="836023" y="5913338"/>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n11.com’ u açıp element, parent, child ilişkisini göster</a:t>
            </a:r>
          </a:p>
        </p:txBody>
      </p:sp>
    </p:spTree>
    <p:extLst>
      <p:ext uri="{BB962C8B-B14F-4D97-AF65-F5344CB8AC3E}">
        <p14:creationId xmlns:p14="http://schemas.microsoft.com/office/powerpoint/2010/main" val="13841677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21" name="TextBox 20"/>
          <p:cNvSpPr txBox="1"/>
          <p:nvPr/>
        </p:nvSpPr>
        <p:spPr>
          <a:xfrm>
            <a:off x="938514" y="2885885"/>
            <a:ext cx="7570486"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&lt;form&gt;</a:t>
            </a:r>
          </a:p>
          <a:p>
            <a:r>
              <a:rPr lang="tr-TR" dirty="0">
                <a:latin typeface="Courier New" panose="02070309020205020404" pitchFamily="49" charset="0"/>
                <a:cs typeface="Courier New" panose="02070309020205020404" pitchFamily="49" charset="0"/>
              </a:rPr>
              <a:t>	&lt;label&gt;Ad&lt;/label&gt;</a:t>
            </a:r>
          </a:p>
          <a:p>
            <a:r>
              <a:rPr lang="tr-TR" dirty="0">
                <a:latin typeface="Courier New" panose="02070309020205020404" pitchFamily="49" charset="0"/>
                <a:cs typeface="Courier New" panose="02070309020205020404" pitchFamily="49" charset="0"/>
              </a:rPr>
              <a:t>	&lt;input type="text" name="ad" value=""&gt;</a:t>
            </a:r>
          </a:p>
          <a:p>
            <a:r>
              <a:rPr lang="tr-TR" dirty="0">
                <a:latin typeface="Courier New" panose="02070309020205020404" pitchFamily="49" charset="0"/>
                <a:cs typeface="Courier New" panose="02070309020205020404" pitchFamily="49" charset="0"/>
              </a:rPr>
              <a:t>	&lt;br&gt;</a:t>
            </a:r>
          </a:p>
          <a:p>
            <a:endParaRPr lang="tr-TR" dirty="0">
              <a:latin typeface="Courier New" panose="02070309020205020404" pitchFamily="49" charset="0"/>
              <a:cs typeface="Courier New" panose="02070309020205020404" pitchFamily="49" charset="0"/>
            </a:endParaRPr>
          </a:p>
          <a:p>
            <a:r>
              <a:rPr lang="tr-TR" dirty="0">
                <a:latin typeface="Courier New" panose="02070309020205020404" pitchFamily="49" charset="0"/>
                <a:cs typeface="Courier New" panose="02070309020205020404" pitchFamily="49" charset="0"/>
              </a:rPr>
              <a:t>	&lt;label&gt;Şifre&lt;/label&gt;</a:t>
            </a:r>
          </a:p>
          <a:p>
            <a:r>
              <a:rPr lang="tr-TR" dirty="0">
                <a:latin typeface="Courier New" panose="02070309020205020404" pitchFamily="49" charset="0"/>
                <a:cs typeface="Courier New" panose="02070309020205020404" pitchFamily="49" charset="0"/>
              </a:rPr>
              <a:t>	&lt;input type="password" name="sifre" value=""&gt;</a:t>
            </a:r>
          </a:p>
          <a:p>
            <a:r>
              <a:rPr lang="tr-TR" dirty="0">
                <a:latin typeface="Courier New" panose="02070309020205020404" pitchFamily="49" charset="0"/>
                <a:cs typeface="Courier New" panose="02070309020205020404" pitchFamily="49" charset="0"/>
              </a:rPr>
              <a:t>	&lt;br&gt;</a:t>
            </a:r>
          </a:p>
          <a:p>
            <a:endParaRPr lang="tr-TR" dirty="0">
              <a:latin typeface="Courier New" panose="02070309020205020404" pitchFamily="49" charset="0"/>
              <a:cs typeface="Courier New" panose="02070309020205020404" pitchFamily="49" charset="0"/>
            </a:endParaRPr>
          </a:p>
          <a:p>
            <a:r>
              <a:rPr lang="tr-TR" dirty="0">
                <a:latin typeface="Courier New" panose="02070309020205020404" pitchFamily="49" charset="0"/>
                <a:cs typeface="Courier New" panose="02070309020205020404" pitchFamily="49" charset="0"/>
              </a:rPr>
              <a:t>	&lt;label&gt;Yaş&lt;/label&gt;</a:t>
            </a:r>
          </a:p>
          <a:p>
            <a:r>
              <a:rPr lang="tr-TR" dirty="0">
                <a:latin typeface="Courier New" panose="02070309020205020404" pitchFamily="49" charset="0"/>
                <a:cs typeface="Courier New" panose="02070309020205020404" pitchFamily="49" charset="0"/>
              </a:rPr>
              <a:t>	&lt;input type="number" name="yas" value=""&gt; </a:t>
            </a:r>
          </a:p>
          <a:p>
            <a:r>
              <a:rPr lang="tr-TR" dirty="0">
                <a:latin typeface="Courier New" panose="02070309020205020404" pitchFamily="49" charset="0"/>
                <a:cs typeface="Courier New" panose="02070309020205020404" pitchFamily="49" charset="0"/>
              </a:rPr>
              <a:t>&lt;/form&gt;</a:t>
            </a:r>
          </a:p>
        </p:txBody>
      </p:sp>
      <p:sp>
        <p:nvSpPr>
          <p:cNvPr id="3" name="TextBox 2"/>
          <p:cNvSpPr txBox="1"/>
          <p:nvPr/>
        </p:nvSpPr>
        <p:spPr>
          <a:xfrm>
            <a:off x="938515" y="1593669"/>
            <a:ext cx="10347794" cy="91751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spAutoFit/>
          </a:bodyPr>
          <a:lstStyle/>
          <a:p>
            <a:r>
              <a:rPr lang="tr-TR" dirty="0"/>
              <a:t>Submit butonlara basıldığında formdaki bilgiler sunucuya gönderilir. Bu gönderme işlemi yapılırken inputların name attribute u ile value attribute u kullanılır.</a:t>
            </a:r>
          </a:p>
        </p:txBody>
      </p:sp>
      <p:sp>
        <p:nvSpPr>
          <p:cNvPr id="4" name="Rectangle 3"/>
          <p:cNvSpPr/>
          <p:nvPr/>
        </p:nvSpPr>
        <p:spPr>
          <a:xfrm>
            <a:off x="9270609" y="2885885"/>
            <a:ext cx="244777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ad=Ali</a:t>
            </a:r>
          </a:p>
          <a:p>
            <a:pPr algn="ctr"/>
            <a:r>
              <a:rPr lang="tr-TR" dirty="0"/>
              <a:t>sifre=12345</a:t>
            </a:r>
          </a:p>
          <a:p>
            <a:pPr algn="ctr"/>
            <a:r>
              <a:rPr lang="tr-TR" dirty="0"/>
              <a:t>yas=25</a:t>
            </a:r>
          </a:p>
        </p:txBody>
      </p:sp>
      <p:sp>
        <p:nvSpPr>
          <p:cNvPr id="5" name="Right Arrow 4"/>
          <p:cNvSpPr/>
          <p:nvPr/>
        </p:nvSpPr>
        <p:spPr>
          <a:xfrm>
            <a:off x="7948246" y="4157946"/>
            <a:ext cx="1209821" cy="872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99416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815925" y="1716259"/>
            <a:ext cx="103005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&lt;input type="radio | checkbox | file ...." name="hobiler" value="futbol"&gt;</a:t>
            </a:r>
          </a:p>
        </p:txBody>
      </p:sp>
      <p:sp>
        <p:nvSpPr>
          <p:cNvPr id="8" name="Rounded Rectangle 7"/>
          <p:cNvSpPr/>
          <p:nvPr/>
        </p:nvSpPr>
        <p:spPr>
          <a:xfrm>
            <a:off x="815925" y="2543012"/>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checkbox</a:t>
            </a:r>
          </a:p>
        </p:txBody>
      </p:sp>
      <p:sp>
        <p:nvSpPr>
          <p:cNvPr id="13" name="Rounded Rectangle 12"/>
          <p:cNvSpPr/>
          <p:nvPr/>
        </p:nvSpPr>
        <p:spPr>
          <a:xfrm>
            <a:off x="815925" y="3431196"/>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radio</a:t>
            </a:r>
          </a:p>
        </p:txBody>
      </p:sp>
      <p:sp>
        <p:nvSpPr>
          <p:cNvPr id="14" name="Rounded Rectangle 13"/>
          <p:cNvSpPr/>
          <p:nvPr/>
        </p:nvSpPr>
        <p:spPr>
          <a:xfrm>
            <a:off x="815925" y="4319380"/>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file</a:t>
            </a:r>
          </a:p>
        </p:txBody>
      </p:sp>
      <p:sp>
        <p:nvSpPr>
          <p:cNvPr id="15" name="Rounded Rectangle 14"/>
          <p:cNvSpPr/>
          <p:nvPr/>
        </p:nvSpPr>
        <p:spPr>
          <a:xfrm>
            <a:off x="815925" y="5207564"/>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color</a:t>
            </a:r>
          </a:p>
        </p:txBody>
      </p:sp>
      <p:sp>
        <p:nvSpPr>
          <p:cNvPr id="17" name="TextBox 16"/>
          <p:cNvSpPr txBox="1"/>
          <p:nvPr/>
        </p:nvSpPr>
        <p:spPr>
          <a:xfrm>
            <a:off x="2475913" y="2641038"/>
            <a:ext cx="8792309" cy="369332"/>
          </a:xfrm>
          <a:prstGeom prst="rect">
            <a:avLst/>
          </a:prstGeom>
          <a:noFill/>
        </p:spPr>
        <p:txBody>
          <a:bodyPr wrap="square" rtlCol="0">
            <a:spAutoFit/>
          </a:bodyPr>
          <a:lstStyle/>
          <a:p>
            <a:r>
              <a:rPr lang="tr-TR" dirty="0"/>
              <a:t>Birden fazla işaretleme yapılabilecek seçenekler sunar. </a:t>
            </a:r>
          </a:p>
        </p:txBody>
      </p:sp>
      <p:sp>
        <p:nvSpPr>
          <p:cNvPr id="18" name="TextBox 17"/>
          <p:cNvSpPr txBox="1"/>
          <p:nvPr/>
        </p:nvSpPr>
        <p:spPr>
          <a:xfrm>
            <a:off x="2475914" y="3508961"/>
            <a:ext cx="8792308" cy="646331"/>
          </a:xfrm>
          <a:prstGeom prst="rect">
            <a:avLst/>
          </a:prstGeom>
          <a:noFill/>
        </p:spPr>
        <p:txBody>
          <a:bodyPr wrap="square" rtlCol="0">
            <a:spAutoFit/>
          </a:bodyPr>
          <a:lstStyle/>
          <a:p>
            <a:r>
              <a:rPr lang="tr-TR" dirty="0"/>
              <a:t>Sadece tek seçim yapabileceği seçenekler sunar. Cinsiyet gibi. Name attribute u aynı olan radio butonlar kendi aralarında grup olurlar.</a:t>
            </a:r>
          </a:p>
        </p:txBody>
      </p:sp>
      <p:sp>
        <p:nvSpPr>
          <p:cNvPr id="19" name="TextBox 18"/>
          <p:cNvSpPr txBox="1"/>
          <p:nvPr/>
        </p:nvSpPr>
        <p:spPr>
          <a:xfrm>
            <a:off x="2475913" y="4423101"/>
            <a:ext cx="8257736" cy="369332"/>
          </a:xfrm>
          <a:prstGeom prst="rect">
            <a:avLst/>
          </a:prstGeom>
          <a:noFill/>
        </p:spPr>
        <p:txBody>
          <a:bodyPr wrap="square" rtlCol="0">
            <a:spAutoFit/>
          </a:bodyPr>
          <a:lstStyle/>
          <a:p>
            <a:r>
              <a:rPr lang="tr-TR" dirty="0"/>
              <a:t>Dosya yüklemek için kullanılır.</a:t>
            </a:r>
          </a:p>
        </p:txBody>
      </p:sp>
      <p:sp>
        <p:nvSpPr>
          <p:cNvPr id="20" name="TextBox 19"/>
          <p:cNvSpPr txBox="1"/>
          <p:nvPr/>
        </p:nvSpPr>
        <p:spPr>
          <a:xfrm>
            <a:off x="2475913" y="5311285"/>
            <a:ext cx="8914796" cy="369332"/>
          </a:xfrm>
          <a:prstGeom prst="rect">
            <a:avLst/>
          </a:prstGeom>
          <a:noFill/>
        </p:spPr>
        <p:txBody>
          <a:bodyPr wrap="square" rtlCol="0">
            <a:spAutoFit/>
          </a:bodyPr>
          <a:lstStyle/>
          <a:p>
            <a:r>
              <a:rPr lang="tr-TR" dirty="0"/>
              <a:t>Renk seçmek için kullanılır. </a:t>
            </a:r>
            <a:r>
              <a:rPr lang="tr-TR" dirty="0">
                <a:latin typeface="Courier New" panose="02070309020205020404" pitchFamily="49" charset="0"/>
                <a:cs typeface="Courier New" panose="02070309020205020404" pitchFamily="49" charset="0"/>
              </a:rPr>
              <a:t>value="#FF0000"</a:t>
            </a:r>
          </a:p>
        </p:txBody>
      </p:sp>
      <p:sp>
        <p:nvSpPr>
          <p:cNvPr id="12" name="Rounded Rectangle 11"/>
          <p:cNvSpPr/>
          <p:nvPr/>
        </p:nvSpPr>
        <p:spPr>
          <a:xfrm>
            <a:off x="815925" y="6095748"/>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range</a:t>
            </a:r>
          </a:p>
        </p:txBody>
      </p:sp>
      <p:sp>
        <p:nvSpPr>
          <p:cNvPr id="16" name="TextBox 15"/>
          <p:cNvSpPr txBox="1"/>
          <p:nvPr/>
        </p:nvSpPr>
        <p:spPr>
          <a:xfrm>
            <a:off x="2475913" y="6157604"/>
            <a:ext cx="8914796" cy="369332"/>
          </a:xfrm>
          <a:prstGeom prst="rect">
            <a:avLst/>
          </a:prstGeom>
          <a:noFill/>
        </p:spPr>
        <p:txBody>
          <a:bodyPr wrap="square" rtlCol="0">
            <a:spAutoFit/>
          </a:bodyPr>
          <a:lstStyle/>
          <a:p>
            <a:r>
              <a:rPr lang="tr-TR" dirty="0"/>
              <a:t>Bir aralık seçmek için kullanılır</a:t>
            </a:r>
          </a:p>
        </p:txBody>
      </p:sp>
    </p:spTree>
    <p:extLst>
      <p:ext uri="{BB962C8B-B14F-4D97-AF65-F5344CB8AC3E}">
        <p14:creationId xmlns:p14="http://schemas.microsoft.com/office/powerpoint/2010/main" val="2743906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815925" y="1716259"/>
            <a:ext cx="90033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&lt;input type="date | time | month ...." name="dogum" value=""&gt;</a:t>
            </a:r>
          </a:p>
        </p:txBody>
      </p:sp>
      <p:sp>
        <p:nvSpPr>
          <p:cNvPr id="8" name="Rounded Rectangle 7"/>
          <p:cNvSpPr/>
          <p:nvPr/>
        </p:nvSpPr>
        <p:spPr>
          <a:xfrm>
            <a:off x="815925" y="2543012"/>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date</a:t>
            </a:r>
          </a:p>
        </p:txBody>
      </p:sp>
      <p:sp>
        <p:nvSpPr>
          <p:cNvPr id="13" name="Rounded Rectangle 12"/>
          <p:cNvSpPr/>
          <p:nvPr/>
        </p:nvSpPr>
        <p:spPr>
          <a:xfrm>
            <a:off x="815925" y="4278708"/>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datetime-local</a:t>
            </a:r>
          </a:p>
        </p:txBody>
      </p:sp>
      <p:sp>
        <p:nvSpPr>
          <p:cNvPr id="14" name="Rounded Rectangle 13"/>
          <p:cNvSpPr/>
          <p:nvPr/>
        </p:nvSpPr>
        <p:spPr>
          <a:xfrm>
            <a:off x="815925" y="5154011"/>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month</a:t>
            </a:r>
          </a:p>
        </p:txBody>
      </p:sp>
      <p:sp>
        <p:nvSpPr>
          <p:cNvPr id="15" name="Rounded Rectangle 14"/>
          <p:cNvSpPr/>
          <p:nvPr/>
        </p:nvSpPr>
        <p:spPr>
          <a:xfrm>
            <a:off x="815925" y="3453555"/>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time</a:t>
            </a:r>
          </a:p>
        </p:txBody>
      </p:sp>
      <p:sp>
        <p:nvSpPr>
          <p:cNvPr id="17" name="TextBox 16"/>
          <p:cNvSpPr txBox="1"/>
          <p:nvPr/>
        </p:nvSpPr>
        <p:spPr>
          <a:xfrm>
            <a:off x="2475913" y="2641038"/>
            <a:ext cx="8792309" cy="369332"/>
          </a:xfrm>
          <a:prstGeom prst="rect">
            <a:avLst/>
          </a:prstGeom>
          <a:noFill/>
        </p:spPr>
        <p:txBody>
          <a:bodyPr wrap="square" rtlCol="0">
            <a:spAutoFit/>
          </a:bodyPr>
          <a:lstStyle/>
          <a:p>
            <a:r>
              <a:rPr lang="tr-TR" dirty="0"/>
              <a:t>Tarih seçmek için kullanılır. </a:t>
            </a:r>
            <a:r>
              <a:rPr lang="tr-TR" dirty="0">
                <a:latin typeface="Courier New" panose="02070309020205020404" pitchFamily="49" charset="0"/>
                <a:cs typeface="Courier New" panose="02070309020205020404" pitchFamily="49" charset="0"/>
              </a:rPr>
              <a:t>value="2021-08-05"</a:t>
            </a:r>
            <a:r>
              <a:rPr lang="tr-TR" dirty="0"/>
              <a:t> </a:t>
            </a:r>
          </a:p>
        </p:txBody>
      </p:sp>
      <p:sp>
        <p:nvSpPr>
          <p:cNvPr id="18" name="TextBox 17"/>
          <p:cNvSpPr txBox="1"/>
          <p:nvPr/>
        </p:nvSpPr>
        <p:spPr>
          <a:xfrm>
            <a:off x="2475914" y="4356473"/>
            <a:ext cx="8792308" cy="369332"/>
          </a:xfrm>
          <a:prstGeom prst="rect">
            <a:avLst/>
          </a:prstGeom>
          <a:noFill/>
        </p:spPr>
        <p:txBody>
          <a:bodyPr wrap="square" rtlCol="0">
            <a:spAutoFit/>
          </a:bodyPr>
          <a:lstStyle/>
          <a:p>
            <a:r>
              <a:rPr lang="tr-TR" dirty="0"/>
              <a:t>Tarih ve saati birlikte seçmek için kullanılır. </a:t>
            </a:r>
            <a:r>
              <a:rPr lang="tr-TR" dirty="0">
                <a:latin typeface="Courier New" panose="02070309020205020404" pitchFamily="49" charset="0"/>
                <a:cs typeface="Courier New" panose="02070309020205020404" pitchFamily="49" charset="0"/>
              </a:rPr>
              <a:t>value="2021-08-05T21:15"</a:t>
            </a:r>
          </a:p>
        </p:txBody>
      </p:sp>
      <p:sp>
        <p:nvSpPr>
          <p:cNvPr id="19" name="TextBox 18"/>
          <p:cNvSpPr txBox="1"/>
          <p:nvPr/>
        </p:nvSpPr>
        <p:spPr>
          <a:xfrm>
            <a:off x="2475913" y="5257732"/>
            <a:ext cx="8257736" cy="369332"/>
          </a:xfrm>
          <a:prstGeom prst="rect">
            <a:avLst/>
          </a:prstGeom>
          <a:noFill/>
        </p:spPr>
        <p:txBody>
          <a:bodyPr wrap="square" rtlCol="0">
            <a:spAutoFit/>
          </a:bodyPr>
          <a:lstStyle/>
          <a:p>
            <a:r>
              <a:rPr lang="tr-TR" dirty="0"/>
              <a:t>Ay seçmek için kullanılır. </a:t>
            </a:r>
            <a:r>
              <a:rPr lang="tr-TR" dirty="0">
                <a:latin typeface="Courier New" panose="02070309020205020404" pitchFamily="49" charset="0"/>
                <a:cs typeface="Courier New" panose="02070309020205020404" pitchFamily="49" charset="0"/>
              </a:rPr>
              <a:t>value="2021-08"</a:t>
            </a:r>
          </a:p>
        </p:txBody>
      </p:sp>
      <p:sp>
        <p:nvSpPr>
          <p:cNvPr id="20" name="TextBox 19"/>
          <p:cNvSpPr txBox="1"/>
          <p:nvPr/>
        </p:nvSpPr>
        <p:spPr>
          <a:xfrm>
            <a:off x="2475913" y="3545401"/>
            <a:ext cx="8914796" cy="369332"/>
          </a:xfrm>
          <a:prstGeom prst="rect">
            <a:avLst/>
          </a:prstGeom>
          <a:noFill/>
        </p:spPr>
        <p:txBody>
          <a:bodyPr wrap="square" rtlCol="0">
            <a:spAutoFit/>
          </a:bodyPr>
          <a:lstStyle/>
          <a:p>
            <a:r>
              <a:rPr lang="tr-TR" dirty="0"/>
              <a:t>Zaman seçmek için kullanılır. </a:t>
            </a:r>
            <a:r>
              <a:rPr lang="tr-TR" dirty="0">
                <a:latin typeface="Courier New" panose="02070309020205020404" pitchFamily="49" charset="0"/>
                <a:cs typeface="Courier New" panose="02070309020205020404" pitchFamily="49" charset="0"/>
              </a:rPr>
              <a:t>value="21:15"</a:t>
            </a:r>
          </a:p>
        </p:txBody>
      </p:sp>
      <p:sp>
        <p:nvSpPr>
          <p:cNvPr id="12" name="Rounded Rectangle 11"/>
          <p:cNvSpPr/>
          <p:nvPr/>
        </p:nvSpPr>
        <p:spPr>
          <a:xfrm>
            <a:off x="815925" y="6095748"/>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week</a:t>
            </a:r>
          </a:p>
        </p:txBody>
      </p:sp>
      <p:sp>
        <p:nvSpPr>
          <p:cNvPr id="16" name="TextBox 15"/>
          <p:cNvSpPr txBox="1"/>
          <p:nvPr/>
        </p:nvSpPr>
        <p:spPr>
          <a:xfrm>
            <a:off x="2475913" y="6157604"/>
            <a:ext cx="8914796" cy="369332"/>
          </a:xfrm>
          <a:prstGeom prst="rect">
            <a:avLst/>
          </a:prstGeom>
          <a:noFill/>
        </p:spPr>
        <p:txBody>
          <a:bodyPr wrap="square" rtlCol="0">
            <a:spAutoFit/>
          </a:bodyPr>
          <a:lstStyle/>
          <a:p>
            <a:r>
              <a:rPr lang="tr-TR" dirty="0"/>
              <a:t>Hafta seçmek için kullanılır. </a:t>
            </a:r>
            <a:r>
              <a:rPr lang="tr-TR" dirty="0">
                <a:latin typeface="Courier New" panose="02070309020205020404" pitchFamily="49" charset="0"/>
                <a:cs typeface="Courier New" panose="02070309020205020404" pitchFamily="49" charset="0"/>
              </a:rPr>
              <a:t>value="2021-W45"</a:t>
            </a:r>
          </a:p>
        </p:txBody>
      </p:sp>
    </p:spTree>
    <p:extLst>
      <p:ext uri="{BB962C8B-B14F-4D97-AF65-F5344CB8AC3E}">
        <p14:creationId xmlns:p14="http://schemas.microsoft.com/office/powerpoint/2010/main" val="767494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2592474" y="3136063"/>
            <a:ext cx="726998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tr-TR" dirty="0">
                <a:latin typeface="Courier New" panose="02070309020205020404" pitchFamily="49" charset="0"/>
                <a:cs typeface="Courier New" panose="02070309020205020404" pitchFamily="49" charset="0"/>
              </a:rPr>
              <a:t>&lt;select name="iller" multiple size="5"&gt;</a:t>
            </a:r>
          </a:p>
          <a:p>
            <a:pPr fontAlgn="base"/>
            <a:r>
              <a:rPr lang="tr-TR" dirty="0">
                <a:latin typeface="Courier New" panose="02070309020205020404" pitchFamily="49" charset="0"/>
                <a:cs typeface="Courier New" panose="02070309020205020404" pitchFamily="49" charset="0"/>
              </a:rPr>
              <a:t>	&lt;option value="01"&gt;Adana&lt;/option&gt;</a:t>
            </a:r>
          </a:p>
          <a:p>
            <a:pPr fontAlgn="base"/>
            <a:r>
              <a:rPr lang="tr-TR" dirty="0">
                <a:latin typeface="Courier New" panose="02070309020205020404" pitchFamily="49" charset="0"/>
                <a:cs typeface="Courier New" panose="02070309020205020404" pitchFamily="49" charset="0"/>
              </a:rPr>
              <a:t>	&lt;option value="02"&gt;Adıyaman&lt;/option&gt;</a:t>
            </a:r>
          </a:p>
          <a:p>
            <a:pPr fontAlgn="base"/>
            <a:r>
              <a:rPr lang="tr-TR" dirty="0">
                <a:latin typeface="Courier New" panose="02070309020205020404" pitchFamily="49" charset="0"/>
                <a:cs typeface="Courier New" panose="02070309020205020404" pitchFamily="49" charset="0"/>
              </a:rPr>
              <a:t>	&lt;option value="03"&gt;Afyon&lt;/option&gt;</a:t>
            </a:r>
          </a:p>
          <a:p>
            <a:pPr fontAlgn="base"/>
            <a:r>
              <a:rPr lang="tr-TR" dirty="0">
                <a:latin typeface="Courier New" panose="02070309020205020404" pitchFamily="49" charset="0"/>
                <a:cs typeface="Courier New" panose="02070309020205020404" pitchFamily="49" charset="0"/>
              </a:rPr>
              <a:t>	&lt;option value="04"&gt;Ağrı&lt;/option&gt;</a:t>
            </a:r>
          </a:p>
          <a:p>
            <a:pPr fontAlgn="base"/>
            <a:r>
              <a:rPr lang="tr-TR" dirty="0">
                <a:latin typeface="Courier New" panose="02070309020205020404" pitchFamily="49" charset="0"/>
                <a:cs typeface="Courier New" panose="02070309020205020404" pitchFamily="49" charset="0"/>
              </a:rPr>
              <a:t>&lt;/select&gt;</a:t>
            </a:r>
          </a:p>
        </p:txBody>
      </p:sp>
      <p:sp>
        <p:nvSpPr>
          <p:cNvPr id="8" name="Rounded Rectangle 7"/>
          <p:cNvSpPr/>
          <p:nvPr/>
        </p:nvSpPr>
        <p:spPr>
          <a:xfrm>
            <a:off x="828988" y="1881653"/>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select</a:t>
            </a:r>
          </a:p>
        </p:txBody>
      </p:sp>
      <p:sp>
        <p:nvSpPr>
          <p:cNvPr id="17" name="TextBox 16"/>
          <p:cNvSpPr txBox="1"/>
          <p:nvPr/>
        </p:nvSpPr>
        <p:spPr>
          <a:xfrm>
            <a:off x="2475913" y="1881653"/>
            <a:ext cx="8792309" cy="923330"/>
          </a:xfrm>
          <a:prstGeom prst="rect">
            <a:avLst/>
          </a:prstGeom>
          <a:noFill/>
        </p:spPr>
        <p:txBody>
          <a:bodyPr wrap="square" rtlCol="0">
            <a:spAutoFit/>
          </a:bodyPr>
          <a:lstStyle/>
          <a:p>
            <a:r>
              <a:rPr lang="tr-TR" dirty="0"/>
              <a:t>Kullanıcıya listeden seçim yaptırmak için kullanılır. Ülke, şehir gibi seçimler bu şekilde yapılır. Bunun için select tagı kullanılır. Her bir seçenek ise option tagı içine konulur.</a:t>
            </a:r>
          </a:p>
        </p:txBody>
      </p:sp>
      <p:sp>
        <p:nvSpPr>
          <p:cNvPr id="3" name="Rounded Rectangle 2"/>
          <p:cNvSpPr/>
          <p:nvPr/>
        </p:nvSpPr>
        <p:spPr>
          <a:xfrm>
            <a:off x="2592474" y="5277394"/>
            <a:ext cx="7269984" cy="10450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tr-TR" dirty="0"/>
              <a:t>Multiple kelimesi ile birden fazla seçim yapma imkanı sağlanabilirken, size ile listede aynı anda gösterilen eleman sayısını belirler</a:t>
            </a:r>
          </a:p>
        </p:txBody>
      </p:sp>
      <p:sp>
        <p:nvSpPr>
          <p:cNvPr id="4" name="Explosion 1 3"/>
          <p:cNvSpPr/>
          <p:nvPr/>
        </p:nvSpPr>
        <p:spPr>
          <a:xfrm>
            <a:off x="1800496" y="5013284"/>
            <a:ext cx="1058091" cy="105809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31679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2592474" y="2678863"/>
            <a:ext cx="8798235"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tr-TR" dirty="0">
                <a:latin typeface="Courier New" panose="02070309020205020404" pitchFamily="49" charset="0"/>
                <a:cs typeface="Courier New" panose="02070309020205020404" pitchFamily="49" charset="0"/>
              </a:rPr>
              <a:t>&lt;select name=""&gt;</a:t>
            </a:r>
          </a:p>
          <a:p>
            <a:pPr fontAlgn="base"/>
            <a:r>
              <a:rPr lang="tr-TR" dirty="0">
                <a:latin typeface="Courier New" panose="02070309020205020404" pitchFamily="49" charset="0"/>
                <a:cs typeface="Courier New" panose="02070309020205020404" pitchFamily="49" charset="0"/>
              </a:rPr>
              <a:t>	&lt;optgroup label="Fruits"&gt;</a:t>
            </a:r>
          </a:p>
          <a:p>
            <a:pPr fontAlgn="base"/>
            <a:r>
              <a:rPr lang="tr-TR" dirty="0">
                <a:latin typeface="Courier New" panose="02070309020205020404" pitchFamily="49" charset="0"/>
                <a:cs typeface="Courier New" panose="02070309020205020404" pitchFamily="49" charset="0"/>
              </a:rPr>
              <a:t>		&lt;option value="banana"&gt;Bananas&lt;/option&gt;</a:t>
            </a:r>
          </a:p>
          <a:p>
            <a:pPr fontAlgn="base"/>
            <a:r>
              <a:rPr lang="tr-TR" dirty="0">
                <a:latin typeface="Courier New" panose="02070309020205020404" pitchFamily="49" charset="0"/>
                <a:cs typeface="Courier New" panose="02070309020205020404" pitchFamily="49" charset="0"/>
              </a:rPr>
              <a:t>		&lt;option value="strawberry"&gt;Strawberries&lt;/option&gt;</a:t>
            </a:r>
          </a:p>
          <a:p>
            <a:pPr fontAlgn="base"/>
            <a:r>
              <a:rPr lang="tr-TR" dirty="0">
                <a:latin typeface="Courier New" panose="02070309020205020404" pitchFamily="49" charset="0"/>
                <a:cs typeface="Courier New" panose="02070309020205020404" pitchFamily="49" charset="0"/>
              </a:rPr>
              <a:t> 	&lt;/optgroup&gt;</a:t>
            </a:r>
          </a:p>
          <a:p>
            <a:pPr fontAlgn="base"/>
            <a:r>
              <a:rPr lang="tr-TR" dirty="0">
                <a:latin typeface="Courier New" panose="02070309020205020404" pitchFamily="49" charset="0"/>
                <a:cs typeface="Courier New" panose="02070309020205020404" pitchFamily="49" charset="0"/>
              </a:rPr>
              <a:t> 	&lt;optgroup label="Vegetables" disabled&gt;</a:t>
            </a:r>
          </a:p>
          <a:p>
            <a:pPr fontAlgn="base"/>
            <a:r>
              <a:rPr lang="tr-TR" dirty="0">
                <a:latin typeface="Courier New" panose="02070309020205020404" pitchFamily="49" charset="0"/>
                <a:cs typeface="Courier New" panose="02070309020205020404" pitchFamily="49" charset="0"/>
              </a:rPr>
              <a:t> 		&lt;option value="carrot"&gt;Carrots&lt;/option&gt;</a:t>
            </a:r>
          </a:p>
          <a:p>
            <a:pPr fontAlgn="base"/>
            <a:r>
              <a:rPr lang="tr-TR" dirty="0">
                <a:latin typeface="Courier New" panose="02070309020205020404" pitchFamily="49" charset="0"/>
                <a:cs typeface="Courier New" panose="02070309020205020404" pitchFamily="49" charset="0"/>
              </a:rPr>
              <a:t> 		&lt;option value="zucchini"&gt;Zucchini&lt;/option&gt;</a:t>
            </a:r>
          </a:p>
          <a:p>
            <a:pPr fontAlgn="base"/>
            <a:r>
              <a:rPr lang="tr-TR" dirty="0">
                <a:latin typeface="Courier New" panose="02070309020205020404" pitchFamily="49" charset="0"/>
                <a:cs typeface="Courier New" panose="02070309020205020404" pitchFamily="49" charset="0"/>
              </a:rPr>
              <a:t> 	&lt;/optgroup&gt;</a:t>
            </a:r>
          </a:p>
          <a:p>
            <a:pPr fontAlgn="base"/>
            <a:r>
              <a:rPr lang="tr-TR" dirty="0">
                <a:latin typeface="Courier New" panose="02070309020205020404" pitchFamily="49" charset="0"/>
                <a:cs typeface="Courier New" panose="02070309020205020404" pitchFamily="49" charset="0"/>
              </a:rPr>
              <a:t>&lt;/select&gt;</a:t>
            </a:r>
          </a:p>
        </p:txBody>
      </p:sp>
      <p:sp>
        <p:nvSpPr>
          <p:cNvPr id="8" name="Rounded Rectangle 7"/>
          <p:cNvSpPr/>
          <p:nvPr/>
        </p:nvSpPr>
        <p:spPr>
          <a:xfrm>
            <a:off x="828988" y="1881653"/>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select</a:t>
            </a:r>
          </a:p>
        </p:txBody>
      </p:sp>
      <p:sp>
        <p:nvSpPr>
          <p:cNvPr id="17" name="TextBox 16"/>
          <p:cNvSpPr txBox="1"/>
          <p:nvPr/>
        </p:nvSpPr>
        <p:spPr>
          <a:xfrm>
            <a:off x="2475913" y="1881653"/>
            <a:ext cx="8792309" cy="369332"/>
          </a:xfrm>
          <a:prstGeom prst="rect">
            <a:avLst/>
          </a:prstGeom>
          <a:noFill/>
        </p:spPr>
        <p:txBody>
          <a:bodyPr wrap="square" rtlCol="0">
            <a:spAutoFit/>
          </a:bodyPr>
          <a:lstStyle/>
          <a:p>
            <a:r>
              <a:rPr lang="tr-TR" dirty="0"/>
              <a:t>Optgroup tagı ile seçenekler gruplanabilir</a:t>
            </a:r>
          </a:p>
        </p:txBody>
      </p:sp>
    </p:spTree>
    <p:extLst>
      <p:ext uri="{BB962C8B-B14F-4D97-AF65-F5344CB8AC3E}">
        <p14:creationId xmlns:p14="http://schemas.microsoft.com/office/powerpoint/2010/main" val="626939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oluşturma</a:t>
            </a:r>
          </a:p>
        </p:txBody>
      </p:sp>
      <p:sp>
        <p:nvSpPr>
          <p:cNvPr id="6" name="TextBox 5"/>
          <p:cNvSpPr txBox="1"/>
          <p:nvPr/>
        </p:nvSpPr>
        <p:spPr>
          <a:xfrm>
            <a:off x="2449787" y="2827546"/>
            <a:ext cx="80004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textarea</a:t>
            </a:r>
            <a:r>
              <a:rPr lang="en-US" dirty="0">
                <a:latin typeface="Courier New" panose="02070309020205020404" pitchFamily="49" charset="0"/>
                <a:cs typeface="Courier New" panose="02070309020205020404" pitchFamily="49" charset="0"/>
              </a:rPr>
              <a:t> name="w3review" rows="4" cols="50"&gt;&lt;/</a:t>
            </a:r>
            <a:r>
              <a:rPr lang="en-US" dirty="0" err="1">
                <a:latin typeface="Courier New" panose="02070309020205020404" pitchFamily="49" charset="0"/>
                <a:cs typeface="Courier New" panose="02070309020205020404" pitchFamily="49" charset="0"/>
              </a:rPr>
              <a:t>textarea</a:t>
            </a:r>
            <a:r>
              <a:rPr lang="en-US" dirty="0">
                <a:latin typeface="Courier New" panose="02070309020205020404" pitchFamily="49" charset="0"/>
                <a:cs typeface="Courier New" panose="02070309020205020404" pitchFamily="49" charset="0"/>
              </a:rPr>
              <a:t>&gt;</a:t>
            </a:r>
            <a:endParaRPr lang="tr-TR" dirty="0">
              <a:latin typeface="Courier New" panose="02070309020205020404" pitchFamily="49" charset="0"/>
              <a:cs typeface="Courier New" panose="02070309020205020404" pitchFamily="49" charset="0"/>
            </a:endParaRPr>
          </a:p>
        </p:txBody>
      </p:sp>
      <p:sp>
        <p:nvSpPr>
          <p:cNvPr id="8" name="Rounded Rectangle 7"/>
          <p:cNvSpPr/>
          <p:nvPr/>
        </p:nvSpPr>
        <p:spPr>
          <a:xfrm>
            <a:off x="714347" y="1985374"/>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textarea</a:t>
            </a:r>
          </a:p>
        </p:txBody>
      </p:sp>
      <p:sp>
        <p:nvSpPr>
          <p:cNvPr id="17" name="TextBox 16"/>
          <p:cNvSpPr txBox="1"/>
          <p:nvPr/>
        </p:nvSpPr>
        <p:spPr>
          <a:xfrm>
            <a:off x="2449787" y="1985374"/>
            <a:ext cx="8792309" cy="646331"/>
          </a:xfrm>
          <a:prstGeom prst="rect">
            <a:avLst/>
          </a:prstGeom>
          <a:noFill/>
        </p:spPr>
        <p:txBody>
          <a:bodyPr wrap="square" rtlCol="0">
            <a:spAutoFit/>
          </a:bodyPr>
          <a:lstStyle/>
          <a:p>
            <a:r>
              <a:rPr lang="tr-TR" dirty="0"/>
              <a:t>Çok uzun miktarda yazı girilmesini sağlayan form elemanı textarea dır. Geçerli değer textarea tagları arasına yazılabilir.</a:t>
            </a:r>
          </a:p>
        </p:txBody>
      </p:sp>
      <p:sp>
        <p:nvSpPr>
          <p:cNvPr id="3" name="Rounded Rectangle 2"/>
          <p:cNvSpPr/>
          <p:nvPr/>
        </p:nvSpPr>
        <p:spPr>
          <a:xfrm>
            <a:off x="2449787" y="4114800"/>
            <a:ext cx="7269984" cy="10450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tr-TR" dirty="0"/>
              <a:t>Rows ve cols attribute leri ile textarea nın boyutu belirlenir. Rows satır sayısını, cols sütun sayısını belirler.</a:t>
            </a:r>
          </a:p>
        </p:txBody>
      </p:sp>
      <p:sp>
        <p:nvSpPr>
          <p:cNvPr id="4" name="Explosion 1 3"/>
          <p:cNvSpPr/>
          <p:nvPr/>
        </p:nvSpPr>
        <p:spPr>
          <a:xfrm>
            <a:off x="1986559" y="3892732"/>
            <a:ext cx="1058091" cy="105809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14484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Form </a:t>
            </a:r>
            <a:r>
              <a:rPr lang="tr-TR" dirty="0" err="1"/>
              <a:t>validasyonu</a:t>
            </a:r>
            <a:endParaRPr lang="tr-TR" dirty="0"/>
          </a:p>
        </p:txBody>
      </p:sp>
      <p:sp>
        <p:nvSpPr>
          <p:cNvPr id="8" name="Rounded Rectangle 7"/>
          <p:cNvSpPr/>
          <p:nvPr/>
        </p:nvSpPr>
        <p:spPr>
          <a:xfrm>
            <a:off x="815925" y="2543012"/>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required</a:t>
            </a:r>
          </a:p>
        </p:txBody>
      </p:sp>
      <p:sp>
        <p:nvSpPr>
          <p:cNvPr id="13" name="Rounded Rectangle 12"/>
          <p:cNvSpPr/>
          <p:nvPr/>
        </p:nvSpPr>
        <p:spPr>
          <a:xfrm>
            <a:off x="815925" y="4278708"/>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maxlength</a:t>
            </a:r>
          </a:p>
        </p:txBody>
      </p:sp>
      <p:sp>
        <p:nvSpPr>
          <p:cNvPr id="14" name="Rounded Rectangle 13"/>
          <p:cNvSpPr/>
          <p:nvPr/>
        </p:nvSpPr>
        <p:spPr>
          <a:xfrm>
            <a:off x="815925" y="5154011"/>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min</a:t>
            </a:r>
          </a:p>
        </p:txBody>
      </p:sp>
      <p:sp>
        <p:nvSpPr>
          <p:cNvPr id="15" name="Rounded Rectangle 14"/>
          <p:cNvSpPr/>
          <p:nvPr/>
        </p:nvSpPr>
        <p:spPr>
          <a:xfrm>
            <a:off x="815925" y="3453555"/>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minlength</a:t>
            </a:r>
          </a:p>
        </p:txBody>
      </p:sp>
      <p:sp>
        <p:nvSpPr>
          <p:cNvPr id="17" name="TextBox 16"/>
          <p:cNvSpPr txBox="1"/>
          <p:nvPr/>
        </p:nvSpPr>
        <p:spPr>
          <a:xfrm>
            <a:off x="2475913" y="2641038"/>
            <a:ext cx="8792309" cy="369332"/>
          </a:xfrm>
          <a:prstGeom prst="rect">
            <a:avLst/>
          </a:prstGeom>
          <a:noFill/>
        </p:spPr>
        <p:txBody>
          <a:bodyPr wrap="square" rtlCol="0">
            <a:spAutoFit/>
          </a:bodyPr>
          <a:lstStyle/>
          <a:p>
            <a:r>
              <a:rPr lang="tr-TR" dirty="0" err="1"/>
              <a:t>İnputu</a:t>
            </a:r>
            <a:r>
              <a:rPr lang="tr-TR" dirty="0"/>
              <a:t> zorunlu hale getirir. Boş geçilemez</a:t>
            </a:r>
          </a:p>
        </p:txBody>
      </p:sp>
      <p:sp>
        <p:nvSpPr>
          <p:cNvPr id="18" name="TextBox 17"/>
          <p:cNvSpPr txBox="1"/>
          <p:nvPr/>
        </p:nvSpPr>
        <p:spPr>
          <a:xfrm>
            <a:off x="2475914" y="4356473"/>
            <a:ext cx="8792308" cy="369332"/>
          </a:xfrm>
          <a:prstGeom prst="rect">
            <a:avLst/>
          </a:prstGeom>
          <a:noFill/>
        </p:spPr>
        <p:txBody>
          <a:bodyPr wrap="square" rtlCol="0">
            <a:spAutoFit/>
          </a:bodyPr>
          <a:lstStyle/>
          <a:p>
            <a:r>
              <a:rPr lang="tr-TR" dirty="0"/>
              <a:t>En çok girilmesi gereken karakter sayısını beirler</a:t>
            </a:r>
          </a:p>
        </p:txBody>
      </p:sp>
      <p:sp>
        <p:nvSpPr>
          <p:cNvPr id="19" name="TextBox 18"/>
          <p:cNvSpPr txBox="1"/>
          <p:nvPr/>
        </p:nvSpPr>
        <p:spPr>
          <a:xfrm>
            <a:off x="2475913" y="5257732"/>
            <a:ext cx="8257736" cy="369332"/>
          </a:xfrm>
          <a:prstGeom prst="rect">
            <a:avLst/>
          </a:prstGeom>
          <a:noFill/>
        </p:spPr>
        <p:txBody>
          <a:bodyPr wrap="square" rtlCol="0">
            <a:spAutoFit/>
          </a:bodyPr>
          <a:lstStyle/>
          <a:p>
            <a:r>
              <a:rPr lang="tr-TR" dirty="0"/>
              <a:t>Girilmesi gereken en küçük değeri belirler</a:t>
            </a:r>
          </a:p>
        </p:txBody>
      </p:sp>
      <p:sp>
        <p:nvSpPr>
          <p:cNvPr id="20" name="TextBox 19"/>
          <p:cNvSpPr txBox="1"/>
          <p:nvPr/>
        </p:nvSpPr>
        <p:spPr>
          <a:xfrm>
            <a:off x="2475913" y="3557276"/>
            <a:ext cx="8914796" cy="369332"/>
          </a:xfrm>
          <a:prstGeom prst="rect">
            <a:avLst/>
          </a:prstGeom>
          <a:noFill/>
        </p:spPr>
        <p:txBody>
          <a:bodyPr wrap="square" rtlCol="0">
            <a:spAutoFit/>
          </a:bodyPr>
          <a:lstStyle/>
          <a:p>
            <a:r>
              <a:rPr lang="tr-TR" dirty="0"/>
              <a:t>En az girilmesi gereken karakter sayısını beirler</a:t>
            </a:r>
          </a:p>
        </p:txBody>
      </p:sp>
      <p:sp>
        <p:nvSpPr>
          <p:cNvPr id="12" name="Rounded Rectangle 11"/>
          <p:cNvSpPr/>
          <p:nvPr/>
        </p:nvSpPr>
        <p:spPr>
          <a:xfrm>
            <a:off x="815925" y="6095748"/>
            <a:ext cx="1448973" cy="57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max</a:t>
            </a:r>
          </a:p>
        </p:txBody>
      </p:sp>
      <p:sp>
        <p:nvSpPr>
          <p:cNvPr id="16" name="TextBox 15"/>
          <p:cNvSpPr txBox="1"/>
          <p:nvPr/>
        </p:nvSpPr>
        <p:spPr>
          <a:xfrm>
            <a:off x="2475913" y="6157604"/>
            <a:ext cx="8914796" cy="369332"/>
          </a:xfrm>
          <a:prstGeom prst="rect">
            <a:avLst/>
          </a:prstGeom>
          <a:noFill/>
        </p:spPr>
        <p:txBody>
          <a:bodyPr wrap="square" rtlCol="0">
            <a:spAutoFit/>
          </a:bodyPr>
          <a:lstStyle/>
          <a:p>
            <a:r>
              <a:rPr lang="tr-TR" dirty="0"/>
              <a:t>Girilmesi gereken en büyük değeri belirler</a:t>
            </a:r>
          </a:p>
        </p:txBody>
      </p:sp>
      <p:sp>
        <p:nvSpPr>
          <p:cNvPr id="3" name="TextBox 2"/>
          <p:cNvSpPr txBox="1"/>
          <p:nvPr/>
        </p:nvSpPr>
        <p:spPr>
          <a:xfrm>
            <a:off x="815925" y="1407769"/>
            <a:ext cx="10452297" cy="923330"/>
          </a:xfrm>
          <a:prstGeom prst="rect">
            <a:avLst/>
          </a:prstGeom>
          <a:noFill/>
        </p:spPr>
        <p:txBody>
          <a:bodyPr wrap="square" rtlCol="0">
            <a:spAutoFit/>
          </a:bodyPr>
          <a:lstStyle/>
          <a:p>
            <a:r>
              <a:rPr lang="tr-TR" dirty="0"/>
              <a:t>İnput ların içine konulan çeşitli attribute lar ile girilen bilgilerin istenilen kriterlere uygun olup olmadığı kontrol edilebilir. Bu validasyon submit butonuna basıldığında tarayıcı tarfından gerçekleştirilir. Input ların type attribute una yazılan ifade de validasyonu tetikler.</a:t>
            </a:r>
          </a:p>
        </p:txBody>
      </p:sp>
    </p:spTree>
    <p:extLst>
      <p:ext uri="{BB962C8B-B14F-4D97-AF65-F5344CB8AC3E}">
        <p14:creationId xmlns:p14="http://schemas.microsoft.com/office/powerpoint/2010/main" val="34883249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Practise</a:t>
            </a:r>
          </a:p>
        </p:txBody>
      </p:sp>
      <p:sp>
        <p:nvSpPr>
          <p:cNvPr id="6" name="Content Placeholder 5"/>
          <p:cNvSpPr>
            <a:spLocks noGrp="1"/>
          </p:cNvSpPr>
          <p:nvPr>
            <p:ph idx="1"/>
          </p:nvPr>
        </p:nvSpPr>
        <p:spPr>
          <a:xfrm>
            <a:off x="661958" y="1615185"/>
            <a:ext cx="10554574" cy="540188"/>
          </a:xfrm>
        </p:spPr>
        <p:txBody>
          <a:bodyPr>
            <a:normAutofit fontScale="85000" lnSpcReduction="10000"/>
          </a:bodyPr>
          <a:lstStyle/>
          <a:p>
            <a:pPr marL="0" indent="0">
              <a:buNone/>
            </a:pPr>
            <a:r>
              <a:rPr lang="tr-TR" dirty="0"/>
              <a:t>Aşağıdaki kayıt formunu oluşturunuz. En uygun şekilde form validasyonu yapınız.</a:t>
            </a:r>
          </a:p>
        </p:txBody>
      </p:sp>
      <p:sp>
        <p:nvSpPr>
          <p:cNvPr id="2" name="TextBox 1"/>
          <p:cNvSpPr txBox="1"/>
          <p:nvPr/>
        </p:nvSpPr>
        <p:spPr>
          <a:xfrm>
            <a:off x="770709" y="2586446"/>
            <a:ext cx="1724297" cy="369332"/>
          </a:xfrm>
          <a:prstGeom prst="rect">
            <a:avLst/>
          </a:prstGeom>
          <a:noFill/>
        </p:spPr>
        <p:txBody>
          <a:bodyPr wrap="square" rtlCol="0">
            <a:spAutoFit/>
          </a:bodyPr>
          <a:lstStyle/>
          <a:p>
            <a:r>
              <a:rPr lang="tr-TR" dirty="0"/>
              <a:t>Adı</a:t>
            </a:r>
          </a:p>
        </p:txBody>
      </p:sp>
      <p:sp>
        <p:nvSpPr>
          <p:cNvPr id="3" name="Rectangle 2"/>
          <p:cNvSpPr/>
          <p:nvPr/>
        </p:nvSpPr>
        <p:spPr>
          <a:xfrm>
            <a:off x="2847704" y="2567466"/>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770709" y="3176291"/>
            <a:ext cx="1724297" cy="369332"/>
          </a:xfrm>
          <a:prstGeom prst="rect">
            <a:avLst/>
          </a:prstGeom>
          <a:noFill/>
        </p:spPr>
        <p:txBody>
          <a:bodyPr wrap="square" rtlCol="0">
            <a:spAutoFit/>
          </a:bodyPr>
          <a:lstStyle/>
          <a:p>
            <a:r>
              <a:rPr lang="tr-TR" dirty="0"/>
              <a:t>Soyadı</a:t>
            </a:r>
          </a:p>
        </p:txBody>
      </p:sp>
      <p:sp>
        <p:nvSpPr>
          <p:cNvPr id="9" name="Rectangle 8"/>
          <p:cNvSpPr/>
          <p:nvPr/>
        </p:nvSpPr>
        <p:spPr>
          <a:xfrm>
            <a:off x="2847704" y="3157311"/>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770709" y="3766136"/>
            <a:ext cx="1724297" cy="369332"/>
          </a:xfrm>
          <a:prstGeom prst="rect">
            <a:avLst/>
          </a:prstGeom>
          <a:noFill/>
        </p:spPr>
        <p:txBody>
          <a:bodyPr wrap="square" rtlCol="0">
            <a:spAutoFit/>
          </a:bodyPr>
          <a:lstStyle/>
          <a:p>
            <a:r>
              <a:rPr lang="tr-TR" dirty="0"/>
              <a:t>Cinsiyet</a:t>
            </a:r>
          </a:p>
        </p:txBody>
      </p:sp>
      <p:sp>
        <p:nvSpPr>
          <p:cNvPr id="4" name="Oval 3"/>
          <p:cNvSpPr/>
          <p:nvPr/>
        </p:nvSpPr>
        <p:spPr>
          <a:xfrm>
            <a:off x="2847704" y="3799868"/>
            <a:ext cx="222067" cy="2220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3123348" y="3726235"/>
            <a:ext cx="598241" cy="369332"/>
          </a:xfrm>
          <a:prstGeom prst="rect">
            <a:avLst/>
          </a:prstGeom>
          <a:noFill/>
        </p:spPr>
        <p:txBody>
          <a:bodyPr wrap="none" rtlCol="0">
            <a:spAutoFit/>
          </a:bodyPr>
          <a:lstStyle/>
          <a:p>
            <a:r>
              <a:rPr lang="tr-TR" dirty="0"/>
              <a:t>Bay</a:t>
            </a:r>
          </a:p>
        </p:txBody>
      </p:sp>
      <p:sp>
        <p:nvSpPr>
          <p:cNvPr id="12" name="Oval 11"/>
          <p:cNvSpPr/>
          <p:nvPr/>
        </p:nvSpPr>
        <p:spPr>
          <a:xfrm>
            <a:off x="3875315" y="3782060"/>
            <a:ext cx="222067" cy="2220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TextBox 12"/>
          <p:cNvSpPr txBox="1"/>
          <p:nvPr/>
        </p:nvSpPr>
        <p:spPr>
          <a:xfrm>
            <a:off x="4150959" y="3708427"/>
            <a:ext cx="896399" cy="369332"/>
          </a:xfrm>
          <a:prstGeom prst="rect">
            <a:avLst/>
          </a:prstGeom>
          <a:noFill/>
        </p:spPr>
        <p:txBody>
          <a:bodyPr wrap="none" rtlCol="0">
            <a:spAutoFit/>
          </a:bodyPr>
          <a:lstStyle/>
          <a:p>
            <a:r>
              <a:rPr lang="tr-TR" dirty="0"/>
              <a:t>Bayan</a:t>
            </a:r>
          </a:p>
        </p:txBody>
      </p:sp>
      <p:sp>
        <p:nvSpPr>
          <p:cNvPr id="14" name="TextBox 13"/>
          <p:cNvSpPr txBox="1"/>
          <p:nvPr/>
        </p:nvSpPr>
        <p:spPr>
          <a:xfrm>
            <a:off x="770709" y="4355981"/>
            <a:ext cx="1724297" cy="369332"/>
          </a:xfrm>
          <a:prstGeom prst="rect">
            <a:avLst/>
          </a:prstGeom>
          <a:noFill/>
        </p:spPr>
        <p:txBody>
          <a:bodyPr wrap="square" rtlCol="0">
            <a:spAutoFit/>
          </a:bodyPr>
          <a:lstStyle/>
          <a:p>
            <a:r>
              <a:rPr lang="tr-TR" dirty="0"/>
              <a:t>İlçe</a:t>
            </a:r>
          </a:p>
        </p:txBody>
      </p:sp>
      <p:sp>
        <p:nvSpPr>
          <p:cNvPr id="15" name="Rectangle 14"/>
          <p:cNvSpPr/>
          <p:nvPr/>
        </p:nvSpPr>
        <p:spPr>
          <a:xfrm>
            <a:off x="2847704" y="4320625"/>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Isosceles Triangle 17"/>
          <p:cNvSpPr/>
          <p:nvPr/>
        </p:nvSpPr>
        <p:spPr>
          <a:xfrm rot="10800000">
            <a:off x="4862216" y="4409501"/>
            <a:ext cx="185142" cy="177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2847704" y="4918995"/>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770709" y="4939905"/>
            <a:ext cx="1724297" cy="369332"/>
          </a:xfrm>
          <a:prstGeom prst="rect">
            <a:avLst/>
          </a:prstGeom>
          <a:noFill/>
        </p:spPr>
        <p:txBody>
          <a:bodyPr wrap="square" rtlCol="0">
            <a:spAutoFit/>
          </a:bodyPr>
          <a:lstStyle/>
          <a:p>
            <a:r>
              <a:rPr lang="tr-TR" dirty="0"/>
              <a:t>Eposta</a:t>
            </a:r>
          </a:p>
        </p:txBody>
      </p:sp>
      <p:sp>
        <p:nvSpPr>
          <p:cNvPr id="21" name="Rectangle 20"/>
          <p:cNvSpPr/>
          <p:nvPr/>
        </p:nvSpPr>
        <p:spPr>
          <a:xfrm>
            <a:off x="2873830" y="5502919"/>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796835" y="5523829"/>
            <a:ext cx="1724297" cy="369332"/>
          </a:xfrm>
          <a:prstGeom prst="rect">
            <a:avLst/>
          </a:prstGeom>
          <a:noFill/>
        </p:spPr>
        <p:txBody>
          <a:bodyPr wrap="square" rtlCol="0">
            <a:spAutoFit/>
          </a:bodyPr>
          <a:lstStyle/>
          <a:p>
            <a:r>
              <a:rPr lang="tr-TR" dirty="0"/>
              <a:t>Kişisel Site</a:t>
            </a:r>
          </a:p>
        </p:txBody>
      </p:sp>
      <p:sp>
        <p:nvSpPr>
          <p:cNvPr id="23" name="Rectangle 22"/>
          <p:cNvSpPr/>
          <p:nvPr/>
        </p:nvSpPr>
        <p:spPr>
          <a:xfrm>
            <a:off x="2873830" y="6059956"/>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TextBox 23"/>
          <p:cNvSpPr txBox="1"/>
          <p:nvPr/>
        </p:nvSpPr>
        <p:spPr>
          <a:xfrm>
            <a:off x="796835" y="6080866"/>
            <a:ext cx="1724297" cy="369332"/>
          </a:xfrm>
          <a:prstGeom prst="rect">
            <a:avLst/>
          </a:prstGeom>
          <a:noFill/>
        </p:spPr>
        <p:txBody>
          <a:bodyPr wrap="square" rtlCol="0">
            <a:spAutoFit/>
          </a:bodyPr>
          <a:lstStyle/>
          <a:p>
            <a:r>
              <a:rPr lang="tr-TR" dirty="0"/>
              <a:t>Telefon</a:t>
            </a:r>
          </a:p>
        </p:txBody>
      </p:sp>
      <p:sp>
        <p:nvSpPr>
          <p:cNvPr id="25" name="TextBox 24"/>
          <p:cNvSpPr txBox="1"/>
          <p:nvPr/>
        </p:nvSpPr>
        <p:spPr>
          <a:xfrm>
            <a:off x="6866710" y="2399283"/>
            <a:ext cx="1049382" cy="369332"/>
          </a:xfrm>
          <a:prstGeom prst="rect">
            <a:avLst/>
          </a:prstGeom>
          <a:noFill/>
        </p:spPr>
        <p:txBody>
          <a:bodyPr wrap="square" rtlCol="0">
            <a:spAutoFit/>
          </a:bodyPr>
          <a:lstStyle/>
          <a:p>
            <a:r>
              <a:rPr lang="tr-TR" dirty="0"/>
              <a:t>Hobiler</a:t>
            </a:r>
          </a:p>
        </p:txBody>
      </p:sp>
      <p:sp>
        <p:nvSpPr>
          <p:cNvPr id="26" name="Rectangle 25"/>
          <p:cNvSpPr/>
          <p:nvPr/>
        </p:nvSpPr>
        <p:spPr>
          <a:xfrm>
            <a:off x="9065622" y="2476039"/>
            <a:ext cx="168183" cy="16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TextBox 26"/>
          <p:cNvSpPr txBox="1"/>
          <p:nvPr/>
        </p:nvSpPr>
        <p:spPr>
          <a:xfrm>
            <a:off x="9325245" y="2375464"/>
            <a:ext cx="870751" cy="369332"/>
          </a:xfrm>
          <a:prstGeom prst="rect">
            <a:avLst/>
          </a:prstGeom>
          <a:noFill/>
        </p:spPr>
        <p:txBody>
          <a:bodyPr wrap="none" rtlCol="0">
            <a:spAutoFit/>
          </a:bodyPr>
          <a:lstStyle/>
          <a:p>
            <a:r>
              <a:rPr lang="tr-TR" dirty="0"/>
              <a:t>Futbol</a:t>
            </a:r>
          </a:p>
        </p:txBody>
      </p:sp>
      <p:sp>
        <p:nvSpPr>
          <p:cNvPr id="28" name="Rectangle 27"/>
          <p:cNvSpPr/>
          <p:nvPr/>
        </p:nvSpPr>
        <p:spPr>
          <a:xfrm>
            <a:off x="9065622" y="2845371"/>
            <a:ext cx="168183" cy="16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9325245" y="2744796"/>
            <a:ext cx="1172116" cy="369332"/>
          </a:xfrm>
          <a:prstGeom prst="rect">
            <a:avLst/>
          </a:prstGeom>
          <a:noFill/>
        </p:spPr>
        <p:txBody>
          <a:bodyPr wrap="none" rtlCol="0">
            <a:spAutoFit/>
          </a:bodyPr>
          <a:lstStyle/>
          <a:p>
            <a:r>
              <a:rPr lang="tr-TR" dirty="0"/>
              <a:t>Voleybol</a:t>
            </a:r>
          </a:p>
        </p:txBody>
      </p:sp>
      <p:sp>
        <p:nvSpPr>
          <p:cNvPr id="30" name="Rectangle 29"/>
          <p:cNvSpPr/>
          <p:nvPr/>
        </p:nvSpPr>
        <p:spPr>
          <a:xfrm>
            <a:off x="9065622" y="3244058"/>
            <a:ext cx="168183" cy="16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TextBox 30"/>
          <p:cNvSpPr txBox="1"/>
          <p:nvPr/>
        </p:nvSpPr>
        <p:spPr>
          <a:xfrm>
            <a:off x="9325245" y="3143483"/>
            <a:ext cx="1263487" cy="369332"/>
          </a:xfrm>
          <a:prstGeom prst="rect">
            <a:avLst/>
          </a:prstGeom>
          <a:noFill/>
        </p:spPr>
        <p:txBody>
          <a:bodyPr wrap="none" rtlCol="0">
            <a:spAutoFit/>
          </a:bodyPr>
          <a:lstStyle/>
          <a:p>
            <a:r>
              <a:rPr lang="tr-TR" dirty="0"/>
              <a:t>Basketbol</a:t>
            </a:r>
          </a:p>
        </p:txBody>
      </p:sp>
      <p:sp>
        <p:nvSpPr>
          <p:cNvPr id="32" name="TextBox 31"/>
          <p:cNvSpPr txBox="1"/>
          <p:nvPr/>
        </p:nvSpPr>
        <p:spPr>
          <a:xfrm>
            <a:off x="6840475" y="3752783"/>
            <a:ext cx="1872342" cy="369332"/>
          </a:xfrm>
          <a:prstGeom prst="rect">
            <a:avLst/>
          </a:prstGeom>
          <a:noFill/>
        </p:spPr>
        <p:txBody>
          <a:bodyPr wrap="square" rtlCol="0">
            <a:spAutoFit/>
          </a:bodyPr>
          <a:lstStyle/>
          <a:p>
            <a:r>
              <a:rPr lang="tr-TR" dirty="0"/>
              <a:t>Profil Fotoğrafı</a:t>
            </a:r>
          </a:p>
        </p:txBody>
      </p:sp>
      <p:sp>
        <p:nvSpPr>
          <p:cNvPr id="33" name="Rectangle 32"/>
          <p:cNvSpPr/>
          <p:nvPr/>
        </p:nvSpPr>
        <p:spPr>
          <a:xfrm>
            <a:off x="9063986" y="3734549"/>
            <a:ext cx="2884063" cy="387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solidFill>
                  <a:schemeClr val="bg1">
                    <a:lumMod val="65000"/>
                  </a:schemeClr>
                </a:solidFill>
              </a:rPr>
              <a:t>Dosya seçiniz</a:t>
            </a:r>
          </a:p>
        </p:txBody>
      </p:sp>
      <p:sp>
        <p:nvSpPr>
          <p:cNvPr id="34" name="Rectangle 33"/>
          <p:cNvSpPr/>
          <p:nvPr/>
        </p:nvSpPr>
        <p:spPr>
          <a:xfrm>
            <a:off x="11043877" y="3734549"/>
            <a:ext cx="904172" cy="38756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Browse</a:t>
            </a:r>
          </a:p>
        </p:txBody>
      </p:sp>
      <p:sp>
        <p:nvSpPr>
          <p:cNvPr id="35" name="Rectangle 34"/>
          <p:cNvSpPr/>
          <p:nvPr/>
        </p:nvSpPr>
        <p:spPr>
          <a:xfrm>
            <a:off x="9063986" y="4411048"/>
            <a:ext cx="2299062" cy="35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6840475" y="4444337"/>
            <a:ext cx="1724297" cy="369332"/>
          </a:xfrm>
          <a:prstGeom prst="rect">
            <a:avLst/>
          </a:prstGeom>
          <a:noFill/>
        </p:spPr>
        <p:txBody>
          <a:bodyPr wrap="square" rtlCol="0">
            <a:spAutoFit/>
          </a:bodyPr>
          <a:lstStyle/>
          <a:p>
            <a:r>
              <a:rPr lang="tr-TR" dirty="0"/>
              <a:t>Doğum Tarihi</a:t>
            </a:r>
          </a:p>
        </p:txBody>
      </p:sp>
      <p:sp>
        <p:nvSpPr>
          <p:cNvPr id="37" name="TextBox 36"/>
          <p:cNvSpPr txBox="1"/>
          <p:nvPr/>
        </p:nvSpPr>
        <p:spPr>
          <a:xfrm>
            <a:off x="6866710" y="5055729"/>
            <a:ext cx="1724297" cy="369332"/>
          </a:xfrm>
          <a:prstGeom prst="rect">
            <a:avLst/>
          </a:prstGeom>
          <a:noFill/>
        </p:spPr>
        <p:txBody>
          <a:bodyPr wrap="square" rtlCol="0">
            <a:spAutoFit/>
          </a:bodyPr>
          <a:lstStyle/>
          <a:p>
            <a:r>
              <a:rPr lang="tr-TR" dirty="0"/>
              <a:t>Adres</a:t>
            </a:r>
          </a:p>
        </p:txBody>
      </p:sp>
      <p:sp>
        <p:nvSpPr>
          <p:cNvPr id="38" name="Rectangle 37"/>
          <p:cNvSpPr/>
          <p:nvPr/>
        </p:nvSpPr>
        <p:spPr>
          <a:xfrm>
            <a:off x="9063987" y="5096746"/>
            <a:ext cx="2705648" cy="9841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Rectangle 38"/>
          <p:cNvSpPr/>
          <p:nvPr/>
        </p:nvSpPr>
        <p:spPr>
          <a:xfrm>
            <a:off x="9063986" y="6204857"/>
            <a:ext cx="1765123" cy="53557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Kayıt ol</a:t>
            </a:r>
          </a:p>
        </p:txBody>
      </p:sp>
    </p:spTree>
    <p:extLst>
      <p:ext uri="{BB962C8B-B14F-4D97-AF65-F5344CB8AC3E}">
        <p14:creationId xmlns:p14="http://schemas.microsoft.com/office/powerpoint/2010/main" val="3477116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HTML5 İle Gelen Semantik Taglar</a:t>
            </a:r>
          </a:p>
        </p:txBody>
      </p:sp>
      <p:sp>
        <p:nvSpPr>
          <p:cNvPr id="6" name="Content Placeholder 5"/>
          <p:cNvSpPr>
            <a:spLocks noGrp="1"/>
          </p:cNvSpPr>
          <p:nvPr>
            <p:ph sz="half" idx="1"/>
          </p:nvPr>
        </p:nvSpPr>
        <p:spPr>
          <a:xfrm>
            <a:off x="818712" y="1680883"/>
            <a:ext cx="10232362" cy="1558706"/>
          </a:xfrm>
        </p:spPr>
        <p:txBody>
          <a:bodyPr anchor="t">
            <a:normAutofit fontScale="92500" lnSpcReduction="10000"/>
          </a:bodyPr>
          <a:lstStyle/>
          <a:p>
            <a:pPr marL="0" indent="0">
              <a:buNone/>
            </a:pPr>
            <a:r>
              <a:rPr lang="tr-TR" sz="2400" dirty="0"/>
              <a:t>İçlerinde bulunan bilgi ve elemanlar ile ilgili bir anlama sahip olan, arama motorları içinde önemli olan taglara semantic taglar denir.</a:t>
            </a:r>
          </a:p>
          <a:p>
            <a:pPr marL="0" indent="0">
              <a:buNone/>
            </a:pPr>
            <a:r>
              <a:rPr lang="tr-TR" sz="2400" dirty="0"/>
              <a:t>HTML5 ile gelen yeni semantic taglar bulunmaktadır.</a:t>
            </a:r>
          </a:p>
        </p:txBody>
      </p:sp>
      <p:sp>
        <p:nvSpPr>
          <p:cNvPr id="7" name="Content Placeholder 6"/>
          <p:cNvSpPr>
            <a:spLocks noGrp="1"/>
          </p:cNvSpPr>
          <p:nvPr>
            <p:ph sz="half" idx="2"/>
          </p:nvPr>
        </p:nvSpPr>
        <p:spPr>
          <a:xfrm>
            <a:off x="966401" y="3139356"/>
            <a:ext cx="4532708" cy="3226526"/>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&lt;article&gt;</a:t>
            </a:r>
          </a:p>
          <a:p>
            <a:pPr marL="0" indent="0">
              <a:buNone/>
            </a:pPr>
            <a:r>
              <a:rPr lang="en-US" dirty="0">
                <a:latin typeface="Courier New" panose="02070309020205020404" pitchFamily="49" charset="0"/>
                <a:cs typeface="Courier New" panose="02070309020205020404" pitchFamily="49" charset="0"/>
              </a:rPr>
              <a:t>&lt;aside&gt;</a:t>
            </a:r>
          </a:p>
          <a:p>
            <a:pPr marL="0" indent="0">
              <a:buNone/>
            </a:pPr>
            <a:r>
              <a:rPr lang="en-US" dirty="0">
                <a:latin typeface="Courier New" panose="02070309020205020404" pitchFamily="49" charset="0"/>
                <a:cs typeface="Courier New" panose="02070309020205020404" pitchFamily="49" charset="0"/>
              </a:rPr>
              <a:t>&lt;details&gt;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figcaption</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&lt;figure&gt;</a:t>
            </a:r>
          </a:p>
          <a:p>
            <a:pPr marL="0" indent="0">
              <a:buNone/>
            </a:pPr>
            <a:r>
              <a:rPr lang="en-US" dirty="0">
                <a:latin typeface="Courier New" panose="02070309020205020404" pitchFamily="49" charset="0"/>
                <a:cs typeface="Courier New" panose="02070309020205020404" pitchFamily="49" charset="0"/>
              </a:rPr>
              <a:t>&lt;footer&gt;</a:t>
            </a:r>
          </a:p>
          <a:p>
            <a:pPr marL="0" indent="0">
              <a:buNone/>
            </a:pPr>
            <a:r>
              <a:rPr lang="en-US" dirty="0">
                <a:latin typeface="Courier New" panose="02070309020205020404" pitchFamily="49" charset="0"/>
                <a:cs typeface="Courier New" panose="02070309020205020404" pitchFamily="49" charset="0"/>
              </a:rPr>
              <a:t>&lt;header&gt;</a:t>
            </a:r>
          </a:p>
        </p:txBody>
      </p:sp>
      <p:sp>
        <p:nvSpPr>
          <p:cNvPr id="8" name="Content Placeholder 6"/>
          <p:cNvSpPr txBox="1">
            <a:spLocks/>
          </p:cNvSpPr>
          <p:nvPr/>
        </p:nvSpPr>
        <p:spPr>
          <a:xfrm>
            <a:off x="7014806" y="3357154"/>
            <a:ext cx="4532708" cy="328748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latin typeface="Courier New" panose="02070309020205020404" pitchFamily="49" charset="0"/>
                <a:cs typeface="Courier New" panose="02070309020205020404" pitchFamily="49" charset="0"/>
              </a:rPr>
              <a:t>&lt;main&gt;</a:t>
            </a:r>
          </a:p>
          <a:p>
            <a:pPr marL="0" indent="0">
              <a:buFont typeface="Wingdings 2" charset="2"/>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nav</a:t>
            </a:r>
            <a:r>
              <a:rPr lang="en-US" dirty="0">
                <a:latin typeface="Courier New" panose="02070309020205020404" pitchFamily="49" charset="0"/>
                <a:cs typeface="Courier New" panose="02070309020205020404" pitchFamily="49" charset="0"/>
              </a:rPr>
              <a:t>&gt;</a:t>
            </a:r>
            <a:endParaRPr lang="tr-TR" dirty="0">
              <a:latin typeface="Courier New" panose="02070309020205020404" pitchFamily="49" charset="0"/>
              <a:cs typeface="Courier New" panose="02070309020205020404" pitchFamily="49" charset="0"/>
            </a:endParaRPr>
          </a:p>
          <a:p>
            <a:pPr marL="0" indent="0">
              <a:buFont typeface="Wingdings 2" charset="2"/>
              <a:buNone/>
            </a:pPr>
            <a:r>
              <a:rPr lang="tr-TR" dirty="0">
                <a:latin typeface="Courier New" panose="02070309020205020404" pitchFamily="49" charset="0"/>
                <a:cs typeface="Courier New" panose="02070309020205020404" pitchFamily="49" charset="0"/>
              </a:rPr>
              <a:t>&lt;mark&gt;</a:t>
            </a:r>
            <a:endParaRPr lang="en-US" dirty="0">
              <a:latin typeface="Courier New" panose="02070309020205020404" pitchFamily="49" charset="0"/>
              <a:cs typeface="Courier New" panose="02070309020205020404" pitchFamily="49" charset="0"/>
            </a:endParaRPr>
          </a:p>
          <a:p>
            <a:pPr marL="0" indent="0">
              <a:buFont typeface="Wingdings 2" charset="2"/>
              <a:buNone/>
            </a:pPr>
            <a:r>
              <a:rPr lang="en-US" dirty="0">
                <a:latin typeface="Courier New" panose="02070309020205020404" pitchFamily="49" charset="0"/>
                <a:cs typeface="Courier New" panose="02070309020205020404" pitchFamily="49" charset="0"/>
              </a:rPr>
              <a:t>&lt;section&gt;</a:t>
            </a:r>
          </a:p>
          <a:p>
            <a:pPr marL="0" indent="0">
              <a:buFont typeface="Wingdings 2" charset="2"/>
              <a:buNone/>
            </a:pPr>
            <a:r>
              <a:rPr lang="en-US" dirty="0">
                <a:latin typeface="Courier New" panose="02070309020205020404" pitchFamily="49" charset="0"/>
                <a:cs typeface="Courier New" panose="02070309020205020404" pitchFamily="49" charset="0"/>
              </a:rPr>
              <a:t>&lt;summary&gt;</a:t>
            </a:r>
            <a:endParaRPr lang="tr-TR" dirty="0">
              <a:latin typeface="Courier New" panose="02070309020205020404" pitchFamily="49" charset="0"/>
              <a:cs typeface="Courier New" panose="02070309020205020404" pitchFamily="49" charset="0"/>
            </a:endParaRPr>
          </a:p>
          <a:p>
            <a:pPr marL="0" indent="0">
              <a:buFont typeface="Wingdings 2" charset="2"/>
              <a:buNone/>
            </a:pPr>
            <a:r>
              <a:rPr lang="tr-TR" dirty="0">
                <a:latin typeface="Courier New" panose="02070309020205020404" pitchFamily="49" charset="0"/>
                <a:cs typeface="Courier New" panose="02070309020205020404" pitchFamily="49" charset="0"/>
              </a:rPr>
              <a:t>&lt;time&gt;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08338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HTML5 İle Gelen Semantik Taglar</a:t>
            </a:r>
          </a:p>
        </p:txBody>
      </p:sp>
      <p:graphicFrame>
        <p:nvGraphicFramePr>
          <p:cNvPr id="2" name="Content Placeholder 1"/>
          <p:cNvGraphicFramePr>
            <a:graphicFrameLocks noGrp="1"/>
          </p:cNvGraphicFramePr>
          <p:nvPr>
            <p:ph sz="half" idx="1"/>
            <p:extLst>
              <p:ext uri="{D42A27DB-BD31-4B8C-83A1-F6EECF244321}">
                <p14:modId xmlns:p14="http://schemas.microsoft.com/office/powerpoint/2010/main" val="615940467"/>
              </p:ext>
            </p:extLst>
          </p:nvPr>
        </p:nvGraphicFramePr>
        <p:xfrm>
          <a:off x="819150" y="1681161"/>
          <a:ext cx="5464176" cy="5059274"/>
        </p:xfrm>
        <a:graphic>
          <a:graphicData uri="http://schemas.openxmlformats.org/drawingml/2006/table">
            <a:tbl>
              <a:tblPr firstRow="1" bandRow="1">
                <a:tableStyleId>{5C22544A-7EE6-4342-B048-85BDC9FD1C3A}</a:tableStyleId>
              </a:tblPr>
              <a:tblGrid>
                <a:gridCol w="1571353">
                  <a:extLst>
                    <a:ext uri="{9D8B030D-6E8A-4147-A177-3AD203B41FA5}">
                      <a16:colId xmlns:a16="http://schemas.microsoft.com/office/drawing/2014/main" val="953830377"/>
                    </a:ext>
                  </a:extLst>
                </a:gridCol>
                <a:gridCol w="3892823">
                  <a:extLst>
                    <a:ext uri="{9D8B030D-6E8A-4147-A177-3AD203B41FA5}">
                      <a16:colId xmlns:a16="http://schemas.microsoft.com/office/drawing/2014/main" val="644414084"/>
                    </a:ext>
                  </a:extLst>
                </a:gridCol>
              </a:tblGrid>
              <a:tr h="869393">
                <a:tc gridSpan="2">
                  <a:txBody>
                    <a:bodyPr/>
                    <a:lstStyle/>
                    <a:p>
                      <a:pPr algn="ctr"/>
                      <a:r>
                        <a:rPr lang="tr-TR" dirty="0"/>
                        <a:t>HEADER: Başlık bölümü</a:t>
                      </a:r>
                    </a:p>
                  </a:txBody>
                  <a:tcPr anchor="ctr">
                    <a:solidFill>
                      <a:schemeClr val="accent5">
                        <a:lumMod val="75000"/>
                      </a:schemeClr>
                    </a:solidFill>
                  </a:tcPr>
                </a:tc>
                <a:tc hMerge="1">
                  <a:txBody>
                    <a:bodyPr/>
                    <a:lstStyle/>
                    <a:p>
                      <a:endParaRPr lang="tr-TR" dirty="0"/>
                    </a:p>
                  </a:txBody>
                  <a:tcPr/>
                </a:tc>
                <a:extLst>
                  <a:ext uri="{0D108BD9-81ED-4DB2-BD59-A6C34878D82A}">
                    <a16:rowId xmlns:a16="http://schemas.microsoft.com/office/drawing/2014/main" val="594544929"/>
                  </a:ext>
                </a:extLst>
              </a:tr>
              <a:tr h="310212">
                <a:tc gridSpan="2">
                  <a:txBody>
                    <a:bodyPr/>
                    <a:lstStyle/>
                    <a:p>
                      <a:pPr algn="ctr"/>
                      <a:r>
                        <a:rPr lang="tr-TR" dirty="0"/>
                        <a:t>NAV: Menü</a:t>
                      </a:r>
                      <a:r>
                        <a:rPr lang="tr-TR" baseline="0" dirty="0"/>
                        <a:t> bölümü</a:t>
                      </a:r>
                      <a:endParaRPr lang="tr-TR" dirty="0"/>
                    </a:p>
                  </a:txBody>
                  <a:tcPr>
                    <a:solidFill>
                      <a:srgbClr val="0070C0"/>
                    </a:solidFill>
                  </a:tcPr>
                </a:tc>
                <a:tc hMerge="1">
                  <a:txBody>
                    <a:bodyPr/>
                    <a:lstStyle/>
                    <a:p>
                      <a:endParaRPr lang="tr-TR" dirty="0"/>
                    </a:p>
                  </a:txBody>
                  <a:tcPr/>
                </a:tc>
                <a:extLst>
                  <a:ext uri="{0D108BD9-81ED-4DB2-BD59-A6C34878D82A}">
                    <a16:rowId xmlns:a16="http://schemas.microsoft.com/office/drawing/2014/main" val="2074642681"/>
                  </a:ext>
                </a:extLst>
              </a:tr>
              <a:tr h="2817351">
                <a:tc>
                  <a:txBody>
                    <a:bodyPr/>
                    <a:lstStyle/>
                    <a:p>
                      <a:pPr algn="ctr"/>
                      <a:r>
                        <a:rPr lang="tr-TR" dirty="0"/>
                        <a:t>ASIDE: sol</a:t>
                      </a:r>
                      <a:r>
                        <a:rPr lang="tr-TR" baseline="0" dirty="0"/>
                        <a:t> ya da sağdaki bölüm</a:t>
                      </a:r>
                      <a:endParaRPr lang="tr-TR" dirty="0"/>
                    </a:p>
                  </a:txBody>
                  <a:tcPr anchor="ctr">
                    <a:solidFill>
                      <a:srgbClr val="FFC000"/>
                    </a:solidFill>
                  </a:tcPr>
                </a:tc>
                <a:tc>
                  <a:txBody>
                    <a:bodyPr/>
                    <a:lstStyle/>
                    <a:p>
                      <a:pPr algn="ctr"/>
                      <a:r>
                        <a:rPr lang="tr-TR" dirty="0"/>
                        <a:t>MAIN: Ana</a:t>
                      </a:r>
                      <a:r>
                        <a:rPr lang="tr-TR" baseline="0" dirty="0"/>
                        <a:t> içerik</a:t>
                      </a:r>
                      <a:endParaRPr lang="tr-TR" dirty="0"/>
                    </a:p>
                    <a:p>
                      <a:pPr algn="ctr"/>
                      <a:endParaRPr lang="tr-TR" dirty="0"/>
                    </a:p>
                  </a:txBody>
                  <a:tcPr/>
                </a:tc>
                <a:extLst>
                  <a:ext uri="{0D108BD9-81ED-4DB2-BD59-A6C34878D82A}">
                    <a16:rowId xmlns:a16="http://schemas.microsoft.com/office/drawing/2014/main" val="2162870047"/>
                  </a:ext>
                </a:extLst>
              </a:tr>
              <a:tr h="1006770">
                <a:tc gridSpan="2">
                  <a:txBody>
                    <a:bodyPr/>
                    <a:lstStyle/>
                    <a:p>
                      <a:pPr algn="ctr"/>
                      <a:r>
                        <a:rPr lang="tr-TR" dirty="0"/>
                        <a:t>FOOTER: Sayfanın son bölümü</a:t>
                      </a:r>
                    </a:p>
                  </a:txBody>
                  <a:tcPr anchor="ctr">
                    <a:solidFill>
                      <a:schemeClr val="tx1">
                        <a:lumMod val="75000"/>
                        <a:lumOff val="25000"/>
                      </a:schemeClr>
                    </a:solidFill>
                  </a:tcPr>
                </a:tc>
                <a:tc hMerge="1">
                  <a:txBody>
                    <a:bodyPr/>
                    <a:lstStyle/>
                    <a:p>
                      <a:endParaRPr lang="tr-TR" dirty="0"/>
                    </a:p>
                  </a:txBody>
                  <a:tcPr/>
                </a:tc>
                <a:extLst>
                  <a:ext uri="{0D108BD9-81ED-4DB2-BD59-A6C34878D82A}">
                    <a16:rowId xmlns:a16="http://schemas.microsoft.com/office/drawing/2014/main" val="3252946146"/>
                  </a:ext>
                </a:extLst>
              </a:tr>
            </a:tbl>
          </a:graphicData>
        </a:graphic>
      </p:graphicFrame>
      <p:sp>
        <p:nvSpPr>
          <p:cNvPr id="7" name="Content Placeholder 6"/>
          <p:cNvSpPr>
            <a:spLocks noGrp="1"/>
          </p:cNvSpPr>
          <p:nvPr>
            <p:ph sz="half" idx="2"/>
          </p:nvPr>
        </p:nvSpPr>
        <p:spPr>
          <a:xfrm>
            <a:off x="6858001" y="1680882"/>
            <a:ext cx="4532708" cy="4693792"/>
          </a:xfrm>
        </p:spPr>
        <p:txBody>
          <a:bodyPr anchor="t">
            <a:normAutofit fontScale="77500" lnSpcReduction="20000"/>
          </a:bodyPr>
          <a:lstStyle/>
          <a:p>
            <a:pPr marL="0" indent="0">
              <a:buNone/>
            </a:pPr>
            <a:r>
              <a:rPr lang="tr-TR" dirty="0">
                <a:latin typeface="Courier New" panose="02070309020205020404" pitchFamily="49" charset="0"/>
                <a:cs typeface="Courier New" panose="02070309020205020404" pitchFamily="49" charset="0"/>
              </a:rPr>
              <a:t>&lt;header&gt;Başlık Bölümü&lt;/header&gt;</a:t>
            </a:r>
          </a:p>
          <a:p>
            <a:pPr marL="0" indent="0">
              <a:buNone/>
            </a:pPr>
            <a:r>
              <a:rPr lang="tr-TR" dirty="0">
                <a:latin typeface="Courier New" panose="02070309020205020404" pitchFamily="49" charset="0"/>
                <a:cs typeface="Courier New" panose="02070309020205020404" pitchFamily="49" charset="0"/>
              </a:rPr>
              <a:t>&lt;nav&gt;Menü&lt;/nav&gt;</a:t>
            </a:r>
          </a:p>
          <a:p>
            <a:pPr marL="0" indent="0">
              <a:buNone/>
            </a:pPr>
            <a:r>
              <a:rPr lang="tr-TR" dirty="0">
                <a:latin typeface="Courier New" panose="02070309020205020404" pitchFamily="49" charset="0"/>
                <a:cs typeface="Courier New" panose="02070309020205020404" pitchFamily="49" charset="0"/>
              </a:rPr>
              <a:t>&lt;aside&gt;Sol Bölüm&lt;/aside&gt;</a:t>
            </a:r>
          </a:p>
          <a:p>
            <a:pPr marL="0" indent="0">
              <a:buNone/>
            </a:pPr>
            <a:r>
              <a:rPr lang="tr-TR" dirty="0">
                <a:latin typeface="Courier New" panose="02070309020205020404" pitchFamily="49" charset="0"/>
                <a:cs typeface="Courier New" panose="02070309020205020404" pitchFamily="49" charset="0"/>
              </a:rPr>
              <a:t>&lt;main&gt;</a:t>
            </a:r>
          </a:p>
          <a:p>
            <a:pPr marL="0" indent="0">
              <a:buNone/>
            </a:pPr>
            <a:r>
              <a:rPr lang="tr-TR" dirty="0">
                <a:latin typeface="Courier New" panose="02070309020205020404" pitchFamily="49" charset="0"/>
                <a:cs typeface="Courier New" panose="02070309020205020404" pitchFamily="49" charset="0"/>
              </a:rPr>
              <a:t>	Ana İçerik</a:t>
            </a:r>
          </a:p>
          <a:p>
            <a:pPr marL="0" indent="0">
              <a:buNone/>
            </a:pPr>
            <a:r>
              <a:rPr lang="tr-TR" dirty="0">
                <a:latin typeface="Courier New" panose="02070309020205020404" pitchFamily="49" charset="0"/>
                <a:cs typeface="Courier New" panose="02070309020205020404" pitchFamily="49" charset="0"/>
              </a:rPr>
              <a:t>	&lt;section&gt;1.bölüm&lt;/section&gt;</a:t>
            </a:r>
          </a:p>
          <a:p>
            <a:pPr marL="0" indent="0">
              <a:buNone/>
            </a:pPr>
            <a:r>
              <a:rPr lang="tr-TR" dirty="0">
                <a:latin typeface="Courier New" panose="02070309020205020404" pitchFamily="49" charset="0"/>
                <a:cs typeface="Courier New" panose="02070309020205020404" pitchFamily="49" charset="0"/>
              </a:rPr>
              <a:t>	&lt;section&gt;2.bölüm&lt;/section&gt;</a:t>
            </a:r>
          </a:p>
          <a:p>
            <a:pPr marL="0" indent="0">
              <a:buNone/>
            </a:pPr>
            <a:r>
              <a:rPr lang="tr-TR" dirty="0">
                <a:latin typeface="Courier New" panose="02070309020205020404" pitchFamily="49" charset="0"/>
                <a:cs typeface="Courier New" panose="02070309020205020404" pitchFamily="49" charset="0"/>
              </a:rPr>
              <a:t>&lt;/main&gt;</a:t>
            </a:r>
          </a:p>
          <a:p>
            <a:pPr marL="0" indent="0">
              <a:buNone/>
            </a:pPr>
            <a:r>
              <a:rPr lang="tr-TR" dirty="0">
                <a:latin typeface="Courier New" panose="02070309020205020404" pitchFamily="49" charset="0"/>
                <a:cs typeface="Courier New" panose="02070309020205020404" pitchFamily="49" charset="0"/>
              </a:rPr>
              <a:t>&lt;footer&gt;Sayfa sonu</a:t>
            </a:r>
          </a:p>
          <a:p>
            <a:pPr marL="0" indent="0">
              <a:buNone/>
            </a:pPr>
            <a:r>
              <a:rPr lang="tr-TR" dirty="0">
                <a:latin typeface="Courier New" panose="02070309020205020404" pitchFamily="49" charset="0"/>
                <a:cs typeface="Courier New" panose="02070309020205020404" pitchFamily="49" charset="0"/>
              </a:rPr>
              <a:t>&lt;/footer&gt;</a:t>
            </a:r>
            <a:endParaRPr lang="en-US" dirty="0">
              <a:latin typeface="Courier New" panose="02070309020205020404" pitchFamily="49" charset="0"/>
              <a:cs typeface="Courier New" panose="02070309020205020404" pitchFamily="49" charset="0"/>
            </a:endParaRPr>
          </a:p>
        </p:txBody>
      </p:sp>
      <p:sp>
        <p:nvSpPr>
          <p:cNvPr id="3" name="Rounded Rectangle 2"/>
          <p:cNvSpPr/>
          <p:nvPr/>
        </p:nvSpPr>
        <p:spPr>
          <a:xfrm>
            <a:off x="2573383" y="3247335"/>
            <a:ext cx="3553097" cy="10972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dirty="0"/>
              <a:t>SECTION: Bölüm</a:t>
            </a:r>
          </a:p>
        </p:txBody>
      </p:sp>
      <p:sp>
        <p:nvSpPr>
          <p:cNvPr id="8" name="Rounded Rectangle 7"/>
          <p:cNvSpPr/>
          <p:nvPr/>
        </p:nvSpPr>
        <p:spPr>
          <a:xfrm>
            <a:off x="2573383" y="4506686"/>
            <a:ext cx="3553097" cy="1097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SECTION: Bölüm</a:t>
            </a:r>
          </a:p>
        </p:txBody>
      </p:sp>
    </p:spTree>
    <p:extLst>
      <p:ext uri="{BB962C8B-B14F-4D97-AF65-F5344CB8AC3E}">
        <p14:creationId xmlns:p14="http://schemas.microsoft.com/office/powerpoint/2010/main" val="198400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 sayfalarının yolculuğu</a:t>
            </a:r>
          </a:p>
        </p:txBody>
      </p:sp>
      <p:sp>
        <p:nvSpPr>
          <p:cNvPr id="3" name="Content Placeholder 2"/>
          <p:cNvSpPr>
            <a:spLocks noGrp="1"/>
          </p:cNvSpPr>
          <p:nvPr>
            <p:ph idx="1"/>
          </p:nvPr>
        </p:nvSpPr>
        <p:spPr>
          <a:xfrm>
            <a:off x="6012083" y="1476103"/>
            <a:ext cx="5865223" cy="5094514"/>
          </a:xfrm>
        </p:spPr>
        <p:txBody>
          <a:bodyPr anchor="t">
            <a:normAutofit fontScale="85000" lnSpcReduction="20000"/>
          </a:bodyPr>
          <a:lstStyle/>
          <a:p>
            <a:pPr marL="0" indent="0">
              <a:buNone/>
            </a:pPr>
            <a:r>
              <a:rPr lang="tr-TR" dirty="0"/>
              <a:t>Client, browser da bir web sitesinin adresini yazıp istekte bulunduğunda bu istek ISP üzerinden sunucuya ulaştırılır. Sunucu kendisine gelen isteğe karşılık önce istenen dosyayı açıp kendisinin gerçekleştirmesi gereken backend kod olup olmadığına bakar. Eğer varsa bunları gerçekleştirir ve tamamen html haline gelmiş dosyayı geriye client a gönderir.</a:t>
            </a:r>
          </a:p>
          <a:p>
            <a:pPr marL="0" indent="0">
              <a:buNone/>
            </a:pPr>
            <a:r>
              <a:rPr lang="tr-TR" dirty="0"/>
              <a:t>Eğer istek sadece domain name ise o zaman index.html, default.html vb. İsimdeki bir dosyayı istek yapan client a gönderir.</a:t>
            </a:r>
          </a:p>
          <a:p>
            <a:pPr marL="0" indent="0">
              <a:buNone/>
            </a:pPr>
            <a:r>
              <a:rPr lang="tr-TR" dirty="0"/>
              <a:t>İstek yapan client in browser ı gelen dosyayı alır ve içinde bulunan frontend kodları sırayla yorumlar. Bu arada sayfa içinde resim video ses gibi eklentiler varsa bunlar için de ayrıca sunucuya istekte bulunur. </a:t>
            </a:r>
          </a:p>
        </p:txBody>
      </p:sp>
      <p:sp>
        <p:nvSpPr>
          <p:cNvPr id="4" name="Cloud 3"/>
          <p:cNvSpPr/>
          <p:nvPr/>
        </p:nvSpPr>
        <p:spPr>
          <a:xfrm>
            <a:off x="1809974" y="2301027"/>
            <a:ext cx="2115414" cy="13509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İNTERNET</a:t>
            </a:r>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3996" y="2608033"/>
            <a:ext cx="736979" cy="736979"/>
          </a:xfrm>
          <a:prstGeom prst="rect">
            <a:avLst/>
          </a:prstGeom>
          <a:effectLst>
            <a:outerShdw blurRad="50800" dir="14400000">
              <a:srgbClr val="000000">
                <a:alpha val="40000"/>
              </a:srgb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668" y="2301026"/>
            <a:ext cx="661515" cy="661515"/>
          </a:xfrm>
          <a:prstGeom prst="rect">
            <a:avLst/>
          </a:prstGeom>
        </p:spPr>
      </p:pic>
      <p:cxnSp>
        <p:nvCxnSpPr>
          <p:cNvPr id="8" name="Straight Arrow Connector 7"/>
          <p:cNvCxnSpPr>
            <a:stCxn id="4" idx="0"/>
            <a:endCxn id="5" idx="1"/>
          </p:cNvCxnSpPr>
          <p:nvPr/>
        </p:nvCxnSpPr>
        <p:spPr>
          <a:xfrm flipV="1">
            <a:off x="3923625" y="2976523"/>
            <a:ext cx="900371" cy="1"/>
          </a:xfrm>
          <a:prstGeom prst="straightConnector1">
            <a:avLst/>
          </a:prstGeom>
          <a:ln w="3810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6" idx="2"/>
          </p:cNvCxnSpPr>
          <p:nvPr/>
        </p:nvCxnSpPr>
        <p:spPr>
          <a:xfrm flipH="1" flipV="1">
            <a:off x="750426" y="2962541"/>
            <a:ext cx="1066110" cy="13983"/>
          </a:xfrm>
          <a:prstGeom prst="straightConnector1">
            <a:avLst/>
          </a:prstGeom>
          <a:ln w="3810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63514" y="3421187"/>
            <a:ext cx="1497461" cy="461665"/>
          </a:xfrm>
          <a:prstGeom prst="rect">
            <a:avLst/>
          </a:prstGeom>
          <a:noFill/>
        </p:spPr>
        <p:txBody>
          <a:bodyPr wrap="square" rtlCol="0">
            <a:spAutoFit/>
          </a:bodyPr>
          <a:lstStyle/>
          <a:p>
            <a:pPr algn="r"/>
            <a:r>
              <a:rPr lang="tr-TR" sz="1200" dirty="0"/>
              <a:t>İndex.html</a:t>
            </a:r>
          </a:p>
          <a:p>
            <a:pPr algn="r"/>
            <a:r>
              <a:rPr lang="tr-TR" sz="1200" dirty="0"/>
              <a:t>Hakkimizda.html</a:t>
            </a:r>
          </a:p>
        </p:txBody>
      </p:sp>
      <p:grpSp>
        <p:nvGrpSpPr>
          <p:cNvPr id="7" name="Group 6"/>
          <p:cNvGrpSpPr/>
          <p:nvPr/>
        </p:nvGrpSpPr>
        <p:grpSpPr>
          <a:xfrm>
            <a:off x="288564" y="4042609"/>
            <a:ext cx="5272410" cy="406021"/>
            <a:chOff x="288564" y="4042609"/>
            <a:chExt cx="5272410" cy="406021"/>
          </a:xfrm>
        </p:grpSpPr>
        <p:sp>
          <p:nvSpPr>
            <p:cNvPr id="33" name="Rounded Rectangle 32"/>
            <p:cNvSpPr/>
            <p:nvPr/>
          </p:nvSpPr>
          <p:spPr>
            <a:xfrm>
              <a:off x="288564" y="4042609"/>
              <a:ext cx="5272410" cy="406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tr-TR" dirty="0"/>
                <a:t>https://www.sahibinden.com</a:t>
              </a: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073" y="4072964"/>
              <a:ext cx="375666" cy="375666"/>
            </a:xfrm>
            <a:prstGeom prst="rect">
              <a:avLst/>
            </a:prstGeom>
          </p:spPr>
        </p:pic>
      </p:grpSp>
      <p:sp>
        <p:nvSpPr>
          <p:cNvPr id="35" name="Rounded Rectangle 34"/>
          <p:cNvSpPr/>
          <p:nvPr/>
        </p:nvSpPr>
        <p:spPr>
          <a:xfrm>
            <a:off x="288563" y="4042609"/>
            <a:ext cx="5272411" cy="2528008"/>
          </a:xfrm>
          <a:prstGeom prst="roundRect">
            <a:avLst>
              <a:gd name="adj" fmla="val 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Rectangle 35"/>
          <p:cNvSpPr/>
          <p:nvPr/>
        </p:nvSpPr>
        <p:spPr>
          <a:xfrm>
            <a:off x="743923" y="4688600"/>
            <a:ext cx="52085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Rectangle 36"/>
          <p:cNvSpPr/>
          <p:nvPr/>
        </p:nvSpPr>
        <p:spPr>
          <a:xfrm>
            <a:off x="1689077" y="4694562"/>
            <a:ext cx="52085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Rectangle 37"/>
          <p:cNvSpPr/>
          <p:nvPr/>
        </p:nvSpPr>
        <p:spPr>
          <a:xfrm>
            <a:off x="4594215" y="4688600"/>
            <a:ext cx="52085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Rectangle 38"/>
          <p:cNvSpPr/>
          <p:nvPr/>
        </p:nvSpPr>
        <p:spPr>
          <a:xfrm>
            <a:off x="3617612" y="4688600"/>
            <a:ext cx="52085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Rectangle 39"/>
          <p:cNvSpPr/>
          <p:nvPr/>
        </p:nvSpPr>
        <p:spPr>
          <a:xfrm>
            <a:off x="2641009" y="4688600"/>
            <a:ext cx="52085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p:cNvSpPr txBox="1"/>
          <p:nvPr/>
        </p:nvSpPr>
        <p:spPr>
          <a:xfrm>
            <a:off x="743923" y="5447211"/>
            <a:ext cx="4371150" cy="923330"/>
          </a:xfrm>
          <a:prstGeom prst="rect">
            <a:avLst/>
          </a:prstGeom>
          <a:noFill/>
        </p:spPr>
        <p:txBody>
          <a:bodyPr wrap="square" rtlCol="0">
            <a:spAutoFit/>
          </a:bodyPr>
          <a:lstStyle/>
          <a:p>
            <a:r>
              <a:rPr lang="tr-TR" dirty="0"/>
              <a:t>... ... ................ ............. .............. ........... ............. ............. ................ ............... ..... ..... ........... ............. ............... ...........</a:t>
            </a:r>
          </a:p>
        </p:txBody>
      </p:sp>
      <p:sp>
        <p:nvSpPr>
          <p:cNvPr id="42" name="Down Arrow 41"/>
          <p:cNvSpPr/>
          <p:nvPr/>
        </p:nvSpPr>
        <p:spPr>
          <a:xfrm>
            <a:off x="419668" y="3135669"/>
            <a:ext cx="637764" cy="78695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3006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HTML5 İle Gelen Semantik Taglar</a:t>
            </a:r>
          </a:p>
        </p:txBody>
      </p:sp>
      <p:sp>
        <p:nvSpPr>
          <p:cNvPr id="5" name="Pentagon 4"/>
          <p:cNvSpPr/>
          <p:nvPr/>
        </p:nvSpPr>
        <p:spPr>
          <a:xfrm>
            <a:off x="622405" y="1646865"/>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article</a:t>
            </a:r>
            <a:endParaRPr lang="tr-TR" sz="3200" dirty="0"/>
          </a:p>
        </p:txBody>
      </p:sp>
      <p:sp>
        <p:nvSpPr>
          <p:cNvPr id="6" name="TextBox 5"/>
          <p:cNvSpPr txBox="1"/>
          <p:nvPr/>
        </p:nvSpPr>
        <p:spPr>
          <a:xfrm>
            <a:off x="2416628" y="1925930"/>
            <a:ext cx="6609806" cy="369332"/>
          </a:xfrm>
          <a:prstGeom prst="rect">
            <a:avLst/>
          </a:prstGeom>
          <a:noFill/>
        </p:spPr>
        <p:txBody>
          <a:bodyPr wrap="square" rtlCol="0">
            <a:spAutoFit/>
          </a:bodyPr>
          <a:lstStyle/>
          <a:p>
            <a:r>
              <a:rPr lang="tr-TR" dirty="0"/>
              <a:t>İçinde makale şeklinde yazılar olduğunu ifade eder.</a:t>
            </a:r>
          </a:p>
        </p:txBody>
      </p:sp>
      <p:sp>
        <p:nvSpPr>
          <p:cNvPr id="7" name="Pentagon 6"/>
          <p:cNvSpPr/>
          <p:nvPr/>
        </p:nvSpPr>
        <p:spPr>
          <a:xfrm>
            <a:off x="622405" y="3485876"/>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details</a:t>
            </a:r>
            <a:endParaRPr lang="tr-TR" sz="3200" dirty="0"/>
          </a:p>
        </p:txBody>
      </p:sp>
      <p:sp>
        <p:nvSpPr>
          <p:cNvPr id="8" name="TextBox 7"/>
          <p:cNvSpPr txBox="1"/>
          <p:nvPr/>
        </p:nvSpPr>
        <p:spPr>
          <a:xfrm>
            <a:off x="2416628" y="3485876"/>
            <a:ext cx="8974081" cy="923330"/>
          </a:xfrm>
          <a:prstGeom prst="rect">
            <a:avLst/>
          </a:prstGeom>
          <a:noFill/>
        </p:spPr>
        <p:txBody>
          <a:bodyPr wrap="square" rtlCol="0">
            <a:spAutoFit/>
          </a:bodyPr>
          <a:lstStyle/>
          <a:p>
            <a:r>
              <a:rPr lang="tr-TR" dirty="0"/>
              <a:t>Belli bir konu ile ilgili detay bilgilerin olduğunu ifade eder. Details içindeki bilgiler normalde gösterilmez başlık üzerine tıklanınca detaylar gösterilir. Detay başlığını değiştirmek için summary tagı kullanılır.</a:t>
            </a:r>
          </a:p>
        </p:txBody>
      </p:sp>
      <p:sp>
        <p:nvSpPr>
          <p:cNvPr id="11" name="TextBox 10"/>
          <p:cNvSpPr txBox="1"/>
          <p:nvPr/>
        </p:nvSpPr>
        <p:spPr>
          <a:xfrm>
            <a:off x="2521131" y="2481943"/>
            <a:ext cx="739357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&lt;article&gt;Bu bir makaledir&lt;/article&gt;</a:t>
            </a:r>
          </a:p>
        </p:txBody>
      </p:sp>
      <p:sp>
        <p:nvSpPr>
          <p:cNvPr id="12" name="TextBox 11"/>
          <p:cNvSpPr txBox="1"/>
          <p:nvPr/>
        </p:nvSpPr>
        <p:spPr>
          <a:xfrm>
            <a:off x="2521131" y="4532587"/>
            <a:ext cx="739357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&lt;details&gt;</a:t>
            </a:r>
          </a:p>
          <a:p>
            <a:r>
              <a:rPr lang="en-US" dirty="0">
                <a:latin typeface="Courier New" panose="02070309020205020404" pitchFamily="49" charset="0"/>
                <a:cs typeface="Courier New" panose="02070309020205020404" pitchFamily="49" charset="0"/>
              </a:rPr>
              <a:t>    &lt;summary&gt;</a:t>
            </a:r>
            <a:r>
              <a:rPr lang="tr-TR" dirty="0">
                <a:latin typeface="Courier New" panose="02070309020205020404" pitchFamily="49" charset="0"/>
                <a:cs typeface="Courier New" panose="02070309020205020404" pitchFamily="49" charset="0"/>
              </a:rPr>
              <a:t>Detaylar</a:t>
            </a:r>
            <a:r>
              <a:rPr lang="en-US" dirty="0">
                <a:latin typeface="Courier New" panose="02070309020205020404" pitchFamily="49" charset="0"/>
                <a:cs typeface="Courier New" panose="02070309020205020404" pitchFamily="49" charset="0"/>
              </a:rPr>
              <a:t>&lt;/summary&gt;</a:t>
            </a:r>
          </a:p>
          <a:p>
            <a:r>
              <a:rPr lang="en-US"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Ürünümüz piyasadaki en orjinal ürün olup....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&lt;/details&gt;</a:t>
            </a:r>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725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HTML5 İle Gelen Semantik Taglar</a:t>
            </a:r>
          </a:p>
        </p:txBody>
      </p:sp>
      <p:sp>
        <p:nvSpPr>
          <p:cNvPr id="9" name="Pentagon 8"/>
          <p:cNvSpPr/>
          <p:nvPr/>
        </p:nvSpPr>
        <p:spPr>
          <a:xfrm>
            <a:off x="622404" y="1693408"/>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figure</a:t>
            </a:r>
            <a:endParaRPr lang="tr-TR" sz="3200" dirty="0"/>
          </a:p>
        </p:txBody>
      </p:sp>
      <p:sp>
        <p:nvSpPr>
          <p:cNvPr id="10" name="TextBox 9"/>
          <p:cNvSpPr txBox="1"/>
          <p:nvPr/>
        </p:nvSpPr>
        <p:spPr>
          <a:xfrm>
            <a:off x="2416627" y="1845998"/>
            <a:ext cx="8974081" cy="646331"/>
          </a:xfrm>
          <a:prstGeom prst="rect">
            <a:avLst/>
          </a:prstGeom>
          <a:noFill/>
        </p:spPr>
        <p:txBody>
          <a:bodyPr wrap="square" rtlCol="0">
            <a:spAutoFit/>
          </a:bodyPr>
          <a:lstStyle/>
          <a:p>
            <a:r>
              <a:rPr lang="tr-TR" dirty="0"/>
              <a:t>İçinde fotoğraf, çizim vb. görsel bir elemanın bulunduğunu ifade eder. Bu görsel elemana bir açıklama eklenecekse figurecaption kullanılır.</a:t>
            </a:r>
          </a:p>
        </p:txBody>
      </p:sp>
      <p:sp>
        <p:nvSpPr>
          <p:cNvPr id="13" name="TextBox 12"/>
          <p:cNvSpPr txBox="1"/>
          <p:nvPr/>
        </p:nvSpPr>
        <p:spPr>
          <a:xfrm>
            <a:off x="2416627" y="2767712"/>
            <a:ext cx="820347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&lt;figure&gt;  </a:t>
            </a:r>
          </a:p>
          <a:p>
            <a:r>
              <a:rPr lang="tr-TR" dirty="0">
                <a:latin typeface="Courier New" panose="02070309020205020404" pitchFamily="49" charset="0"/>
                <a:cs typeface="Courier New" panose="02070309020205020404" pitchFamily="49" charset="0"/>
              </a:rPr>
              <a:t>    &lt;img src="resim1.jpg" alt="Resim Açıklaması"/&gt;  </a:t>
            </a:r>
          </a:p>
          <a:p>
            <a:r>
              <a:rPr lang="tr-TR" dirty="0">
                <a:latin typeface="Courier New" panose="02070309020205020404" pitchFamily="49" charset="0"/>
                <a:cs typeface="Courier New" panose="02070309020205020404" pitchFamily="49" charset="0"/>
              </a:rPr>
              <a:t>    &lt;figcaption&gt;</a:t>
            </a:r>
          </a:p>
          <a:p>
            <a:r>
              <a:rPr lang="tr-TR" dirty="0">
                <a:latin typeface="Courier New" panose="02070309020205020404" pitchFamily="49" charset="0"/>
                <a:cs typeface="Courier New" panose="02070309020205020404" pitchFamily="49" charset="0"/>
              </a:rPr>
              <a:t>		Buraya fotoğrafla ilgili açıklama gelecek.	 	 	   </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&lt;/figcaption&gt;  </a:t>
            </a:r>
          </a:p>
          <a:p>
            <a:r>
              <a:rPr lang="tr-TR" dirty="0">
                <a:latin typeface="Courier New" panose="02070309020205020404" pitchFamily="49" charset="0"/>
                <a:cs typeface="Courier New" panose="02070309020205020404" pitchFamily="49" charset="0"/>
              </a:rPr>
              <a:t>&lt;/figure&gt; </a:t>
            </a:r>
          </a:p>
        </p:txBody>
      </p:sp>
      <p:sp>
        <p:nvSpPr>
          <p:cNvPr id="6" name="Pentagon 5"/>
          <p:cNvSpPr/>
          <p:nvPr/>
        </p:nvSpPr>
        <p:spPr>
          <a:xfrm>
            <a:off x="622404" y="4693511"/>
            <a:ext cx="1632857" cy="927462"/>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2800" dirty="0"/>
              <a:t>time</a:t>
            </a:r>
            <a:endParaRPr lang="tr-TR" sz="3200" dirty="0"/>
          </a:p>
        </p:txBody>
      </p:sp>
      <p:sp>
        <p:nvSpPr>
          <p:cNvPr id="7" name="TextBox 6"/>
          <p:cNvSpPr txBox="1"/>
          <p:nvPr/>
        </p:nvSpPr>
        <p:spPr>
          <a:xfrm>
            <a:off x="2416627" y="4972576"/>
            <a:ext cx="8974081" cy="369332"/>
          </a:xfrm>
          <a:prstGeom prst="rect">
            <a:avLst/>
          </a:prstGeom>
          <a:noFill/>
        </p:spPr>
        <p:txBody>
          <a:bodyPr wrap="square" rtlCol="0">
            <a:spAutoFit/>
          </a:bodyPr>
          <a:lstStyle/>
          <a:p>
            <a:r>
              <a:rPr lang="tr-TR" dirty="0"/>
              <a:t>İçinde tarih ve saat göstermek için kullanılır </a:t>
            </a:r>
          </a:p>
        </p:txBody>
      </p:sp>
    </p:spTree>
    <p:extLst>
      <p:ext uri="{BB962C8B-B14F-4D97-AF65-F5344CB8AC3E}">
        <p14:creationId xmlns:p14="http://schemas.microsoft.com/office/powerpoint/2010/main" val="2750839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Semantik Olmayan Taglar</a:t>
            </a:r>
          </a:p>
        </p:txBody>
      </p:sp>
      <p:sp>
        <p:nvSpPr>
          <p:cNvPr id="10" name="TextBox 9"/>
          <p:cNvSpPr txBox="1"/>
          <p:nvPr/>
        </p:nvSpPr>
        <p:spPr>
          <a:xfrm>
            <a:off x="899651" y="1591324"/>
            <a:ext cx="10075255" cy="830997"/>
          </a:xfrm>
          <a:prstGeom prst="rect">
            <a:avLst/>
          </a:prstGeom>
          <a:noFill/>
        </p:spPr>
        <p:txBody>
          <a:bodyPr wrap="square" rtlCol="0">
            <a:spAutoFit/>
          </a:bodyPr>
          <a:lstStyle/>
          <a:p>
            <a:r>
              <a:rPr lang="tr-TR" sz="2400" dirty="0"/>
              <a:t>İçindeki bilgi ile ilgili herhangi bir anlam taşımayan taglardır. Bu taglar, ilgili herhangi bir semantik tag bulunamazsa kullanılabilirler.</a:t>
            </a:r>
          </a:p>
        </p:txBody>
      </p:sp>
      <p:sp>
        <p:nvSpPr>
          <p:cNvPr id="3" name="Rounded Rectangle 2"/>
          <p:cNvSpPr/>
          <p:nvPr/>
        </p:nvSpPr>
        <p:spPr>
          <a:xfrm>
            <a:off x="2272937" y="3344091"/>
            <a:ext cx="2573383" cy="875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t>div</a:t>
            </a:r>
          </a:p>
        </p:txBody>
      </p:sp>
      <p:sp>
        <p:nvSpPr>
          <p:cNvPr id="11" name="Rounded Rectangle 10"/>
          <p:cNvSpPr/>
          <p:nvPr/>
        </p:nvSpPr>
        <p:spPr>
          <a:xfrm>
            <a:off x="6618514" y="3344091"/>
            <a:ext cx="2573383" cy="875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t>span</a:t>
            </a:r>
          </a:p>
        </p:txBody>
      </p:sp>
    </p:spTree>
    <p:extLst>
      <p:ext uri="{BB962C8B-B14F-4D97-AF65-F5344CB8AC3E}">
        <p14:creationId xmlns:p14="http://schemas.microsoft.com/office/powerpoint/2010/main" val="8933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Meta tagları</a:t>
            </a:r>
          </a:p>
        </p:txBody>
      </p:sp>
      <p:sp>
        <p:nvSpPr>
          <p:cNvPr id="10" name="TextBox 9"/>
          <p:cNvSpPr txBox="1"/>
          <p:nvPr/>
        </p:nvSpPr>
        <p:spPr>
          <a:xfrm>
            <a:off x="492369" y="1173460"/>
            <a:ext cx="10898340" cy="369332"/>
          </a:xfrm>
          <a:prstGeom prst="rect">
            <a:avLst/>
          </a:prstGeom>
          <a:noFill/>
        </p:spPr>
        <p:txBody>
          <a:bodyPr wrap="square" rtlCol="0">
            <a:spAutoFit/>
          </a:bodyPr>
          <a:lstStyle/>
          <a:p>
            <a:r>
              <a:rPr lang="tr-TR" dirty="0"/>
              <a:t>Head tagı içinde bulunan, tarayıcı ya da arama motorları için çeşitli bilgiler içeren taglardır.</a:t>
            </a:r>
          </a:p>
        </p:txBody>
      </p:sp>
      <p:sp>
        <p:nvSpPr>
          <p:cNvPr id="7" name="TextBox 6"/>
          <p:cNvSpPr txBox="1"/>
          <p:nvPr/>
        </p:nvSpPr>
        <p:spPr>
          <a:xfrm>
            <a:off x="641998" y="1608059"/>
            <a:ext cx="108794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&lt;meta name="..." content="..." &gt; </a:t>
            </a:r>
          </a:p>
        </p:txBody>
      </p:sp>
      <p:graphicFrame>
        <p:nvGraphicFramePr>
          <p:cNvPr id="4" name="Table 3"/>
          <p:cNvGraphicFramePr>
            <a:graphicFrameLocks noGrp="1"/>
          </p:cNvGraphicFramePr>
          <p:nvPr>
            <p:extLst>
              <p:ext uri="{D42A27DB-BD31-4B8C-83A1-F6EECF244321}">
                <p14:modId xmlns:p14="http://schemas.microsoft.com/office/powerpoint/2010/main" val="3929132394"/>
              </p:ext>
            </p:extLst>
          </p:nvPr>
        </p:nvGraphicFramePr>
        <p:xfrm>
          <a:off x="641997" y="2180401"/>
          <a:ext cx="10879441" cy="3205480"/>
        </p:xfrm>
        <a:graphic>
          <a:graphicData uri="http://schemas.openxmlformats.org/drawingml/2006/table">
            <a:tbl>
              <a:tblPr firstRow="1" bandRow="1">
                <a:tableStyleId>{5C22544A-7EE6-4342-B048-85BDC9FD1C3A}</a:tableStyleId>
              </a:tblPr>
              <a:tblGrid>
                <a:gridCol w="1425953">
                  <a:extLst>
                    <a:ext uri="{9D8B030D-6E8A-4147-A177-3AD203B41FA5}">
                      <a16:colId xmlns:a16="http://schemas.microsoft.com/office/drawing/2014/main" val="2369940107"/>
                    </a:ext>
                  </a:extLst>
                </a:gridCol>
                <a:gridCol w="2461846">
                  <a:extLst>
                    <a:ext uri="{9D8B030D-6E8A-4147-A177-3AD203B41FA5}">
                      <a16:colId xmlns:a16="http://schemas.microsoft.com/office/drawing/2014/main" val="4012626642"/>
                    </a:ext>
                  </a:extLst>
                </a:gridCol>
                <a:gridCol w="6991642">
                  <a:extLst>
                    <a:ext uri="{9D8B030D-6E8A-4147-A177-3AD203B41FA5}">
                      <a16:colId xmlns:a16="http://schemas.microsoft.com/office/drawing/2014/main" val="1981884590"/>
                    </a:ext>
                  </a:extLst>
                </a:gridCol>
              </a:tblGrid>
              <a:tr h="370840">
                <a:tc>
                  <a:txBody>
                    <a:bodyPr/>
                    <a:lstStyle/>
                    <a:p>
                      <a:r>
                        <a:rPr lang="tr-TR" dirty="0"/>
                        <a:t>Name</a:t>
                      </a:r>
                    </a:p>
                  </a:txBody>
                  <a:tcPr/>
                </a:tc>
                <a:tc>
                  <a:txBody>
                    <a:bodyPr/>
                    <a:lstStyle/>
                    <a:p>
                      <a:r>
                        <a:rPr lang="tr-TR" dirty="0"/>
                        <a:t>Content</a:t>
                      </a:r>
                    </a:p>
                  </a:txBody>
                  <a:tcPr/>
                </a:tc>
                <a:tc>
                  <a:txBody>
                    <a:bodyPr/>
                    <a:lstStyle/>
                    <a:p>
                      <a:r>
                        <a:rPr lang="tr-TR" dirty="0"/>
                        <a:t>Açıklama</a:t>
                      </a:r>
                    </a:p>
                  </a:txBody>
                  <a:tcPr/>
                </a:tc>
                <a:extLst>
                  <a:ext uri="{0D108BD9-81ED-4DB2-BD59-A6C34878D82A}">
                    <a16:rowId xmlns:a16="http://schemas.microsoft.com/office/drawing/2014/main" val="1062652378"/>
                  </a:ext>
                </a:extLst>
              </a:tr>
              <a:tr h="370840">
                <a:tc>
                  <a:txBody>
                    <a:bodyPr/>
                    <a:lstStyle/>
                    <a:p>
                      <a:pPr algn="ctr"/>
                      <a:r>
                        <a:rPr lang="tr-TR" sz="1800" b="0" i="0" kern="1200" dirty="0">
                          <a:solidFill>
                            <a:schemeClr val="dk1"/>
                          </a:solidFill>
                          <a:effectLst/>
                          <a:latin typeface="+mn-lt"/>
                          <a:ea typeface="+mn-ea"/>
                          <a:cs typeface="+mn-cs"/>
                        </a:rPr>
                        <a:t>description</a:t>
                      </a:r>
                      <a:endParaRPr lang="tr-TR" dirty="0"/>
                    </a:p>
                  </a:txBody>
                  <a:tcPr anchor="ctr"/>
                </a:tc>
                <a:tc>
                  <a:txBody>
                    <a:bodyPr/>
                    <a:lstStyle/>
                    <a:p>
                      <a:r>
                        <a:rPr lang="tr-TR" dirty="0"/>
                        <a:t>Uygun fiyata Vip</a:t>
                      </a:r>
                      <a:r>
                        <a:rPr lang="tr-TR" baseline="0" dirty="0"/>
                        <a:t> transfer hizmetimiz ....</a:t>
                      </a:r>
                      <a:endParaRPr lang="tr-TR" dirty="0"/>
                    </a:p>
                  </a:txBody>
                  <a:tcPr/>
                </a:tc>
                <a:tc>
                  <a:txBody>
                    <a:bodyPr/>
                    <a:lstStyle/>
                    <a:p>
                      <a:r>
                        <a:rPr lang="tr-TR" dirty="0"/>
                        <a:t>Arama motorları için değerli bir alandır. Sayfanın içeriği ile alakalı özet</a:t>
                      </a:r>
                      <a:r>
                        <a:rPr lang="tr-TR" baseline="0" dirty="0"/>
                        <a:t> bilgi bulundurulmalıdır. 155-160 karakteri geçmemelidir.</a:t>
                      </a:r>
                      <a:endParaRPr lang="tr-TR" dirty="0"/>
                    </a:p>
                  </a:txBody>
                  <a:tcPr/>
                </a:tc>
                <a:extLst>
                  <a:ext uri="{0D108BD9-81ED-4DB2-BD59-A6C34878D82A}">
                    <a16:rowId xmlns:a16="http://schemas.microsoft.com/office/drawing/2014/main" val="3321532349"/>
                  </a:ext>
                </a:extLst>
              </a:tr>
              <a:tr h="370840">
                <a:tc>
                  <a:txBody>
                    <a:bodyPr/>
                    <a:lstStyle/>
                    <a:p>
                      <a:pPr algn="ctr"/>
                      <a:r>
                        <a:rPr lang="tr-TR" sz="1800" b="0" i="0" kern="1200" dirty="0">
                          <a:solidFill>
                            <a:schemeClr val="dk1"/>
                          </a:solidFill>
                          <a:effectLst/>
                          <a:latin typeface="+mn-lt"/>
                          <a:ea typeface="+mn-ea"/>
                          <a:cs typeface="+mn-cs"/>
                        </a:rPr>
                        <a:t>viewport</a:t>
                      </a:r>
                      <a:endParaRPr lang="tr-TR" dirty="0"/>
                    </a:p>
                  </a:txBody>
                  <a:tcPr/>
                </a:tc>
                <a:tc>
                  <a:txBody>
                    <a:bodyPr/>
                    <a:lstStyle/>
                    <a:p>
                      <a:r>
                        <a:rPr lang="tr-TR" sz="1800" b="0" i="0" kern="1200" dirty="0">
                          <a:solidFill>
                            <a:schemeClr val="dk1"/>
                          </a:solidFill>
                          <a:effectLst/>
                          <a:latin typeface="+mn-lt"/>
                          <a:ea typeface="+mn-ea"/>
                          <a:cs typeface="+mn-cs"/>
                        </a:rPr>
                        <a:t>width=device-width, initial-scale=1.0</a:t>
                      </a:r>
                      <a:endParaRPr lang="tr-TR" dirty="0"/>
                    </a:p>
                  </a:txBody>
                  <a:tcPr/>
                </a:tc>
                <a:tc>
                  <a:txBody>
                    <a:bodyPr/>
                    <a:lstStyle/>
                    <a:p>
                      <a:r>
                        <a:rPr lang="tr-TR" dirty="0"/>
                        <a:t>Sayfanın tüm cihazlarda düzgün</a:t>
                      </a:r>
                      <a:r>
                        <a:rPr lang="tr-TR" baseline="0" dirty="0"/>
                        <a:t> gözükmesi için gerekli</a:t>
                      </a:r>
                      <a:endParaRPr lang="tr-TR" dirty="0"/>
                    </a:p>
                  </a:txBody>
                  <a:tcPr/>
                </a:tc>
                <a:extLst>
                  <a:ext uri="{0D108BD9-81ED-4DB2-BD59-A6C34878D82A}">
                    <a16:rowId xmlns:a16="http://schemas.microsoft.com/office/drawing/2014/main" val="3234975097"/>
                  </a:ext>
                </a:extLst>
              </a:tr>
              <a:tr h="370840">
                <a:tc>
                  <a:txBody>
                    <a:bodyPr/>
                    <a:lstStyle/>
                    <a:p>
                      <a:pPr algn="ctr"/>
                      <a:r>
                        <a:rPr lang="tr-TR" sz="1800" b="0" i="0" kern="1200" dirty="0">
                          <a:solidFill>
                            <a:schemeClr val="dk1"/>
                          </a:solidFill>
                          <a:effectLst/>
                          <a:latin typeface="+mn-lt"/>
                          <a:ea typeface="+mn-ea"/>
                          <a:cs typeface="+mn-cs"/>
                        </a:rPr>
                        <a:t>robots</a:t>
                      </a:r>
                      <a:endParaRPr lang="tr-TR" dirty="0"/>
                    </a:p>
                  </a:txBody>
                  <a:tcPr/>
                </a:tc>
                <a:tc>
                  <a:txBody>
                    <a:bodyPr/>
                    <a:lstStyle/>
                    <a:p>
                      <a:r>
                        <a:rPr lang="tr-TR" dirty="0"/>
                        <a:t>index</a:t>
                      </a:r>
                      <a:r>
                        <a:rPr lang="tr-TR" sz="1800" b="0" i="0" kern="1200" dirty="0">
                          <a:solidFill>
                            <a:schemeClr val="dk1"/>
                          </a:solidFill>
                          <a:effectLst/>
                          <a:latin typeface="+mn-lt"/>
                          <a:ea typeface="+mn-ea"/>
                          <a:cs typeface="+mn-cs"/>
                        </a:rPr>
                        <a:t> , </a:t>
                      </a:r>
                      <a:r>
                        <a:rPr lang="tr-TR" dirty="0"/>
                        <a:t>follow</a:t>
                      </a:r>
                      <a:r>
                        <a:rPr lang="tr-TR" sz="1800" b="0" i="0" kern="1200" dirty="0">
                          <a:solidFill>
                            <a:schemeClr val="dk1"/>
                          </a:solidFill>
                          <a:effectLst/>
                          <a:latin typeface="+mn-lt"/>
                          <a:ea typeface="+mn-ea"/>
                          <a:cs typeface="+mn-cs"/>
                        </a:rPr>
                        <a:t> , no-index, no-follow</a:t>
                      </a:r>
                      <a:endParaRPr lang="tr-TR" dirty="0"/>
                    </a:p>
                  </a:txBody>
                  <a:tcPr/>
                </a:tc>
                <a:tc>
                  <a:txBody>
                    <a:bodyPr/>
                    <a:lstStyle/>
                    <a:p>
                      <a:r>
                        <a:rPr lang="tr-TR" dirty="0"/>
                        <a:t>Arama motorlarının robotlarının sayfa ile ilgili davranışını belirler: index:</a:t>
                      </a:r>
                      <a:r>
                        <a:rPr lang="tr-TR" baseline="0" dirty="0"/>
                        <a:t> sayfayı indexle, follow: sayfadaki linkleri takip et</a:t>
                      </a:r>
                      <a:endParaRPr lang="tr-TR" dirty="0"/>
                    </a:p>
                  </a:txBody>
                  <a:tcPr/>
                </a:tc>
                <a:extLst>
                  <a:ext uri="{0D108BD9-81ED-4DB2-BD59-A6C34878D82A}">
                    <a16:rowId xmlns:a16="http://schemas.microsoft.com/office/drawing/2014/main" val="1391182083"/>
                  </a:ext>
                </a:extLst>
              </a:tr>
              <a:tr h="370840">
                <a:tc>
                  <a:txBody>
                    <a:bodyPr/>
                    <a:lstStyle/>
                    <a:p>
                      <a:pPr algn="ctr"/>
                      <a:r>
                        <a:rPr lang="tr-TR" dirty="0"/>
                        <a:t>charset</a:t>
                      </a: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a:t>Sayfada kullanılan karakter kodlamasını belirlemek için kullanılır. Utf8 tanımlaması ile tüm dillerin sorunsuz gösterilmesi garanti edilir.</a:t>
                      </a:r>
                    </a:p>
                    <a:p>
                      <a:pPr marL="0" marR="0" indent="0" algn="l" defTabSz="457200" rtl="0" eaLnBrk="1" fontAlgn="auto" latinLnBrk="0" hangingPunct="1">
                        <a:lnSpc>
                          <a:spcPct val="100000"/>
                        </a:lnSpc>
                        <a:spcBef>
                          <a:spcPts val="0"/>
                        </a:spcBef>
                        <a:spcAft>
                          <a:spcPts val="0"/>
                        </a:spcAft>
                        <a:buClrTx/>
                        <a:buSzTx/>
                        <a:buFontTx/>
                        <a:buNone/>
                        <a:tabLst/>
                        <a:defRPr/>
                      </a:pPr>
                      <a:r>
                        <a:rPr lang="tr-TR" dirty="0">
                          <a:solidFill>
                            <a:schemeClr val="tx1"/>
                          </a:solidFill>
                          <a:latin typeface="Courier New" panose="02070309020205020404" pitchFamily="49" charset="0"/>
                          <a:cs typeface="Courier New" panose="02070309020205020404" pitchFamily="49" charset="0"/>
                        </a:rPr>
                        <a:t>&lt;meta charset="utf-8"&gt;</a:t>
                      </a:r>
                    </a:p>
                  </a:txBody>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00415014"/>
                  </a:ext>
                </a:extLst>
              </a:tr>
            </a:tbl>
          </a:graphicData>
        </a:graphic>
      </p:graphicFrame>
      <p:sp>
        <p:nvSpPr>
          <p:cNvPr id="9" name="10-Point Star 8"/>
          <p:cNvSpPr/>
          <p:nvPr/>
        </p:nvSpPr>
        <p:spPr>
          <a:xfrm>
            <a:off x="126609" y="2376553"/>
            <a:ext cx="731520" cy="731520"/>
          </a:xfrm>
          <a:prstGeom prst="star1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sz="1400" dirty="0"/>
              <a:t>SEO</a:t>
            </a:r>
          </a:p>
        </p:txBody>
      </p:sp>
      <p:sp>
        <p:nvSpPr>
          <p:cNvPr id="12" name="10-Point Star 11"/>
          <p:cNvSpPr/>
          <p:nvPr/>
        </p:nvSpPr>
        <p:spPr>
          <a:xfrm>
            <a:off x="126609" y="4018377"/>
            <a:ext cx="731520" cy="731520"/>
          </a:xfrm>
          <a:prstGeom prst="star1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sz="1400" dirty="0"/>
              <a:t>SEO</a:t>
            </a:r>
          </a:p>
        </p:txBody>
      </p:sp>
    </p:spTree>
    <p:extLst>
      <p:ext uri="{BB962C8B-B14F-4D97-AF65-F5344CB8AC3E}">
        <p14:creationId xmlns:p14="http://schemas.microsoft.com/office/powerpoint/2010/main" val="24913164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Meta tagları</a:t>
            </a:r>
          </a:p>
        </p:txBody>
      </p:sp>
      <p:sp>
        <p:nvSpPr>
          <p:cNvPr id="7" name="TextBox 6"/>
          <p:cNvSpPr txBox="1"/>
          <p:nvPr/>
        </p:nvSpPr>
        <p:spPr>
          <a:xfrm>
            <a:off x="1159577" y="1956507"/>
            <a:ext cx="991772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solidFill>
                  <a:schemeClr val="tx1"/>
                </a:solidFill>
                <a:latin typeface="Courier New" panose="02070309020205020404" pitchFamily="49" charset="0"/>
                <a:cs typeface="Courier New" panose="02070309020205020404" pitchFamily="49" charset="0"/>
              </a:rPr>
              <a:t>&lt;meta name="</a:t>
            </a:r>
            <a:r>
              <a:rPr lang="tr-TR" dirty="0">
                <a:latin typeface="Courier New" panose="02070309020205020404" pitchFamily="49" charset="0"/>
                <a:cs typeface="Courier New" panose="02070309020205020404" pitchFamily="49" charset="0"/>
              </a:rPr>
              <a:t>description</a:t>
            </a:r>
            <a:r>
              <a:rPr lang="tr-TR" dirty="0">
                <a:solidFill>
                  <a:schemeClr val="tx1"/>
                </a:solidFill>
                <a:latin typeface="Courier New" panose="02070309020205020404" pitchFamily="49" charset="0"/>
                <a:cs typeface="Courier New" panose="02070309020205020404" pitchFamily="49" charset="0"/>
              </a:rPr>
              <a:t>" content="</a:t>
            </a:r>
            <a:r>
              <a:rPr lang="tr-TR" dirty="0">
                <a:latin typeface="Courier New" panose="02070309020205020404" pitchFamily="49" charset="0"/>
                <a:cs typeface="Courier New" panose="02070309020205020404" pitchFamily="49" charset="0"/>
              </a:rPr>
              <a:t>Uygun fiyata Vip transfer hizmetimiz..."</a:t>
            </a:r>
            <a:r>
              <a:rPr lang="tr-TR" dirty="0">
                <a:solidFill>
                  <a:schemeClr val="tx1"/>
                </a:solidFill>
                <a:latin typeface="Courier New" panose="02070309020205020404" pitchFamily="49" charset="0"/>
                <a:cs typeface="Courier New" panose="02070309020205020404" pitchFamily="49" charset="0"/>
              </a:rPr>
              <a:t>&gt;</a:t>
            </a:r>
          </a:p>
          <a:p>
            <a:r>
              <a:rPr lang="tr-TR" dirty="0">
                <a:solidFill>
                  <a:schemeClr val="tx1"/>
                </a:solidFill>
                <a:latin typeface="Courier New" panose="02070309020205020404" pitchFamily="49" charset="0"/>
                <a:cs typeface="Courier New" panose="02070309020205020404" pitchFamily="49" charset="0"/>
              </a:rPr>
              <a:t>&lt;meta name="</a:t>
            </a:r>
            <a:r>
              <a:rPr lang="tr-TR" dirty="0">
                <a:latin typeface="Courier New" panose="02070309020205020404" pitchFamily="49" charset="0"/>
                <a:cs typeface="Courier New" panose="02070309020205020404" pitchFamily="49" charset="0"/>
              </a:rPr>
              <a:t>viewport</a:t>
            </a:r>
            <a:r>
              <a:rPr lang="tr-TR" dirty="0">
                <a:solidFill>
                  <a:schemeClr val="tx1"/>
                </a:solidFill>
                <a:latin typeface="Courier New" panose="02070309020205020404" pitchFamily="49" charset="0"/>
                <a:cs typeface="Courier New" panose="02070309020205020404" pitchFamily="49" charset="0"/>
              </a:rPr>
              <a:t>" content="</a:t>
            </a:r>
            <a:r>
              <a:rPr lang="tr-TR" dirty="0">
                <a:latin typeface="Courier New" panose="02070309020205020404" pitchFamily="49" charset="0"/>
                <a:cs typeface="Courier New" panose="02070309020205020404" pitchFamily="49" charset="0"/>
              </a:rPr>
              <a:t>width=device-width, initial-scale=1.0"</a:t>
            </a:r>
            <a:r>
              <a:rPr lang="tr-TR" dirty="0">
                <a:solidFill>
                  <a:schemeClr val="tx1"/>
                </a:solidFill>
                <a:latin typeface="Courier New" panose="02070309020205020404" pitchFamily="49" charset="0"/>
                <a:cs typeface="Courier New" panose="02070309020205020404" pitchFamily="49" charset="0"/>
              </a:rPr>
              <a:t>&gt;</a:t>
            </a:r>
          </a:p>
          <a:p>
            <a:r>
              <a:rPr lang="tr-TR" dirty="0">
                <a:solidFill>
                  <a:schemeClr val="tx1"/>
                </a:solidFill>
                <a:latin typeface="Courier New" panose="02070309020205020404" pitchFamily="49" charset="0"/>
                <a:cs typeface="Courier New" panose="02070309020205020404" pitchFamily="49" charset="0"/>
              </a:rPr>
              <a:t>&lt;meta name="</a:t>
            </a:r>
            <a:r>
              <a:rPr lang="tr-TR" dirty="0">
                <a:latin typeface="Courier New" panose="02070309020205020404" pitchFamily="49" charset="0"/>
                <a:cs typeface="Courier New" panose="02070309020205020404" pitchFamily="49" charset="0"/>
              </a:rPr>
              <a:t>robots</a:t>
            </a:r>
            <a:r>
              <a:rPr lang="tr-TR" dirty="0">
                <a:solidFill>
                  <a:schemeClr val="tx1"/>
                </a:solidFill>
                <a:latin typeface="Courier New" panose="02070309020205020404" pitchFamily="49" charset="0"/>
                <a:cs typeface="Courier New" panose="02070309020205020404" pitchFamily="49" charset="0"/>
              </a:rPr>
              <a:t>" content="</a:t>
            </a:r>
            <a:r>
              <a:rPr lang="tr-TR" dirty="0">
                <a:latin typeface="Courier New" panose="02070309020205020404" pitchFamily="49" charset="0"/>
                <a:cs typeface="Courier New" panose="02070309020205020404" pitchFamily="49" charset="0"/>
              </a:rPr>
              <a:t>index follow"</a:t>
            </a:r>
            <a:r>
              <a:rPr lang="tr-TR" dirty="0">
                <a:solidFill>
                  <a:schemeClr val="tx1"/>
                </a:solidFill>
                <a:latin typeface="Courier New" panose="02070309020205020404" pitchFamily="49" charset="0"/>
                <a:cs typeface="Courier New" panose="02070309020205020404" pitchFamily="49" charset="0"/>
              </a:rPr>
              <a:t>&gt;</a:t>
            </a:r>
          </a:p>
          <a:p>
            <a:r>
              <a:rPr lang="tr-TR" dirty="0">
                <a:solidFill>
                  <a:schemeClr val="tx1"/>
                </a:solidFill>
                <a:latin typeface="Courier New" panose="02070309020205020404" pitchFamily="49" charset="0"/>
                <a:cs typeface="Courier New" panose="02070309020205020404" pitchFamily="49" charset="0"/>
              </a:rPr>
              <a:t>&lt;meta charset="utf-8"&gt;</a:t>
            </a:r>
          </a:p>
        </p:txBody>
      </p:sp>
    </p:spTree>
    <p:extLst>
      <p:ext uri="{BB962C8B-B14F-4D97-AF65-F5344CB8AC3E}">
        <p14:creationId xmlns:p14="http://schemas.microsoft.com/office/powerpoint/2010/main" val="457270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Özel işaretler</a:t>
            </a:r>
          </a:p>
        </p:txBody>
      </p:sp>
      <p:sp>
        <p:nvSpPr>
          <p:cNvPr id="3" name="Content Placeholder 2"/>
          <p:cNvSpPr>
            <a:spLocks noGrp="1"/>
          </p:cNvSpPr>
          <p:nvPr>
            <p:ph sz="half" idx="1"/>
          </p:nvPr>
        </p:nvSpPr>
        <p:spPr/>
        <p:txBody>
          <a:bodyPr anchor="t"/>
          <a:lstStyle/>
          <a:p>
            <a:r>
              <a:rPr lang="tr-TR" dirty="0"/>
              <a:t>Html dilinde özel olan karakterleri ya da klavyede bulunmayan karakterleri yazdırmak için çeşitli kodlar bulunmaktadır. Bunlardan bazıları şu şekildedir.</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87870907"/>
              </p:ext>
            </p:extLst>
          </p:nvPr>
        </p:nvGraphicFramePr>
        <p:xfrm>
          <a:off x="6172200" y="1825625"/>
          <a:ext cx="5181600" cy="33375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8553935"/>
                    </a:ext>
                  </a:extLst>
                </a:gridCol>
                <a:gridCol w="2590800">
                  <a:extLst>
                    <a:ext uri="{9D8B030D-6E8A-4147-A177-3AD203B41FA5}">
                      <a16:colId xmlns:a16="http://schemas.microsoft.com/office/drawing/2014/main" val="1578687278"/>
                    </a:ext>
                  </a:extLst>
                </a:gridCol>
              </a:tblGrid>
              <a:tr h="370840">
                <a:tc>
                  <a:txBody>
                    <a:bodyPr/>
                    <a:lstStyle/>
                    <a:p>
                      <a:r>
                        <a:rPr lang="tr-TR" dirty="0"/>
                        <a:t>İşaret</a:t>
                      </a:r>
                    </a:p>
                  </a:txBody>
                  <a:tcPr marL="91217" marR="91217"/>
                </a:tc>
                <a:tc>
                  <a:txBody>
                    <a:bodyPr/>
                    <a:lstStyle/>
                    <a:p>
                      <a:r>
                        <a:rPr lang="tr-TR" dirty="0"/>
                        <a:t>Html Kod</a:t>
                      </a:r>
                    </a:p>
                  </a:txBody>
                  <a:tcPr marL="91217" marR="91217"/>
                </a:tc>
                <a:extLst>
                  <a:ext uri="{0D108BD9-81ED-4DB2-BD59-A6C34878D82A}">
                    <a16:rowId xmlns:a16="http://schemas.microsoft.com/office/drawing/2014/main" val="768549745"/>
                  </a:ext>
                </a:extLst>
              </a:tr>
              <a:tr h="370840">
                <a:tc>
                  <a:txBody>
                    <a:bodyPr/>
                    <a:lstStyle/>
                    <a:p>
                      <a:r>
                        <a:rPr lang="tr-TR" dirty="0"/>
                        <a:t>(Boşluk)</a:t>
                      </a:r>
                    </a:p>
                  </a:txBody>
                  <a:tcPr marL="91217" marR="91217"/>
                </a:tc>
                <a:tc>
                  <a:txBody>
                    <a:bodyPr/>
                    <a:lstStyle/>
                    <a:p>
                      <a:r>
                        <a:rPr lang="tr-TR" b="0" dirty="0"/>
                        <a:t>&amp;nbsp;</a:t>
                      </a:r>
                    </a:p>
                  </a:txBody>
                  <a:tcPr marL="91217" marR="91217"/>
                </a:tc>
                <a:extLst>
                  <a:ext uri="{0D108BD9-81ED-4DB2-BD59-A6C34878D82A}">
                    <a16:rowId xmlns:a16="http://schemas.microsoft.com/office/drawing/2014/main" val="383461375"/>
                  </a:ext>
                </a:extLst>
              </a:tr>
              <a:tr h="370840">
                <a:tc>
                  <a:txBody>
                    <a:bodyPr/>
                    <a:lstStyle/>
                    <a:p>
                      <a:r>
                        <a:rPr lang="tr-TR" dirty="0"/>
                        <a:t>&lt;</a:t>
                      </a:r>
                    </a:p>
                  </a:txBody>
                  <a:tcPr marL="91217" marR="91217"/>
                </a:tc>
                <a:tc>
                  <a:txBody>
                    <a:bodyPr/>
                    <a:lstStyle/>
                    <a:p>
                      <a:pPr marL="0" algn="l" defTabSz="457200" rtl="0" eaLnBrk="1" latinLnBrk="0" hangingPunct="1"/>
                      <a:r>
                        <a:rPr lang="tr-TR" sz="1800" b="0" kern="1200" dirty="0">
                          <a:solidFill>
                            <a:schemeClr val="dk1"/>
                          </a:solidFill>
                          <a:latin typeface="+mn-lt"/>
                          <a:ea typeface="+mn-ea"/>
                          <a:cs typeface="+mn-cs"/>
                        </a:rPr>
                        <a:t>&amp;lt;</a:t>
                      </a:r>
                    </a:p>
                  </a:txBody>
                  <a:tcPr marL="91217" marR="91217" marB="19050" anchor="ctr"/>
                </a:tc>
                <a:extLst>
                  <a:ext uri="{0D108BD9-81ED-4DB2-BD59-A6C34878D82A}">
                    <a16:rowId xmlns:a16="http://schemas.microsoft.com/office/drawing/2014/main" val="53007034"/>
                  </a:ext>
                </a:extLst>
              </a:tr>
              <a:tr h="370840">
                <a:tc>
                  <a:txBody>
                    <a:bodyPr/>
                    <a:lstStyle/>
                    <a:p>
                      <a:r>
                        <a:rPr lang="tr-TR" dirty="0"/>
                        <a:t>&gt;</a:t>
                      </a:r>
                    </a:p>
                  </a:txBody>
                  <a:tcPr marL="91217" marR="91217"/>
                </a:tc>
                <a:tc>
                  <a:txBody>
                    <a:bodyPr/>
                    <a:lstStyle/>
                    <a:p>
                      <a:pPr marL="0" algn="l" defTabSz="457200" rtl="0" eaLnBrk="1" latinLnBrk="0" hangingPunct="1"/>
                      <a:r>
                        <a:rPr lang="tr-TR" sz="1800" b="0" kern="1200" dirty="0">
                          <a:solidFill>
                            <a:schemeClr val="dk1"/>
                          </a:solidFill>
                          <a:latin typeface="+mn-lt"/>
                          <a:ea typeface="+mn-ea"/>
                          <a:cs typeface="+mn-cs"/>
                        </a:rPr>
                        <a:t>&amp;gt;</a:t>
                      </a:r>
                    </a:p>
                  </a:txBody>
                  <a:tcPr marL="91217" marR="91217"/>
                </a:tc>
                <a:extLst>
                  <a:ext uri="{0D108BD9-81ED-4DB2-BD59-A6C34878D82A}">
                    <a16:rowId xmlns:a16="http://schemas.microsoft.com/office/drawing/2014/main" val="1092391433"/>
                  </a:ext>
                </a:extLst>
              </a:tr>
              <a:tr h="370840">
                <a:tc>
                  <a:txBody>
                    <a:bodyPr/>
                    <a:lstStyle/>
                    <a:p>
                      <a:r>
                        <a:rPr lang="tr-TR" dirty="0">
                          <a:latin typeface="Courier New" panose="02070309020205020404" pitchFamily="49" charset="0"/>
                          <a:cs typeface="Courier New" panose="02070309020205020404" pitchFamily="49" charset="0"/>
                        </a:rPr>
                        <a:t>"</a:t>
                      </a:r>
                      <a:endParaRPr lang="tr-TR" dirty="0"/>
                    </a:p>
                  </a:txBody>
                  <a:tcPr marL="91217" marR="91217"/>
                </a:tc>
                <a:tc>
                  <a:txBody>
                    <a:bodyPr/>
                    <a:lstStyle/>
                    <a:p>
                      <a:pPr marL="0" algn="l" defTabSz="457200" rtl="0" eaLnBrk="1" latinLnBrk="0" hangingPunct="1"/>
                      <a:r>
                        <a:rPr lang="tr-TR" sz="1800" b="0" kern="1200" dirty="0">
                          <a:solidFill>
                            <a:schemeClr val="dk1"/>
                          </a:solidFill>
                          <a:latin typeface="+mn-lt"/>
                          <a:ea typeface="+mn-ea"/>
                          <a:cs typeface="+mn-cs"/>
                        </a:rPr>
                        <a:t>&amp;quot;</a:t>
                      </a:r>
                    </a:p>
                  </a:txBody>
                  <a:tcPr marL="91217" marR="91217"/>
                </a:tc>
                <a:extLst>
                  <a:ext uri="{0D108BD9-81ED-4DB2-BD59-A6C34878D82A}">
                    <a16:rowId xmlns:a16="http://schemas.microsoft.com/office/drawing/2014/main" val="80577843"/>
                  </a:ext>
                </a:extLst>
              </a:tr>
              <a:tr h="370840">
                <a:tc>
                  <a:txBody>
                    <a:bodyPr/>
                    <a:lstStyle/>
                    <a:p>
                      <a:r>
                        <a:rPr lang="tr-TR" dirty="0"/>
                        <a:t>&amp;</a:t>
                      </a:r>
                    </a:p>
                  </a:txBody>
                  <a:tcPr marL="91217" marR="91217"/>
                </a:tc>
                <a:tc>
                  <a:txBody>
                    <a:bodyPr/>
                    <a:lstStyle/>
                    <a:p>
                      <a:pPr marL="0" algn="l" defTabSz="457200" rtl="0" eaLnBrk="1" latinLnBrk="0" hangingPunct="1"/>
                      <a:r>
                        <a:rPr lang="tr-TR" dirty="0"/>
                        <a:t>&amp;amp;</a:t>
                      </a:r>
                      <a:endParaRPr lang="tr-TR" sz="1800" b="0" kern="1200" dirty="0">
                        <a:solidFill>
                          <a:schemeClr val="dk1"/>
                        </a:solidFill>
                        <a:latin typeface="+mn-lt"/>
                        <a:ea typeface="+mn-ea"/>
                        <a:cs typeface="+mn-cs"/>
                      </a:endParaRPr>
                    </a:p>
                  </a:txBody>
                  <a:tcPr marL="91217" marR="91217"/>
                </a:tc>
                <a:extLst>
                  <a:ext uri="{0D108BD9-81ED-4DB2-BD59-A6C34878D82A}">
                    <a16:rowId xmlns:a16="http://schemas.microsoft.com/office/drawing/2014/main" val="498685127"/>
                  </a:ext>
                </a:extLst>
              </a:tr>
              <a:tr h="370840">
                <a:tc>
                  <a:txBody>
                    <a:bodyPr/>
                    <a:lstStyle/>
                    <a:p>
                      <a:r>
                        <a:rPr lang="tr-TR" sz="1800" b="0" i="0" kern="1200" dirty="0">
                          <a:solidFill>
                            <a:schemeClr val="dk1"/>
                          </a:solidFill>
                          <a:effectLst/>
                          <a:latin typeface="+mn-lt"/>
                          <a:ea typeface="+mn-ea"/>
                          <a:cs typeface="+mn-cs"/>
                        </a:rPr>
                        <a:t>©</a:t>
                      </a:r>
                      <a:endParaRPr lang="tr-TR" dirty="0"/>
                    </a:p>
                  </a:txBody>
                  <a:tcPr marL="91217" marR="91217"/>
                </a:tc>
                <a:tc>
                  <a:txBody>
                    <a:bodyPr/>
                    <a:lstStyle/>
                    <a:p>
                      <a:pPr marL="0" algn="l" defTabSz="457200" rtl="0" eaLnBrk="1" latinLnBrk="0" hangingPunct="1"/>
                      <a:r>
                        <a:rPr lang="tr-TR" sz="1800" b="0" kern="1200" dirty="0">
                          <a:solidFill>
                            <a:schemeClr val="dk1"/>
                          </a:solidFill>
                          <a:latin typeface="+mn-lt"/>
                          <a:ea typeface="+mn-ea"/>
                          <a:cs typeface="+mn-cs"/>
                        </a:rPr>
                        <a:t>&amp;copy;</a:t>
                      </a:r>
                    </a:p>
                  </a:txBody>
                  <a:tcPr marL="91217" marR="91217"/>
                </a:tc>
                <a:extLst>
                  <a:ext uri="{0D108BD9-81ED-4DB2-BD59-A6C34878D82A}">
                    <a16:rowId xmlns:a16="http://schemas.microsoft.com/office/drawing/2014/main" val="34399665"/>
                  </a:ext>
                </a:extLst>
              </a:tr>
              <a:tr h="370840">
                <a:tc>
                  <a:txBody>
                    <a:bodyPr/>
                    <a:lstStyle/>
                    <a:p>
                      <a:r>
                        <a:rPr lang="tr-TR" sz="1800" b="0" i="0" kern="1200" dirty="0">
                          <a:solidFill>
                            <a:schemeClr val="dk1"/>
                          </a:solidFill>
                          <a:effectLst/>
                          <a:latin typeface="+mn-lt"/>
                          <a:ea typeface="+mn-ea"/>
                          <a:cs typeface="+mn-cs"/>
                        </a:rPr>
                        <a:t>®</a:t>
                      </a:r>
                      <a:endParaRPr lang="tr-TR" dirty="0"/>
                    </a:p>
                  </a:txBody>
                  <a:tcPr marL="91217" marR="91217"/>
                </a:tc>
                <a:tc>
                  <a:txBody>
                    <a:bodyPr/>
                    <a:lstStyle/>
                    <a:p>
                      <a:r>
                        <a:rPr lang="tr-TR" sz="1800" b="0" i="0" kern="1200" dirty="0">
                          <a:solidFill>
                            <a:schemeClr val="dk1"/>
                          </a:solidFill>
                          <a:effectLst/>
                          <a:latin typeface="+mn-lt"/>
                          <a:ea typeface="+mn-ea"/>
                          <a:cs typeface="+mn-cs"/>
                        </a:rPr>
                        <a:t>&amp;reg;</a:t>
                      </a:r>
                      <a:endParaRPr lang="tr-TR" b="0" dirty="0"/>
                    </a:p>
                  </a:txBody>
                  <a:tcPr marL="91217" marR="91217"/>
                </a:tc>
                <a:extLst>
                  <a:ext uri="{0D108BD9-81ED-4DB2-BD59-A6C34878D82A}">
                    <a16:rowId xmlns:a16="http://schemas.microsoft.com/office/drawing/2014/main" val="3168933198"/>
                  </a:ext>
                </a:extLst>
              </a:tr>
              <a:tr h="370840">
                <a:tc>
                  <a:txBody>
                    <a:bodyPr/>
                    <a:lstStyle/>
                    <a:p>
                      <a:r>
                        <a:rPr lang="tr-TR" sz="1800" b="0" i="0" kern="1200" dirty="0">
                          <a:solidFill>
                            <a:schemeClr val="dk1"/>
                          </a:solidFill>
                          <a:effectLst/>
                          <a:latin typeface="+mn-lt"/>
                          <a:ea typeface="+mn-ea"/>
                          <a:cs typeface="+mn-cs"/>
                        </a:rPr>
                        <a:t>™</a:t>
                      </a:r>
                      <a:endParaRPr lang="tr-TR" dirty="0"/>
                    </a:p>
                  </a:txBody>
                  <a:tcPr marL="91217" marR="91217"/>
                </a:tc>
                <a:tc>
                  <a:txBody>
                    <a:bodyPr/>
                    <a:lstStyle/>
                    <a:p>
                      <a:r>
                        <a:rPr lang="tr-TR" sz="1800" b="0" i="0" kern="1200" dirty="0">
                          <a:solidFill>
                            <a:schemeClr val="dk1"/>
                          </a:solidFill>
                          <a:effectLst/>
                          <a:latin typeface="+mn-lt"/>
                          <a:ea typeface="+mn-ea"/>
                          <a:cs typeface="+mn-cs"/>
                        </a:rPr>
                        <a:t>&amp;trade;</a:t>
                      </a:r>
                      <a:endParaRPr lang="tr-TR" b="0" dirty="0"/>
                    </a:p>
                  </a:txBody>
                  <a:tcPr marL="91217" marR="91217"/>
                </a:tc>
                <a:extLst>
                  <a:ext uri="{0D108BD9-81ED-4DB2-BD59-A6C34878D82A}">
                    <a16:rowId xmlns:a16="http://schemas.microsoft.com/office/drawing/2014/main" val="192776316"/>
                  </a:ext>
                </a:extLst>
              </a:tr>
            </a:tbl>
          </a:graphicData>
        </a:graphic>
      </p:graphicFrame>
      <p:sp>
        <p:nvSpPr>
          <p:cNvPr id="4" name="TextBox 3"/>
          <p:cNvSpPr txBox="1"/>
          <p:nvPr/>
        </p:nvSpPr>
        <p:spPr>
          <a:xfrm>
            <a:off x="4383663" y="5359824"/>
            <a:ext cx="7007046" cy="369332"/>
          </a:xfrm>
          <a:prstGeom prst="rect">
            <a:avLst/>
          </a:prstGeom>
          <a:noFill/>
        </p:spPr>
        <p:txBody>
          <a:bodyPr wrap="none" rtlCol="0">
            <a:spAutoFit/>
          </a:bodyPr>
          <a:lstStyle/>
          <a:p>
            <a:r>
              <a:rPr lang="tr-TR" dirty="0"/>
              <a:t>https://www.html.am/reference/html-special-characters.cfm</a:t>
            </a:r>
          </a:p>
        </p:txBody>
      </p:sp>
    </p:spTree>
    <p:extLst>
      <p:ext uri="{BB962C8B-B14F-4D97-AF65-F5344CB8AC3E}">
        <p14:creationId xmlns:p14="http://schemas.microsoft.com/office/powerpoint/2010/main" val="8570130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Display türüne göre elementler</a:t>
            </a:r>
          </a:p>
        </p:txBody>
      </p:sp>
      <p:sp>
        <p:nvSpPr>
          <p:cNvPr id="3" name="Content Placeholder 2"/>
          <p:cNvSpPr>
            <a:spLocks noGrp="1"/>
          </p:cNvSpPr>
          <p:nvPr>
            <p:ph sz="half" idx="1"/>
          </p:nvPr>
        </p:nvSpPr>
        <p:spPr>
          <a:xfrm>
            <a:off x="818712" y="1540202"/>
            <a:ext cx="10571997" cy="1237171"/>
          </a:xfrm>
        </p:spPr>
        <p:txBody>
          <a:bodyPr anchor="t">
            <a:normAutofit fontScale="92500" lnSpcReduction="20000"/>
          </a:bodyPr>
          <a:lstStyle/>
          <a:p>
            <a:r>
              <a:rPr lang="tr-TR" dirty="0"/>
              <a:t>Html elementleri sayfada kapladıkları yere göre ikiye ayrılırlar. Sayfaya eklendiklerinde yeni bir satırdan başlayan ve tüm satırı kaplayan yanına bir element konulduğunda onu alt satıra kaydıran elementler </a:t>
            </a:r>
            <a:r>
              <a:rPr lang="tr-TR" b="1" dirty="0"/>
              <a:t>block</a:t>
            </a:r>
            <a:r>
              <a:rPr lang="tr-TR" dirty="0"/>
              <a:t>, sadece gerektiği kadar yer kaplayan elementlere ise </a:t>
            </a:r>
            <a:r>
              <a:rPr lang="tr-TR" b="1" dirty="0"/>
              <a:t>inline</a:t>
            </a:r>
            <a:r>
              <a:rPr lang="tr-TR" dirty="0"/>
              <a:t> elementler denir.</a:t>
            </a:r>
          </a:p>
        </p:txBody>
      </p:sp>
      <p:sp>
        <p:nvSpPr>
          <p:cNvPr id="6" name="Rounded Rectangle 5"/>
          <p:cNvSpPr/>
          <p:nvPr/>
        </p:nvSpPr>
        <p:spPr>
          <a:xfrm>
            <a:off x="1045028" y="2918053"/>
            <a:ext cx="4349931" cy="600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Block Elementler</a:t>
            </a:r>
          </a:p>
        </p:txBody>
      </p:sp>
      <p:sp>
        <p:nvSpPr>
          <p:cNvPr id="7" name="Rounded Rectangle 6"/>
          <p:cNvSpPr/>
          <p:nvPr/>
        </p:nvSpPr>
        <p:spPr>
          <a:xfrm>
            <a:off x="6276651" y="2883903"/>
            <a:ext cx="4349931" cy="600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Inline Elementler</a:t>
            </a:r>
          </a:p>
        </p:txBody>
      </p:sp>
      <p:sp>
        <p:nvSpPr>
          <p:cNvPr id="8" name="TextBox 7"/>
          <p:cNvSpPr txBox="1"/>
          <p:nvPr/>
        </p:nvSpPr>
        <p:spPr>
          <a:xfrm>
            <a:off x="1045028" y="3801291"/>
            <a:ext cx="1920241" cy="2031325"/>
          </a:xfrm>
          <a:prstGeom prst="rect">
            <a:avLst/>
          </a:prstGeom>
          <a:noFill/>
        </p:spPr>
        <p:txBody>
          <a:bodyPr wrap="square" rtlCol="0">
            <a:spAutoFit/>
          </a:bodyPr>
          <a:lstStyle/>
          <a:p>
            <a:r>
              <a:rPr lang="tr-TR" dirty="0"/>
              <a:t>div</a:t>
            </a:r>
          </a:p>
          <a:p>
            <a:r>
              <a:rPr lang="tr-TR" dirty="0"/>
              <a:t>p</a:t>
            </a:r>
          </a:p>
          <a:p>
            <a:r>
              <a:rPr lang="tr-TR" dirty="0"/>
              <a:t>h1-6</a:t>
            </a:r>
          </a:p>
          <a:p>
            <a:r>
              <a:rPr lang="tr-TR" dirty="0"/>
              <a:t>ol, ul, li</a:t>
            </a:r>
          </a:p>
          <a:p>
            <a:r>
              <a:rPr lang="tr-TR" dirty="0"/>
              <a:t>hr</a:t>
            </a:r>
          </a:p>
          <a:p>
            <a:r>
              <a:rPr lang="tr-TR" dirty="0"/>
              <a:t>blockqoute</a:t>
            </a:r>
          </a:p>
          <a:p>
            <a:r>
              <a:rPr lang="tr-TR" dirty="0"/>
              <a:t>form</a:t>
            </a:r>
          </a:p>
        </p:txBody>
      </p:sp>
      <p:sp>
        <p:nvSpPr>
          <p:cNvPr id="9" name="TextBox 8"/>
          <p:cNvSpPr txBox="1"/>
          <p:nvPr/>
        </p:nvSpPr>
        <p:spPr>
          <a:xfrm>
            <a:off x="3261363" y="3801291"/>
            <a:ext cx="1920241" cy="2308324"/>
          </a:xfrm>
          <a:prstGeom prst="rect">
            <a:avLst/>
          </a:prstGeom>
          <a:noFill/>
        </p:spPr>
        <p:txBody>
          <a:bodyPr wrap="square" rtlCol="0">
            <a:spAutoFit/>
          </a:bodyPr>
          <a:lstStyle/>
          <a:p>
            <a:r>
              <a:rPr lang="tr-TR" dirty="0"/>
              <a:t>header</a:t>
            </a:r>
          </a:p>
          <a:p>
            <a:r>
              <a:rPr lang="tr-TR" dirty="0"/>
              <a:t>aside</a:t>
            </a:r>
          </a:p>
          <a:p>
            <a:r>
              <a:rPr lang="tr-TR" dirty="0"/>
              <a:t>main</a:t>
            </a:r>
          </a:p>
          <a:p>
            <a:r>
              <a:rPr lang="tr-TR" dirty="0"/>
              <a:t>table</a:t>
            </a:r>
          </a:p>
          <a:p>
            <a:r>
              <a:rPr lang="tr-TR" dirty="0"/>
              <a:t>footer</a:t>
            </a:r>
          </a:p>
          <a:p>
            <a:r>
              <a:rPr lang="tr-TR" dirty="0"/>
              <a:t>nav</a:t>
            </a:r>
          </a:p>
          <a:p>
            <a:r>
              <a:rPr lang="tr-TR" dirty="0"/>
              <a:t>section</a:t>
            </a:r>
          </a:p>
          <a:p>
            <a:endParaRPr lang="tr-TR" dirty="0"/>
          </a:p>
        </p:txBody>
      </p:sp>
      <p:sp>
        <p:nvSpPr>
          <p:cNvPr id="10" name="TextBox 9"/>
          <p:cNvSpPr txBox="1"/>
          <p:nvPr/>
        </p:nvSpPr>
        <p:spPr>
          <a:xfrm>
            <a:off x="6500948" y="3801291"/>
            <a:ext cx="1920241" cy="2308324"/>
          </a:xfrm>
          <a:prstGeom prst="rect">
            <a:avLst/>
          </a:prstGeom>
          <a:noFill/>
        </p:spPr>
        <p:txBody>
          <a:bodyPr wrap="square" rtlCol="0">
            <a:spAutoFit/>
          </a:bodyPr>
          <a:lstStyle/>
          <a:p>
            <a:r>
              <a:rPr lang="tr-TR" dirty="0"/>
              <a:t>a</a:t>
            </a:r>
          </a:p>
          <a:p>
            <a:r>
              <a:rPr lang="tr-TR" dirty="0"/>
              <a:t>b, strong</a:t>
            </a:r>
          </a:p>
          <a:p>
            <a:r>
              <a:rPr lang="tr-TR" dirty="0"/>
              <a:t>i, em</a:t>
            </a:r>
          </a:p>
          <a:p>
            <a:r>
              <a:rPr lang="tr-TR" dirty="0"/>
              <a:t>br</a:t>
            </a:r>
          </a:p>
          <a:p>
            <a:r>
              <a:rPr lang="tr-TR" dirty="0"/>
              <a:t>img</a:t>
            </a:r>
          </a:p>
          <a:p>
            <a:r>
              <a:rPr lang="tr-TR" dirty="0"/>
              <a:t>sup, sub</a:t>
            </a:r>
          </a:p>
          <a:p>
            <a:r>
              <a:rPr lang="tr-TR" dirty="0"/>
              <a:t>code</a:t>
            </a:r>
          </a:p>
          <a:p>
            <a:r>
              <a:rPr lang="tr-TR" dirty="0"/>
              <a:t>span</a:t>
            </a:r>
          </a:p>
        </p:txBody>
      </p:sp>
      <p:sp>
        <p:nvSpPr>
          <p:cNvPr id="11" name="TextBox 10"/>
          <p:cNvSpPr txBox="1"/>
          <p:nvPr/>
        </p:nvSpPr>
        <p:spPr>
          <a:xfrm>
            <a:off x="8930638" y="3801291"/>
            <a:ext cx="1920241" cy="1754326"/>
          </a:xfrm>
          <a:prstGeom prst="rect">
            <a:avLst/>
          </a:prstGeom>
          <a:noFill/>
        </p:spPr>
        <p:txBody>
          <a:bodyPr wrap="square" rtlCol="0">
            <a:spAutoFit/>
          </a:bodyPr>
          <a:lstStyle/>
          <a:p>
            <a:r>
              <a:rPr lang="tr-TR" dirty="0"/>
              <a:t>button</a:t>
            </a:r>
          </a:p>
          <a:p>
            <a:r>
              <a:rPr lang="tr-TR" dirty="0"/>
              <a:t>input</a:t>
            </a:r>
          </a:p>
          <a:p>
            <a:r>
              <a:rPr lang="tr-TR" dirty="0"/>
              <a:t>textarea</a:t>
            </a:r>
          </a:p>
          <a:p>
            <a:r>
              <a:rPr lang="tr-TR" dirty="0"/>
              <a:t>select</a:t>
            </a:r>
          </a:p>
          <a:p>
            <a:r>
              <a:rPr lang="tr-TR" dirty="0"/>
              <a:t>label</a:t>
            </a:r>
          </a:p>
          <a:p>
            <a:endParaRPr lang="tr-TR" dirty="0"/>
          </a:p>
        </p:txBody>
      </p:sp>
    </p:spTree>
    <p:extLst>
      <p:ext uri="{BB962C8B-B14F-4D97-AF65-F5344CB8AC3E}">
        <p14:creationId xmlns:p14="http://schemas.microsoft.com/office/powerpoint/2010/main" val="153369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562011" y="2233749"/>
            <a:ext cx="1711235" cy="229906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tr-TR" dirty="0"/>
              <a:t>HTML in Gelişimi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1771488"/>
              </p:ext>
            </p:extLst>
          </p:nvPr>
        </p:nvGraphicFramePr>
        <p:xfrm>
          <a:off x="377417" y="1109728"/>
          <a:ext cx="10990333" cy="539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3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FC55599-0B76-41D8-9A6D-0D28C33C39E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346DADA-6AE4-4B72-9E37-F655861914F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884060E-EB2D-4F5A-9D70-9547869A8F6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8BEBA0F6-4EBB-4FE3-9D3A-AD11184DF2B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5BA82F58-689A-47ED-AA15-463052A7A79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2B7335EE-AF7F-466E-A72E-0D8519A9521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HTML5 vs XHTML</a:t>
            </a:r>
          </a:p>
        </p:txBody>
      </p:sp>
      <p:sp>
        <p:nvSpPr>
          <p:cNvPr id="4" name="Text Placeholder 3"/>
          <p:cNvSpPr>
            <a:spLocks noGrp="1"/>
          </p:cNvSpPr>
          <p:nvPr>
            <p:ph type="body" idx="1"/>
          </p:nvPr>
        </p:nvSpPr>
        <p:spPr/>
        <p:style>
          <a:lnRef idx="1">
            <a:schemeClr val="accent2"/>
          </a:lnRef>
          <a:fillRef idx="3">
            <a:schemeClr val="accent2"/>
          </a:fillRef>
          <a:effectRef idx="2">
            <a:schemeClr val="accent2"/>
          </a:effectRef>
          <a:fontRef idx="minor">
            <a:schemeClr val="lt1"/>
          </a:fontRef>
        </p:style>
        <p:txBody>
          <a:bodyPr anchor="ctr"/>
          <a:lstStyle/>
          <a:p>
            <a:r>
              <a:rPr lang="tr-TR" b="1" dirty="0"/>
              <a:t>HTML5</a:t>
            </a:r>
          </a:p>
        </p:txBody>
      </p:sp>
      <p:sp>
        <p:nvSpPr>
          <p:cNvPr id="5" name="Content Placeholder 4"/>
          <p:cNvSpPr>
            <a:spLocks noGrp="1"/>
          </p:cNvSpPr>
          <p:nvPr>
            <p:ph sz="half" idx="2"/>
          </p:nvPr>
        </p:nvSpPr>
        <p:spPr>
          <a:xfrm>
            <a:off x="814729" y="2222864"/>
            <a:ext cx="5189856" cy="3768817"/>
          </a:xfrm>
        </p:spPr>
        <p:txBody>
          <a:bodyPr>
            <a:normAutofit lnSpcReduction="10000"/>
          </a:bodyPr>
          <a:lstStyle/>
          <a:p>
            <a:r>
              <a:rPr lang="tr-TR" dirty="0"/>
              <a:t>DOCTYPE tanımlaması basit</a:t>
            </a:r>
          </a:p>
          <a:p>
            <a:r>
              <a:rPr lang="tr-TR" dirty="0"/>
              <a:t>Bazı </a:t>
            </a:r>
            <a:r>
              <a:rPr lang="tr-TR" dirty="0" err="1"/>
              <a:t>taglar</a:t>
            </a:r>
            <a:r>
              <a:rPr lang="tr-TR" dirty="0"/>
              <a:t> kapatılmayabilir</a:t>
            </a:r>
          </a:p>
          <a:p>
            <a:r>
              <a:rPr lang="tr-TR" dirty="0"/>
              <a:t>Kod yazmayı kolaylaştıran </a:t>
            </a:r>
            <a:r>
              <a:rPr lang="tr-TR" dirty="0" err="1"/>
              <a:t>header</a:t>
            </a:r>
            <a:r>
              <a:rPr lang="tr-TR" dirty="0"/>
              <a:t>, </a:t>
            </a:r>
            <a:r>
              <a:rPr lang="tr-TR" dirty="0" err="1"/>
              <a:t>footer</a:t>
            </a:r>
            <a:r>
              <a:rPr lang="tr-TR" dirty="0"/>
              <a:t>, </a:t>
            </a:r>
            <a:r>
              <a:rPr lang="tr-TR" dirty="0" err="1"/>
              <a:t>article</a:t>
            </a:r>
            <a:r>
              <a:rPr lang="tr-TR" dirty="0"/>
              <a:t>, </a:t>
            </a:r>
            <a:r>
              <a:rPr lang="tr-TR" dirty="0" err="1"/>
              <a:t>section</a:t>
            </a:r>
            <a:r>
              <a:rPr lang="tr-TR" dirty="0"/>
              <a:t>, </a:t>
            </a:r>
            <a:r>
              <a:rPr lang="tr-TR" dirty="0" err="1"/>
              <a:t>nav</a:t>
            </a:r>
            <a:r>
              <a:rPr lang="tr-TR" dirty="0"/>
              <a:t> </a:t>
            </a:r>
            <a:r>
              <a:rPr lang="tr-TR" dirty="0" err="1"/>
              <a:t>tagları</a:t>
            </a:r>
            <a:r>
              <a:rPr lang="tr-TR" dirty="0"/>
              <a:t> var.</a:t>
            </a:r>
          </a:p>
          <a:p>
            <a:r>
              <a:rPr lang="tr-TR" dirty="0"/>
              <a:t>Case-</a:t>
            </a:r>
            <a:r>
              <a:rPr lang="tr-TR" dirty="0" err="1"/>
              <a:t>insensitive</a:t>
            </a:r>
            <a:endParaRPr lang="tr-TR" dirty="0"/>
          </a:p>
          <a:p>
            <a:r>
              <a:rPr lang="tr-TR" dirty="0" err="1"/>
              <a:t>GeoLocation</a:t>
            </a:r>
            <a:r>
              <a:rPr lang="tr-TR" dirty="0"/>
              <a:t> API var</a:t>
            </a:r>
          </a:p>
          <a:p>
            <a:r>
              <a:rPr lang="tr-TR" dirty="0"/>
              <a:t>Tüm tarayıcılarla uyumlu</a:t>
            </a:r>
          </a:p>
          <a:p>
            <a:endParaRPr lang="tr-TR" dirty="0"/>
          </a:p>
        </p:txBody>
      </p:sp>
      <p:sp>
        <p:nvSpPr>
          <p:cNvPr id="6" name="Text Placeholder 5"/>
          <p:cNvSpPr>
            <a:spLocks noGrp="1"/>
          </p:cNvSpPr>
          <p:nvPr>
            <p:ph type="body" sz="quarter" idx="3"/>
          </p:nvPr>
        </p:nvSpPr>
        <p:spPr/>
        <p:style>
          <a:lnRef idx="1">
            <a:schemeClr val="accent4"/>
          </a:lnRef>
          <a:fillRef idx="3">
            <a:schemeClr val="accent4"/>
          </a:fillRef>
          <a:effectRef idx="2">
            <a:schemeClr val="accent4"/>
          </a:effectRef>
          <a:fontRef idx="minor">
            <a:schemeClr val="lt1"/>
          </a:fontRef>
        </p:style>
        <p:txBody>
          <a:bodyPr anchor="ctr"/>
          <a:lstStyle/>
          <a:p>
            <a:r>
              <a:rPr lang="tr-TR" b="1" dirty="0"/>
              <a:t>XHTML</a:t>
            </a:r>
          </a:p>
        </p:txBody>
      </p:sp>
      <p:sp>
        <p:nvSpPr>
          <p:cNvPr id="7" name="Content Placeholder 6"/>
          <p:cNvSpPr>
            <a:spLocks noGrp="1"/>
          </p:cNvSpPr>
          <p:nvPr>
            <p:ph sz="quarter" idx="4"/>
          </p:nvPr>
        </p:nvSpPr>
        <p:spPr>
          <a:xfrm>
            <a:off x="6187415" y="2222864"/>
            <a:ext cx="5194583" cy="3768817"/>
          </a:xfrm>
        </p:spPr>
        <p:txBody>
          <a:bodyPr>
            <a:normAutofit lnSpcReduction="10000"/>
          </a:bodyPr>
          <a:lstStyle/>
          <a:p>
            <a:r>
              <a:rPr lang="tr-TR" dirty="0"/>
              <a:t>DOCTYPE tanımlaması karmaşık</a:t>
            </a:r>
          </a:p>
          <a:p>
            <a:r>
              <a:rPr lang="tr-TR" dirty="0"/>
              <a:t>Tüm </a:t>
            </a:r>
            <a:r>
              <a:rPr lang="tr-TR" dirty="0" err="1"/>
              <a:t>taglar</a:t>
            </a:r>
            <a:r>
              <a:rPr lang="tr-TR" dirty="0"/>
              <a:t> kapatılmalıdır</a:t>
            </a:r>
          </a:p>
          <a:p>
            <a:r>
              <a:rPr lang="tr-TR" dirty="0" err="1"/>
              <a:t>Header</a:t>
            </a:r>
            <a:r>
              <a:rPr lang="tr-TR" dirty="0"/>
              <a:t>, </a:t>
            </a:r>
            <a:r>
              <a:rPr lang="tr-TR" dirty="0" err="1"/>
              <a:t>footer</a:t>
            </a:r>
            <a:r>
              <a:rPr lang="tr-TR" dirty="0"/>
              <a:t>, </a:t>
            </a:r>
            <a:r>
              <a:rPr lang="tr-TR" dirty="0" err="1"/>
              <a:t>article</a:t>
            </a:r>
            <a:r>
              <a:rPr lang="tr-TR" dirty="0"/>
              <a:t>, </a:t>
            </a:r>
            <a:r>
              <a:rPr lang="tr-TR" dirty="0" err="1"/>
              <a:t>section</a:t>
            </a:r>
            <a:r>
              <a:rPr lang="tr-TR" dirty="0"/>
              <a:t>, </a:t>
            </a:r>
            <a:r>
              <a:rPr lang="tr-TR" dirty="0" err="1"/>
              <a:t>nav</a:t>
            </a:r>
            <a:r>
              <a:rPr lang="tr-TR" dirty="0"/>
              <a:t> </a:t>
            </a:r>
            <a:r>
              <a:rPr lang="tr-TR" dirty="0" err="1"/>
              <a:t>tagları</a:t>
            </a:r>
            <a:r>
              <a:rPr lang="tr-TR" dirty="0"/>
              <a:t> yok</a:t>
            </a:r>
          </a:p>
          <a:p>
            <a:r>
              <a:rPr lang="tr-TR" dirty="0"/>
              <a:t>Case-</a:t>
            </a:r>
            <a:r>
              <a:rPr lang="tr-TR" dirty="0" err="1"/>
              <a:t>sensitive</a:t>
            </a:r>
            <a:endParaRPr lang="tr-TR" dirty="0"/>
          </a:p>
          <a:p>
            <a:r>
              <a:rPr lang="tr-TR" dirty="0" err="1"/>
              <a:t>GeoLocation</a:t>
            </a:r>
            <a:r>
              <a:rPr lang="tr-TR" dirty="0"/>
              <a:t> API yok</a:t>
            </a:r>
          </a:p>
          <a:p>
            <a:r>
              <a:rPr lang="tr-TR" dirty="0"/>
              <a:t>Bazı tarayıcılar desteklemiyor</a:t>
            </a:r>
          </a:p>
        </p:txBody>
      </p:sp>
      <p:sp>
        <p:nvSpPr>
          <p:cNvPr id="8" name="Rounded Rectangle 7"/>
          <p:cNvSpPr/>
          <p:nvPr/>
        </p:nvSpPr>
        <p:spPr>
          <a:xfrm>
            <a:off x="814728" y="5285565"/>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HTML5 in tarayıcı desteğini göster: https://caniuse.com/ciu/comparison</a:t>
            </a:r>
          </a:p>
        </p:txBody>
      </p:sp>
      <p:sp>
        <p:nvSpPr>
          <p:cNvPr id="9" name="Rounded Rectangle 8"/>
          <p:cNvSpPr/>
          <p:nvPr/>
        </p:nvSpPr>
        <p:spPr>
          <a:xfrm>
            <a:off x="814728" y="6104357"/>
            <a:ext cx="9797143" cy="404948"/>
          </a:xfrm>
          <a:prstGeom prst="roundRect">
            <a:avLst/>
          </a:prstGeom>
          <a:solidFill>
            <a:schemeClr val="accent5">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tr-TR" dirty="0">
                <a:solidFill>
                  <a:schemeClr val="tx1"/>
                </a:solidFill>
              </a:rPr>
              <a:t>Burada Tarayıcı kullanım istatistikleri:   https://www.w3counter.com/globalstats.php</a:t>
            </a:r>
          </a:p>
        </p:txBody>
      </p:sp>
    </p:spTree>
    <p:extLst>
      <p:ext uri="{BB962C8B-B14F-4D97-AF65-F5344CB8AC3E}">
        <p14:creationId xmlns:p14="http://schemas.microsoft.com/office/powerpoint/2010/main" val="306812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Effect transition="in" filter="fade">
                                      <p:cBhvr>
                                        <p:cTn id="5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build="p"/>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10026</TotalTime>
  <Words>5188</Words>
  <Application>Microsoft Office PowerPoint</Application>
  <PresentationFormat>Geniş ekran</PresentationFormat>
  <Paragraphs>974</Paragraphs>
  <Slides>76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76</vt:i4>
      </vt:variant>
    </vt:vector>
  </HeadingPairs>
  <TitlesOfParts>
    <vt:vector size="83" baseType="lpstr">
      <vt:lpstr>Arial</vt:lpstr>
      <vt:lpstr>Arial Black</vt:lpstr>
      <vt:lpstr>Calibri</vt:lpstr>
      <vt:lpstr>Calibri Light</vt:lpstr>
      <vt:lpstr>Courier New</vt:lpstr>
      <vt:lpstr>Wingdings 2</vt:lpstr>
      <vt:lpstr>Office Teması</vt:lpstr>
      <vt:lpstr>Html</vt:lpstr>
      <vt:lpstr>Giriş </vt:lpstr>
      <vt:lpstr>Html Nedir?</vt:lpstr>
      <vt:lpstr>Html sayfası oluşturmak</vt:lpstr>
      <vt:lpstr>Html sayfası oluşturmak</vt:lpstr>
      <vt:lpstr>Html sayfası oluşturmak</vt:lpstr>
      <vt:lpstr>Html sayfalarının yolculuğu</vt:lpstr>
      <vt:lpstr>HTML in Gelişimi</vt:lpstr>
      <vt:lpstr>HTML5 vs XHTML</vt:lpstr>
      <vt:lpstr>Html 5</vt:lpstr>
      <vt:lpstr>Klasör yapısı</vt:lpstr>
      <vt:lpstr>Temel biçimlendirme tagları</vt:lpstr>
      <vt:lpstr>Temel biçimlendirme tagları</vt:lpstr>
      <vt:lpstr>Head taglarının kullanımı</vt:lpstr>
      <vt:lpstr>Biçimlendirme tagları</vt:lpstr>
      <vt:lpstr>Biçimlendirme tagları</vt:lpstr>
      <vt:lpstr>Biçimlendirme tagları</vt:lpstr>
      <vt:lpstr>Biçimlendirme tagları</vt:lpstr>
      <vt:lpstr>İç içe taglar</vt:lpstr>
      <vt:lpstr>Biçimlendirme tagları</vt:lpstr>
      <vt:lpstr>Biçimlendirme tagları</vt:lpstr>
      <vt:lpstr>PRACTICE</vt:lpstr>
      <vt:lpstr>Listeleme tagları</vt:lpstr>
      <vt:lpstr>Listeleme tagları</vt:lpstr>
      <vt:lpstr>Listeleme tagları</vt:lpstr>
      <vt:lpstr>Listeleme tagları</vt:lpstr>
      <vt:lpstr>Listeleme tagları</vt:lpstr>
      <vt:lpstr>Bağlantı tagı</vt:lpstr>
      <vt:lpstr>Bağlantı tagı</vt:lpstr>
      <vt:lpstr>Bağlantı tagı</vt:lpstr>
      <vt:lpstr>Bağlantı tagı</vt:lpstr>
      <vt:lpstr>Bağlantı tagı</vt:lpstr>
      <vt:lpstr>Bağlantı tagı</vt:lpstr>
      <vt:lpstr>Practise</vt:lpstr>
      <vt:lpstr>Fotoğraf ekleme</vt:lpstr>
      <vt:lpstr>Fotoğraf ekleme</vt:lpstr>
      <vt:lpstr>Practise</vt:lpstr>
      <vt:lpstr>Fotoğraf haritalama</vt:lpstr>
      <vt:lpstr>Practise</vt:lpstr>
      <vt:lpstr>Sayfaya ses ekleme</vt:lpstr>
      <vt:lpstr>Sayfaya video ekleme</vt:lpstr>
      <vt:lpstr>Iframe</vt:lpstr>
      <vt:lpstr>Practise</vt:lpstr>
      <vt:lpstr>Tablolar</vt:lpstr>
      <vt:lpstr>Tablolar</vt:lpstr>
      <vt:lpstr>Tablolar</vt:lpstr>
      <vt:lpstr>Tablolar</vt:lpstr>
      <vt:lpstr>Tablolar</vt:lpstr>
      <vt:lpstr>Tablolar</vt:lpstr>
      <vt:lpstr>Tablolar</vt:lpstr>
      <vt:lpstr>Practise</vt:lpstr>
      <vt:lpstr>Tablolar</vt:lpstr>
      <vt:lpstr>Practise</vt:lpstr>
      <vt:lpstr>Form oluşturma</vt:lpstr>
      <vt:lpstr>Form oluşturma</vt:lpstr>
      <vt:lpstr>Form oluşturma</vt:lpstr>
      <vt:lpstr>Form oluşturma</vt:lpstr>
      <vt:lpstr>Practise</vt:lpstr>
      <vt:lpstr>Form oluşturma</vt:lpstr>
      <vt:lpstr>Form oluşturma</vt:lpstr>
      <vt:lpstr>Form oluşturma</vt:lpstr>
      <vt:lpstr>Form oluşturma</vt:lpstr>
      <vt:lpstr>Form oluşturma</vt:lpstr>
      <vt:lpstr>Form oluşturma</vt:lpstr>
      <vt:lpstr>Form oluşturma</vt:lpstr>
      <vt:lpstr>Form validasyonu</vt:lpstr>
      <vt:lpstr>Practise</vt:lpstr>
      <vt:lpstr>HTML5 İle Gelen Semantik Taglar</vt:lpstr>
      <vt:lpstr>HTML5 İle Gelen Semantik Taglar</vt:lpstr>
      <vt:lpstr>HTML5 İle Gelen Semantik Taglar</vt:lpstr>
      <vt:lpstr>HTML5 İle Gelen Semantik Taglar</vt:lpstr>
      <vt:lpstr>Semantik Olmayan Taglar</vt:lpstr>
      <vt:lpstr>Meta tagları</vt:lpstr>
      <vt:lpstr>Meta tagları</vt:lpstr>
      <vt:lpstr>Özel işaretler</vt:lpstr>
      <vt:lpstr>Display türüne göre elementler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&amp; SEO</dc:title>
  <dc:creator>yusuf</dc:creator>
  <cp:lastModifiedBy>noah</cp:lastModifiedBy>
  <cp:revision>430</cp:revision>
  <dcterms:created xsi:type="dcterms:W3CDTF">2021-02-20T13:06:31Z</dcterms:created>
  <dcterms:modified xsi:type="dcterms:W3CDTF">2022-01-06T12:47:01Z</dcterms:modified>
</cp:coreProperties>
</file>